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9506" r:id="rId2"/>
    <p:sldId id="9511" r:id="rId3"/>
    <p:sldId id="9513" r:id="rId4"/>
    <p:sldId id="9515" r:id="rId5"/>
    <p:sldId id="9469" r:id="rId6"/>
    <p:sldId id="9516" r:id="rId7"/>
    <p:sldId id="9519" r:id="rId8"/>
    <p:sldId id="9517" r:id="rId9"/>
    <p:sldId id="9520" r:id="rId10"/>
    <p:sldId id="9467" r:id="rId11"/>
    <p:sldId id="9521" r:id="rId12"/>
    <p:sldId id="9524" r:id="rId13"/>
    <p:sldId id="9547" r:id="rId14"/>
    <p:sldId id="9478" r:id="rId15"/>
    <p:sldId id="9475" r:id="rId16"/>
    <p:sldId id="9598" r:id="rId17"/>
    <p:sldId id="9542" r:id="rId18"/>
    <p:sldId id="9599" r:id="rId19"/>
    <p:sldId id="9543" r:id="rId20"/>
    <p:sldId id="9545" r:id="rId21"/>
    <p:sldId id="9546" r:id="rId22"/>
    <p:sldId id="9548" r:id="rId23"/>
    <p:sldId id="9550" r:id="rId24"/>
    <p:sldId id="9554" r:id="rId25"/>
    <p:sldId id="9555" r:id="rId26"/>
    <p:sldId id="9607" r:id="rId27"/>
    <p:sldId id="9601" r:id="rId28"/>
    <p:sldId id="9603" r:id="rId29"/>
    <p:sldId id="9604" r:id="rId30"/>
    <p:sldId id="9535" r:id="rId31"/>
    <p:sldId id="9606" r:id="rId32"/>
    <p:sldId id="9509" r:id="rId33"/>
    <p:sldId id="9580" r:id="rId34"/>
    <p:sldId id="9569" r:id="rId35"/>
    <p:sldId id="9565" r:id="rId36"/>
    <p:sldId id="9541" r:id="rId37"/>
    <p:sldId id="9575" r:id="rId38"/>
    <p:sldId id="9576" r:id="rId39"/>
    <p:sldId id="9540" r:id="rId40"/>
    <p:sldId id="9560" r:id="rId41"/>
    <p:sldId id="9577" r:id="rId42"/>
    <p:sldId id="9510" r:id="rId43"/>
    <p:sldId id="9578" r:id="rId44"/>
    <p:sldId id="9566" r:id="rId45"/>
    <p:sldId id="9590" r:id="rId46"/>
    <p:sldId id="9567" r:id="rId47"/>
    <p:sldId id="9609" r:id="rId48"/>
    <p:sldId id="9610" r:id="rId49"/>
    <p:sldId id="9583" r:id="rId50"/>
    <p:sldId id="9614" r:id="rId51"/>
    <p:sldId id="9586" r:id="rId52"/>
    <p:sldId id="9588" r:id="rId53"/>
    <p:sldId id="9568" r:id="rId54"/>
    <p:sldId id="9585" r:id="rId55"/>
    <p:sldId id="9514" r:id="rId56"/>
    <p:sldId id="9500" r:id="rId57"/>
    <p:sldId id="9615" r:id="rId58"/>
    <p:sldId id="9611" r:id="rId59"/>
    <p:sldId id="9616" r:id="rId60"/>
    <p:sldId id="959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CD38E1-6083-43C6-AD19-47BD7BF32826}">
          <p14:sldIdLst>
            <p14:sldId id="9506"/>
            <p14:sldId id="9511"/>
            <p14:sldId id="9513"/>
            <p14:sldId id="9515"/>
            <p14:sldId id="9469"/>
            <p14:sldId id="9516"/>
            <p14:sldId id="9519"/>
            <p14:sldId id="9517"/>
            <p14:sldId id="9520"/>
            <p14:sldId id="9467"/>
            <p14:sldId id="9521"/>
            <p14:sldId id="9524"/>
            <p14:sldId id="9547"/>
            <p14:sldId id="9478"/>
            <p14:sldId id="9475"/>
            <p14:sldId id="9598"/>
            <p14:sldId id="9542"/>
            <p14:sldId id="9599"/>
            <p14:sldId id="9543"/>
            <p14:sldId id="9545"/>
            <p14:sldId id="9546"/>
            <p14:sldId id="9548"/>
            <p14:sldId id="9550"/>
            <p14:sldId id="9554"/>
            <p14:sldId id="9555"/>
            <p14:sldId id="9607"/>
            <p14:sldId id="9601"/>
            <p14:sldId id="9603"/>
            <p14:sldId id="9604"/>
            <p14:sldId id="9535"/>
            <p14:sldId id="9606"/>
            <p14:sldId id="9509"/>
            <p14:sldId id="9580"/>
          </p14:sldIdLst>
        </p14:section>
        <p14:section name="Summary Section" id="{574D2274-AADC-43FD-BBBF-03367BE15BC1}">
          <p14:sldIdLst>
            <p14:sldId id="9569"/>
          </p14:sldIdLst>
        </p14:section>
        <p14:section name="Structural analysis" id="{8077ED99-227E-4461-A4C4-9B5AE1599BA5}">
          <p14:sldIdLst>
            <p14:sldId id="9565"/>
            <p14:sldId id="9541"/>
            <p14:sldId id="9575"/>
            <p14:sldId id="9576"/>
            <p14:sldId id="9540"/>
          </p14:sldIdLst>
        </p14:section>
        <p14:section name="Nondomination" id="{3526E7C1-81F1-4F24-AC68-F83597E4DB13}">
          <p14:sldIdLst>
            <p14:sldId id="9560"/>
            <p14:sldId id="9577"/>
            <p14:sldId id="9510"/>
            <p14:sldId id="9578"/>
          </p14:sldIdLst>
        </p14:section>
        <p14:section name="Social construction of technology" id="{449BB276-CDDB-4159-91F9-D423DE087AFE}">
          <p14:sldIdLst>
            <p14:sldId id="9566"/>
            <p14:sldId id="9590"/>
          </p14:sldIdLst>
        </p14:section>
        <p14:section name="Social construction of knowledge" id="{72AF1FAD-CBD2-4B1C-B83C-4C99BF3B6B7A}">
          <p14:sldIdLst>
            <p14:sldId id="9567"/>
            <p14:sldId id="9609"/>
            <p14:sldId id="9610"/>
          </p14:sldIdLst>
        </p14:section>
        <p14:section name="Dismantling the technologists-as-liberator frame" id="{5D2FECDF-C07B-4369-99DE-FB0666F1A0AB}">
          <p14:sldIdLst>
            <p14:sldId id="9583"/>
            <p14:sldId id="9614"/>
            <p14:sldId id="9586"/>
            <p14:sldId id="9588"/>
          </p14:sldIdLst>
        </p14:section>
        <p14:section name="Praxis" id="{4CDCEFCF-A8F3-48F7-B278-1F246A55FFCA}">
          <p14:sldIdLst>
            <p14:sldId id="9568"/>
            <p14:sldId id="9585"/>
            <p14:sldId id="9514"/>
            <p14:sldId id="9500"/>
            <p14:sldId id="9615"/>
          </p14:sldIdLst>
        </p14:section>
        <p14:section name="Conclusion" id="{A8FF4D2A-B0FE-447F-9367-AEBF4262D928}">
          <p14:sldIdLst>
            <p14:sldId id="9611"/>
            <p14:sldId id="9616"/>
            <p14:sldId id="95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B0CB"/>
    <a:srgbClr val="54B1D1"/>
    <a:srgbClr val="57B7D4"/>
    <a:srgbClr val="FF0000"/>
    <a:srgbClr val="92D050"/>
    <a:srgbClr val="00B05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8" autoAdjust="0"/>
    <p:restoredTop sz="94681" autoAdjust="0"/>
  </p:normalViewPr>
  <p:slideViewPr>
    <p:cSldViewPr snapToGrid="0">
      <p:cViewPr varScale="1">
        <p:scale>
          <a:sx n="101" d="100"/>
          <a:sy n="101" d="100"/>
        </p:scale>
        <p:origin x="6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85A095-2D7A-4DFA-AE43-1F570D153723}" type="datetimeFigureOut">
              <a:rPr lang="en-CA" smtClean="0"/>
              <a:t>2026-07-07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28DF4-ED60-4200-8A59-83D3DEB903E2}" type="slidenum">
              <a:rPr lang="en-CA" smtClean="0"/>
              <a:t>‹#›</a:t>
            </a:fld>
            <a:endParaRPr lang="en-CA"/>
          </a:p>
        </p:txBody>
      </p:sp>
    </p:spTree>
    <p:extLst>
      <p:ext uri="{BB962C8B-B14F-4D97-AF65-F5344CB8AC3E}">
        <p14:creationId xmlns:p14="http://schemas.microsoft.com/office/powerpoint/2010/main" val="2474860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a:t>
            </a:fld>
            <a:endParaRPr lang="en-CA"/>
          </a:p>
        </p:txBody>
      </p:sp>
    </p:spTree>
    <p:extLst>
      <p:ext uri="{BB962C8B-B14F-4D97-AF65-F5344CB8AC3E}">
        <p14:creationId xmlns:p14="http://schemas.microsoft.com/office/powerpoint/2010/main" val="2354604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25</a:t>
            </a:fld>
            <a:endParaRPr lang="en-CA"/>
          </a:p>
        </p:txBody>
      </p:sp>
    </p:spTree>
    <p:extLst>
      <p:ext uri="{BB962C8B-B14F-4D97-AF65-F5344CB8AC3E}">
        <p14:creationId xmlns:p14="http://schemas.microsoft.com/office/powerpoint/2010/main" val="3546309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A9B71-133A-8F2A-FFDA-5DA7C98D0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E02D3-1B8C-6093-6490-457A64162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0C319-1AF4-397F-A13C-8ED0C4BB36C5}"/>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AD7677F-D212-BFBE-5735-C0FCFF301F78}"/>
              </a:ext>
            </a:extLst>
          </p:cNvPr>
          <p:cNvSpPr>
            <a:spLocks noGrp="1"/>
          </p:cNvSpPr>
          <p:nvPr>
            <p:ph type="sldNum" sz="quarter" idx="5"/>
          </p:nvPr>
        </p:nvSpPr>
        <p:spPr/>
        <p:txBody>
          <a:bodyPr/>
          <a:lstStyle/>
          <a:p>
            <a:fld id="{4B4E8C47-0BA1-4F6C-9D80-C7C274FEB5B2}" type="slidenum">
              <a:rPr lang="en-CA" smtClean="0"/>
              <a:t>41</a:t>
            </a:fld>
            <a:endParaRPr lang="en-CA"/>
          </a:p>
        </p:txBody>
      </p:sp>
    </p:spTree>
    <p:extLst>
      <p:ext uri="{BB962C8B-B14F-4D97-AF65-F5344CB8AC3E}">
        <p14:creationId xmlns:p14="http://schemas.microsoft.com/office/powerpoint/2010/main" val="2445256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BFCAC-8510-1BCC-CD1E-D5D1E7813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F56488-2D17-F0BC-C526-DF4AB53A8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18E3A-A143-7A60-9C3A-C8558345C767}"/>
              </a:ext>
            </a:extLst>
          </p:cNvPr>
          <p:cNvSpPr>
            <a:spLocks noGrp="1"/>
          </p:cNvSpPr>
          <p:nvPr>
            <p:ph type="body" idx="1"/>
          </p:nvPr>
        </p:nvSpPr>
        <p:spPr/>
        <p:txBody>
          <a:bodyPr/>
          <a:lstStyle/>
          <a:p>
            <a:pPr marL="0" indent="0">
              <a:buFont typeface="Arial" panose="020B0604020202020204" pitchFamily="34" charset="0"/>
              <a:buNone/>
            </a:pPr>
            <a:endParaRPr lang="en-CA"/>
          </a:p>
        </p:txBody>
      </p:sp>
      <p:sp>
        <p:nvSpPr>
          <p:cNvPr id="4" name="Slide Number Placeholder 3">
            <a:extLst>
              <a:ext uri="{FF2B5EF4-FFF2-40B4-BE49-F238E27FC236}">
                <a16:creationId xmlns:a16="http://schemas.microsoft.com/office/drawing/2014/main" id="{09E8D363-7E38-D301-E987-F464B537DD91}"/>
              </a:ext>
            </a:extLst>
          </p:cNvPr>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45</a:t>
            </a:fld>
            <a:endParaRPr lang="en-CA"/>
          </a:p>
        </p:txBody>
      </p:sp>
    </p:spTree>
    <p:extLst>
      <p:ext uri="{BB962C8B-B14F-4D97-AF65-F5344CB8AC3E}">
        <p14:creationId xmlns:p14="http://schemas.microsoft.com/office/powerpoint/2010/main" val="2848888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A7543-D7A3-975D-5368-C52313E7A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7CE79-6450-1A58-BED8-8136CAD156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43658-C64B-E46A-BBC8-6CAD4630A1E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A4E72AE-F330-83C5-1591-3D8A596CE8D7}"/>
              </a:ext>
            </a:extLst>
          </p:cNvPr>
          <p:cNvSpPr>
            <a:spLocks noGrp="1"/>
          </p:cNvSpPr>
          <p:nvPr>
            <p:ph type="sldNum" sz="quarter" idx="5"/>
          </p:nvPr>
        </p:nvSpPr>
        <p:spPr/>
        <p:txBody>
          <a:bodyPr/>
          <a:lstStyle/>
          <a:p>
            <a:fld id="{B68299A8-4358-4B45-916C-0578E912185C}" type="slidenum">
              <a:rPr lang="en-CA" smtClean="0"/>
              <a:t>58</a:t>
            </a:fld>
            <a:endParaRPr lang="en-CA"/>
          </a:p>
        </p:txBody>
      </p:sp>
    </p:spTree>
    <p:extLst>
      <p:ext uri="{BB962C8B-B14F-4D97-AF65-F5344CB8AC3E}">
        <p14:creationId xmlns:p14="http://schemas.microsoft.com/office/powerpoint/2010/main" val="250619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60</a:t>
            </a:fld>
            <a:endParaRPr lang="en-CA"/>
          </a:p>
        </p:txBody>
      </p:sp>
    </p:spTree>
    <p:extLst>
      <p:ext uri="{BB962C8B-B14F-4D97-AF65-F5344CB8AC3E}">
        <p14:creationId xmlns:p14="http://schemas.microsoft.com/office/powerpoint/2010/main" val="167825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DC28DF4-ED60-4200-8A59-83D3DEB903E2}" type="slidenum">
              <a:rPr lang="en-CA" smtClean="0"/>
              <a:t>2</a:t>
            </a:fld>
            <a:endParaRPr lang="en-CA"/>
          </a:p>
        </p:txBody>
      </p:sp>
    </p:spTree>
    <p:extLst>
      <p:ext uri="{BB962C8B-B14F-4D97-AF65-F5344CB8AC3E}">
        <p14:creationId xmlns:p14="http://schemas.microsoft.com/office/powerpoint/2010/main" val="1234520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9E26C-0EBF-1927-63E8-44AF412CB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6A84B-B997-442C-FEA0-19AE85319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0615D-06C6-B158-B349-BAAFF060659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5D8D063-952A-FD1F-22EE-4F1EDDF0C563}"/>
              </a:ext>
            </a:extLst>
          </p:cNvPr>
          <p:cNvSpPr>
            <a:spLocks noGrp="1"/>
          </p:cNvSpPr>
          <p:nvPr>
            <p:ph type="sldNum" sz="quarter" idx="5"/>
          </p:nvPr>
        </p:nvSpPr>
        <p:spPr/>
        <p:txBody>
          <a:bodyPr/>
          <a:lstStyle/>
          <a:p>
            <a:fld id="{4B4E8C47-0BA1-4F6C-9D80-C7C274FEB5B2}" type="slidenum">
              <a:rPr lang="en-CA" smtClean="0"/>
              <a:t>5</a:t>
            </a:fld>
            <a:endParaRPr lang="en-CA"/>
          </a:p>
        </p:txBody>
      </p:sp>
    </p:spTree>
    <p:extLst>
      <p:ext uri="{BB962C8B-B14F-4D97-AF65-F5344CB8AC3E}">
        <p14:creationId xmlns:p14="http://schemas.microsoft.com/office/powerpoint/2010/main" val="2845446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78D71-C131-B855-C8FF-5A2C968B2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D3389-ED70-DA95-D455-A5B6B758A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7D36C8-8DF6-62A9-8969-2639A700303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C5D91CC1-7248-4C46-AC0B-3351421597C0}"/>
              </a:ext>
            </a:extLst>
          </p:cNvPr>
          <p:cNvSpPr>
            <a:spLocks noGrp="1"/>
          </p:cNvSpPr>
          <p:nvPr>
            <p:ph type="sldNum" sz="quarter" idx="5"/>
          </p:nvPr>
        </p:nvSpPr>
        <p:spPr/>
        <p:txBody>
          <a:bodyPr/>
          <a:lstStyle/>
          <a:p>
            <a:fld id="{95CCE640-1B56-4048-9AAD-AA8CFB6DF591}" type="slidenum">
              <a:rPr lang="en-CA" smtClean="0"/>
              <a:t>12</a:t>
            </a:fld>
            <a:endParaRPr lang="en-CA"/>
          </a:p>
        </p:txBody>
      </p:sp>
    </p:spTree>
    <p:extLst>
      <p:ext uri="{BB962C8B-B14F-4D97-AF65-F5344CB8AC3E}">
        <p14:creationId xmlns:p14="http://schemas.microsoft.com/office/powerpoint/2010/main" val="3717782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15</a:t>
            </a:fld>
            <a:endParaRPr lang="en-CA"/>
          </a:p>
        </p:txBody>
      </p:sp>
    </p:spTree>
    <p:extLst>
      <p:ext uri="{BB962C8B-B14F-4D97-AF65-F5344CB8AC3E}">
        <p14:creationId xmlns:p14="http://schemas.microsoft.com/office/powerpoint/2010/main" val="256209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C8465-7AFF-C60B-264C-F506E23AA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6A517-8757-698B-7740-F9FCEFAFE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AD9DC-0DB8-8052-A6D9-453D881D3912}"/>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1CBB8B9-0324-5C2C-88A5-EB6D33069E3A}"/>
              </a:ext>
            </a:extLst>
          </p:cNvPr>
          <p:cNvSpPr>
            <a:spLocks noGrp="1"/>
          </p:cNvSpPr>
          <p:nvPr>
            <p:ph type="sldNum" sz="quarter" idx="5"/>
          </p:nvPr>
        </p:nvSpPr>
        <p:spPr/>
        <p:txBody>
          <a:bodyPr/>
          <a:lstStyle/>
          <a:p>
            <a:fld id="{B68299A8-4358-4B45-916C-0578E912185C}" type="slidenum">
              <a:rPr lang="en-CA" smtClean="0"/>
              <a:t>17</a:t>
            </a:fld>
            <a:endParaRPr lang="en-CA"/>
          </a:p>
        </p:txBody>
      </p:sp>
    </p:spTree>
    <p:extLst>
      <p:ext uri="{BB962C8B-B14F-4D97-AF65-F5344CB8AC3E}">
        <p14:creationId xmlns:p14="http://schemas.microsoft.com/office/powerpoint/2010/main" val="3800353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DC28DF4-ED60-4200-8A59-83D3DEB903E2}" type="slidenum">
              <a:rPr lang="en-CA" smtClean="0"/>
              <a:t>19</a:t>
            </a:fld>
            <a:endParaRPr lang="en-CA"/>
          </a:p>
        </p:txBody>
      </p:sp>
    </p:spTree>
    <p:extLst>
      <p:ext uri="{BB962C8B-B14F-4D97-AF65-F5344CB8AC3E}">
        <p14:creationId xmlns:p14="http://schemas.microsoft.com/office/powerpoint/2010/main" val="2263804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DC28DF4-ED60-4200-8A59-83D3DEB903E2}" type="slidenum">
              <a:rPr lang="en-CA" smtClean="0"/>
              <a:t>22</a:t>
            </a:fld>
            <a:endParaRPr lang="en-CA"/>
          </a:p>
        </p:txBody>
      </p:sp>
    </p:spTree>
    <p:extLst>
      <p:ext uri="{BB962C8B-B14F-4D97-AF65-F5344CB8AC3E}">
        <p14:creationId xmlns:p14="http://schemas.microsoft.com/office/powerpoint/2010/main" val="393745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24</a:t>
            </a:fld>
            <a:endParaRPr lang="en-CA"/>
          </a:p>
        </p:txBody>
      </p:sp>
    </p:spTree>
    <p:extLst>
      <p:ext uri="{BB962C8B-B14F-4D97-AF65-F5344CB8AC3E}">
        <p14:creationId xmlns:p14="http://schemas.microsoft.com/office/powerpoint/2010/main" val="4196461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8796F-7497-60A2-32DC-0D782B7EA8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958C775-315D-700C-42B2-651F7F78A5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F284888-D277-D35F-3F1C-A6DD54036C16}"/>
              </a:ext>
            </a:extLst>
          </p:cNvPr>
          <p:cNvSpPr>
            <a:spLocks noGrp="1"/>
          </p:cNvSpPr>
          <p:nvPr>
            <p:ph type="dt" sz="half" idx="10"/>
          </p:nvPr>
        </p:nvSpPr>
        <p:spPr/>
        <p:txBody>
          <a:bodyPr/>
          <a:lstStyle/>
          <a:p>
            <a:fld id="{8867004F-4308-486A-BE95-E58BC38EE53C}" type="datetimeFigureOut">
              <a:rPr lang="en-CA" smtClean="0"/>
              <a:t>2026-07-07</a:t>
            </a:fld>
            <a:endParaRPr lang="en-CA"/>
          </a:p>
        </p:txBody>
      </p:sp>
      <p:sp>
        <p:nvSpPr>
          <p:cNvPr id="5" name="Footer Placeholder 4">
            <a:extLst>
              <a:ext uri="{FF2B5EF4-FFF2-40B4-BE49-F238E27FC236}">
                <a16:creationId xmlns:a16="http://schemas.microsoft.com/office/drawing/2014/main" id="{03BC6469-7FBE-C7BE-4A00-79EC6CFDE5F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78C9E8E-DF42-F90A-EE8F-CF669664080B}"/>
              </a:ext>
            </a:extLst>
          </p:cNvPr>
          <p:cNvSpPr>
            <a:spLocks noGrp="1"/>
          </p:cNvSpPr>
          <p:nvPr>
            <p:ph type="sldNum" sz="quarter" idx="12"/>
          </p:nvPr>
        </p:nvSpPr>
        <p:spPr/>
        <p:txBody>
          <a:bodyPr/>
          <a:lstStyle/>
          <a:p>
            <a:fld id="{114751E7-3358-403D-8FAB-BBCBD82896E3}" type="slidenum">
              <a:rPr lang="en-CA" smtClean="0"/>
              <a:t>‹#›</a:t>
            </a:fld>
            <a:endParaRPr lang="en-CA"/>
          </a:p>
        </p:txBody>
      </p:sp>
    </p:spTree>
    <p:extLst>
      <p:ext uri="{BB962C8B-B14F-4D97-AF65-F5344CB8AC3E}">
        <p14:creationId xmlns:p14="http://schemas.microsoft.com/office/powerpoint/2010/main" val="261676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9ECD8-A3C0-D415-256C-9A97E532DE1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EB196EE-7671-02FB-FF33-1DF63902E1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5EC684-1A1B-8B9E-08EE-957529EAECA4}"/>
              </a:ext>
            </a:extLst>
          </p:cNvPr>
          <p:cNvSpPr>
            <a:spLocks noGrp="1"/>
          </p:cNvSpPr>
          <p:nvPr>
            <p:ph type="dt" sz="half" idx="10"/>
          </p:nvPr>
        </p:nvSpPr>
        <p:spPr/>
        <p:txBody>
          <a:bodyPr/>
          <a:lstStyle/>
          <a:p>
            <a:fld id="{8867004F-4308-486A-BE95-E58BC38EE53C}" type="datetimeFigureOut">
              <a:rPr lang="en-CA" smtClean="0"/>
              <a:t>2026-07-07</a:t>
            </a:fld>
            <a:endParaRPr lang="en-CA"/>
          </a:p>
        </p:txBody>
      </p:sp>
      <p:sp>
        <p:nvSpPr>
          <p:cNvPr id="5" name="Footer Placeholder 4">
            <a:extLst>
              <a:ext uri="{FF2B5EF4-FFF2-40B4-BE49-F238E27FC236}">
                <a16:creationId xmlns:a16="http://schemas.microsoft.com/office/drawing/2014/main" id="{EF7EB3E4-25F7-A581-7E29-63E882B3E52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D8D035C-DDE6-F93E-EF20-C08CDD6479CD}"/>
              </a:ext>
            </a:extLst>
          </p:cNvPr>
          <p:cNvSpPr>
            <a:spLocks noGrp="1"/>
          </p:cNvSpPr>
          <p:nvPr>
            <p:ph type="sldNum" sz="quarter" idx="12"/>
          </p:nvPr>
        </p:nvSpPr>
        <p:spPr/>
        <p:txBody>
          <a:bodyPr/>
          <a:lstStyle/>
          <a:p>
            <a:fld id="{114751E7-3358-403D-8FAB-BBCBD82896E3}" type="slidenum">
              <a:rPr lang="en-CA" smtClean="0"/>
              <a:t>‹#›</a:t>
            </a:fld>
            <a:endParaRPr lang="en-CA"/>
          </a:p>
        </p:txBody>
      </p:sp>
    </p:spTree>
    <p:extLst>
      <p:ext uri="{BB962C8B-B14F-4D97-AF65-F5344CB8AC3E}">
        <p14:creationId xmlns:p14="http://schemas.microsoft.com/office/powerpoint/2010/main" val="153642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502755-9BEB-0105-AA83-CB894F73B9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02B6FD2-1AEA-D692-9DCA-4A8ABA34D8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4988BB0-F6CA-9884-43BF-E88970A989E4}"/>
              </a:ext>
            </a:extLst>
          </p:cNvPr>
          <p:cNvSpPr>
            <a:spLocks noGrp="1"/>
          </p:cNvSpPr>
          <p:nvPr>
            <p:ph type="dt" sz="half" idx="10"/>
          </p:nvPr>
        </p:nvSpPr>
        <p:spPr/>
        <p:txBody>
          <a:bodyPr/>
          <a:lstStyle/>
          <a:p>
            <a:fld id="{8867004F-4308-486A-BE95-E58BC38EE53C}" type="datetimeFigureOut">
              <a:rPr lang="en-CA" smtClean="0"/>
              <a:t>2026-07-07</a:t>
            </a:fld>
            <a:endParaRPr lang="en-CA"/>
          </a:p>
        </p:txBody>
      </p:sp>
      <p:sp>
        <p:nvSpPr>
          <p:cNvPr id="5" name="Footer Placeholder 4">
            <a:extLst>
              <a:ext uri="{FF2B5EF4-FFF2-40B4-BE49-F238E27FC236}">
                <a16:creationId xmlns:a16="http://schemas.microsoft.com/office/drawing/2014/main" id="{EC418ADE-5796-2E11-6C09-7E6779DA021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C18DA27-18C1-2E93-FE65-32E8323EBCA1}"/>
              </a:ext>
            </a:extLst>
          </p:cNvPr>
          <p:cNvSpPr>
            <a:spLocks noGrp="1"/>
          </p:cNvSpPr>
          <p:nvPr>
            <p:ph type="sldNum" sz="quarter" idx="12"/>
          </p:nvPr>
        </p:nvSpPr>
        <p:spPr/>
        <p:txBody>
          <a:bodyPr/>
          <a:lstStyle/>
          <a:p>
            <a:fld id="{114751E7-3358-403D-8FAB-BBCBD82896E3}" type="slidenum">
              <a:rPr lang="en-CA" smtClean="0"/>
              <a:t>‹#›</a:t>
            </a:fld>
            <a:endParaRPr lang="en-CA"/>
          </a:p>
        </p:txBody>
      </p:sp>
    </p:spTree>
    <p:extLst>
      <p:ext uri="{BB962C8B-B14F-4D97-AF65-F5344CB8AC3E}">
        <p14:creationId xmlns:p14="http://schemas.microsoft.com/office/powerpoint/2010/main" val="2237027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1612-A943-6EB4-8778-C9BA1888984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1691FBA-9004-CE1E-00BA-D688AF46EC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BC2EFB7-D670-4D90-B147-DDA10CD1371D}"/>
              </a:ext>
            </a:extLst>
          </p:cNvPr>
          <p:cNvSpPr>
            <a:spLocks noGrp="1"/>
          </p:cNvSpPr>
          <p:nvPr>
            <p:ph type="dt" sz="half" idx="10"/>
          </p:nvPr>
        </p:nvSpPr>
        <p:spPr/>
        <p:txBody>
          <a:bodyPr/>
          <a:lstStyle/>
          <a:p>
            <a:fld id="{8867004F-4308-486A-BE95-E58BC38EE53C}" type="datetimeFigureOut">
              <a:rPr lang="en-CA" smtClean="0"/>
              <a:t>2026-07-07</a:t>
            </a:fld>
            <a:endParaRPr lang="en-CA"/>
          </a:p>
        </p:txBody>
      </p:sp>
      <p:sp>
        <p:nvSpPr>
          <p:cNvPr id="5" name="Footer Placeholder 4">
            <a:extLst>
              <a:ext uri="{FF2B5EF4-FFF2-40B4-BE49-F238E27FC236}">
                <a16:creationId xmlns:a16="http://schemas.microsoft.com/office/drawing/2014/main" id="{2CAA1DE1-78E8-ACD6-FCA9-A3AF14654B9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E7240EB-0124-8055-BC3C-5A80B870A339}"/>
              </a:ext>
            </a:extLst>
          </p:cNvPr>
          <p:cNvSpPr>
            <a:spLocks noGrp="1"/>
          </p:cNvSpPr>
          <p:nvPr>
            <p:ph type="sldNum" sz="quarter" idx="12"/>
          </p:nvPr>
        </p:nvSpPr>
        <p:spPr/>
        <p:txBody>
          <a:bodyPr/>
          <a:lstStyle/>
          <a:p>
            <a:fld id="{114751E7-3358-403D-8FAB-BBCBD82896E3}" type="slidenum">
              <a:rPr lang="en-CA" smtClean="0"/>
              <a:t>‹#›</a:t>
            </a:fld>
            <a:endParaRPr lang="en-CA"/>
          </a:p>
        </p:txBody>
      </p:sp>
    </p:spTree>
    <p:extLst>
      <p:ext uri="{BB962C8B-B14F-4D97-AF65-F5344CB8AC3E}">
        <p14:creationId xmlns:p14="http://schemas.microsoft.com/office/powerpoint/2010/main" val="25656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5714-3E2C-F11A-E7E1-35200155D4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CBF398D-10A6-827E-859A-8F65B401BA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E30971-6C3A-4C1E-65B8-D57E15469968}"/>
              </a:ext>
            </a:extLst>
          </p:cNvPr>
          <p:cNvSpPr>
            <a:spLocks noGrp="1"/>
          </p:cNvSpPr>
          <p:nvPr>
            <p:ph type="dt" sz="half" idx="10"/>
          </p:nvPr>
        </p:nvSpPr>
        <p:spPr/>
        <p:txBody>
          <a:bodyPr/>
          <a:lstStyle/>
          <a:p>
            <a:fld id="{8867004F-4308-486A-BE95-E58BC38EE53C}" type="datetimeFigureOut">
              <a:rPr lang="en-CA" smtClean="0"/>
              <a:t>2026-07-07</a:t>
            </a:fld>
            <a:endParaRPr lang="en-CA"/>
          </a:p>
        </p:txBody>
      </p:sp>
      <p:sp>
        <p:nvSpPr>
          <p:cNvPr id="5" name="Footer Placeholder 4">
            <a:extLst>
              <a:ext uri="{FF2B5EF4-FFF2-40B4-BE49-F238E27FC236}">
                <a16:creationId xmlns:a16="http://schemas.microsoft.com/office/drawing/2014/main" id="{659ECFFF-06F2-9018-F8F0-96F74DD4582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4DEFA10-09E8-7FF8-E367-AFF1687E2725}"/>
              </a:ext>
            </a:extLst>
          </p:cNvPr>
          <p:cNvSpPr>
            <a:spLocks noGrp="1"/>
          </p:cNvSpPr>
          <p:nvPr>
            <p:ph type="sldNum" sz="quarter" idx="12"/>
          </p:nvPr>
        </p:nvSpPr>
        <p:spPr/>
        <p:txBody>
          <a:bodyPr/>
          <a:lstStyle/>
          <a:p>
            <a:fld id="{114751E7-3358-403D-8FAB-BBCBD82896E3}" type="slidenum">
              <a:rPr lang="en-CA" smtClean="0"/>
              <a:t>‹#›</a:t>
            </a:fld>
            <a:endParaRPr lang="en-CA"/>
          </a:p>
        </p:txBody>
      </p:sp>
    </p:spTree>
    <p:extLst>
      <p:ext uri="{BB962C8B-B14F-4D97-AF65-F5344CB8AC3E}">
        <p14:creationId xmlns:p14="http://schemas.microsoft.com/office/powerpoint/2010/main" val="152581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7896-3583-0A8D-EEEA-01F7EA0749F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CF4A40E-0DC9-D041-9B92-5C1A9A222B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D0D9490-81BF-8AC8-3204-0E7575B3AD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6A3B91A-C980-8BE6-DF23-7503D3A1BA9C}"/>
              </a:ext>
            </a:extLst>
          </p:cNvPr>
          <p:cNvSpPr>
            <a:spLocks noGrp="1"/>
          </p:cNvSpPr>
          <p:nvPr>
            <p:ph type="dt" sz="half" idx="10"/>
          </p:nvPr>
        </p:nvSpPr>
        <p:spPr/>
        <p:txBody>
          <a:bodyPr/>
          <a:lstStyle/>
          <a:p>
            <a:fld id="{8867004F-4308-486A-BE95-E58BC38EE53C}" type="datetimeFigureOut">
              <a:rPr lang="en-CA" smtClean="0"/>
              <a:t>2026-07-07</a:t>
            </a:fld>
            <a:endParaRPr lang="en-CA"/>
          </a:p>
        </p:txBody>
      </p:sp>
      <p:sp>
        <p:nvSpPr>
          <p:cNvPr id="6" name="Footer Placeholder 5">
            <a:extLst>
              <a:ext uri="{FF2B5EF4-FFF2-40B4-BE49-F238E27FC236}">
                <a16:creationId xmlns:a16="http://schemas.microsoft.com/office/drawing/2014/main" id="{CCD67EAC-1DE1-7340-074B-D5D23B69E87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DCEF5A6-79C5-FB06-D683-284550F6E769}"/>
              </a:ext>
            </a:extLst>
          </p:cNvPr>
          <p:cNvSpPr>
            <a:spLocks noGrp="1"/>
          </p:cNvSpPr>
          <p:nvPr>
            <p:ph type="sldNum" sz="quarter" idx="12"/>
          </p:nvPr>
        </p:nvSpPr>
        <p:spPr/>
        <p:txBody>
          <a:bodyPr/>
          <a:lstStyle/>
          <a:p>
            <a:fld id="{114751E7-3358-403D-8FAB-BBCBD82896E3}" type="slidenum">
              <a:rPr lang="en-CA" smtClean="0"/>
              <a:t>‹#›</a:t>
            </a:fld>
            <a:endParaRPr lang="en-CA"/>
          </a:p>
        </p:txBody>
      </p:sp>
    </p:spTree>
    <p:extLst>
      <p:ext uri="{BB962C8B-B14F-4D97-AF65-F5344CB8AC3E}">
        <p14:creationId xmlns:p14="http://schemas.microsoft.com/office/powerpoint/2010/main" val="61406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42E0-FE7B-774D-9233-2F0E9446FA2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294D4E-8E5C-EB25-D343-77DC24EA2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1B216D-3430-2DE9-E854-EEB3EE3130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A15CE29-3C73-BDE9-75F8-30465EF567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38005-95F9-AED3-39E3-D40DCB8F93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1C77419-F29C-E3BD-6072-A46D76B2E42A}"/>
              </a:ext>
            </a:extLst>
          </p:cNvPr>
          <p:cNvSpPr>
            <a:spLocks noGrp="1"/>
          </p:cNvSpPr>
          <p:nvPr>
            <p:ph type="dt" sz="half" idx="10"/>
          </p:nvPr>
        </p:nvSpPr>
        <p:spPr/>
        <p:txBody>
          <a:bodyPr/>
          <a:lstStyle/>
          <a:p>
            <a:fld id="{8867004F-4308-486A-BE95-E58BC38EE53C}" type="datetimeFigureOut">
              <a:rPr lang="en-CA" smtClean="0"/>
              <a:t>2026-07-07</a:t>
            </a:fld>
            <a:endParaRPr lang="en-CA"/>
          </a:p>
        </p:txBody>
      </p:sp>
      <p:sp>
        <p:nvSpPr>
          <p:cNvPr id="8" name="Footer Placeholder 7">
            <a:extLst>
              <a:ext uri="{FF2B5EF4-FFF2-40B4-BE49-F238E27FC236}">
                <a16:creationId xmlns:a16="http://schemas.microsoft.com/office/drawing/2014/main" id="{2A200BCB-0C7E-3D90-3D99-D1ECBA57C17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E06E463-DE45-F672-61B2-EA829EFFEA90}"/>
              </a:ext>
            </a:extLst>
          </p:cNvPr>
          <p:cNvSpPr>
            <a:spLocks noGrp="1"/>
          </p:cNvSpPr>
          <p:nvPr>
            <p:ph type="sldNum" sz="quarter" idx="12"/>
          </p:nvPr>
        </p:nvSpPr>
        <p:spPr/>
        <p:txBody>
          <a:bodyPr/>
          <a:lstStyle/>
          <a:p>
            <a:fld id="{114751E7-3358-403D-8FAB-BBCBD82896E3}" type="slidenum">
              <a:rPr lang="en-CA" smtClean="0"/>
              <a:t>‹#›</a:t>
            </a:fld>
            <a:endParaRPr lang="en-CA"/>
          </a:p>
        </p:txBody>
      </p:sp>
    </p:spTree>
    <p:extLst>
      <p:ext uri="{BB962C8B-B14F-4D97-AF65-F5344CB8AC3E}">
        <p14:creationId xmlns:p14="http://schemas.microsoft.com/office/powerpoint/2010/main" val="1723561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5091D-1291-EA77-A88E-1E59F237D1B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F08F00C-13D5-D0AF-AB98-36D79403AF70}"/>
              </a:ext>
            </a:extLst>
          </p:cNvPr>
          <p:cNvSpPr>
            <a:spLocks noGrp="1"/>
          </p:cNvSpPr>
          <p:nvPr>
            <p:ph type="dt" sz="half" idx="10"/>
          </p:nvPr>
        </p:nvSpPr>
        <p:spPr/>
        <p:txBody>
          <a:bodyPr/>
          <a:lstStyle/>
          <a:p>
            <a:fld id="{8867004F-4308-486A-BE95-E58BC38EE53C}" type="datetimeFigureOut">
              <a:rPr lang="en-CA" smtClean="0"/>
              <a:t>2026-07-07</a:t>
            </a:fld>
            <a:endParaRPr lang="en-CA"/>
          </a:p>
        </p:txBody>
      </p:sp>
      <p:sp>
        <p:nvSpPr>
          <p:cNvPr id="4" name="Footer Placeholder 3">
            <a:extLst>
              <a:ext uri="{FF2B5EF4-FFF2-40B4-BE49-F238E27FC236}">
                <a16:creationId xmlns:a16="http://schemas.microsoft.com/office/drawing/2014/main" id="{345516B7-03F7-D520-EC4D-AB22B1DC1FE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E81434D-AFAE-9EA2-6350-ED51E5FEACEC}"/>
              </a:ext>
            </a:extLst>
          </p:cNvPr>
          <p:cNvSpPr>
            <a:spLocks noGrp="1"/>
          </p:cNvSpPr>
          <p:nvPr>
            <p:ph type="sldNum" sz="quarter" idx="12"/>
          </p:nvPr>
        </p:nvSpPr>
        <p:spPr/>
        <p:txBody>
          <a:bodyPr/>
          <a:lstStyle/>
          <a:p>
            <a:fld id="{114751E7-3358-403D-8FAB-BBCBD82896E3}" type="slidenum">
              <a:rPr lang="en-CA" smtClean="0"/>
              <a:t>‹#›</a:t>
            </a:fld>
            <a:endParaRPr lang="en-CA"/>
          </a:p>
        </p:txBody>
      </p:sp>
    </p:spTree>
    <p:extLst>
      <p:ext uri="{BB962C8B-B14F-4D97-AF65-F5344CB8AC3E}">
        <p14:creationId xmlns:p14="http://schemas.microsoft.com/office/powerpoint/2010/main" val="241357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40C60B-F5ED-49F4-0B61-A185AE228777}"/>
              </a:ext>
            </a:extLst>
          </p:cNvPr>
          <p:cNvSpPr>
            <a:spLocks noGrp="1"/>
          </p:cNvSpPr>
          <p:nvPr>
            <p:ph type="dt" sz="half" idx="10"/>
          </p:nvPr>
        </p:nvSpPr>
        <p:spPr/>
        <p:txBody>
          <a:bodyPr/>
          <a:lstStyle/>
          <a:p>
            <a:fld id="{8867004F-4308-486A-BE95-E58BC38EE53C}" type="datetimeFigureOut">
              <a:rPr lang="en-CA" smtClean="0"/>
              <a:t>2026-07-07</a:t>
            </a:fld>
            <a:endParaRPr lang="en-CA"/>
          </a:p>
        </p:txBody>
      </p:sp>
      <p:sp>
        <p:nvSpPr>
          <p:cNvPr id="3" name="Footer Placeholder 2">
            <a:extLst>
              <a:ext uri="{FF2B5EF4-FFF2-40B4-BE49-F238E27FC236}">
                <a16:creationId xmlns:a16="http://schemas.microsoft.com/office/drawing/2014/main" id="{15C87AB0-303B-860B-D0EE-F2093A47336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EFA1004-CF75-EB38-4DB8-6C14599BEC16}"/>
              </a:ext>
            </a:extLst>
          </p:cNvPr>
          <p:cNvSpPr>
            <a:spLocks noGrp="1"/>
          </p:cNvSpPr>
          <p:nvPr>
            <p:ph type="sldNum" sz="quarter" idx="12"/>
          </p:nvPr>
        </p:nvSpPr>
        <p:spPr/>
        <p:txBody>
          <a:bodyPr/>
          <a:lstStyle/>
          <a:p>
            <a:fld id="{114751E7-3358-403D-8FAB-BBCBD82896E3}" type="slidenum">
              <a:rPr lang="en-CA" smtClean="0"/>
              <a:t>‹#›</a:t>
            </a:fld>
            <a:endParaRPr lang="en-CA"/>
          </a:p>
        </p:txBody>
      </p:sp>
    </p:spTree>
    <p:extLst>
      <p:ext uri="{BB962C8B-B14F-4D97-AF65-F5344CB8AC3E}">
        <p14:creationId xmlns:p14="http://schemas.microsoft.com/office/powerpoint/2010/main" val="3986244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C547-7889-0855-01F0-91A77B420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95A86B8-2007-52CF-AEC6-467BA5CEF9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F8117A6-9309-F459-CD63-110C03803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099932-7E2D-D651-A641-38E4E5853704}"/>
              </a:ext>
            </a:extLst>
          </p:cNvPr>
          <p:cNvSpPr>
            <a:spLocks noGrp="1"/>
          </p:cNvSpPr>
          <p:nvPr>
            <p:ph type="dt" sz="half" idx="10"/>
          </p:nvPr>
        </p:nvSpPr>
        <p:spPr/>
        <p:txBody>
          <a:bodyPr/>
          <a:lstStyle/>
          <a:p>
            <a:fld id="{8867004F-4308-486A-BE95-E58BC38EE53C}" type="datetimeFigureOut">
              <a:rPr lang="en-CA" smtClean="0"/>
              <a:t>2026-07-07</a:t>
            </a:fld>
            <a:endParaRPr lang="en-CA"/>
          </a:p>
        </p:txBody>
      </p:sp>
      <p:sp>
        <p:nvSpPr>
          <p:cNvPr id="6" name="Footer Placeholder 5">
            <a:extLst>
              <a:ext uri="{FF2B5EF4-FFF2-40B4-BE49-F238E27FC236}">
                <a16:creationId xmlns:a16="http://schemas.microsoft.com/office/drawing/2014/main" id="{5A669AC1-E6A3-63E3-70C3-902922BA5D4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E18298D-8E91-4B11-95F6-F6B75BB02E6F}"/>
              </a:ext>
            </a:extLst>
          </p:cNvPr>
          <p:cNvSpPr>
            <a:spLocks noGrp="1"/>
          </p:cNvSpPr>
          <p:nvPr>
            <p:ph type="sldNum" sz="quarter" idx="12"/>
          </p:nvPr>
        </p:nvSpPr>
        <p:spPr/>
        <p:txBody>
          <a:bodyPr/>
          <a:lstStyle/>
          <a:p>
            <a:fld id="{114751E7-3358-403D-8FAB-BBCBD82896E3}" type="slidenum">
              <a:rPr lang="en-CA" smtClean="0"/>
              <a:t>‹#›</a:t>
            </a:fld>
            <a:endParaRPr lang="en-CA"/>
          </a:p>
        </p:txBody>
      </p:sp>
    </p:spTree>
    <p:extLst>
      <p:ext uri="{BB962C8B-B14F-4D97-AF65-F5344CB8AC3E}">
        <p14:creationId xmlns:p14="http://schemas.microsoft.com/office/powerpoint/2010/main" val="278706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B68E3-C874-17C7-65B9-919F1DBD5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F991635-CB69-FC4A-8C8F-A9C0FC1A32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EF77909-7C5D-9290-56E2-BBB7DDA9B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5C126B-A539-B8B0-52DA-6CB3A2EAEE74}"/>
              </a:ext>
            </a:extLst>
          </p:cNvPr>
          <p:cNvSpPr>
            <a:spLocks noGrp="1"/>
          </p:cNvSpPr>
          <p:nvPr>
            <p:ph type="dt" sz="half" idx="10"/>
          </p:nvPr>
        </p:nvSpPr>
        <p:spPr/>
        <p:txBody>
          <a:bodyPr/>
          <a:lstStyle/>
          <a:p>
            <a:fld id="{8867004F-4308-486A-BE95-E58BC38EE53C}" type="datetimeFigureOut">
              <a:rPr lang="en-CA" smtClean="0"/>
              <a:t>2026-07-07</a:t>
            </a:fld>
            <a:endParaRPr lang="en-CA"/>
          </a:p>
        </p:txBody>
      </p:sp>
      <p:sp>
        <p:nvSpPr>
          <p:cNvPr id="6" name="Footer Placeholder 5">
            <a:extLst>
              <a:ext uri="{FF2B5EF4-FFF2-40B4-BE49-F238E27FC236}">
                <a16:creationId xmlns:a16="http://schemas.microsoft.com/office/drawing/2014/main" id="{9A67C2F6-DD45-C8C0-CCC4-3D803F87769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B5D8B7A-874D-12B8-2267-804A37645983}"/>
              </a:ext>
            </a:extLst>
          </p:cNvPr>
          <p:cNvSpPr>
            <a:spLocks noGrp="1"/>
          </p:cNvSpPr>
          <p:nvPr>
            <p:ph type="sldNum" sz="quarter" idx="12"/>
          </p:nvPr>
        </p:nvSpPr>
        <p:spPr/>
        <p:txBody>
          <a:bodyPr/>
          <a:lstStyle/>
          <a:p>
            <a:fld id="{114751E7-3358-403D-8FAB-BBCBD82896E3}" type="slidenum">
              <a:rPr lang="en-CA" smtClean="0"/>
              <a:t>‹#›</a:t>
            </a:fld>
            <a:endParaRPr lang="en-CA"/>
          </a:p>
        </p:txBody>
      </p:sp>
    </p:spTree>
    <p:extLst>
      <p:ext uri="{BB962C8B-B14F-4D97-AF65-F5344CB8AC3E}">
        <p14:creationId xmlns:p14="http://schemas.microsoft.com/office/powerpoint/2010/main" val="1834783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53CB01-8B13-18FF-64FF-F1370D25EA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8DAD6C9-93EB-74D3-352E-FA978BECD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41181D1-B1E1-7203-5494-E761CBC74D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67004F-4308-486A-BE95-E58BC38EE53C}" type="datetimeFigureOut">
              <a:rPr lang="en-CA" smtClean="0"/>
              <a:t>2026-07-07</a:t>
            </a:fld>
            <a:endParaRPr lang="en-CA"/>
          </a:p>
        </p:txBody>
      </p:sp>
      <p:sp>
        <p:nvSpPr>
          <p:cNvPr id="5" name="Footer Placeholder 4">
            <a:extLst>
              <a:ext uri="{FF2B5EF4-FFF2-40B4-BE49-F238E27FC236}">
                <a16:creationId xmlns:a16="http://schemas.microsoft.com/office/drawing/2014/main" id="{7A44FDF2-00D9-B654-7552-47ADB64DD1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F7AFBBFD-7E2C-BF81-1ED1-1352AB7E9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4751E7-3358-403D-8FAB-BBCBD82896E3}" type="slidenum">
              <a:rPr lang="en-CA" smtClean="0"/>
              <a:t>‹#›</a:t>
            </a:fld>
            <a:endParaRPr lang="en-CA"/>
          </a:p>
        </p:txBody>
      </p:sp>
    </p:spTree>
    <p:extLst>
      <p:ext uri="{BB962C8B-B14F-4D97-AF65-F5344CB8AC3E}">
        <p14:creationId xmlns:p14="http://schemas.microsoft.com/office/powerpoint/2010/main" val="3104986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microsoft.com/office/2007/relationships/hdphoto" Target="../media/hdphoto3.wdp"/><Relationship Id="rId3" Type="http://schemas.openxmlformats.org/officeDocument/2006/relationships/hyperlink" Target="https://bhaskar-mitra.github.io/theme-fairness/" TargetMode="External"/><Relationship Id="rId7" Type="http://schemas.microsoft.com/office/2007/relationships/hdphoto" Target="../media/hdphoto1.wdp"/><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png"/><Relationship Id="rId5" Type="http://schemas.openxmlformats.org/officeDocument/2006/relationships/hyperlink" Target="https://bhaskar-mitra.github.io/theme-ai-and-society/" TargetMode="External"/><Relationship Id="rId10" Type="http://schemas.microsoft.com/office/2007/relationships/hdphoto" Target="../media/hdphoto2.wdp"/><Relationship Id="rId4" Type="http://schemas.openxmlformats.org/officeDocument/2006/relationships/hyperlink" Target="https://bhaskar-mitra.github.io/theme-emancipatory-ia/" TargetMode="External"/><Relationship Id="rId9" Type="http://schemas.openxmlformats.org/officeDocument/2006/relationships/image" Target="../media/image3.pn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svg"/><Relationship Id="rId11" Type="http://schemas.openxmlformats.org/officeDocument/2006/relationships/hyperlink" Target="https://link.springer.com/chapter/10.1007/978-3-031-73147-1_7" TargetMode="External"/><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slate.com/technology/2017/11/how-silicon-valley-became-big-tech.html" TargetMode="External"/><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hyperlink" Target="https://dl.acm.org/doi/10.1145/3488666" TargetMode="External"/><Relationship Id="rId3" Type="http://schemas.openxmlformats.org/officeDocument/2006/relationships/image" Target="../media/image62.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hyperlink" Target="https://www.themaybe.org/research/selective-perspectives" TargetMode="External"/><Relationship Id="rId4" Type="http://schemas.openxmlformats.org/officeDocument/2006/relationships/image" Target="../media/image58.png"/><Relationship Id="rId9" Type="http://schemas.openxmlformats.org/officeDocument/2006/relationships/hyperlink" Target="https://dl.acm.org/doi/10.1145/3805689.380674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hyperlink" Target="https://dl.acm.org/doi/10.1145/3404835.3462804" TargetMode="External"/><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hyperlink" Target="https://papers.ssrn.com/sol3/papers.cfm?abstract_id=4135581" TargetMode="Externa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hyperlink" Target="https://dl.acm.org/doi/10.1145/3477495.3531725" TargetMode="External"/><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dl.acm.org/doi/10.1145/3805689.380674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themaybe.org/research/selective-perspectives" TargetMode="Externa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7.jpeg"/><Relationship Id="rId21" Type="http://schemas.openxmlformats.org/officeDocument/2006/relationships/image" Target="../media/image22.png"/><Relationship Id="rId7" Type="http://schemas.microsoft.com/office/2007/relationships/hdphoto" Target="../media/hdphoto4.wdp"/><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20"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8.png"/><Relationship Id="rId23" Type="http://schemas.openxmlformats.org/officeDocument/2006/relationships/image" Target="../media/image23.png"/><Relationship Id="rId10" Type="http://schemas.openxmlformats.org/officeDocument/2006/relationships/image" Target="../media/image13.jpeg"/><Relationship Id="rId19" Type="http://schemas.openxmlformats.org/officeDocument/2006/relationships/image" Target="../media/image5.png"/><Relationship Id="rId4" Type="http://schemas.openxmlformats.org/officeDocument/2006/relationships/image" Target="../media/image8.jpeg"/><Relationship Id="rId9" Type="http://schemas.openxmlformats.org/officeDocument/2006/relationships/image" Target="../media/image12.jpeg"/><Relationship Id="rId14" Type="http://schemas.openxmlformats.org/officeDocument/2006/relationships/image" Target="../media/image17.png"/><Relationship Id="rId22" Type="http://schemas.openxmlformats.org/officeDocument/2006/relationships/hyperlink" Target="https://disjunctionsmag.com/articles/why-leaving-big-tech/"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bhaskar-mitra.github.io/posts/2025/07/31/ai-as-politic-of-class-exploitatio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9.jpe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3.png"/><Relationship Id="rId11" Type="http://schemas.openxmlformats.org/officeDocument/2006/relationships/hyperlink" Target="https://www.peoplesaiconsultation.ca/wp-content/uploads/PCAI_Option2_TWCandTFD_20260309.pdf" TargetMode="External"/><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arxiv.org/abs/2601.09600"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hyperlink" Target="https://global.oup.com/academic/product/commodities-and-capabilities-9780195650389"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arxiv.org/abs/2603.1458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112.png"/><Relationship Id="rId7"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hyperlink" Target="https://www.researchgate.net/publication/255563562" TargetMode="External"/><Relationship Id="rId5" Type="http://schemas.openxmlformats.org/officeDocument/2006/relationships/hyperlink" Target="https://bhaskar-mitra.github.io/files/ecir2026-forum-submission-v2.pdf" TargetMode="External"/><Relationship Id="rId4" Type="http://schemas.openxmlformats.org/officeDocument/2006/relationships/hyperlink" Target="https://bhaskar-mitra.github.io/posts/2025/09/01/what-is-ir-for-good/"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arxiv.org/abs/2606.30984"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abs/2606.30984" TargetMode="External"/><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abs/2606.30984" TargetMode="External"/><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hyperlink" Target="https://dl.acm.org/doi/10.1145/3274784.3274788" TargetMode="External"/><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hyperlink" Target="https://arxiv.org/abs/2606.30984" TargetMode="External"/><Relationship Id="rId1" Type="http://schemas.openxmlformats.org/officeDocument/2006/relationships/slideLayout" Target="../slideLayouts/slideLayout5.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hyperlink" Target="https://dl.acm.org/doi/10.1145/3769733.3769739" TargetMode="External"/><Relationship Id="rId9" Type="http://schemas.openxmlformats.org/officeDocument/2006/relationships/image" Target="../media/image120.jpeg"/></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abs/2606.30984" TargetMode="External"/><Relationship Id="rId2" Type="http://schemas.openxmlformats.org/officeDocument/2006/relationships/hyperlink" Target="https://irrj.org/article/view/19654"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slide" Target="slide53.xml"/><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slide" Target="slide49.xml"/><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slide" Target="slide46.xml"/><Relationship Id="rId5" Type="http://schemas.openxmlformats.org/officeDocument/2006/relationships/image" Target="../media/image128.png"/><Relationship Id="rId15" Type="http://schemas.openxmlformats.org/officeDocument/2006/relationships/hyperlink" Target="https://arxiv.org/abs/2601.09600" TargetMode="External"/><Relationship Id="rId10" Type="http://schemas.openxmlformats.org/officeDocument/2006/relationships/slide" Target="slide44.xml"/><Relationship Id="rId4" Type="http://schemas.openxmlformats.org/officeDocument/2006/relationships/image" Target="../media/image127.png"/><Relationship Id="rId9" Type="http://schemas.openxmlformats.org/officeDocument/2006/relationships/slide" Target="slide40.xml"/><Relationship Id="rId14" Type="http://schemas.openxmlformats.org/officeDocument/2006/relationships/hyperlink" Target="https://arxiv.org/abs/2606.30984"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arxiv.org/abs/2606.30984" TargetMode="External"/><Relationship Id="rId1" Type="http://schemas.openxmlformats.org/officeDocument/2006/relationships/slideLayout" Target="../slideLayouts/slideLayout4.xml"/><Relationship Id="rId6" Type="http://schemas.openxmlformats.org/officeDocument/2006/relationships/image" Target="../media/image132.png"/><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hyperlink" Target="https://link.springer.com/chapter/10.1007/978-3-031-73147-1_7" TargetMode="External"/><Relationship Id="rId2" Type="http://schemas.openxmlformats.org/officeDocument/2006/relationships/image" Target="../media/image133.png"/><Relationship Id="rId1" Type="http://schemas.openxmlformats.org/officeDocument/2006/relationships/slideLayout" Target="../slideLayouts/slideLayout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hyperlink" Target="https://dl.acm.org/doi/10.1145/3630106.3658900"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jpeg"/></Relationships>
</file>

<file path=ppt/slides/_rels/slide39.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arxiv.org/abs/2606.3098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irrj.org/article/view/24531"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triple-c.at/index.php/tripleC/article/view/91"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irrj.org/article/view/1965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51.svg"/><Relationship Id="rId1" Type="http://schemas.openxmlformats.org/officeDocument/2006/relationships/slideLayout" Target="../slideLayouts/slideLayout6.xml"/><Relationship Id="rId6" Type="http://schemas.openxmlformats.org/officeDocument/2006/relationships/hyperlink" Target="https://arxiv.org/abs/2606.30984" TargetMode="External"/><Relationship Id="rId5" Type="http://schemas.openxmlformats.org/officeDocument/2006/relationships/image" Target="../media/image153.svg"/><Relationship Id="rId4" Type="http://schemas.openxmlformats.org/officeDocument/2006/relationships/image" Target="../media/image152.svg"/></Relationships>
</file>

<file path=ppt/slides/_rels/slide48.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54.svg"/><Relationship Id="rId7" Type="http://schemas.openxmlformats.org/officeDocument/2006/relationships/image" Target="../media/image30.svg"/><Relationship Id="rId2" Type="http://schemas.openxmlformats.org/officeDocument/2006/relationships/image" Target="../media/image28.svg"/><Relationship Id="rId1" Type="http://schemas.openxmlformats.org/officeDocument/2006/relationships/slideLayout" Target="../slideLayouts/slideLayout6.xml"/><Relationship Id="rId6" Type="http://schemas.openxmlformats.org/officeDocument/2006/relationships/image" Target="../media/image156.svg"/><Relationship Id="rId11" Type="http://schemas.openxmlformats.org/officeDocument/2006/relationships/hyperlink" Target="https://arxiv.org/abs/2606.30984" TargetMode="External"/><Relationship Id="rId5" Type="http://schemas.openxmlformats.org/officeDocument/2006/relationships/image" Target="../media/image151.svg"/><Relationship Id="rId10" Type="http://schemas.openxmlformats.org/officeDocument/2006/relationships/image" Target="../media/image157.svg"/><Relationship Id="rId4" Type="http://schemas.openxmlformats.org/officeDocument/2006/relationships/image" Target="../media/image155.svg"/><Relationship Id="rId9" Type="http://schemas.openxmlformats.org/officeDocument/2006/relationships/image" Target="../media/image153.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8.png"/><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hyperlink" Target="https://arxiv.org/abs/2601.09600"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hyperlink" Target="https://arxiv.org/abs/2601.09600" TargetMode="External"/><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svg"/><Relationship Id="rId1" Type="http://schemas.openxmlformats.org/officeDocument/2006/relationships/slideLayout" Target="../slideLayouts/slideLayout8.xml"/><Relationship Id="rId5" Type="http://schemas.openxmlformats.org/officeDocument/2006/relationships/hyperlink" Target="https://bhaskar-mitra.github.io/showpdf/?file=critical-ir" TargetMode="External"/><Relationship Id="rId4" Type="http://schemas.openxmlformats.org/officeDocument/2006/relationships/image" Target="../media/image163.png"/></Relationships>
</file>

<file path=ppt/slides/_rels/slide5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s://bhaskar-mitra.github.io/reading/" TargetMode="External"/><Relationship Id="rId1" Type="http://schemas.openxmlformats.org/officeDocument/2006/relationships/slideLayout" Target="../slideLayouts/slideLayout8.xml"/><Relationship Id="rId4" Type="http://schemas.openxmlformats.org/officeDocument/2006/relationships/image" Target="../media/image165.png"/></Relationships>
</file>

<file path=ppt/slides/_rels/slide56.xml.rels><?xml version="1.0" encoding="UTF-8" standalone="yes"?>
<Relationships xmlns="http://schemas.openxmlformats.org/package/2006/relationships"><Relationship Id="rId3" Type="http://schemas.openxmlformats.org/officeDocument/2006/relationships/hyperlink" Target="https://bhaskar-mitra.github.io/reading/" TargetMode="External"/><Relationship Id="rId2" Type="http://schemas.openxmlformats.org/officeDocument/2006/relationships/image" Target="../media/image164.png"/><Relationship Id="rId1" Type="http://schemas.openxmlformats.org/officeDocument/2006/relationships/slideLayout" Target="../slideLayouts/slideLayout8.xml"/><Relationship Id="rId4" Type="http://schemas.openxmlformats.org/officeDocument/2006/relationships/image" Target="../media/image165.png"/></Relationships>
</file>

<file path=ppt/slides/_rels/slide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jpeg"/><Relationship Id="rId3" Type="http://schemas.openxmlformats.org/officeDocument/2006/relationships/image" Target="../media/image167.png"/><Relationship Id="rId7" Type="http://schemas.openxmlformats.org/officeDocument/2006/relationships/image" Target="../media/image168.png"/><Relationship Id="rId12" Type="http://schemas.openxmlformats.org/officeDocument/2006/relationships/image" Target="../media/image17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jedi.inertial.science/sigir2026" TargetMode="External"/><Relationship Id="rId11" Type="http://schemas.openxmlformats.org/officeDocument/2006/relationships/image" Target="../media/image172.jpeg"/><Relationship Id="rId5" Type="http://schemas.microsoft.com/office/2007/relationships/hdphoto" Target="../media/hdphoto3.wdp"/><Relationship Id="rId15" Type="http://schemas.openxmlformats.org/officeDocument/2006/relationships/image" Target="../media/image176.jpeg"/><Relationship Id="rId10" Type="http://schemas.openxmlformats.org/officeDocument/2006/relationships/image" Target="../media/image171.png"/><Relationship Id="rId4" Type="http://schemas.openxmlformats.org/officeDocument/2006/relationships/image" Target="../media/image5.png"/><Relationship Id="rId9" Type="http://schemas.openxmlformats.org/officeDocument/2006/relationships/image" Target="../media/image170.png"/><Relationship Id="rId14" Type="http://schemas.openxmlformats.org/officeDocument/2006/relationships/image" Target="../media/image175.jpeg"/></Relationships>
</file>

<file path=ppt/slides/_rels/slide59.xml.rels><?xml version="1.0" encoding="UTF-8" standalone="yes"?>
<Relationships xmlns="http://schemas.openxmlformats.org/package/2006/relationships"><Relationship Id="rId3" Type="http://schemas.openxmlformats.org/officeDocument/2006/relationships/hyperlink" Target="https://arxiv.org/abs/2601.09600" TargetMode="External"/><Relationship Id="rId2" Type="http://schemas.openxmlformats.org/officeDocument/2006/relationships/image" Target="../media/image177.sv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about.google/company-info/" TargetMode="External"/><Relationship Id="rId7"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svg"/><Relationship Id="rId4" Type="http://schemas.openxmlformats.org/officeDocument/2006/relationships/hyperlink" Target="https://dl.acm.org/doi/10.1145/3190580.3190584"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s://arxiv.org/abs/2606.30984" TargetMode="External"/><Relationship Id="rId13" Type="http://schemas.openxmlformats.org/officeDocument/2006/relationships/hyperlink" Target="https://irrj.org/article/view/24531" TargetMode="External"/><Relationship Id="rId18" Type="http://schemas.openxmlformats.org/officeDocument/2006/relationships/hyperlink" Target="https://arxiv.org/abs/2209.03819" TargetMode="External"/><Relationship Id="rId3" Type="http://schemas.openxmlformats.org/officeDocument/2006/relationships/image" Target="../media/image2.png"/><Relationship Id="rId7" Type="http://schemas.openxmlformats.org/officeDocument/2006/relationships/image" Target="../media/image178.jpeg"/><Relationship Id="rId12" Type="http://schemas.openxmlformats.org/officeDocument/2006/relationships/hyperlink" Target="https://dl.acm.org/doi/10.1145/3772318.3790768" TargetMode="External"/><Relationship Id="rId17" Type="http://schemas.openxmlformats.org/officeDocument/2006/relationships/hyperlink" Target="https://dl.acm.org/doi/10.1145/3630106.3658900" TargetMode="External"/><Relationship Id="rId2" Type="http://schemas.openxmlformats.org/officeDocument/2006/relationships/notesSlide" Target="../notesSlides/notesSlide14.xml"/><Relationship Id="rId16" Type="http://schemas.openxmlformats.org/officeDocument/2006/relationships/hyperlink" Target="https://arxiv.org/abs/2401.09410" TargetMode="Externa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dl.acm.org/doi/10.1145/3805689.3806740" TargetMode="External"/><Relationship Id="rId5" Type="http://schemas.microsoft.com/office/2007/relationships/hdphoto" Target="../media/hdphoto2.wdp"/><Relationship Id="rId15" Type="http://schemas.openxmlformats.org/officeDocument/2006/relationships/hyperlink" Target="https://link.springer.com/chapter/10.1007/978-3-031-73147-1_7" TargetMode="External"/><Relationship Id="rId10" Type="http://schemas.openxmlformats.org/officeDocument/2006/relationships/hyperlink" Target="https://arxiv.org/abs/2601.09600" TargetMode="External"/><Relationship Id="rId19" Type="http://schemas.openxmlformats.org/officeDocument/2006/relationships/image" Target="../media/image179.png"/><Relationship Id="rId4" Type="http://schemas.openxmlformats.org/officeDocument/2006/relationships/image" Target="../media/image3.png"/><Relationship Id="rId9" Type="http://schemas.openxmlformats.org/officeDocument/2006/relationships/hyperlink" Target="https://arxiv.org/abs/2603.14584" TargetMode="External"/><Relationship Id="rId14" Type="http://schemas.openxmlformats.org/officeDocument/2006/relationships/hyperlink" Target="https://irrj.org/article/view/1965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slideLayout" Target="../slideLayouts/slideLayout6.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62A7-BCD1-B95C-EBCE-101B9A760C0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A915662C-3F6D-25C3-02F9-D9A78BE1371C}"/>
              </a:ext>
            </a:extLst>
          </p:cNvPr>
          <p:cNvGrpSpPr/>
          <p:nvPr/>
        </p:nvGrpSpPr>
        <p:grpSpPr>
          <a:xfrm>
            <a:off x="2741505" y="4678748"/>
            <a:ext cx="6672374" cy="1309454"/>
            <a:chOff x="2759813" y="4460045"/>
            <a:chExt cx="6672374" cy="1309454"/>
          </a:xfrm>
        </p:grpSpPr>
        <p:sp>
          <p:nvSpPr>
            <p:cNvPr id="13" name="Rectangle: Rounded Corners 12">
              <a:extLst>
                <a:ext uri="{FF2B5EF4-FFF2-40B4-BE49-F238E27FC236}">
                  <a16:creationId xmlns:a16="http://schemas.microsoft.com/office/drawing/2014/main" id="{FD21EFA3-B9DC-3578-4264-93B3D28A552B}"/>
                </a:ext>
              </a:extLst>
            </p:cNvPr>
            <p:cNvSpPr/>
            <p:nvPr/>
          </p:nvSpPr>
          <p:spPr>
            <a:xfrm>
              <a:off x="2759813" y="4460045"/>
              <a:ext cx="6672374" cy="1309454"/>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Rounded Corners 13">
              <a:hlinkClick r:id="rId3"/>
              <a:extLst>
                <a:ext uri="{FF2B5EF4-FFF2-40B4-BE49-F238E27FC236}">
                  <a16:creationId xmlns:a16="http://schemas.microsoft.com/office/drawing/2014/main" id="{49D7D209-0921-5166-7B5F-5B6F7EC5255A}"/>
                </a:ext>
              </a:extLst>
            </p:cNvPr>
            <p:cNvSpPr/>
            <p:nvPr/>
          </p:nvSpPr>
          <p:spPr>
            <a:xfrm>
              <a:off x="2942896" y="5290612"/>
              <a:ext cx="630620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Exposure Fairness and Transparency in Information Access</a:t>
              </a:r>
            </a:p>
          </p:txBody>
        </p:sp>
        <p:sp>
          <p:nvSpPr>
            <p:cNvPr id="17" name="TextBox 16">
              <a:extLst>
                <a:ext uri="{FF2B5EF4-FFF2-40B4-BE49-F238E27FC236}">
                  <a16:creationId xmlns:a16="http://schemas.microsoft.com/office/drawing/2014/main" id="{EC61ED6D-2A61-180E-CF15-F8D09EFDC31C}"/>
                </a:ext>
              </a:extLst>
            </p:cNvPr>
            <p:cNvSpPr txBox="1"/>
            <p:nvPr/>
          </p:nvSpPr>
          <p:spPr>
            <a:xfrm>
              <a:off x="2942897" y="4460045"/>
              <a:ext cx="3270693" cy="3693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ptos" panose="02110004020202020204"/>
                  <a:ea typeface="+mn-ea"/>
                  <a:cs typeface="+mn-cs"/>
                </a:rPr>
                <a:t>My relevant research themes:</a:t>
              </a:r>
            </a:p>
          </p:txBody>
        </p:sp>
        <p:sp>
          <p:nvSpPr>
            <p:cNvPr id="18" name="Rectangle: Rounded Corners 17">
              <a:hlinkClick r:id="rId4"/>
              <a:extLst>
                <a:ext uri="{FF2B5EF4-FFF2-40B4-BE49-F238E27FC236}">
                  <a16:creationId xmlns:a16="http://schemas.microsoft.com/office/drawing/2014/main" id="{1AEC19EE-5436-1E20-863C-37DE39E525DD}"/>
                </a:ext>
              </a:extLst>
            </p:cNvPr>
            <p:cNvSpPr/>
            <p:nvPr/>
          </p:nvSpPr>
          <p:spPr>
            <a:xfrm>
              <a:off x="2942896" y="4827365"/>
              <a:ext cx="3741406"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white"/>
                  </a:solidFill>
                  <a:effectLst/>
                  <a:uLnTx/>
                  <a:uFillTx/>
                  <a:latin typeface="Aptos" panose="02110004020202020204"/>
                  <a:ea typeface="+mn-ea"/>
                  <a:cs typeface="+mn-cs"/>
                </a:rPr>
                <a:t>Emancipatory Information Access</a:t>
              </a:r>
            </a:p>
          </p:txBody>
        </p:sp>
        <p:sp>
          <p:nvSpPr>
            <p:cNvPr id="19" name="Rectangle: Rounded Corners 18">
              <a:hlinkClick r:id="rId5"/>
              <a:extLst>
                <a:ext uri="{FF2B5EF4-FFF2-40B4-BE49-F238E27FC236}">
                  <a16:creationId xmlns:a16="http://schemas.microsoft.com/office/drawing/2014/main" id="{CD4576A8-259C-1834-1A6F-82F048B64AF4}"/>
                </a:ext>
              </a:extLst>
            </p:cNvPr>
            <p:cNvSpPr/>
            <p:nvPr/>
          </p:nvSpPr>
          <p:spPr>
            <a:xfrm>
              <a:off x="6809761" y="4827365"/>
              <a:ext cx="146638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white"/>
                  </a:solidFill>
                  <a:effectLst/>
                  <a:uLnTx/>
                  <a:uFillTx/>
                  <a:latin typeface="Aptos" panose="02110004020202020204"/>
                  <a:ea typeface="+mn-ea"/>
                  <a:cs typeface="+mn-cs"/>
                </a:rPr>
                <a:t>AI &amp; Society</a:t>
              </a:r>
            </a:p>
          </p:txBody>
        </p:sp>
      </p:grpSp>
      <p:grpSp>
        <p:nvGrpSpPr>
          <p:cNvPr id="8" name="Group 7">
            <a:extLst>
              <a:ext uri="{FF2B5EF4-FFF2-40B4-BE49-F238E27FC236}">
                <a16:creationId xmlns:a16="http://schemas.microsoft.com/office/drawing/2014/main" id="{B87B6C75-E946-6060-DA34-B038D8C4E384}"/>
              </a:ext>
            </a:extLst>
          </p:cNvPr>
          <p:cNvGrpSpPr/>
          <p:nvPr/>
        </p:nvGrpSpPr>
        <p:grpSpPr>
          <a:xfrm>
            <a:off x="2856731" y="1760999"/>
            <a:ext cx="6478539" cy="636952"/>
            <a:chOff x="4557370" y="2481472"/>
            <a:chExt cx="6478539" cy="636952"/>
          </a:xfrm>
        </p:grpSpPr>
        <p:sp>
          <p:nvSpPr>
            <p:cNvPr id="5" name="Rectangle: Rounded Corners 4">
              <a:extLst>
                <a:ext uri="{FF2B5EF4-FFF2-40B4-BE49-F238E27FC236}">
                  <a16:creationId xmlns:a16="http://schemas.microsoft.com/office/drawing/2014/main" id="{915648BC-432F-F587-4032-66F99E662E91}"/>
                </a:ext>
              </a:extLst>
            </p:cNvPr>
            <p:cNvSpPr/>
            <p:nvPr/>
          </p:nvSpPr>
          <p:spPr>
            <a:xfrm>
              <a:off x="4557370" y="2481472"/>
              <a:ext cx="6478539" cy="63695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5B658026-D9A3-B0DE-E741-1B4E6F54E484}"/>
                </a:ext>
              </a:extLst>
            </p:cNvPr>
            <p:cNvSpPr txBox="1"/>
            <p:nvPr/>
          </p:nvSpPr>
          <p:spPr>
            <a:xfrm>
              <a:off x="4696358" y="2569115"/>
              <a:ext cx="5714978" cy="461665"/>
            </a:xfrm>
            <a:prstGeom prst="rect">
              <a:avLst/>
            </a:prstGeom>
            <a:noFill/>
          </p:spPr>
          <p:txBody>
            <a:bodyPr wrap="square">
              <a:spAutoFit/>
            </a:bodyPr>
            <a:lstStyle/>
            <a:p>
              <a:r>
                <a:rPr lang="en-US" sz="2400" dirty="0"/>
                <a:t>Emancipatory Information Retrieval</a:t>
              </a:r>
              <a:endParaRPr lang="en-CA" sz="2400" dirty="0">
                <a:latin typeface="+mj-lt"/>
                <a:cs typeface="Segoe UI" panose="020B0502040204020203" pitchFamily="34" charset="0"/>
              </a:endParaRPr>
            </a:p>
          </p:txBody>
        </p:sp>
        <p:pic>
          <p:nvPicPr>
            <p:cNvPr id="7" name="Picture 2" descr="Social revolution - Wikipedia">
              <a:extLst>
                <a:ext uri="{FF2B5EF4-FFF2-40B4-BE49-F238E27FC236}">
                  <a16:creationId xmlns:a16="http://schemas.microsoft.com/office/drawing/2014/main" id="{65750A06-6CA9-0B46-0C9C-12BB6B57FE5F}"/>
                </a:ext>
              </a:extLst>
            </p:cNvPr>
            <p:cNvPicPr>
              <a:picLocks noChangeAspect="1" noChangeArrowheads="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800000" flipH="1">
              <a:off x="10404158" y="2591122"/>
              <a:ext cx="323164" cy="41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8FDCEC46-3683-C7DA-E4ED-62A4FC3DDFBC}"/>
              </a:ext>
            </a:extLst>
          </p:cNvPr>
          <p:cNvSpPr txBox="1"/>
          <p:nvPr/>
        </p:nvSpPr>
        <p:spPr>
          <a:xfrm>
            <a:off x="3879495" y="3329397"/>
            <a:ext cx="4433011" cy="984885"/>
          </a:xfrm>
          <a:prstGeom prst="rect">
            <a:avLst/>
          </a:prstGeom>
          <a:noFill/>
        </p:spPr>
        <p:txBody>
          <a:bodyPr wrap="square" rtlCol="0" anchor="t">
            <a:spAutoFit/>
          </a:bodyPr>
          <a:lstStyle/>
          <a:p>
            <a:pPr algn="ctr"/>
            <a:r>
              <a:rPr lang="en-CA" sz="2000" b="1" dirty="0"/>
              <a:t>Bhaskar Mitra </a:t>
            </a:r>
            <a:r>
              <a:rPr lang="en-CA" dirty="0"/>
              <a:t>(he/him)</a:t>
            </a:r>
          </a:p>
          <a:p>
            <a:pPr algn="ctr"/>
            <a:r>
              <a:rPr lang="en-CA" dirty="0"/>
              <a:t>Independent Researcher</a:t>
            </a:r>
          </a:p>
          <a:p>
            <a:pPr algn="ctr"/>
            <a:r>
              <a:rPr lang="en-CA" dirty="0" err="1"/>
              <a:t>Tiohtià:ke</a:t>
            </a:r>
            <a:r>
              <a:rPr lang="en-CA" dirty="0"/>
              <a:t> / </a:t>
            </a:r>
            <a:r>
              <a:rPr lang="en-CA" dirty="0" err="1"/>
              <a:t>Mooniyang</a:t>
            </a:r>
            <a:r>
              <a:rPr lang="en-CA" dirty="0"/>
              <a:t> / Montréal, Canada</a:t>
            </a:r>
          </a:p>
        </p:txBody>
      </p:sp>
      <p:grpSp>
        <p:nvGrpSpPr>
          <p:cNvPr id="25" name="Group 24">
            <a:extLst>
              <a:ext uri="{FF2B5EF4-FFF2-40B4-BE49-F238E27FC236}">
                <a16:creationId xmlns:a16="http://schemas.microsoft.com/office/drawing/2014/main" id="{D8952408-8C4E-601D-2669-F19564B916A8}"/>
              </a:ext>
            </a:extLst>
          </p:cNvPr>
          <p:cNvGrpSpPr/>
          <p:nvPr/>
        </p:nvGrpSpPr>
        <p:grpSpPr>
          <a:xfrm>
            <a:off x="3995884" y="6355650"/>
            <a:ext cx="8087191" cy="373356"/>
            <a:chOff x="3995884" y="6355650"/>
            <a:chExt cx="8087191" cy="373356"/>
          </a:xfrm>
        </p:grpSpPr>
        <p:grpSp>
          <p:nvGrpSpPr>
            <p:cNvPr id="26" name="Group 25">
              <a:extLst>
                <a:ext uri="{FF2B5EF4-FFF2-40B4-BE49-F238E27FC236}">
                  <a16:creationId xmlns:a16="http://schemas.microsoft.com/office/drawing/2014/main" id="{6F3AE380-EF47-1353-1A22-5B5B59D4CD65}"/>
                </a:ext>
              </a:extLst>
            </p:cNvPr>
            <p:cNvGrpSpPr/>
            <p:nvPr/>
          </p:nvGrpSpPr>
          <p:grpSpPr>
            <a:xfrm>
              <a:off x="6737013" y="6357662"/>
              <a:ext cx="2489251" cy="369332"/>
              <a:chOff x="6710352" y="6359674"/>
              <a:chExt cx="2489251" cy="369332"/>
            </a:xfrm>
          </p:grpSpPr>
          <p:sp>
            <p:nvSpPr>
              <p:cNvPr id="33" name="TextBox 32">
                <a:extLst>
                  <a:ext uri="{FF2B5EF4-FFF2-40B4-BE49-F238E27FC236}">
                    <a16:creationId xmlns:a16="http://schemas.microsoft.com/office/drawing/2014/main" id="{2BD4F7FD-C373-D102-0AB2-A8394A7A8BF4}"/>
                  </a:ext>
                </a:extLst>
              </p:cNvPr>
              <p:cNvSpPr txBox="1"/>
              <p:nvPr/>
            </p:nvSpPr>
            <p:spPr>
              <a:xfrm>
                <a:off x="6710352" y="6359674"/>
                <a:ext cx="2489251" cy="369332"/>
              </a:xfrm>
              <a:prstGeom prst="rect">
                <a:avLst/>
              </a:prstGeom>
              <a:noFill/>
            </p:spPr>
            <p:txBody>
              <a:bodyPr wrap="square">
                <a:spAutoFit/>
              </a:bodyPr>
              <a:lstStyle/>
              <a:p>
                <a:r>
                  <a:rPr lang="en-CA" dirty="0">
                    <a:latin typeface="Aptos Light" panose="020B0004020202020204" pitchFamily="34" charset="0"/>
                  </a:rPr>
                  <a:t>       @bmitra.bsky.social</a:t>
                </a:r>
              </a:p>
            </p:txBody>
          </p:sp>
          <p:pic>
            <p:nvPicPr>
              <p:cNvPr id="34" name="Picture 33">
                <a:extLst>
                  <a:ext uri="{FF2B5EF4-FFF2-40B4-BE49-F238E27FC236}">
                    <a16:creationId xmlns:a16="http://schemas.microsoft.com/office/drawing/2014/main" id="{8FA6EDF4-9BC9-35CD-F6EC-A7DCF0423591}"/>
                  </a:ext>
                </a:extLst>
              </p:cNvPr>
              <p:cNvPicPr>
                <a:picLocks noChangeAspect="1"/>
              </p:cNvPicPr>
              <p:nvPr/>
            </p:nvPicPr>
            <p:blipFill>
              <a:blip r:embed="rId8">
                <a:biLevel thresh="75000"/>
              </a:blip>
              <a:stretch>
                <a:fillRect/>
              </a:stretch>
            </p:blipFill>
            <p:spPr>
              <a:xfrm>
                <a:off x="6737013" y="6401803"/>
                <a:ext cx="323116" cy="286537"/>
              </a:xfrm>
              <a:prstGeom prst="rect">
                <a:avLst/>
              </a:prstGeom>
            </p:spPr>
          </p:pic>
        </p:grpSp>
        <p:grpSp>
          <p:nvGrpSpPr>
            <p:cNvPr id="27" name="Group 26">
              <a:extLst>
                <a:ext uri="{FF2B5EF4-FFF2-40B4-BE49-F238E27FC236}">
                  <a16:creationId xmlns:a16="http://schemas.microsoft.com/office/drawing/2014/main" id="{56951961-5750-DBA8-E5C6-E2E5F1B3713B}"/>
                </a:ext>
              </a:extLst>
            </p:cNvPr>
            <p:cNvGrpSpPr/>
            <p:nvPr/>
          </p:nvGrpSpPr>
          <p:grpSpPr>
            <a:xfrm>
              <a:off x="9226264" y="6359674"/>
              <a:ext cx="2856811" cy="369332"/>
              <a:chOff x="9226264" y="6359674"/>
              <a:chExt cx="2856811" cy="369332"/>
            </a:xfrm>
          </p:grpSpPr>
          <p:sp>
            <p:nvSpPr>
              <p:cNvPr id="31" name="TextBox 30">
                <a:extLst>
                  <a:ext uri="{FF2B5EF4-FFF2-40B4-BE49-F238E27FC236}">
                    <a16:creationId xmlns:a16="http://schemas.microsoft.com/office/drawing/2014/main" id="{EA7D4C32-BD98-0CAE-E466-1B90A2F9B81F}"/>
                  </a:ext>
                </a:extLst>
              </p:cNvPr>
              <p:cNvSpPr txBox="1"/>
              <p:nvPr/>
            </p:nvSpPr>
            <p:spPr>
              <a:xfrm>
                <a:off x="9226264" y="6359674"/>
                <a:ext cx="2856811" cy="369332"/>
              </a:xfrm>
              <a:prstGeom prst="rect">
                <a:avLst/>
              </a:prstGeom>
              <a:noFill/>
            </p:spPr>
            <p:txBody>
              <a:bodyPr wrap="square">
                <a:spAutoFit/>
              </a:bodyPr>
              <a:lstStyle/>
              <a:p>
                <a:r>
                  <a:rPr lang="en-CA" dirty="0">
                    <a:latin typeface="Aptos Light" panose="020B0004020202020204" pitchFamily="34" charset="0"/>
                  </a:rPr>
                  <a:t>       bhaskar.mitra@acm.org</a:t>
                </a:r>
              </a:p>
            </p:txBody>
          </p:sp>
          <p:pic>
            <p:nvPicPr>
              <p:cNvPr id="32" name="Picture 31">
                <a:extLst>
                  <a:ext uri="{FF2B5EF4-FFF2-40B4-BE49-F238E27FC236}">
                    <a16:creationId xmlns:a16="http://schemas.microsoft.com/office/drawing/2014/main" id="{B16A29A2-A969-3A48-BB77-9E9C512EE423}"/>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9226264" y="6400340"/>
                <a:ext cx="375231" cy="288000"/>
              </a:xfrm>
              <a:prstGeom prst="rect">
                <a:avLst/>
              </a:prstGeom>
            </p:spPr>
          </p:pic>
        </p:grpSp>
        <p:grpSp>
          <p:nvGrpSpPr>
            <p:cNvPr id="28" name="Group 27">
              <a:extLst>
                <a:ext uri="{FF2B5EF4-FFF2-40B4-BE49-F238E27FC236}">
                  <a16:creationId xmlns:a16="http://schemas.microsoft.com/office/drawing/2014/main" id="{F3D06FF1-1552-AD3B-E7A6-B1383B748F08}"/>
                </a:ext>
              </a:extLst>
            </p:cNvPr>
            <p:cNvGrpSpPr/>
            <p:nvPr/>
          </p:nvGrpSpPr>
          <p:grpSpPr>
            <a:xfrm>
              <a:off x="3995884" y="6355650"/>
              <a:ext cx="2741129" cy="369332"/>
              <a:chOff x="3995884" y="6355650"/>
              <a:chExt cx="2741129" cy="369332"/>
            </a:xfrm>
          </p:grpSpPr>
          <p:pic>
            <p:nvPicPr>
              <p:cNvPr id="29" name="Picture 28">
                <a:extLst>
                  <a:ext uri="{FF2B5EF4-FFF2-40B4-BE49-F238E27FC236}">
                    <a16:creationId xmlns:a16="http://schemas.microsoft.com/office/drawing/2014/main" id="{9457D4A9-1B15-D401-079B-4EE9D73F158E}"/>
                  </a:ext>
                </a:extLst>
              </p:cNvPr>
              <p:cNvPicPr>
                <a:picLocks noChangeAspect="1"/>
              </p:cNvPicPr>
              <p:nvPr/>
            </p:nvPicPr>
            <p:blipFill>
              <a:blip r:embed="rId11">
                <a:biLevel thresh="75000"/>
              </a:blip>
              <a:stretch>
                <a:fillRect/>
              </a:stretch>
            </p:blipFill>
            <p:spPr>
              <a:xfrm>
                <a:off x="4026997" y="6395767"/>
                <a:ext cx="288000" cy="288000"/>
              </a:xfrm>
              <a:prstGeom prst="rect">
                <a:avLst/>
              </a:prstGeom>
            </p:spPr>
          </p:pic>
          <p:sp>
            <p:nvSpPr>
              <p:cNvPr id="30" name="TextBox 29">
                <a:extLst>
                  <a:ext uri="{FF2B5EF4-FFF2-40B4-BE49-F238E27FC236}">
                    <a16:creationId xmlns:a16="http://schemas.microsoft.com/office/drawing/2014/main" id="{B205418C-FB38-6C2E-BD62-9272BB8A0971}"/>
                  </a:ext>
                </a:extLst>
              </p:cNvPr>
              <p:cNvSpPr txBox="1"/>
              <p:nvPr/>
            </p:nvSpPr>
            <p:spPr>
              <a:xfrm>
                <a:off x="3995884" y="6355650"/>
                <a:ext cx="2741129" cy="369332"/>
              </a:xfrm>
              <a:prstGeom prst="rect">
                <a:avLst/>
              </a:prstGeom>
              <a:noFill/>
            </p:spPr>
            <p:txBody>
              <a:bodyPr wrap="square">
                <a:spAutoFit/>
              </a:bodyPr>
              <a:lstStyle/>
              <a:p>
                <a:r>
                  <a:rPr lang="en-CA" dirty="0">
                    <a:latin typeface="Aptos Light" panose="020B0004020202020204" pitchFamily="34" charset="0"/>
                  </a:rPr>
                  <a:t>      bhaskar-mitra.github.io</a:t>
                </a:r>
              </a:p>
            </p:txBody>
          </p:sp>
        </p:grpSp>
      </p:grpSp>
      <p:sp>
        <p:nvSpPr>
          <p:cNvPr id="15" name="TextBox 14">
            <a:extLst>
              <a:ext uri="{FF2B5EF4-FFF2-40B4-BE49-F238E27FC236}">
                <a16:creationId xmlns:a16="http://schemas.microsoft.com/office/drawing/2014/main" id="{B0142428-5574-47F7-69E0-17A30CAC7E70}"/>
              </a:ext>
            </a:extLst>
          </p:cNvPr>
          <p:cNvSpPr txBox="1"/>
          <p:nvPr/>
        </p:nvSpPr>
        <p:spPr>
          <a:xfrm>
            <a:off x="3048526" y="2535542"/>
            <a:ext cx="6094948" cy="461665"/>
          </a:xfrm>
          <a:prstGeom prst="rect">
            <a:avLst/>
          </a:prstGeom>
          <a:noFill/>
        </p:spPr>
        <p:txBody>
          <a:bodyPr wrap="square">
            <a:spAutoFit/>
          </a:bodyPr>
          <a:lstStyle/>
          <a:p>
            <a:pPr algn="ctr"/>
            <a:r>
              <a:rPr lang="en-US" sz="2400" dirty="0">
                <a:latin typeface="Aptos SemiBold" panose="020B0004020202020204" pitchFamily="34" charset="0"/>
              </a:rPr>
              <a:t>Towards Critical IR Theories and Practices</a:t>
            </a:r>
            <a:endParaRPr lang="en-CA" sz="2400" dirty="0">
              <a:latin typeface="Aptos SemiBold" panose="020B0004020202020204" pitchFamily="34" charset="0"/>
            </a:endParaRPr>
          </a:p>
        </p:txBody>
      </p:sp>
      <p:pic>
        <p:nvPicPr>
          <p:cNvPr id="2" name="Picture 1">
            <a:extLst>
              <a:ext uri="{FF2B5EF4-FFF2-40B4-BE49-F238E27FC236}">
                <a16:creationId xmlns:a16="http://schemas.microsoft.com/office/drawing/2014/main" id="{8D3F088C-C24A-79DE-8B01-2BDFC70E594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154" b="89231" l="3862" r="97337">
                        <a14:foregroundMark x1="19041" y1="43692" x2="50732" y2="34154"/>
                        <a14:foregroundMark x1="50732" y1="34154" x2="33422" y2="46462"/>
                        <a14:foregroundMark x1="33422" y1="46462" x2="56325" y2="48000"/>
                        <a14:foregroundMark x1="56325" y1="48000" x2="37550" y2="39077"/>
                        <a14:foregroundMark x1="37550" y1="39077" x2="25566" y2="62462"/>
                        <a14:foregroundMark x1="25566" y1="62462" x2="48069" y2="60000"/>
                        <a14:foregroundMark x1="48069" y1="60000" x2="62850" y2="33538"/>
                        <a14:foregroundMark x1="62850" y1="33538" x2="44740" y2="34154"/>
                        <a14:foregroundMark x1="44740" y1="34154" x2="83489" y2="5846"/>
                        <a14:foregroundMark x1="83489" y1="5846" x2="93742" y2="3077"/>
                        <a14:foregroundMark x1="93742" y1="3077" x2="89614" y2="31692"/>
                        <a14:foregroundMark x1="89614" y1="31692" x2="80160" y2="55692"/>
                        <a14:foregroundMark x1="80160" y1="55692" x2="60053" y2="76615"/>
                        <a14:foregroundMark x1="60053" y1="76615" x2="26498" y2="83692"/>
                        <a14:foregroundMark x1="26498" y1="83692" x2="16511" y2="70769"/>
                        <a14:foregroundMark x1="16511" y1="70769" x2="11185" y2="29231"/>
                        <a14:foregroundMark x1="11185" y1="29231" x2="29294" y2="9231"/>
                        <a14:foregroundMark x1="29294" y1="9231" x2="53395" y2="10769"/>
                        <a14:foregroundMark x1="53395" y1="10769" x2="64048" y2="9231"/>
                        <a14:foregroundMark x1="64048" y1="9231" x2="73502" y2="9231"/>
                        <a14:foregroundMark x1="7856" y1="56615" x2="6924" y2="23692"/>
                        <a14:foregroundMark x1="6924" y1="23692" x2="31158" y2="5538"/>
                        <a14:foregroundMark x1="31158" y1="5538" x2="74567" y2="7692"/>
                        <a14:foregroundMark x1="74567" y1="7692" x2="87617" y2="5846"/>
                        <a14:foregroundMark x1="87617" y1="5846" x2="93609" y2="29538"/>
                        <a14:foregroundMark x1="93609" y1="29538" x2="93209" y2="36615"/>
                        <a14:foregroundMark x1="3862" y1="7692" x2="7324" y2="51077"/>
                        <a14:foregroundMark x1="97337" y1="6154" x2="97337" y2="6154"/>
                      </a14:backgroundRemoval>
                    </a14:imgEffect>
                  </a14:imgLayer>
                </a14:imgProps>
              </a:ext>
            </a:extLst>
          </a:blip>
          <a:srcRect l="1227" t="875" b="1"/>
          <a:stretch>
            <a:fillRect/>
          </a:stretch>
        </p:blipFill>
        <p:spPr>
          <a:xfrm>
            <a:off x="8820585" y="0"/>
            <a:ext cx="3371415" cy="1464198"/>
          </a:xfrm>
          <a:prstGeom prst="rect">
            <a:avLst/>
          </a:prstGeom>
          <a:effectLst>
            <a:outerShdw blurRad="50800" dist="38100" dir="2700000" sx="102000" sy="102000" algn="tl" rotWithShape="0">
              <a:prstClr val="black">
                <a:alpha val="40000"/>
              </a:prstClr>
            </a:outerShdw>
          </a:effectLst>
        </p:spPr>
      </p:pic>
      <p:grpSp>
        <p:nvGrpSpPr>
          <p:cNvPr id="11" name="Group 10">
            <a:extLst>
              <a:ext uri="{FF2B5EF4-FFF2-40B4-BE49-F238E27FC236}">
                <a16:creationId xmlns:a16="http://schemas.microsoft.com/office/drawing/2014/main" id="{0A84A95E-FBFC-9D14-F573-0B5B78B82449}"/>
              </a:ext>
            </a:extLst>
          </p:cNvPr>
          <p:cNvGrpSpPr/>
          <p:nvPr/>
        </p:nvGrpSpPr>
        <p:grpSpPr>
          <a:xfrm>
            <a:off x="319489" y="4268395"/>
            <a:ext cx="2148963" cy="2415372"/>
            <a:chOff x="319489" y="4268395"/>
            <a:chExt cx="2148963" cy="2415372"/>
          </a:xfrm>
        </p:grpSpPr>
        <p:pic>
          <p:nvPicPr>
            <p:cNvPr id="4" name="Picture 3">
              <a:extLst>
                <a:ext uri="{FF2B5EF4-FFF2-40B4-BE49-F238E27FC236}">
                  <a16:creationId xmlns:a16="http://schemas.microsoft.com/office/drawing/2014/main" id="{3F5326D8-F91B-C7F9-4D12-366AC4889E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489" y="4534804"/>
              <a:ext cx="2148963" cy="2148963"/>
            </a:xfrm>
            <a:prstGeom prst="rect">
              <a:avLst/>
            </a:prstGeom>
          </p:spPr>
        </p:pic>
        <p:sp>
          <p:nvSpPr>
            <p:cNvPr id="9" name="TextBox 8">
              <a:extLst>
                <a:ext uri="{FF2B5EF4-FFF2-40B4-BE49-F238E27FC236}">
                  <a16:creationId xmlns:a16="http://schemas.microsoft.com/office/drawing/2014/main" id="{A1F08D3C-B89D-54C5-9E8D-AD0256566F50}"/>
                </a:ext>
              </a:extLst>
            </p:cNvPr>
            <p:cNvSpPr txBox="1"/>
            <p:nvPr/>
          </p:nvSpPr>
          <p:spPr>
            <a:xfrm>
              <a:off x="319490" y="4268395"/>
              <a:ext cx="2148962" cy="323165"/>
            </a:xfrm>
            <a:prstGeom prst="rect">
              <a:avLst/>
            </a:prstGeom>
            <a:noFill/>
          </p:spPr>
          <p:txBody>
            <a:bodyPr wrap="square" rtlCol="0">
              <a:spAutoFit/>
            </a:bodyPr>
            <a:lstStyle/>
            <a:p>
              <a:pPr algn="ctr"/>
              <a:r>
                <a:rPr lang="en-CA" sz="1500" dirty="0">
                  <a:latin typeface="Aptos Slab SemiBold" panose="020B0004020202020204" pitchFamily="34" charset="0"/>
                </a:rPr>
                <a:t>Download these slides</a:t>
              </a:r>
            </a:p>
          </p:txBody>
        </p:sp>
      </p:grpSp>
    </p:spTree>
    <p:extLst>
      <p:ext uri="{BB962C8B-B14F-4D97-AF65-F5344CB8AC3E}">
        <p14:creationId xmlns:p14="http://schemas.microsoft.com/office/powerpoint/2010/main" val="887292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B9294-54B9-0802-1F53-D24A3840C4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139C82-3FF4-D523-FAD6-30C0558F70FB}"/>
              </a:ext>
            </a:extLst>
          </p:cNvPr>
          <p:cNvSpPr>
            <a:spLocks noGrp="1"/>
          </p:cNvSpPr>
          <p:nvPr>
            <p:ph type="title"/>
          </p:nvPr>
        </p:nvSpPr>
        <p:spPr/>
        <p:txBody>
          <a:bodyPr/>
          <a:lstStyle/>
          <a:p>
            <a:r>
              <a:rPr lang="en-CA" dirty="0"/>
              <a:t>The politics of information access</a:t>
            </a:r>
          </a:p>
        </p:txBody>
      </p:sp>
      <p:sp>
        <p:nvSpPr>
          <p:cNvPr id="10" name="Rectangle: Rounded Corners 9">
            <a:extLst>
              <a:ext uri="{FF2B5EF4-FFF2-40B4-BE49-F238E27FC236}">
                <a16:creationId xmlns:a16="http://schemas.microsoft.com/office/drawing/2014/main" id="{55EC53F0-8587-4144-9B29-0F0094AF2C71}"/>
              </a:ext>
            </a:extLst>
          </p:cNvPr>
          <p:cNvSpPr/>
          <p:nvPr/>
        </p:nvSpPr>
        <p:spPr>
          <a:xfrm>
            <a:off x="760709" y="1549046"/>
            <a:ext cx="10515600" cy="100601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Access to information is critical to collective sense-making of our place and relationships in this world; therefore, throughout history authoritarian forces have tried to control what information is disseminated and how; and information access media have been a site of conflict between liberation and oppression</a:t>
            </a:r>
          </a:p>
        </p:txBody>
      </p:sp>
      <p:grpSp>
        <p:nvGrpSpPr>
          <p:cNvPr id="8" name="Group 7">
            <a:extLst>
              <a:ext uri="{FF2B5EF4-FFF2-40B4-BE49-F238E27FC236}">
                <a16:creationId xmlns:a16="http://schemas.microsoft.com/office/drawing/2014/main" id="{E3223346-90A5-054B-6C43-5962FA3A50FA}"/>
              </a:ext>
            </a:extLst>
          </p:cNvPr>
          <p:cNvGrpSpPr/>
          <p:nvPr/>
        </p:nvGrpSpPr>
        <p:grpSpPr>
          <a:xfrm>
            <a:off x="640071" y="2813417"/>
            <a:ext cx="10911859" cy="3780666"/>
            <a:chOff x="760709" y="2791988"/>
            <a:chExt cx="10911859" cy="3780666"/>
          </a:xfrm>
        </p:grpSpPr>
        <p:grpSp>
          <p:nvGrpSpPr>
            <p:cNvPr id="2" name="Group 1">
              <a:extLst>
                <a:ext uri="{FF2B5EF4-FFF2-40B4-BE49-F238E27FC236}">
                  <a16:creationId xmlns:a16="http://schemas.microsoft.com/office/drawing/2014/main" id="{DE4CF475-ECEC-1785-6C8B-E5873AF0DADC}"/>
                </a:ext>
              </a:extLst>
            </p:cNvPr>
            <p:cNvGrpSpPr/>
            <p:nvPr/>
          </p:nvGrpSpPr>
          <p:grpSpPr>
            <a:xfrm>
              <a:off x="760709" y="2791988"/>
              <a:ext cx="4962918" cy="3763426"/>
              <a:chOff x="6543282" y="2942579"/>
              <a:chExt cx="4962918" cy="3763426"/>
            </a:xfrm>
          </p:grpSpPr>
          <p:pic>
            <p:nvPicPr>
              <p:cNvPr id="3" name="Picture 6" descr="When people talk about bad futures, they often use the phrase “literally 1984.” This is a reference to Wonder Woman 1984, because watching that movie is equally as bad as living in">
                <a:extLst>
                  <a:ext uri="{FF2B5EF4-FFF2-40B4-BE49-F238E27FC236}">
                    <a16:creationId xmlns:a16="http://schemas.microsoft.com/office/drawing/2014/main" id="{709C23C5-A6C4-1742-8087-011C20F5F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796" y="3264572"/>
                <a:ext cx="4440404" cy="3441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1984 by George Orwell | Goodreads">
                <a:extLst>
                  <a:ext uri="{FF2B5EF4-FFF2-40B4-BE49-F238E27FC236}">
                    <a16:creationId xmlns:a16="http://schemas.microsoft.com/office/drawing/2014/main" id="{BCD910C0-274D-1D3E-4704-1E2E4BA5A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282" y="2942579"/>
                <a:ext cx="1981090" cy="3233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4CC01EB-60B7-0486-88DE-9D3845DD008C}"/>
                </a:ext>
              </a:extLst>
            </p:cNvPr>
            <p:cNvGrpSpPr/>
            <p:nvPr/>
          </p:nvGrpSpPr>
          <p:grpSpPr>
            <a:xfrm>
              <a:off x="6096000" y="2843001"/>
              <a:ext cx="5576568" cy="3729653"/>
              <a:chOff x="596151" y="2791988"/>
              <a:chExt cx="5576568" cy="3729653"/>
            </a:xfrm>
          </p:grpSpPr>
          <p:pic>
            <p:nvPicPr>
              <p:cNvPr id="6" name="Picture 5">
                <a:extLst>
                  <a:ext uri="{FF2B5EF4-FFF2-40B4-BE49-F238E27FC236}">
                    <a16:creationId xmlns:a16="http://schemas.microsoft.com/office/drawing/2014/main" id="{6FDF49A1-1878-566D-BD9A-49D850F1FD1D}"/>
                  </a:ext>
                </a:extLst>
              </p:cNvPr>
              <p:cNvPicPr>
                <a:picLocks noChangeAspect="1"/>
              </p:cNvPicPr>
              <p:nvPr/>
            </p:nvPicPr>
            <p:blipFill>
              <a:blip r:embed="rId4"/>
              <a:stretch>
                <a:fillRect/>
              </a:stretch>
            </p:blipFill>
            <p:spPr>
              <a:xfrm>
                <a:off x="596151" y="2791988"/>
                <a:ext cx="3033668" cy="1586573"/>
              </a:xfrm>
              <a:custGeom>
                <a:avLst/>
                <a:gdLst>
                  <a:gd name="csX0" fmla="*/ 0 w 3033668"/>
                  <a:gd name="csY0" fmla="*/ 0 h 1586573"/>
                  <a:gd name="csX1" fmla="*/ 535948 w 3033668"/>
                  <a:gd name="csY1" fmla="*/ 0 h 1586573"/>
                  <a:gd name="csX2" fmla="*/ 1102233 w 3033668"/>
                  <a:gd name="csY2" fmla="*/ 0 h 1586573"/>
                  <a:gd name="csX3" fmla="*/ 1668517 w 3033668"/>
                  <a:gd name="csY3" fmla="*/ 0 h 1586573"/>
                  <a:gd name="csX4" fmla="*/ 2113455 w 3033668"/>
                  <a:gd name="csY4" fmla="*/ 0 h 1586573"/>
                  <a:gd name="csX5" fmla="*/ 2528057 w 3033668"/>
                  <a:gd name="csY5" fmla="*/ 0 h 1586573"/>
                  <a:gd name="csX6" fmla="*/ 3033668 w 3033668"/>
                  <a:gd name="csY6" fmla="*/ 0 h 1586573"/>
                  <a:gd name="csX7" fmla="*/ 3033668 w 3033668"/>
                  <a:gd name="csY7" fmla="*/ 528858 h 1586573"/>
                  <a:gd name="csX8" fmla="*/ 3033668 w 3033668"/>
                  <a:gd name="csY8" fmla="*/ 1073581 h 1586573"/>
                  <a:gd name="csX9" fmla="*/ 3033668 w 3033668"/>
                  <a:gd name="csY9" fmla="*/ 1586573 h 1586573"/>
                  <a:gd name="csX10" fmla="*/ 2528057 w 3033668"/>
                  <a:gd name="csY10" fmla="*/ 1586573 h 1586573"/>
                  <a:gd name="csX11" fmla="*/ 1992109 w 3033668"/>
                  <a:gd name="csY11" fmla="*/ 1586573 h 1586573"/>
                  <a:gd name="csX12" fmla="*/ 1516834 w 3033668"/>
                  <a:gd name="csY12" fmla="*/ 1586573 h 1586573"/>
                  <a:gd name="csX13" fmla="*/ 1102233 w 3033668"/>
                  <a:gd name="csY13" fmla="*/ 1586573 h 1586573"/>
                  <a:gd name="csX14" fmla="*/ 535948 w 3033668"/>
                  <a:gd name="csY14" fmla="*/ 1586573 h 1586573"/>
                  <a:gd name="csX15" fmla="*/ 0 w 3033668"/>
                  <a:gd name="csY15" fmla="*/ 1586573 h 1586573"/>
                  <a:gd name="csX16" fmla="*/ 0 w 3033668"/>
                  <a:gd name="csY16" fmla="*/ 1105313 h 1586573"/>
                  <a:gd name="csX17" fmla="*/ 0 w 3033668"/>
                  <a:gd name="csY17" fmla="*/ 608186 h 1586573"/>
                  <a:gd name="csX18" fmla="*/ 0 w 3033668"/>
                  <a:gd name="csY18" fmla="*/ 0 h 1586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033668" h="1586573" fill="none" extrusionOk="0">
                    <a:moveTo>
                      <a:pt x="0" y="0"/>
                    </a:moveTo>
                    <a:cubicBezTo>
                      <a:pt x="241692" y="-59638"/>
                      <a:pt x="380241" y="33123"/>
                      <a:pt x="535948" y="0"/>
                    </a:cubicBezTo>
                    <a:cubicBezTo>
                      <a:pt x="691655" y="-33123"/>
                      <a:pt x="953567" y="34579"/>
                      <a:pt x="1102233" y="0"/>
                    </a:cubicBezTo>
                    <a:cubicBezTo>
                      <a:pt x="1250900" y="-34579"/>
                      <a:pt x="1510583" y="27457"/>
                      <a:pt x="1668517" y="0"/>
                    </a:cubicBezTo>
                    <a:cubicBezTo>
                      <a:pt x="1826451" y="-27457"/>
                      <a:pt x="1938478" y="38600"/>
                      <a:pt x="2113455" y="0"/>
                    </a:cubicBezTo>
                    <a:cubicBezTo>
                      <a:pt x="2288432" y="-38600"/>
                      <a:pt x="2413739" y="39630"/>
                      <a:pt x="2528057" y="0"/>
                    </a:cubicBezTo>
                    <a:cubicBezTo>
                      <a:pt x="2642375" y="-39630"/>
                      <a:pt x="2831878" y="18862"/>
                      <a:pt x="3033668" y="0"/>
                    </a:cubicBezTo>
                    <a:cubicBezTo>
                      <a:pt x="3064901" y="152173"/>
                      <a:pt x="3008973" y="319187"/>
                      <a:pt x="3033668" y="528858"/>
                    </a:cubicBezTo>
                    <a:cubicBezTo>
                      <a:pt x="3058363" y="738529"/>
                      <a:pt x="3015783" y="944555"/>
                      <a:pt x="3033668" y="1073581"/>
                    </a:cubicBezTo>
                    <a:cubicBezTo>
                      <a:pt x="3051553" y="1202607"/>
                      <a:pt x="2982671" y="1469405"/>
                      <a:pt x="3033668" y="1586573"/>
                    </a:cubicBezTo>
                    <a:cubicBezTo>
                      <a:pt x="2922317" y="1636717"/>
                      <a:pt x="2648939" y="1554008"/>
                      <a:pt x="2528057" y="1586573"/>
                    </a:cubicBezTo>
                    <a:cubicBezTo>
                      <a:pt x="2407175" y="1619138"/>
                      <a:pt x="2255870" y="1563894"/>
                      <a:pt x="1992109" y="1586573"/>
                    </a:cubicBezTo>
                    <a:cubicBezTo>
                      <a:pt x="1728348" y="1609252"/>
                      <a:pt x="1683981" y="1542535"/>
                      <a:pt x="1516834" y="1586573"/>
                    </a:cubicBezTo>
                    <a:cubicBezTo>
                      <a:pt x="1349688" y="1630611"/>
                      <a:pt x="1251190" y="1551838"/>
                      <a:pt x="1102233" y="1586573"/>
                    </a:cubicBezTo>
                    <a:cubicBezTo>
                      <a:pt x="953276" y="1621308"/>
                      <a:pt x="649362" y="1532014"/>
                      <a:pt x="535948" y="1586573"/>
                    </a:cubicBezTo>
                    <a:cubicBezTo>
                      <a:pt x="422535" y="1641132"/>
                      <a:pt x="200197" y="1585748"/>
                      <a:pt x="0" y="1586573"/>
                    </a:cubicBezTo>
                    <a:cubicBezTo>
                      <a:pt x="-10930" y="1402819"/>
                      <a:pt x="19597" y="1304305"/>
                      <a:pt x="0" y="1105313"/>
                    </a:cubicBezTo>
                    <a:cubicBezTo>
                      <a:pt x="-19597" y="906321"/>
                      <a:pt x="25079" y="828773"/>
                      <a:pt x="0" y="608186"/>
                    </a:cubicBezTo>
                    <a:cubicBezTo>
                      <a:pt x="-25079" y="387599"/>
                      <a:pt x="25842" y="184824"/>
                      <a:pt x="0" y="0"/>
                    </a:cubicBezTo>
                    <a:close/>
                  </a:path>
                  <a:path w="3033668" h="1586573" stroke="0" extrusionOk="0">
                    <a:moveTo>
                      <a:pt x="0" y="0"/>
                    </a:moveTo>
                    <a:cubicBezTo>
                      <a:pt x="169656" y="-15489"/>
                      <a:pt x="349327" y="33607"/>
                      <a:pt x="505611" y="0"/>
                    </a:cubicBezTo>
                    <a:cubicBezTo>
                      <a:pt x="661895" y="-33607"/>
                      <a:pt x="934199" y="24493"/>
                      <a:pt x="1071896" y="0"/>
                    </a:cubicBezTo>
                    <a:cubicBezTo>
                      <a:pt x="1209593" y="-24493"/>
                      <a:pt x="1287011" y="11098"/>
                      <a:pt x="1486497" y="0"/>
                    </a:cubicBezTo>
                    <a:cubicBezTo>
                      <a:pt x="1685983" y="-11098"/>
                      <a:pt x="1851429" y="55800"/>
                      <a:pt x="1961772" y="0"/>
                    </a:cubicBezTo>
                    <a:cubicBezTo>
                      <a:pt x="2072115" y="-55800"/>
                      <a:pt x="2305847" y="29434"/>
                      <a:pt x="2497720" y="0"/>
                    </a:cubicBezTo>
                    <a:cubicBezTo>
                      <a:pt x="2689593" y="-29434"/>
                      <a:pt x="2791143" y="45714"/>
                      <a:pt x="3033668" y="0"/>
                    </a:cubicBezTo>
                    <a:cubicBezTo>
                      <a:pt x="3033804" y="273788"/>
                      <a:pt x="3005166" y="433024"/>
                      <a:pt x="3033668" y="560589"/>
                    </a:cubicBezTo>
                    <a:cubicBezTo>
                      <a:pt x="3062170" y="688154"/>
                      <a:pt x="2992861" y="919754"/>
                      <a:pt x="3033668" y="1105313"/>
                    </a:cubicBezTo>
                    <a:cubicBezTo>
                      <a:pt x="3074475" y="1290872"/>
                      <a:pt x="3025500" y="1422581"/>
                      <a:pt x="3033668" y="1586573"/>
                    </a:cubicBezTo>
                    <a:cubicBezTo>
                      <a:pt x="2807898" y="1618101"/>
                      <a:pt x="2695342" y="1536379"/>
                      <a:pt x="2558393" y="1586573"/>
                    </a:cubicBezTo>
                    <a:cubicBezTo>
                      <a:pt x="2421444" y="1636767"/>
                      <a:pt x="2304211" y="1538808"/>
                      <a:pt x="2143792" y="1586573"/>
                    </a:cubicBezTo>
                    <a:cubicBezTo>
                      <a:pt x="1983373" y="1634338"/>
                      <a:pt x="1817997" y="1584266"/>
                      <a:pt x="1577507" y="1586573"/>
                    </a:cubicBezTo>
                    <a:cubicBezTo>
                      <a:pt x="1337018" y="1588880"/>
                      <a:pt x="1292129" y="1552008"/>
                      <a:pt x="1132569" y="1586573"/>
                    </a:cubicBezTo>
                    <a:cubicBezTo>
                      <a:pt x="973009" y="1621138"/>
                      <a:pt x="812139" y="1537693"/>
                      <a:pt x="657295" y="1586573"/>
                    </a:cubicBezTo>
                    <a:cubicBezTo>
                      <a:pt x="502451" y="1635453"/>
                      <a:pt x="135515" y="1560385"/>
                      <a:pt x="0" y="1586573"/>
                    </a:cubicBezTo>
                    <a:cubicBezTo>
                      <a:pt x="-49722" y="1394428"/>
                      <a:pt x="6774" y="1207947"/>
                      <a:pt x="0" y="1089447"/>
                    </a:cubicBezTo>
                    <a:cubicBezTo>
                      <a:pt x="-6774" y="970947"/>
                      <a:pt x="53922" y="830880"/>
                      <a:pt x="0" y="592321"/>
                    </a:cubicBezTo>
                    <a:cubicBezTo>
                      <a:pt x="-53922" y="353762"/>
                      <a:pt x="20896" y="13529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1" name="Picture 10">
                <a:extLst>
                  <a:ext uri="{FF2B5EF4-FFF2-40B4-BE49-F238E27FC236}">
                    <a16:creationId xmlns:a16="http://schemas.microsoft.com/office/drawing/2014/main" id="{E1C23171-7E8A-0F66-EE73-3C147C3F6C32}"/>
                  </a:ext>
                </a:extLst>
              </p:cNvPr>
              <p:cNvPicPr>
                <a:picLocks noChangeAspect="1"/>
              </p:cNvPicPr>
              <p:nvPr/>
            </p:nvPicPr>
            <p:blipFill>
              <a:blip r:embed="rId5"/>
              <a:stretch>
                <a:fillRect/>
              </a:stretch>
            </p:blipFill>
            <p:spPr>
              <a:xfrm>
                <a:off x="596151" y="4635073"/>
                <a:ext cx="3147218" cy="1886568"/>
              </a:xfrm>
              <a:custGeom>
                <a:avLst/>
                <a:gdLst>
                  <a:gd name="csX0" fmla="*/ 0 w 3147218"/>
                  <a:gd name="csY0" fmla="*/ 0 h 1886568"/>
                  <a:gd name="csX1" fmla="*/ 461592 w 3147218"/>
                  <a:gd name="csY1" fmla="*/ 0 h 1886568"/>
                  <a:gd name="csX2" fmla="*/ 923184 w 3147218"/>
                  <a:gd name="csY2" fmla="*/ 0 h 1886568"/>
                  <a:gd name="csX3" fmla="*/ 1353304 w 3147218"/>
                  <a:gd name="csY3" fmla="*/ 0 h 1886568"/>
                  <a:gd name="csX4" fmla="*/ 1814896 w 3147218"/>
                  <a:gd name="csY4" fmla="*/ 0 h 1886568"/>
                  <a:gd name="csX5" fmla="*/ 2339432 w 3147218"/>
                  <a:gd name="csY5" fmla="*/ 0 h 1886568"/>
                  <a:gd name="csX6" fmla="*/ 3147218 w 3147218"/>
                  <a:gd name="csY6" fmla="*/ 0 h 1886568"/>
                  <a:gd name="csX7" fmla="*/ 3147218 w 3147218"/>
                  <a:gd name="csY7" fmla="*/ 471642 h 1886568"/>
                  <a:gd name="csX8" fmla="*/ 3147218 w 3147218"/>
                  <a:gd name="csY8" fmla="*/ 943284 h 1886568"/>
                  <a:gd name="csX9" fmla="*/ 3147218 w 3147218"/>
                  <a:gd name="csY9" fmla="*/ 1433792 h 1886568"/>
                  <a:gd name="csX10" fmla="*/ 3147218 w 3147218"/>
                  <a:gd name="csY10" fmla="*/ 1886568 h 1886568"/>
                  <a:gd name="csX11" fmla="*/ 2622682 w 3147218"/>
                  <a:gd name="csY11" fmla="*/ 1886568 h 1886568"/>
                  <a:gd name="csX12" fmla="*/ 2035201 w 3147218"/>
                  <a:gd name="csY12" fmla="*/ 1886568 h 1886568"/>
                  <a:gd name="csX13" fmla="*/ 1479192 w 3147218"/>
                  <a:gd name="csY13" fmla="*/ 1886568 h 1886568"/>
                  <a:gd name="csX14" fmla="*/ 1049073 w 3147218"/>
                  <a:gd name="csY14" fmla="*/ 1886568 h 1886568"/>
                  <a:gd name="csX15" fmla="*/ 556009 w 3147218"/>
                  <a:gd name="csY15" fmla="*/ 1886568 h 1886568"/>
                  <a:gd name="csX16" fmla="*/ 0 w 3147218"/>
                  <a:gd name="csY16" fmla="*/ 1886568 h 1886568"/>
                  <a:gd name="csX17" fmla="*/ 0 w 3147218"/>
                  <a:gd name="csY17" fmla="*/ 1433792 h 1886568"/>
                  <a:gd name="csX18" fmla="*/ 0 w 3147218"/>
                  <a:gd name="csY18" fmla="*/ 924418 h 1886568"/>
                  <a:gd name="csX19" fmla="*/ 0 w 3147218"/>
                  <a:gd name="csY19" fmla="*/ 452776 h 1886568"/>
                  <a:gd name="csX20" fmla="*/ 0 w 3147218"/>
                  <a:gd name="csY20" fmla="*/ 0 h 18865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147218" h="1886568" fill="none" extrusionOk="0">
                    <a:moveTo>
                      <a:pt x="0" y="0"/>
                    </a:moveTo>
                    <a:cubicBezTo>
                      <a:pt x="189565" y="-51693"/>
                      <a:pt x="289039" y="1096"/>
                      <a:pt x="461592" y="0"/>
                    </a:cubicBezTo>
                    <a:cubicBezTo>
                      <a:pt x="634145" y="-1096"/>
                      <a:pt x="700125" y="6365"/>
                      <a:pt x="923184" y="0"/>
                    </a:cubicBezTo>
                    <a:cubicBezTo>
                      <a:pt x="1146243" y="-6365"/>
                      <a:pt x="1262550" y="35499"/>
                      <a:pt x="1353304" y="0"/>
                    </a:cubicBezTo>
                    <a:cubicBezTo>
                      <a:pt x="1444058" y="-35499"/>
                      <a:pt x="1634331" y="8844"/>
                      <a:pt x="1814896" y="0"/>
                    </a:cubicBezTo>
                    <a:cubicBezTo>
                      <a:pt x="1995461" y="-8844"/>
                      <a:pt x="2099641" y="44770"/>
                      <a:pt x="2339432" y="0"/>
                    </a:cubicBezTo>
                    <a:cubicBezTo>
                      <a:pt x="2579223" y="-44770"/>
                      <a:pt x="2762173" y="38050"/>
                      <a:pt x="3147218" y="0"/>
                    </a:cubicBezTo>
                    <a:cubicBezTo>
                      <a:pt x="3169760" y="174854"/>
                      <a:pt x="3144563" y="285637"/>
                      <a:pt x="3147218" y="471642"/>
                    </a:cubicBezTo>
                    <a:cubicBezTo>
                      <a:pt x="3149873" y="657647"/>
                      <a:pt x="3097775" y="848074"/>
                      <a:pt x="3147218" y="943284"/>
                    </a:cubicBezTo>
                    <a:cubicBezTo>
                      <a:pt x="3196661" y="1038494"/>
                      <a:pt x="3145698" y="1299472"/>
                      <a:pt x="3147218" y="1433792"/>
                    </a:cubicBezTo>
                    <a:cubicBezTo>
                      <a:pt x="3148738" y="1568112"/>
                      <a:pt x="3103173" y="1765757"/>
                      <a:pt x="3147218" y="1886568"/>
                    </a:cubicBezTo>
                    <a:cubicBezTo>
                      <a:pt x="3024734" y="1929396"/>
                      <a:pt x="2727933" y="1855913"/>
                      <a:pt x="2622682" y="1886568"/>
                    </a:cubicBezTo>
                    <a:cubicBezTo>
                      <a:pt x="2517431" y="1917223"/>
                      <a:pt x="2196877" y="1880987"/>
                      <a:pt x="2035201" y="1886568"/>
                    </a:cubicBezTo>
                    <a:cubicBezTo>
                      <a:pt x="1873525" y="1892149"/>
                      <a:pt x="1657441" y="1854984"/>
                      <a:pt x="1479192" y="1886568"/>
                    </a:cubicBezTo>
                    <a:cubicBezTo>
                      <a:pt x="1300943" y="1918152"/>
                      <a:pt x="1258957" y="1858014"/>
                      <a:pt x="1049073" y="1886568"/>
                    </a:cubicBezTo>
                    <a:cubicBezTo>
                      <a:pt x="839189" y="1915122"/>
                      <a:pt x="698916" y="1835443"/>
                      <a:pt x="556009" y="1886568"/>
                    </a:cubicBezTo>
                    <a:cubicBezTo>
                      <a:pt x="413102" y="1937693"/>
                      <a:pt x="255948" y="1822904"/>
                      <a:pt x="0" y="1886568"/>
                    </a:cubicBezTo>
                    <a:cubicBezTo>
                      <a:pt x="-28694" y="1667376"/>
                      <a:pt x="29961" y="1579823"/>
                      <a:pt x="0" y="1433792"/>
                    </a:cubicBezTo>
                    <a:cubicBezTo>
                      <a:pt x="-29961" y="1287761"/>
                      <a:pt x="56781" y="1134409"/>
                      <a:pt x="0" y="924418"/>
                    </a:cubicBezTo>
                    <a:cubicBezTo>
                      <a:pt x="-56781" y="714427"/>
                      <a:pt x="45864" y="620016"/>
                      <a:pt x="0" y="452776"/>
                    </a:cubicBezTo>
                    <a:cubicBezTo>
                      <a:pt x="-45864" y="285536"/>
                      <a:pt x="37101" y="103275"/>
                      <a:pt x="0" y="0"/>
                    </a:cubicBezTo>
                    <a:close/>
                  </a:path>
                  <a:path w="3147218" h="1886568" stroke="0" extrusionOk="0">
                    <a:moveTo>
                      <a:pt x="0" y="0"/>
                    </a:moveTo>
                    <a:cubicBezTo>
                      <a:pt x="217580" y="-43875"/>
                      <a:pt x="376149" y="56657"/>
                      <a:pt x="524536" y="0"/>
                    </a:cubicBezTo>
                    <a:cubicBezTo>
                      <a:pt x="672923" y="-56657"/>
                      <a:pt x="919504" y="949"/>
                      <a:pt x="1112017" y="0"/>
                    </a:cubicBezTo>
                    <a:cubicBezTo>
                      <a:pt x="1304530" y="-949"/>
                      <a:pt x="1361813" y="34770"/>
                      <a:pt x="1542137" y="0"/>
                    </a:cubicBezTo>
                    <a:cubicBezTo>
                      <a:pt x="1722461" y="-34770"/>
                      <a:pt x="1891395" y="277"/>
                      <a:pt x="2035201" y="0"/>
                    </a:cubicBezTo>
                    <a:cubicBezTo>
                      <a:pt x="2179007" y="-277"/>
                      <a:pt x="2360003" y="58466"/>
                      <a:pt x="2591209" y="0"/>
                    </a:cubicBezTo>
                    <a:cubicBezTo>
                      <a:pt x="2822415" y="-58466"/>
                      <a:pt x="2956965" y="12681"/>
                      <a:pt x="3147218" y="0"/>
                    </a:cubicBezTo>
                    <a:cubicBezTo>
                      <a:pt x="3179420" y="194416"/>
                      <a:pt x="3118503" y="318206"/>
                      <a:pt x="3147218" y="509373"/>
                    </a:cubicBezTo>
                    <a:cubicBezTo>
                      <a:pt x="3175933" y="700540"/>
                      <a:pt x="3109351" y="860005"/>
                      <a:pt x="3147218" y="999881"/>
                    </a:cubicBezTo>
                    <a:cubicBezTo>
                      <a:pt x="3185085" y="1139757"/>
                      <a:pt x="3102124" y="1221084"/>
                      <a:pt x="3147218" y="1414926"/>
                    </a:cubicBezTo>
                    <a:cubicBezTo>
                      <a:pt x="3192312" y="1608768"/>
                      <a:pt x="3123026" y="1771465"/>
                      <a:pt x="3147218" y="1886568"/>
                    </a:cubicBezTo>
                    <a:cubicBezTo>
                      <a:pt x="3044250" y="1935067"/>
                      <a:pt x="2792652" y="1846258"/>
                      <a:pt x="2654154" y="1886568"/>
                    </a:cubicBezTo>
                    <a:cubicBezTo>
                      <a:pt x="2515656" y="1926878"/>
                      <a:pt x="2359051" y="1862041"/>
                      <a:pt x="2066673" y="1886568"/>
                    </a:cubicBezTo>
                    <a:cubicBezTo>
                      <a:pt x="1774295" y="1911095"/>
                      <a:pt x="1830809" y="1853057"/>
                      <a:pt x="1605081" y="1886568"/>
                    </a:cubicBezTo>
                    <a:cubicBezTo>
                      <a:pt x="1379353" y="1920079"/>
                      <a:pt x="1285358" y="1827513"/>
                      <a:pt x="1112017" y="1886568"/>
                    </a:cubicBezTo>
                    <a:cubicBezTo>
                      <a:pt x="938676" y="1945623"/>
                      <a:pt x="771852" y="1826896"/>
                      <a:pt x="587481" y="1886568"/>
                    </a:cubicBezTo>
                    <a:cubicBezTo>
                      <a:pt x="403110" y="1946240"/>
                      <a:pt x="153569" y="1846805"/>
                      <a:pt x="0" y="1886568"/>
                    </a:cubicBezTo>
                    <a:cubicBezTo>
                      <a:pt x="-24196" y="1665063"/>
                      <a:pt x="15364" y="1515775"/>
                      <a:pt x="0" y="1377195"/>
                    </a:cubicBezTo>
                    <a:cubicBezTo>
                      <a:pt x="-15364" y="1238615"/>
                      <a:pt x="20906" y="1091531"/>
                      <a:pt x="0" y="943284"/>
                    </a:cubicBezTo>
                    <a:cubicBezTo>
                      <a:pt x="-20906" y="795037"/>
                      <a:pt x="14640" y="573123"/>
                      <a:pt x="0" y="452776"/>
                    </a:cubicBezTo>
                    <a:cubicBezTo>
                      <a:pt x="-14640" y="332429"/>
                      <a:pt x="27988" y="162904"/>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id="{94655D7F-ABAD-1741-7F19-DE6DC1ED53B6}"/>
                  </a:ext>
                </a:extLst>
              </p:cNvPr>
              <p:cNvPicPr>
                <a:picLocks noChangeAspect="1"/>
              </p:cNvPicPr>
              <p:nvPr/>
            </p:nvPicPr>
            <p:blipFill>
              <a:blip r:embed="rId6"/>
              <a:srcRect b="8353"/>
              <a:stretch>
                <a:fillRect/>
              </a:stretch>
            </p:blipFill>
            <p:spPr>
              <a:xfrm>
                <a:off x="3887748" y="2791988"/>
                <a:ext cx="2284971" cy="3650671"/>
              </a:xfrm>
              <a:custGeom>
                <a:avLst/>
                <a:gdLst>
                  <a:gd name="csX0" fmla="*/ 0 w 2284971"/>
                  <a:gd name="csY0" fmla="*/ 0 h 3650671"/>
                  <a:gd name="csX1" fmla="*/ 571243 w 2284971"/>
                  <a:gd name="csY1" fmla="*/ 0 h 3650671"/>
                  <a:gd name="csX2" fmla="*/ 1096786 w 2284971"/>
                  <a:gd name="csY2" fmla="*/ 0 h 3650671"/>
                  <a:gd name="csX3" fmla="*/ 1668029 w 2284971"/>
                  <a:gd name="csY3" fmla="*/ 0 h 3650671"/>
                  <a:gd name="csX4" fmla="*/ 2284971 w 2284971"/>
                  <a:gd name="csY4" fmla="*/ 0 h 3650671"/>
                  <a:gd name="csX5" fmla="*/ 2284971 w 2284971"/>
                  <a:gd name="csY5" fmla="*/ 521524 h 3650671"/>
                  <a:gd name="csX6" fmla="*/ 2284971 w 2284971"/>
                  <a:gd name="csY6" fmla="*/ 1043049 h 3650671"/>
                  <a:gd name="csX7" fmla="*/ 2284971 w 2284971"/>
                  <a:gd name="csY7" fmla="*/ 1601080 h 3650671"/>
                  <a:gd name="csX8" fmla="*/ 2284971 w 2284971"/>
                  <a:gd name="csY8" fmla="*/ 2122604 h 3650671"/>
                  <a:gd name="csX9" fmla="*/ 2284971 w 2284971"/>
                  <a:gd name="csY9" fmla="*/ 2644129 h 3650671"/>
                  <a:gd name="csX10" fmla="*/ 2284971 w 2284971"/>
                  <a:gd name="csY10" fmla="*/ 3165653 h 3650671"/>
                  <a:gd name="csX11" fmla="*/ 2284971 w 2284971"/>
                  <a:gd name="csY11" fmla="*/ 3650671 h 3650671"/>
                  <a:gd name="csX12" fmla="*/ 1736578 w 2284971"/>
                  <a:gd name="csY12" fmla="*/ 3650671 h 3650671"/>
                  <a:gd name="csX13" fmla="*/ 1188185 w 2284971"/>
                  <a:gd name="csY13" fmla="*/ 3650671 h 3650671"/>
                  <a:gd name="csX14" fmla="*/ 594092 w 2284971"/>
                  <a:gd name="csY14" fmla="*/ 3650671 h 3650671"/>
                  <a:gd name="csX15" fmla="*/ 0 w 2284971"/>
                  <a:gd name="csY15" fmla="*/ 3650671 h 3650671"/>
                  <a:gd name="csX16" fmla="*/ 0 w 2284971"/>
                  <a:gd name="csY16" fmla="*/ 3092640 h 3650671"/>
                  <a:gd name="csX17" fmla="*/ 0 w 2284971"/>
                  <a:gd name="csY17" fmla="*/ 2571115 h 3650671"/>
                  <a:gd name="csX18" fmla="*/ 0 w 2284971"/>
                  <a:gd name="csY18" fmla="*/ 1976578 h 3650671"/>
                  <a:gd name="csX19" fmla="*/ 0 w 2284971"/>
                  <a:gd name="csY19" fmla="*/ 1418546 h 3650671"/>
                  <a:gd name="csX20" fmla="*/ 0 w 2284971"/>
                  <a:gd name="csY20" fmla="*/ 897022 h 3650671"/>
                  <a:gd name="csX21" fmla="*/ 0 w 2284971"/>
                  <a:gd name="csY21" fmla="*/ 448511 h 3650671"/>
                  <a:gd name="csX22" fmla="*/ 0 w 2284971"/>
                  <a:gd name="csY22" fmla="*/ 0 h 36506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284971" h="3650671" fill="none" extrusionOk="0">
                    <a:moveTo>
                      <a:pt x="0" y="0"/>
                    </a:moveTo>
                    <a:cubicBezTo>
                      <a:pt x="160371" y="-29415"/>
                      <a:pt x="326915" y="28128"/>
                      <a:pt x="571243" y="0"/>
                    </a:cubicBezTo>
                    <a:cubicBezTo>
                      <a:pt x="815571" y="-28128"/>
                      <a:pt x="846323" y="21297"/>
                      <a:pt x="1096786" y="0"/>
                    </a:cubicBezTo>
                    <a:cubicBezTo>
                      <a:pt x="1347249" y="-21297"/>
                      <a:pt x="1435046" y="44649"/>
                      <a:pt x="1668029" y="0"/>
                    </a:cubicBezTo>
                    <a:cubicBezTo>
                      <a:pt x="1901012" y="-44649"/>
                      <a:pt x="2087622" y="69538"/>
                      <a:pt x="2284971" y="0"/>
                    </a:cubicBezTo>
                    <a:cubicBezTo>
                      <a:pt x="2300479" y="172880"/>
                      <a:pt x="2276500" y="404474"/>
                      <a:pt x="2284971" y="521524"/>
                    </a:cubicBezTo>
                    <a:cubicBezTo>
                      <a:pt x="2293442" y="638574"/>
                      <a:pt x="2257777" y="795733"/>
                      <a:pt x="2284971" y="1043049"/>
                    </a:cubicBezTo>
                    <a:cubicBezTo>
                      <a:pt x="2312165" y="1290365"/>
                      <a:pt x="2267311" y="1336470"/>
                      <a:pt x="2284971" y="1601080"/>
                    </a:cubicBezTo>
                    <a:cubicBezTo>
                      <a:pt x="2302631" y="1865690"/>
                      <a:pt x="2243907" y="1907491"/>
                      <a:pt x="2284971" y="2122604"/>
                    </a:cubicBezTo>
                    <a:cubicBezTo>
                      <a:pt x="2326035" y="2337717"/>
                      <a:pt x="2277927" y="2471833"/>
                      <a:pt x="2284971" y="2644129"/>
                    </a:cubicBezTo>
                    <a:cubicBezTo>
                      <a:pt x="2292015" y="2816426"/>
                      <a:pt x="2265629" y="2906331"/>
                      <a:pt x="2284971" y="3165653"/>
                    </a:cubicBezTo>
                    <a:cubicBezTo>
                      <a:pt x="2304313" y="3424975"/>
                      <a:pt x="2271842" y="3495345"/>
                      <a:pt x="2284971" y="3650671"/>
                    </a:cubicBezTo>
                    <a:cubicBezTo>
                      <a:pt x="2154356" y="3677315"/>
                      <a:pt x="1892326" y="3646305"/>
                      <a:pt x="1736578" y="3650671"/>
                    </a:cubicBezTo>
                    <a:cubicBezTo>
                      <a:pt x="1580830" y="3655037"/>
                      <a:pt x="1332828" y="3641350"/>
                      <a:pt x="1188185" y="3650671"/>
                    </a:cubicBezTo>
                    <a:cubicBezTo>
                      <a:pt x="1043542" y="3659992"/>
                      <a:pt x="726885" y="3582385"/>
                      <a:pt x="594092" y="3650671"/>
                    </a:cubicBezTo>
                    <a:cubicBezTo>
                      <a:pt x="461299" y="3718957"/>
                      <a:pt x="184009" y="3581389"/>
                      <a:pt x="0" y="3650671"/>
                    </a:cubicBezTo>
                    <a:cubicBezTo>
                      <a:pt x="-10557" y="3500261"/>
                      <a:pt x="3874" y="3211689"/>
                      <a:pt x="0" y="3092640"/>
                    </a:cubicBezTo>
                    <a:cubicBezTo>
                      <a:pt x="-3874" y="2973591"/>
                      <a:pt x="41345" y="2742699"/>
                      <a:pt x="0" y="2571115"/>
                    </a:cubicBezTo>
                    <a:cubicBezTo>
                      <a:pt x="-41345" y="2399531"/>
                      <a:pt x="33922" y="2160898"/>
                      <a:pt x="0" y="1976578"/>
                    </a:cubicBezTo>
                    <a:cubicBezTo>
                      <a:pt x="-33922" y="1792258"/>
                      <a:pt x="61248" y="1536844"/>
                      <a:pt x="0" y="1418546"/>
                    </a:cubicBezTo>
                    <a:cubicBezTo>
                      <a:pt x="-61248" y="1300248"/>
                      <a:pt x="45729" y="1011489"/>
                      <a:pt x="0" y="897022"/>
                    </a:cubicBezTo>
                    <a:cubicBezTo>
                      <a:pt x="-45729" y="782555"/>
                      <a:pt x="1119" y="574926"/>
                      <a:pt x="0" y="448511"/>
                    </a:cubicBezTo>
                    <a:cubicBezTo>
                      <a:pt x="-1119" y="322096"/>
                      <a:pt x="22142" y="213570"/>
                      <a:pt x="0" y="0"/>
                    </a:cubicBezTo>
                    <a:close/>
                  </a:path>
                  <a:path w="2284971" h="3650671" stroke="0" extrusionOk="0">
                    <a:moveTo>
                      <a:pt x="0" y="0"/>
                    </a:moveTo>
                    <a:cubicBezTo>
                      <a:pt x="151046" y="-24261"/>
                      <a:pt x="289146" y="25329"/>
                      <a:pt x="571243" y="0"/>
                    </a:cubicBezTo>
                    <a:cubicBezTo>
                      <a:pt x="853340" y="-25329"/>
                      <a:pt x="984372" y="38047"/>
                      <a:pt x="1188185" y="0"/>
                    </a:cubicBezTo>
                    <a:cubicBezTo>
                      <a:pt x="1391998" y="-38047"/>
                      <a:pt x="1480280" y="52609"/>
                      <a:pt x="1690879" y="0"/>
                    </a:cubicBezTo>
                    <a:cubicBezTo>
                      <a:pt x="1901478" y="-52609"/>
                      <a:pt x="2044515" y="59693"/>
                      <a:pt x="2284971" y="0"/>
                    </a:cubicBezTo>
                    <a:cubicBezTo>
                      <a:pt x="2338115" y="239474"/>
                      <a:pt x="2281754" y="370372"/>
                      <a:pt x="2284971" y="558031"/>
                    </a:cubicBezTo>
                    <a:cubicBezTo>
                      <a:pt x="2288188" y="745690"/>
                      <a:pt x="2245483" y="857106"/>
                      <a:pt x="2284971" y="1079556"/>
                    </a:cubicBezTo>
                    <a:cubicBezTo>
                      <a:pt x="2324459" y="1302007"/>
                      <a:pt x="2260192" y="1387837"/>
                      <a:pt x="2284971" y="1674093"/>
                    </a:cubicBezTo>
                    <a:cubicBezTo>
                      <a:pt x="2309750" y="1960349"/>
                      <a:pt x="2238552" y="2095041"/>
                      <a:pt x="2284971" y="2232125"/>
                    </a:cubicBezTo>
                    <a:cubicBezTo>
                      <a:pt x="2331390" y="2369209"/>
                      <a:pt x="2246862" y="2531178"/>
                      <a:pt x="2284971" y="2644129"/>
                    </a:cubicBezTo>
                    <a:cubicBezTo>
                      <a:pt x="2323080" y="2757080"/>
                      <a:pt x="2251444" y="2978455"/>
                      <a:pt x="2284971" y="3129147"/>
                    </a:cubicBezTo>
                    <a:cubicBezTo>
                      <a:pt x="2318498" y="3279839"/>
                      <a:pt x="2270757" y="3475280"/>
                      <a:pt x="2284971" y="3650671"/>
                    </a:cubicBezTo>
                    <a:cubicBezTo>
                      <a:pt x="2022435" y="3712188"/>
                      <a:pt x="1855052" y="3607776"/>
                      <a:pt x="1690879" y="3650671"/>
                    </a:cubicBezTo>
                    <a:cubicBezTo>
                      <a:pt x="1526706" y="3693566"/>
                      <a:pt x="1299692" y="3611888"/>
                      <a:pt x="1165335" y="3650671"/>
                    </a:cubicBezTo>
                    <a:cubicBezTo>
                      <a:pt x="1030978" y="3689454"/>
                      <a:pt x="881398" y="3632199"/>
                      <a:pt x="616942" y="3650671"/>
                    </a:cubicBezTo>
                    <a:cubicBezTo>
                      <a:pt x="352486" y="3669143"/>
                      <a:pt x="282607" y="3595970"/>
                      <a:pt x="0" y="3650671"/>
                    </a:cubicBezTo>
                    <a:cubicBezTo>
                      <a:pt x="-53428" y="3448256"/>
                      <a:pt x="44325" y="3419904"/>
                      <a:pt x="0" y="3202160"/>
                    </a:cubicBezTo>
                    <a:cubicBezTo>
                      <a:pt x="-44325" y="2984416"/>
                      <a:pt x="12960" y="2947820"/>
                      <a:pt x="0" y="2753649"/>
                    </a:cubicBezTo>
                    <a:cubicBezTo>
                      <a:pt x="-12960" y="2559478"/>
                      <a:pt x="36006" y="2466116"/>
                      <a:pt x="0" y="2305138"/>
                    </a:cubicBezTo>
                    <a:cubicBezTo>
                      <a:pt x="-36006" y="2144160"/>
                      <a:pt x="58589" y="2000920"/>
                      <a:pt x="0" y="1747107"/>
                    </a:cubicBezTo>
                    <a:cubicBezTo>
                      <a:pt x="-58589" y="1493294"/>
                      <a:pt x="49945" y="1362076"/>
                      <a:pt x="0" y="1262089"/>
                    </a:cubicBezTo>
                    <a:cubicBezTo>
                      <a:pt x="-49945" y="1162102"/>
                      <a:pt x="27604" y="1031069"/>
                      <a:pt x="0" y="813578"/>
                    </a:cubicBezTo>
                    <a:cubicBezTo>
                      <a:pt x="-27604" y="596087"/>
                      <a:pt x="90988" y="269037"/>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grpSp>
      </p:grpSp>
    </p:spTree>
    <p:extLst>
      <p:ext uri="{BB962C8B-B14F-4D97-AF65-F5344CB8AC3E}">
        <p14:creationId xmlns:p14="http://schemas.microsoft.com/office/powerpoint/2010/main" val="3856041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4AD15-42D3-D64B-EBC0-8D2A0AAF0F3F}"/>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C060FE7E-59B9-F09B-36FA-BA0DB897BEC8}"/>
              </a:ext>
            </a:extLst>
          </p:cNvPr>
          <p:cNvSpPr/>
          <p:nvPr/>
        </p:nvSpPr>
        <p:spPr>
          <a:xfrm>
            <a:off x="0" y="1"/>
            <a:ext cx="12192000" cy="39575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6" name="Picture 35">
            <a:extLst>
              <a:ext uri="{FF2B5EF4-FFF2-40B4-BE49-F238E27FC236}">
                <a16:creationId xmlns:a16="http://schemas.microsoft.com/office/drawing/2014/main" id="{E3450A9E-4557-14B8-8094-3081EE0A0BC4}"/>
              </a:ext>
            </a:extLst>
          </p:cNvPr>
          <p:cNvPicPr>
            <a:picLocks noChangeAspect="1"/>
          </p:cNvPicPr>
          <p:nvPr/>
        </p:nvPicPr>
        <p:blipFill>
          <a:blip r:embed="rId2"/>
          <a:stretch>
            <a:fillRect/>
          </a:stretch>
        </p:blipFill>
        <p:spPr>
          <a:xfrm>
            <a:off x="4922779" y="4144565"/>
            <a:ext cx="3886646" cy="1443843"/>
          </a:xfrm>
          <a:custGeom>
            <a:avLst/>
            <a:gdLst>
              <a:gd name="csX0" fmla="*/ 0 w 3886646"/>
              <a:gd name="csY0" fmla="*/ 0 h 1443843"/>
              <a:gd name="csX1" fmla="*/ 516369 w 3886646"/>
              <a:gd name="csY1" fmla="*/ 0 h 1443843"/>
              <a:gd name="csX2" fmla="*/ 955004 w 3886646"/>
              <a:gd name="csY2" fmla="*/ 0 h 1443843"/>
              <a:gd name="csX3" fmla="*/ 1432507 w 3886646"/>
              <a:gd name="csY3" fmla="*/ 0 h 1443843"/>
              <a:gd name="csX4" fmla="*/ 2065475 w 3886646"/>
              <a:gd name="csY4" fmla="*/ 0 h 1443843"/>
              <a:gd name="csX5" fmla="*/ 2542977 w 3886646"/>
              <a:gd name="csY5" fmla="*/ 0 h 1443843"/>
              <a:gd name="csX6" fmla="*/ 3059346 w 3886646"/>
              <a:gd name="csY6" fmla="*/ 0 h 1443843"/>
              <a:gd name="csX7" fmla="*/ 3886646 w 3886646"/>
              <a:gd name="csY7" fmla="*/ 0 h 1443843"/>
              <a:gd name="csX8" fmla="*/ 3886646 w 3886646"/>
              <a:gd name="csY8" fmla="*/ 452404 h 1443843"/>
              <a:gd name="csX9" fmla="*/ 3886646 w 3886646"/>
              <a:gd name="csY9" fmla="*/ 919247 h 1443843"/>
              <a:gd name="csX10" fmla="*/ 3886646 w 3886646"/>
              <a:gd name="csY10" fmla="*/ 1443843 h 1443843"/>
              <a:gd name="csX11" fmla="*/ 3448010 w 3886646"/>
              <a:gd name="csY11" fmla="*/ 1443843 h 1443843"/>
              <a:gd name="csX12" fmla="*/ 2931642 w 3886646"/>
              <a:gd name="csY12" fmla="*/ 1443843 h 1443843"/>
              <a:gd name="csX13" fmla="*/ 2415273 w 3886646"/>
              <a:gd name="csY13" fmla="*/ 1443843 h 1443843"/>
              <a:gd name="csX14" fmla="*/ 1821171 w 3886646"/>
              <a:gd name="csY14" fmla="*/ 1443843 h 1443843"/>
              <a:gd name="csX15" fmla="*/ 1382536 w 3886646"/>
              <a:gd name="csY15" fmla="*/ 1443843 h 1443843"/>
              <a:gd name="csX16" fmla="*/ 866167 w 3886646"/>
              <a:gd name="csY16" fmla="*/ 1443843 h 1443843"/>
              <a:gd name="csX17" fmla="*/ 0 w 3886646"/>
              <a:gd name="csY17" fmla="*/ 1443843 h 1443843"/>
              <a:gd name="csX18" fmla="*/ 0 w 3886646"/>
              <a:gd name="csY18" fmla="*/ 933685 h 1443843"/>
              <a:gd name="csX19" fmla="*/ 0 w 3886646"/>
              <a:gd name="csY19" fmla="*/ 423527 h 1443843"/>
              <a:gd name="csX20" fmla="*/ 0 w 3886646"/>
              <a:gd name="csY20" fmla="*/ 0 h 1443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886646" h="1443843" fill="none" extrusionOk="0">
                <a:moveTo>
                  <a:pt x="0" y="0"/>
                </a:moveTo>
                <a:cubicBezTo>
                  <a:pt x="189461" y="-35234"/>
                  <a:pt x="395579" y="27444"/>
                  <a:pt x="516369" y="0"/>
                </a:cubicBezTo>
                <a:cubicBezTo>
                  <a:pt x="637159" y="-27444"/>
                  <a:pt x="760628" y="46284"/>
                  <a:pt x="955004" y="0"/>
                </a:cubicBezTo>
                <a:cubicBezTo>
                  <a:pt x="1149381" y="-46284"/>
                  <a:pt x="1227552" y="25412"/>
                  <a:pt x="1432507" y="0"/>
                </a:cubicBezTo>
                <a:cubicBezTo>
                  <a:pt x="1637462" y="-25412"/>
                  <a:pt x="1826197" y="21457"/>
                  <a:pt x="2065475" y="0"/>
                </a:cubicBezTo>
                <a:cubicBezTo>
                  <a:pt x="2304753" y="-21457"/>
                  <a:pt x="2438846" y="30771"/>
                  <a:pt x="2542977" y="0"/>
                </a:cubicBezTo>
                <a:cubicBezTo>
                  <a:pt x="2647108" y="-30771"/>
                  <a:pt x="2937428" y="8334"/>
                  <a:pt x="3059346" y="0"/>
                </a:cubicBezTo>
                <a:cubicBezTo>
                  <a:pt x="3181264" y="-8334"/>
                  <a:pt x="3513443" y="18298"/>
                  <a:pt x="3886646" y="0"/>
                </a:cubicBezTo>
                <a:cubicBezTo>
                  <a:pt x="3914069" y="165920"/>
                  <a:pt x="3838258" y="331812"/>
                  <a:pt x="3886646" y="452404"/>
                </a:cubicBezTo>
                <a:cubicBezTo>
                  <a:pt x="3935034" y="572996"/>
                  <a:pt x="3834066" y="807210"/>
                  <a:pt x="3886646" y="919247"/>
                </a:cubicBezTo>
                <a:cubicBezTo>
                  <a:pt x="3939226" y="1031284"/>
                  <a:pt x="3846035" y="1214554"/>
                  <a:pt x="3886646" y="1443843"/>
                </a:cubicBezTo>
                <a:cubicBezTo>
                  <a:pt x="3677285" y="1488727"/>
                  <a:pt x="3607430" y="1419079"/>
                  <a:pt x="3448010" y="1443843"/>
                </a:cubicBezTo>
                <a:cubicBezTo>
                  <a:pt x="3288590" y="1468607"/>
                  <a:pt x="3131902" y="1427316"/>
                  <a:pt x="2931642" y="1443843"/>
                </a:cubicBezTo>
                <a:cubicBezTo>
                  <a:pt x="2731382" y="1460370"/>
                  <a:pt x="2621916" y="1440738"/>
                  <a:pt x="2415273" y="1443843"/>
                </a:cubicBezTo>
                <a:cubicBezTo>
                  <a:pt x="2208630" y="1446948"/>
                  <a:pt x="1967013" y="1413457"/>
                  <a:pt x="1821171" y="1443843"/>
                </a:cubicBezTo>
                <a:cubicBezTo>
                  <a:pt x="1675329" y="1474229"/>
                  <a:pt x="1521591" y="1396641"/>
                  <a:pt x="1382536" y="1443843"/>
                </a:cubicBezTo>
                <a:cubicBezTo>
                  <a:pt x="1243481" y="1491045"/>
                  <a:pt x="1060403" y="1384803"/>
                  <a:pt x="866167" y="1443843"/>
                </a:cubicBezTo>
                <a:cubicBezTo>
                  <a:pt x="671931" y="1502883"/>
                  <a:pt x="423534" y="1415796"/>
                  <a:pt x="0" y="1443843"/>
                </a:cubicBezTo>
                <a:cubicBezTo>
                  <a:pt x="-6807" y="1234944"/>
                  <a:pt x="58360" y="1161198"/>
                  <a:pt x="0" y="933685"/>
                </a:cubicBezTo>
                <a:cubicBezTo>
                  <a:pt x="-58360" y="706172"/>
                  <a:pt x="41753" y="607974"/>
                  <a:pt x="0" y="423527"/>
                </a:cubicBezTo>
                <a:cubicBezTo>
                  <a:pt x="-41753" y="239080"/>
                  <a:pt x="30879" y="193410"/>
                  <a:pt x="0" y="0"/>
                </a:cubicBezTo>
                <a:close/>
              </a:path>
              <a:path w="3886646" h="1443843" stroke="0" extrusionOk="0">
                <a:moveTo>
                  <a:pt x="0" y="0"/>
                </a:moveTo>
                <a:cubicBezTo>
                  <a:pt x="175287" y="-49361"/>
                  <a:pt x="307627" y="60874"/>
                  <a:pt x="516369" y="0"/>
                </a:cubicBezTo>
                <a:cubicBezTo>
                  <a:pt x="725111" y="-60874"/>
                  <a:pt x="886953" y="45395"/>
                  <a:pt x="1032737" y="0"/>
                </a:cubicBezTo>
                <a:cubicBezTo>
                  <a:pt x="1178521" y="-45395"/>
                  <a:pt x="1316397" y="41286"/>
                  <a:pt x="1549106" y="0"/>
                </a:cubicBezTo>
                <a:cubicBezTo>
                  <a:pt x="1781815" y="-41286"/>
                  <a:pt x="1882679" y="20600"/>
                  <a:pt x="2065475" y="0"/>
                </a:cubicBezTo>
                <a:cubicBezTo>
                  <a:pt x="2248271" y="-20600"/>
                  <a:pt x="2432805" y="35964"/>
                  <a:pt x="2620710" y="0"/>
                </a:cubicBezTo>
                <a:cubicBezTo>
                  <a:pt x="2808616" y="-35964"/>
                  <a:pt x="2936580" y="49795"/>
                  <a:pt x="3098212" y="0"/>
                </a:cubicBezTo>
                <a:cubicBezTo>
                  <a:pt x="3259844" y="-49795"/>
                  <a:pt x="3592781" y="81143"/>
                  <a:pt x="3886646" y="0"/>
                </a:cubicBezTo>
                <a:cubicBezTo>
                  <a:pt x="3905186" y="113994"/>
                  <a:pt x="3856424" y="347530"/>
                  <a:pt x="3886646" y="437966"/>
                </a:cubicBezTo>
                <a:cubicBezTo>
                  <a:pt x="3916868" y="528402"/>
                  <a:pt x="3841234" y="744161"/>
                  <a:pt x="3886646" y="890370"/>
                </a:cubicBezTo>
                <a:cubicBezTo>
                  <a:pt x="3932058" y="1036579"/>
                  <a:pt x="3832298" y="1188791"/>
                  <a:pt x="3886646" y="1443843"/>
                </a:cubicBezTo>
                <a:cubicBezTo>
                  <a:pt x="3671484" y="1485348"/>
                  <a:pt x="3556997" y="1426790"/>
                  <a:pt x="3448010" y="1443843"/>
                </a:cubicBezTo>
                <a:cubicBezTo>
                  <a:pt x="3339023" y="1460896"/>
                  <a:pt x="2962444" y="1375594"/>
                  <a:pt x="2815042" y="1443843"/>
                </a:cubicBezTo>
                <a:cubicBezTo>
                  <a:pt x="2667640" y="1512092"/>
                  <a:pt x="2480409" y="1381306"/>
                  <a:pt x="2220941" y="1443843"/>
                </a:cubicBezTo>
                <a:cubicBezTo>
                  <a:pt x="1961473" y="1506380"/>
                  <a:pt x="1852914" y="1383180"/>
                  <a:pt x="1587973" y="1443843"/>
                </a:cubicBezTo>
                <a:cubicBezTo>
                  <a:pt x="1323032" y="1504506"/>
                  <a:pt x="1124504" y="1390568"/>
                  <a:pt x="993871" y="1443843"/>
                </a:cubicBezTo>
                <a:cubicBezTo>
                  <a:pt x="863238" y="1497118"/>
                  <a:pt x="216749" y="1411093"/>
                  <a:pt x="0" y="1443843"/>
                </a:cubicBezTo>
                <a:cubicBezTo>
                  <a:pt x="-8796" y="1240496"/>
                  <a:pt x="37679" y="1105937"/>
                  <a:pt x="0" y="948124"/>
                </a:cubicBezTo>
                <a:cubicBezTo>
                  <a:pt x="-37679" y="790311"/>
                  <a:pt x="42957" y="595506"/>
                  <a:pt x="0" y="495719"/>
                </a:cubicBezTo>
                <a:cubicBezTo>
                  <a:pt x="-42957" y="395932"/>
                  <a:pt x="37895" y="205871"/>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pic>
        <p:nvPicPr>
          <p:cNvPr id="32" name="Picture 31">
            <a:extLst>
              <a:ext uri="{FF2B5EF4-FFF2-40B4-BE49-F238E27FC236}">
                <a16:creationId xmlns:a16="http://schemas.microsoft.com/office/drawing/2014/main" id="{98492731-9B2B-578E-A2B0-BD9DC3564949}"/>
              </a:ext>
            </a:extLst>
          </p:cNvPr>
          <p:cNvPicPr>
            <a:picLocks noChangeAspect="1"/>
          </p:cNvPicPr>
          <p:nvPr/>
        </p:nvPicPr>
        <p:blipFill>
          <a:blip r:embed="rId3"/>
          <a:stretch>
            <a:fillRect/>
          </a:stretch>
        </p:blipFill>
        <p:spPr>
          <a:xfrm>
            <a:off x="124357" y="4343949"/>
            <a:ext cx="3761270" cy="703722"/>
          </a:xfrm>
          <a:custGeom>
            <a:avLst/>
            <a:gdLst>
              <a:gd name="csX0" fmla="*/ 0 w 3761270"/>
              <a:gd name="csY0" fmla="*/ 0 h 703722"/>
              <a:gd name="csX1" fmla="*/ 537324 w 3761270"/>
              <a:gd name="csY1" fmla="*/ 0 h 703722"/>
              <a:gd name="csX2" fmla="*/ 1149874 w 3761270"/>
              <a:gd name="csY2" fmla="*/ 0 h 703722"/>
              <a:gd name="csX3" fmla="*/ 1687198 w 3761270"/>
              <a:gd name="csY3" fmla="*/ 0 h 703722"/>
              <a:gd name="csX4" fmla="*/ 2224523 w 3761270"/>
              <a:gd name="csY4" fmla="*/ 0 h 703722"/>
              <a:gd name="csX5" fmla="*/ 2686621 w 3761270"/>
              <a:gd name="csY5" fmla="*/ 0 h 703722"/>
              <a:gd name="csX6" fmla="*/ 3261558 w 3761270"/>
              <a:gd name="csY6" fmla="*/ 0 h 703722"/>
              <a:gd name="csX7" fmla="*/ 3761270 w 3761270"/>
              <a:gd name="csY7" fmla="*/ 0 h 703722"/>
              <a:gd name="csX8" fmla="*/ 3761270 w 3761270"/>
              <a:gd name="csY8" fmla="*/ 358898 h 703722"/>
              <a:gd name="csX9" fmla="*/ 3761270 w 3761270"/>
              <a:gd name="csY9" fmla="*/ 703722 h 703722"/>
              <a:gd name="csX10" fmla="*/ 3261558 w 3761270"/>
              <a:gd name="csY10" fmla="*/ 703722 h 703722"/>
              <a:gd name="csX11" fmla="*/ 2724234 w 3761270"/>
              <a:gd name="csY11" fmla="*/ 703722 h 703722"/>
              <a:gd name="csX12" fmla="*/ 2224523 w 3761270"/>
              <a:gd name="csY12" fmla="*/ 703722 h 703722"/>
              <a:gd name="csX13" fmla="*/ 1762424 w 3761270"/>
              <a:gd name="csY13" fmla="*/ 703722 h 703722"/>
              <a:gd name="csX14" fmla="*/ 1337937 w 3761270"/>
              <a:gd name="csY14" fmla="*/ 703722 h 703722"/>
              <a:gd name="csX15" fmla="*/ 763000 w 3761270"/>
              <a:gd name="csY15" fmla="*/ 703722 h 703722"/>
              <a:gd name="csX16" fmla="*/ 0 w 3761270"/>
              <a:gd name="csY16" fmla="*/ 703722 h 703722"/>
              <a:gd name="csX17" fmla="*/ 0 w 3761270"/>
              <a:gd name="csY17" fmla="*/ 351861 h 703722"/>
              <a:gd name="csX18" fmla="*/ 0 w 3761270"/>
              <a:gd name="csY18" fmla="*/ 0 h 703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761270" h="703722" fill="none" extrusionOk="0">
                <a:moveTo>
                  <a:pt x="0" y="0"/>
                </a:moveTo>
                <a:cubicBezTo>
                  <a:pt x="238596" y="-1328"/>
                  <a:pt x="392633" y="48769"/>
                  <a:pt x="537324" y="0"/>
                </a:cubicBezTo>
                <a:cubicBezTo>
                  <a:pt x="682015" y="-48769"/>
                  <a:pt x="974575" y="42059"/>
                  <a:pt x="1149874" y="0"/>
                </a:cubicBezTo>
                <a:cubicBezTo>
                  <a:pt x="1325173" y="-42059"/>
                  <a:pt x="1553787" y="27192"/>
                  <a:pt x="1687198" y="0"/>
                </a:cubicBezTo>
                <a:cubicBezTo>
                  <a:pt x="1820609" y="-27192"/>
                  <a:pt x="2086167" y="57411"/>
                  <a:pt x="2224523" y="0"/>
                </a:cubicBezTo>
                <a:cubicBezTo>
                  <a:pt x="2362879" y="-57411"/>
                  <a:pt x="2466717" y="18190"/>
                  <a:pt x="2686621" y="0"/>
                </a:cubicBezTo>
                <a:cubicBezTo>
                  <a:pt x="2906525" y="-18190"/>
                  <a:pt x="2977176" y="43816"/>
                  <a:pt x="3261558" y="0"/>
                </a:cubicBezTo>
                <a:cubicBezTo>
                  <a:pt x="3545940" y="-43816"/>
                  <a:pt x="3544529" y="39715"/>
                  <a:pt x="3761270" y="0"/>
                </a:cubicBezTo>
                <a:cubicBezTo>
                  <a:pt x="3800248" y="103593"/>
                  <a:pt x="3723315" y="208273"/>
                  <a:pt x="3761270" y="358898"/>
                </a:cubicBezTo>
                <a:cubicBezTo>
                  <a:pt x="3799225" y="509523"/>
                  <a:pt x="3754023" y="565204"/>
                  <a:pt x="3761270" y="703722"/>
                </a:cubicBezTo>
                <a:cubicBezTo>
                  <a:pt x="3610508" y="729921"/>
                  <a:pt x="3501687" y="677685"/>
                  <a:pt x="3261558" y="703722"/>
                </a:cubicBezTo>
                <a:cubicBezTo>
                  <a:pt x="3021429" y="729759"/>
                  <a:pt x="2914368" y="644808"/>
                  <a:pt x="2724234" y="703722"/>
                </a:cubicBezTo>
                <a:cubicBezTo>
                  <a:pt x="2534100" y="762636"/>
                  <a:pt x="2401288" y="657911"/>
                  <a:pt x="2224523" y="703722"/>
                </a:cubicBezTo>
                <a:cubicBezTo>
                  <a:pt x="2047758" y="749533"/>
                  <a:pt x="1932766" y="675708"/>
                  <a:pt x="1762424" y="703722"/>
                </a:cubicBezTo>
                <a:cubicBezTo>
                  <a:pt x="1592082" y="731736"/>
                  <a:pt x="1505947" y="685069"/>
                  <a:pt x="1337937" y="703722"/>
                </a:cubicBezTo>
                <a:cubicBezTo>
                  <a:pt x="1169927" y="722375"/>
                  <a:pt x="890361" y="695767"/>
                  <a:pt x="763000" y="703722"/>
                </a:cubicBezTo>
                <a:cubicBezTo>
                  <a:pt x="635639" y="711677"/>
                  <a:pt x="330411" y="620370"/>
                  <a:pt x="0" y="703722"/>
                </a:cubicBezTo>
                <a:cubicBezTo>
                  <a:pt x="-13918" y="617463"/>
                  <a:pt x="32630" y="453744"/>
                  <a:pt x="0" y="351861"/>
                </a:cubicBezTo>
                <a:cubicBezTo>
                  <a:pt x="-32630" y="249978"/>
                  <a:pt x="39365" y="121301"/>
                  <a:pt x="0" y="0"/>
                </a:cubicBezTo>
                <a:close/>
              </a:path>
              <a:path w="3761270" h="703722" stroke="0" extrusionOk="0">
                <a:moveTo>
                  <a:pt x="0" y="0"/>
                </a:moveTo>
                <a:cubicBezTo>
                  <a:pt x="157701" y="-48965"/>
                  <a:pt x="370338" y="59735"/>
                  <a:pt x="499712" y="0"/>
                </a:cubicBezTo>
                <a:cubicBezTo>
                  <a:pt x="629086" y="-59735"/>
                  <a:pt x="805977" y="32709"/>
                  <a:pt x="1037036" y="0"/>
                </a:cubicBezTo>
                <a:cubicBezTo>
                  <a:pt x="1268095" y="-32709"/>
                  <a:pt x="1370911" y="664"/>
                  <a:pt x="1649586" y="0"/>
                </a:cubicBezTo>
                <a:cubicBezTo>
                  <a:pt x="1928261" y="-664"/>
                  <a:pt x="1983464" y="31297"/>
                  <a:pt x="2224523" y="0"/>
                </a:cubicBezTo>
                <a:cubicBezTo>
                  <a:pt x="2465582" y="-31297"/>
                  <a:pt x="2575177" y="13896"/>
                  <a:pt x="2724234" y="0"/>
                </a:cubicBezTo>
                <a:cubicBezTo>
                  <a:pt x="2873291" y="-13896"/>
                  <a:pt x="2979478" y="49022"/>
                  <a:pt x="3223946" y="0"/>
                </a:cubicBezTo>
                <a:cubicBezTo>
                  <a:pt x="3468414" y="-49022"/>
                  <a:pt x="3555241" y="18376"/>
                  <a:pt x="3761270" y="0"/>
                </a:cubicBezTo>
                <a:cubicBezTo>
                  <a:pt x="3770293" y="91916"/>
                  <a:pt x="3751163" y="199546"/>
                  <a:pt x="3761270" y="337787"/>
                </a:cubicBezTo>
                <a:cubicBezTo>
                  <a:pt x="3771377" y="476028"/>
                  <a:pt x="3753481" y="621355"/>
                  <a:pt x="3761270" y="703722"/>
                </a:cubicBezTo>
                <a:cubicBezTo>
                  <a:pt x="3502668" y="761502"/>
                  <a:pt x="3351244" y="644306"/>
                  <a:pt x="3148720" y="703722"/>
                </a:cubicBezTo>
                <a:cubicBezTo>
                  <a:pt x="2946196" y="763138"/>
                  <a:pt x="2805900" y="669094"/>
                  <a:pt x="2686621" y="703722"/>
                </a:cubicBezTo>
                <a:cubicBezTo>
                  <a:pt x="2567342" y="738350"/>
                  <a:pt x="2447070" y="653401"/>
                  <a:pt x="2224523" y="703722"/>
                </a:cubicBezTo>
                <a:cubicBezTo>
                  <a:pt x="2001976" y="754043"/>
                  <a:pt x="1881767" y="660369"/>
                  <a:pt x="1724811" y="703722"/>
                </a:cubicBezTo>
                <a:cubicBezTo>
                  <a:pt x="1567855" y="747075"/>
                  <a:pt x="1416466" y="655490"/>
                  <a:pt x="1262712" y="703722"/>
                </a:cubicBezTo>
                <a:cubicBezTo>
                  <a:pt x="1108958" y="751954"/>
                  <a:pt x="875679" y="664764"/>
                  <a:pt x="687775" y="703722"/>
                </a:cubicBezTo>
                <a:cubicBezTo>
                  <a:pt x="499871" y="742680"/>
                  <a:pt x="339145" y="693302"/>
                  <a:pt x="0" y="703722"/>
                </a:cubicBezTo>
                <a:cubicBezTo>
                  <a:pt x="-38191" y="624460"/>
                  <a:pt x="3118" y="512725"/>
                  <a:pt x="0" y="372973"/>
                </a:cubicBezTo>
                <a:cubicBezTo>
                  <a:pt x="-3118" y="233221"/>
                  <a:pt x="43409" y="102978"/>
                  <a:pt x="0" y="0"/>
                </a:cubicBezTo>
                <a:close/>
              </a:path>
            </a:pathLst>
          </a:custGeom>
          <a:ln>
            <a:solidFill>
              <a:schemeClr val="tx1"/>
            </a:solidFill>
            <a:extLst>
              <a:ext uri="{C807C97D-BFC1-408E-A445-0C87EB9F89A2}">
                <ask:lineSketchStyleProps xmlns:ask="http://schemas.microsoft.com/office/drawing/2018/sketchyshapes" sd="2817191736">
                  <a:prstGeom prst="rect">
                    <a:avLst/>
                  </a:prstGeom>
                  <ask:type>
                    <ask:lineSketchScribble/>
                  </ask:type>
                </ask:lineSketchStyleProps>
              </a:ext>
            </a:extLst>
          </a:ln>
        </p:spPr>
      </p:pic>
      <p:pic>
        <p:nvPicPr>
          <p:cNvPr id="34" name="Picture 33">
            <a:extLst>
              <a:ext uri="{FF2B5EF4-FFF2-40B4-BE49-F238E27FC236}">
                <a16:creationId xmlns:a16="http://schemas.microsoft.com/office/drawing/2014/main" id="{7F025DEE-AED9-3D67-1183-348880E382E7}"/>
              </a:ext>
            </a:extLst>
          </p:cNvPr>
          <p:cNvPicPr>
            <a:picLocks noChangeAspect="1"/>
          </p:cNvPicPr>
          <p:nvPr/>
        </p:nvPicPr>
        <p:blipFill>
          <a:blip r:embed="rId4"/>
          <a:stretch>
            <a:fillRect/>
          </a:stretch>
        </p:blipFill>
        <p:spPr>
          <a:xfrm>
            <a:off x="1771229" y="4789647"/>
            <a:ext cx="3292123" cy="1144558"/>
          </a:xfrm>
          <a:custGeom>
            <a:avLst/>
            <a:gdLst>
              <a:gd name="csX0" fmla="*/ 0 w 3292123"/>
              <a:gd name="csY0" fmla="*/ 0 h 1144558"/>
              <a:gd name="csX1" fmla="*/ 548687 w 3292123"/>
              <a:gd name="csY1" fmla="*/ 0 h 1144558"/>
              <a:gd name="csX2" fmla="*/ 1064453 w 3292123"/>
              <a:gd name="csY2" fmla="*/ 0 h 1144558"/>
              <a:gd name="csX3" fmla="*/ 1580219 w 3292123"/>
              <a:gd name="csY3" fmla="*/ 0 h 1144558"/>
              <a:gd name="csX4" fmla="*/ 2030143 w 3292123"/>
              <a:gd name="csY4" fmla="*/ 0 h 1144558"/>
              <a:gd name="csX5" fmla="*/ 2512987 w 3292123"/>
              <a:gd name="csY5" fmla="*/ 0 h 1144558"/>
              <a:gd name="csX6" fmla="*/ 3292123 w 3292123"/>
              <a:gd name="csY6" fmla="*/ 0 h 1144558"/>
              <a:gd name="csX7" fmla="*/ 3292123 w 3292123"/>
              <a:gd name="csY7" fmla="*/ 549388 h 1144558"/>
              <a:gd name="csX8" fmla="*/ 3292123 w 3292123"/>
              <a:gd name="csY8" fmla="*/ 1144558 h 1144558"/>
              <a:gd name="csX9" fmla="*/ 2842200 w 3292123"/>
              <a:gd name="csY9" fmla="*/ 1144558 h 1144558"/>
              <a:gd name="csX10" fmla="*/ 2359355 w 3292123"/>
              <a:gd name="csY10" fmla="*/ 1144558 h 1144558"/>
              <a:gd name="csX11" fmla="*/ 1744825 w 3292123"/>
              <a:gd name="csY11" fmla="*/ 1144558 h 1144558"/>
              <a:gd name="csX12" fmla="*/ 1196138 w 3292123"/>
              <a:gd name="csY12" fmla="*/ 1144558 h 1144558"/>
              <a:gd name="csX13" fmla="*/ 614530 w 3292123"/>
              <a:gd name="csY13" fmla="*/ 1144558 h 1144558"/>
              <a:gd name="csX14" fmla="*/ 0 w 3292123"/>
              <a:gd name="csY14" fmla="*/ 1144558 h 1144558"/>
              <a:gd name="csX15" fmla="*/ 0 w 3292123"/>
              <a:gd name="csY15" fmla="*/ 606616 h 1144558"/>
              <a:gd name="csX16" fmla="*/ 0 w 3292123"/>
              <a:gd name="csY16" fmla="*/ 0 h 11445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292123" h="1144558" fill="none" extrusionOk="0">
                <a:moveTo>
                  <a:pt x="0" y="0"/>
                </a:moveTo>
                <a:cubicBezTo>
                  <a:pt x="179945" y="-34128"/>
                  <a:pt x="380525" y="4904"/>
                  <a:pt x="548687" y="0"/>
                </a:cubicBezTo>
                <a:cubicBezTo>
                  <a:pt x="716849" y="-4904"/>
                  <a:pt x="918464" y="23027"/>
                  <a:pt x="1064453" y="0"/>
                </a:cubicBezTo>
                <a:cubicBezTo>
                  <a:pt x="1210442" y="-23027"/>
                  <a:pt x="1455725" y="31659"/>
                  <a:pt x="1580219" y="0"/>
                </a:cubicBezTo>
                <a:cubicBezTo>
                  <a:pt x="1704713" y="-31659"/>
                  <a:pt x="1923525" y="15116"/>
                  <a:pt x="2030143" y="0"/>
                </a:cubicBezTo>
                <a:cubicBezTo>
                  <a:pt x="2136761" y="-15116"/>
                  <a:pt x="2414831" y="37701"/>
                  <a:pt x="2512987" y="0"/>
                </a:cubicBezTo>
                <a:cubicBezTo>
                  <a:pt x="2611143" y="-37701"/>
                  <a:pt x="3027326" y="91689"/>
                  <a:pt x="3292123" y="0"/>
                </a:cubicBezTo>
                <a:cubicBezTo>
                  <a:pt x="3298091" y="111659"/>
                  <a:pt x="3235453" y="405773"/>
                  <a:pt x="3292123" y="549388"/>
                </a:cubicBezTo>
                <a:cubicBezTo>
                  <a:pt x="3348793" y="693003"/>
                  <a:pt x="3221229" y="1019761"/>
                  <a:pt x="3292123" y="1144558"/>
                </a:cubicBezTo>
                <a:cubicBezTo>
                  <a:pt x="3134286" y="1165684"/>
                  <a:pt x="2966197" y="1108073"/>
                  <a:pt x="2842200" y="1144558"/>
                </a:cubicBezTo>
                <a:cubicBezTo>
                  <a:pt x="2718203" y="1181043"/>
                  <a:pt x="2481262" y="1137904"/>
                  <a:pt x="2359355" y="1144558"/>
                </a:cubicBezTo>
                <a:cubicBezTo>
                  <a:pt x="2237449" y="1151212"/>
                  <a:pt x="2037354" y="1136234"/>
                  <a:pt x="1744825" y="1144558"/>
                </a:cubicBezTo>
                <a:cubicBezTo>
                  <a:pt x="1452296" y="1152882"/>
                  <a:pt x="1357094" y="1118355"/>
                  <a:pt x="1196138" y="1144558"/>
                </a:cubicBezTo>
                <a:cubicBezTo>
                  <a:pt x="1035182" y="1170761"/>
                  <a:pt x="782523" y="1075423"/>
                  <a:pt x="614530" y="1144558"/>
                </a:cubicBezTo>
                <a:cubicBezTo>
                  <a:pt x="446537" y="1213693"/>
                  <a:pt x="207367" y="1129565"/>
                  <a:pt x="0" y="1144558"/>
                </a:cubicBezTo>
                <a:cubicBezTo>
                  <a:pt x="-4245" y="929296"/>
                  <a:pt x="40759" y="813926"/>
                  <a:pt x="0" y="606616"/>
                </a:cubicBezTo>
                <a:cubicBezTo>
                  <a:pt x="-40759" y="399306"/>
                  <a:pt x="41597" y="266453"/>
                  <a:pt x="0" y="0"/>
                </a:cubicBezTo>
                <a:close/>
              </a:path>
              <a:path w="3292123" h="1144558" stroke="0" extrusionOk="0">
                <a:moveTo>
                  <a:pt x="0" y="0"/>
                </a:moveTo>
                <a:cubicBezTo>
                  <a:pt x="194053" y="-46661"/>
                  <a:pt x="321359" y="45767"/>
                  <a:pt x="581608" y="0"/>
                </a:cubicBezTo>
                <a:cubicBezTo>
                  <a:pt x="841857" y="-45767"/>
                  <a:pt x="934589" y="46959"/>
                  <a:pt x="1031532" y="0"/>
                </a:cubicBezTo>
                <a:cubicBezTo>
                  <a:pt x="1128475" y="-46959"/>
                  <a:pt x="1289220" y="22434"/>
                  <a:pt x="1514377" y="0"/>
                </a:cubicBezTo>
                <a:cubicBezTo>
                  <a:pt x="1739535" y="-22434"/>
                  <a:pt x="1817989" y="50952"/>
                  <a:pt x="1964300" y="0"/>
                </a:cubicBezTo>
                <a:cubicBezTo>
                  <a:pt x="2110611" y="-50952"/>
                  <a:pt x="2386727" y="49401"/>
                  <a:pt x="2578830" y="0"/>
                </a:cubicBezTo>
                <a:cubicBezTo>
                  <a:pt x="2770933" y="-49401"/>
                  <a:pt x="2985038" y="21081"/>
                  <a:pt x="3292123" y="0"/>
                </a:cubicBezTo>
                <a:cubicBezTo>
                  <a:pt x="3339608" y="248025"/>
                  <a:pt x="3227245" y="424090"/>
                  <a:pt x="3292123" y="549388"/>
                </a:cubicBezTo>
                <a:cubicBezTo>
                  <a:pt x="3357001" y="674686"/>
                  <a:pt x="3225306" y="973561"/>
                  <a:pt x="3292123" y="1144558"/>
                </a:cubicBezTo>
                <a:cubicBezTo>
                  <a:pt x="3164530" y="1153731"/>
                  <a:pt x="3019144" y="1084503"/>
                  <a:pt x="2776357" y="1144558"/>
                </a:cubicBezTo>
                <a:cubicBezTo>
                  <a:pt x="2533570" y="1204613"/>
                  <a:pt x="2430081" y="1114687"/>
                  <a:pt x="2161827" y="1144558"/>
                </a:cubicBezTo>
                <a:cubicBezTo>
                  <a:pt x="1893573" y="1174429"/>
                  <a:pt x="1861069" y="1095436"/>
                  <a:pt x="1580219" y="1144558"/>
                </a:cubicBezTo>
                <a:cubicBezTo>
                  <a:pt x="1299369" y="1193680"/>
                  <a:pt x="1270054" y="1086514"/>
                  <a:pt x="1064453" y="1144558"/>
                </a:cubicBezTo>
                <a:cubicBezTo>
                  <a:pt x="858852" y="1202602"/>
                  <a:pt x="691946" y="1134880"/>
                  <a:pt x="581608" y="1144558"/>
                </a:cubicBezTo>
                <a:cubicBezTo>
                  <a:pt x="471270" y="1154236"/>
                  <a:pt x="127772" y="1123880"/>
                  <a:pt x="0" y="1144558"/>
                </a:cubicBezTo>
                <a:cubicBezTo>
                  <a:pt x="-48428" y="941814"/>
                  <a:pt x="59908" y="818048"/>
                  <a:pt x="0" y="549388"/>
                </a:cubicBezTo>
                <a:cubicBezTo>
                  <a:pt x="-59908" y="280728"/>
                  <a:pt x="44230" y="274039"/>
                  <a:pt x="0" y="0"/>
                </a:cubicBezTo>
                <a:close/>
              </a:path>
            </a:pathLst>
          </a:custGeom>
          <a:ln>
            <a:solidFill>
              <a:schemeClr val="tx1"/>
            </a:solidFill>
            <a:extLst>
              <a:ext uri="{C807C97D-BFC1-408E-A445-0C87EB9F89A2}">
                <ask:lineSketchStyleProps xmlns:ask="http://schemas.microsoft.com/office/drawing/2018/sketchyshapes" sd="605285794">
                  <a:prstGeom prst="rect">
                    <a:avLst/>
                  </a:prstGeom>
                  <ask:type>
                    <ask:lineSketchScribble/>
                  </ask:type>
                </ask:lineSketchStyleProps>
              </a:ext>
            </a:extLst>
          </a:ln>
        </p:spPr>
      </p:pic>
      <p:pic>
        <p:nvPicPr>
          <p:cNvPr id="38" name="Picture 37">
            <a:extLst>
              <a:ext uri="{FF2B5EF4-FFF2-40B4-BE49-F238E27FC236}">
                <a16:creationId xmlns:a16="http://schemas.microsoft.com/office/drawing/2014/main" id="{4C52DDC4-A98F-C11A-8190-D8FDCD621506}"/>
              </a:ext>
            </a:extLst>
          </p:cNvPr>
          <p:cNvPicPr>
            <a:picLocks noChangeAspect="1"/>
          </p:cNvPicPr>
          <p:nvPr/>
        </p:nvPicPr>
        <p:blipFill>
          <a:blip r:embed="rId5"/>
          <a:stretch>
            <a:fillRect/>
          </a:stretch>
        </p:blipFill>
        <p:spPr>
          <a:xfrm>
            <a:off x="8626591" y="4475842"/>
            <a:ext cx="3215279" cy="1201180"/>
          </a:xfrm>
          <a:custGeom>
            <a:avLst/>
            <a:gdLst>
              <a:gd name="csX0" fmla="*/ 0 w 3215279"/>
              <a:gd name="csY0" fmla="*/ 0 h 1201180"/>
              <a:gd name="csX1" fmla="*/ 535880 w 3215279"/>
              <a:gd name="csY1" fmla="*/ 0 h 1201180"/>
              <a:gd name="csX2" fmla="*/ 1103912 w 3215279"/>
              <a:gd name="csY2" fmla="*/ 0 h 1201180"/>
              <a:gd name="csX3" fmla="*/ 1639792 w 3215279"/>
              <a:gd name="csY3" fmla="*/ 0 h 1201180"/>
              <a:gd name="csX4" fmla="*/ 2207825 w 3215279"/>
              <a:gd name="csY4" fmla="*/ 0 h 1201180"/>
              <a:gd name="csX5" fmla="*/ 3215279 w 3215279"/>
              <a:gd name="csY5" fmla="*/ 0 h 1201180"/>
              <a:gd name="csX6" fmla="*/ 3215279 w 3215279"/>
              <a:gd name="csY6" fmla="*/ 424417 h 1201180"/>
              <a:gd name="csX7" fmla="*/ 3215279 w 3215279"/>
              <a:gd name="csY7" fmla="*/ 836822 h 1201180"/>
              <a:gd name="csX8" fmla="*/ 3215279 w 3215279"/>
              <a:gd name="csY8" fmla="*/ 1201180 h 1201180"/>
              <a:gd name="csX9" fmla="*/ 2775858 w 3215279"/>
              <a:gd name="csY9" fmla="*/ 1201180 h 1201180"/>
              <a:gd name="csX10" fmla="*/ 2207825 w 3215279"/>
              <a:gd name="csY10" fmla="*/ 1201180 h 1201180"/>
              <a:gd name="csX11" fmla="*/ 1704098 w 3215279"/>
              <a:gd name="csY11" fmla="*/ 1201180 h 1201180"/>
              <a:gd name="csX12" fmla="*/ 1264676 w 3215279"/>
              <a:gd name="csY12" fmla="*/ 1201180 h 1201180"/>
              <a:gd name="csX13" fmla="*/ 825255 w 3215279"/>
              <a:gd name="csY13" fmla="*/ 1201180 h 1201180"/>
              <a:gd name="csX14" fmla="*/ 0 w 3215279"/>
              <a:gd name="csY14" fmla="*/ 1201180 h 1201180"/>
              <a:gd name="csX15" fmla="*/ 0 w 3215279"/>
              <a:gd name="csY15" fmla="*/ 788775 h 1201180"/>
              <a:gd name="csX16" fmla="*/ 0 w 3215279"/>
              <a:gd name="csY16" fmla="*/ 364358 h 1201180"/>
              <a:gd name="csX17" fmla="*/ 0 w 3215279"/>
              <a:gd name="csY17" fmla="*/ 0 h 1201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15279" h="1201180" fill="none" extrusionOk="0">
                <a:moveTo>
                  <a:pt x="0" y="0"/>
                </a:moveTo>
                <a:cubicBezTo>
                  <a:pt x="148516" y="-42304"/>
                  <a:pt x="391410" y="32530"/>
                  <a:pt x="535880" y="0"/>
                </a:cubicBezTo>
                <a:cubicBezTo>
                  <a:pt x="680350" y="-32530"/>
                  <a:pt x="977149" y="63464"/>
                  <a:pt x="1103912" y="0"/>
                </a:cubicBezTo>
                <a:cubicBezTo>
                  <a:pt x="1230675" y="-63464"/>
                  <a:pt x="1456539" y="33965"/>
                  <a:pt x="1639792" y="0"/>
                </a:cubicBezTo>
                <a:cubicBezTo>
                  <a:pt x="1823045" y="-33965"/>
                  <a:pt x="2051004" y="63593"/>
                  <a:pt x="2207825" y="0"/>
                </a:cubicBezTo>
                <a:cubicBezTo>
                  <a:pt x="2364646" y="-63593"/>
                  <a:pt x="2899900" y="84629"/>
                  <a:pt x="3215279" y="0"/>
                </a:cubicBezTo>
                <a:cubicBezTo>
                  <a:pt x="3248447" y="86441"/>
                  <a:pt x="3173843" y="321788"/>
                  <a:pt x="3215279" y="424417"/>
                </a:cubicBezTo>
                <a:cubicBezTo>
                  <a:pt x="3256715" y="527046"/>
                  <a:pt x="3214118" y="734853"/>
                  <a:pt x="3215279" y="836822"/>
                </a:cubicBezTo>
                <a:cubicBezTo>
                  <a:pt x="3216440" y="938791"/>
                  <a:pt x="3214805" y="1050119"/>
                  <a:pt x="3215279" y="1201180"/>
                </a:cubicBezTo>
                <a:cubicBezTo>
                  <a:pt x="3120378" y="1252451"/>
                  <a:pt x="2905697" y="1155811"/>
                  <a:pt x="2775858" y="1201180"/>
                </a:cubicBezTo>
                <a:cubicBezTo>
                  <a:pt x="2646019" y="1246549"/>
                  <a:pt x="2421387" y="1160818"/>
                  <a:pt x="2207825" y="1201180"/>
                </a:cubicBezTo>
                <a:cubicBezTo>
                  <a:pt x="1994263" y="1241542"/>
                  <a:pt x="1873583" y="1181232"/>
                  <a:pt x="1704098" y="1201180"/>
                </a:cubicBezTo>
                <a:cubicBezTo>
                  <a:pt x="1534613" y="1221128"/>
                  <a:pt x="1359566" y="1173643"/>
                  <a:pt x="1264676" y="1201180"/>
                </a:cubicBezTo>
                <a:cubicBezTo>
                  <a:pt x="1169786" y="1228717"/>
                  <a:pt x="930063" y="1170962"/>
                  <a:pt x="825255" y="1201180"/>
                </a:cubicBezTo>
                <a:cubicBezTo>
                  <a:pt x="720447" y="1231398"/>
                  <a:pt x="351420" y="1135462"/>
                  <a:pt x="0" y="1201180"/>
                </a:cubicBezTo>
                <a:cubicBezTo>
                  <a:pt x="-46970" y="1076106"/>
                  <a:pt x="38283" y="971902"/>
                  <a:pt x="0" y="788775"/>
                </a:cubicBezTo>
                <a:cubicBezTo>
                  <a:pt x="-38283" y="605648"/>
                  <a:pt x="37349" y="571166"/>
                  <a:pt x="0" y="364358"/>
                </a:cubicBezTo>
                <a:cubicBezTo>
                  <a:pt x="-37349" y="157550"/>
                  <a:pt x="42728" y="90441"/>
                  <a:pt x="0" y="0"/>
                </a:cubicBezTo>
                <a:close/>
              </a:path>
              <a:path w="3215279" h="1201180" stroke="0" extrusionOk="0">
                <a:moveTo>
                  <a:pt x="0" y="0"/>
                </a:moveTo>
                <a:cubicBezTo>
                  <a:pt x="102500" y="-46064"/>
                  <a:pt x="300271" y="52140"/>
                  <a:pt x="439421" y="0"/>
                </a:cubicBezTo>
                <a:cubicBezTo>
                  <a:pt x="578571" y="-52140"/>
                  <a:pt x="785708" y="67695"/>
                  <a:pt x="1039607" y="0"/>
                </a:cubicBezTo>
                <a:cubicBezTo>
                  <a:pt x="1293506" y="-67695"/>
                  <a:pt x="1348423" y="5313"/>
                  <a:pt x="1511181" y="0"/>
                </a:cubicBezTo>
                <a:cubicBezTo>
                  <a:pt x="1673939" y="-5313"/>
                  <a:pt x="1878650" y="24947"/>
                  <a:pt x="2111367" y="0"/>
                </a:cubicBezTo>
                <a:cubicBezTo>
                  <a:pt x="2344084" y="-24947"/>
                  <a:pt x="2480352" y="21203"/>
                  <a:pt x="2711552" y="0"/>
                </a:cubicBezTo>
                <a:cubicBezTo>
                  <a:pt x="2942752" y="-21203"/>
                  <a:pt x="3101815" y="38094"/>
                  <a:pt x="3215279" y="0"/>
                </a:cubicBezTo>
                <a:cubicBezTo>
                  <a:pt x="3246519" y="99674"/>
                  <a:pt x="3207132" y="261686"/>
                  <a:pt x="3215279" y="376370"/>
                </a:cubicBezTo>
                <a:cubicBezTo>
                  <a:pt x="3223426" y="491054"/>
                  <a:pt x="3214100" y="593222"/>
                  <a:pt x="3215279" y="800787"/>
                </a:cubicBezTo>
                <a:cubicBezTo>
                  <a:pt x="3216458" y="1008352"/>
                  <a:pt x="3170204" y="1034399"/>
                  <a:pt x="3215279" y="1201180"/>
                </a:cubicBezTo>
                <a:cubicBezTo>
                  <a:pt x="3053140" y="1239944"/>
                  <a:pt x="2947670" y="1191765"/>
                  <a:pt x="2775858" y="1201180"/>
                </a:cubicBezTo>
                <a:cubicBezTo>
                  <a:pt x="2604046" y="1210595"/>
                  <a:pt x="2427650" y="1164549"/>
                  <a:pt x="2175672" y="1201180"/>
                </a:cubicBezTo>
                <a:cubicBezTo>
                  <a:pt x="1923694" y="1237811"/>
                  <a:pt x="1725271" y="1161869"/>
                  <a:pt x="1607640" y="1201180"/>
                </a:cubicBezTo>
                <a:cubicBezTo>
                  <a:pt x="1490009" y="1240491"/>
                  <a:pt x="1336543" y="1163245"/>
                  <a:pt x="1136065" y="1201180"/>
                </a:cubicBezTo>
                <a:cubicBezTo>
                  <a:pt x="935588" y="1239115"/>
                  <a:pt x="774676" y="1179268"/>
                  <a:pt x="568033" y="1201180"/>
                </a:cubicBezTo>
                <a:cubicBezTo>
                  <a:pt x="361390" y="1223092"/>
                  <a:pt x="261185" y="1160250"/>
                  <a:pt x="0" y="1201180"/>
                </a:cubicBezTo>
                <a:cubicBezTo>
                  <a:pt x="-28907" y="1039927"/>
                  <a:pt x="27155" y="958486"/>
                  <a:pt x="0" y="836822"/>
                </a:cubicBezTo>
                <a:cubicBezTo>
                  <a:pt x="-27155" y="715158"/>
                  <a:pt x="32269" y="542654"/>
                  <a:pt x="0" y="412405"/>
                </a:cubicBezTo>
                <a:cubicBezTo>
                  <a:pt x="-32269" y="282156"/>
                  <a:pt x="44265" y="126549"/>
                  <a:pt x="0" y="0"/>
                </a:cubicBezTo>
                <a:close/>
              </a:path>
            </a:pathLst>
          </a:custGeom>
          <a:ln>
            <a:solidFill>
              <a:schemeClr val="tx1"/>
            </a:solidFill>
            <a:extLst>
              <a:ext uri="{C807C97D-BFC1-408E-A445-0C87EB9F89A2}">
                <ask:lineSketchStyleProps xmlns:ask="http://schemas.microsoft.com/office/drawing/2018/sketchyshapes" sd="2984356317">
                  <a:prstGeom prst="rect">
                    <a:avLst/>
                  </a:prstGeom>
                  <ask:type>
                    <ask:lineSketchScribble/>
                  </ask:type>
                </ask:lineSketchStyleProps>
              </a:ext>
            </a:extLst>
          </a:ln>
        </p:spPr>
      </p:pic>
      <p:grpSp>
        <p:nvGrpSpPr>
          <p:cNvPr id="40" name="Group 39">
            <a:extLst>
              <a:ext uri="{FF2B5EF4-FFF2-40B4-BE49-F238E27FC236}">
                <a16:creationId xmlns:a16="http://schemas.microsoft.com/office/drawing/2014/main" id="{85BB3D7F-CB4D-9D52-4B0A-BA46F3B2B984}"/>
              </a:ext>
            </a:extLst>
          </p:cNvPr>
          <p:cNvGrpSpPr/>
          <p:nvPr/>
        </p:nvGrpSpPr>
        <p:grpSpPr>
          <a:xfrm>
            <a:off x="250647" y="1652959"/>
            <a:ext cx="11690706" cy="2114730"/>
            <a:chOff x="314191" y="1540550"/>
            <a:chExt cx="11690706" cy="2114730"/>
          </a:xfrm>
        </p:grpSpPr>
        <p:grpSp>
          <p:nvGrpSpPr>
            <p:cNvPr id="41" name="Group 40">
              <a:extLst>
                <a:ext uri="{FF2B5EF4-FFF2-40B4-BE49-F238E27FC236}">
                  <a16:creationId xmlns:a16="http://schemas.microsoft.com/office/drawing/2014/main" id="{491A9681-8B23-9F8E-4AF4-4AEEBAE87EF5}"/>
                </a:ext>
              </a:extLst>
            </p:cNvPr>
            <p:cNvGrpSpPr/>
            <p:nvPr/>
          </p:nvGrpSpPr>
          <p:grpSpPr>
            <a:xfrm>
              <a:off x="314191" y="1540550"/>
              <a:ext cx="2172560" cy="2114730"/>
              <a:chOff x="376433" y="1540551"/>
              <a:chExt cx="2172560" cy="2114730"/>
            </a:xfrm>
          </p:grpSpPr>
          <p:pic>
            <p:nvPicPr>
              <p:cNvPr id="54" name="Graphic 53" descr="Database outline">
                <a:extLst>
                  <a:ext uri="{FF2B5EF4-FFF2-40B4-BE49-F238E27FC236}">
                    <a16:creationId xmlns:a16="http://schemas.microsoft.com/office/drawing/2014/main" id="{38634A99-0E16-3625-C61D-0F0DE59DBED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5513" y="1540551"/>
                <a:ext cx="914400" cy="914400"/>
              </a:xfrm>
              <a:prstGeom prst="rect">
                <a:avLst/>
              </a:prstGeom>
            </p:spPr>
          </p:pic>
          <p:sp>
            <p:nvSpPr>
              <p:cNvPr id="55" name="TextBox 54">
                <a:extLst>
                  <a:ext uri="{FF2B5EF4-FFF2-40B4-BE49-F238E27FC236}">
                    <a16:creationId xmlns:a16="http://schemas.microsoft.com/office/drawing/2014/main" id="{9EB60DDE-4375-B21E-C695-1C29BF9ABB4A}"/>
                  </a:ext>
                </a:extLst>
              </p:cNvPr>
              <p:cNvSpPr txBox="1"/>
              <p:nvPr/>
            </p:nvSpPr>
            <p:spPr>
              <a:xfrm>
                <a:off x="376433" y="2454952"/>
                <a:ext cx="2172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Massive amounts of user behavior data from surveillance capitalism</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2" name="Group 41">
              <a:extLst>
                <a:ext uri="{FF2B5EF4-FFF2-40B4-BE49-F238E27FC236}">
                  <a16:creationId xmlns:a16="http://schemas.microsoft.com/office/drawing/2014/main" id="{4161DF38-6F46-57CE-9EED-8C966259700E}"/>
                </a:ext>
              </a:extLst>
            </p:cNvPr>
            <p:cNvGrpSpPr/>
            <p:nvPr/>
          </p:nvGrpSpPr>
          <p:grpSpPr>
            <a:xfrm>
              <a:off x="3102755" y="1540552"/>
              <a:ext cx="2545640" cy="2114728"/>
              <a:chOff x="3102755" y="1540552"/>
              <a:chExt cx="2545640" cy="2114728"/>
            </a:xfrm>
          </p:grpSpPr>
          <p:pic>
            <p:nvPicPr>
              <p:cNvPr id="52" name="Graphic 51" descr="Factory outline">
                <a:extLst>
                  <a:ext uri="{FF2B5EF4-FFF2-40B4-BE49-F238E27FC236}">
                    <a16:creationId xmlns:a16="http://schemas.microsoft.com/office/drawing/2014/main" id="{05D4BD27-E64D-17D8-9D64-88CBD53A5E6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18375" y="1540552"/>
                <a:ext cx="914400" cy="914400"/>
              </a:xfrm>
              <a:prstGeom prst="rect">
                <a:avLst/>
              </a:prstGeom>
            </p:spPr>
          </p:pic>
          <p:sp>
            <p:nvSpPr>
              <p:cNvPr id="53" name="TextBox 52">
                <a:extLst>
                  <a:ext uri="{FF2B5EF4-FFF2-40B4-BE49-F238E27FC236}">
                    <a16:creationId xmlns:a16="http://schemas.microsoft.com/office/drawing/2014/main" id="{F1B58675-B2F8-A576-E79A-88B0D2363868}"/>
                  </a:ext>
                </a:extLst>
              </p:cNvPr>
              <p:cNvSpPr txBox="1"/>
              <p:nvPr/>
            </p:nvSpPr>
            <p:spPr>
              <a:xfrm>
                <a:off x="3102755"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Generative AI’s capability to produce persuasive language and visualizations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4F3B2833-318C-4FE0-F945-1601FD8EDB43}"/>
                </a:ext>
              </a:extLst>
            </p:cNvPr>
            <p:cNvGrpSpPr/>
            <p:nvPr/>
          </p:nvGrpSpPr>
          <p:grpSpPr>
            <a:xfrm>
              <a:off x="9459257" y="1540551"/>
              <a:ext cx="2545640" cy="2114729"/>
              <a:chOff x="8504211" y="1540551"/>
              <a:chExt cx="2545640" cy="2114729"/>
            </a:xfrm>
          </p:grpSpPr>
          <p:pic>
            <p:nvPicPr>
              <p:cNvPr id="50" name="Graphic 49" descr="Puppet outline">
                <a:extLst>
                  <a:ext uri="{FF2B5EF4-FFF2-40B4-BE49-F238E27FC236}">
                    <a16:creationId xmlns:a16="http://schemas.microsoft.com/office/drawing/2014/main" id="{5AEE6C7A-0876-0AA5-E1F1-AAE325923A3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319831" y="1540551"/>
                <a:ext cx="914400" cy="914400"/>
              </a:xfrm>
              <a:prstGeom prst="rect">
                <a:avLst/>
              </a:prstGeom>
            </p:spPr>
          </p:pic>
          <p:sp>
            <p:nvSpPr>
              <p:cNvPr id="51" name="TextBox 50">
                <a:extLst>
                  <a:ext uri="{FF2B5EF4-FFF2-40B4-BE49-F238E27FC236}">
                    <a16:creationId xmlns:a16="http://schemas.microsoft.com/office/drawing/2014/main" id="{F19498A8-5326-BD37-52AA-C6349DFC2EEC}"/>
                  </a:ext>
                </a:extLst>
              </p:cNvPr>
              <p:cNvSpPr txBox="1"/>
              <p:nvPr/>
            </p:nvSpPr>
            <p:spPr>
              <a:xfrm>
                <a:off x="8504211"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Effective tools for mass manipulation of public consumer preferences and political opinion</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CF3E54C5-CC81-84D4-30A7-36AC9EC128FD}"/>
                </a:ext>
              </a:extLst>
            </p:cNvPr>
            <p:cNvGrpSpPr/>
            <p:nvPr/>
          </p:nvGrpSpPr>
          <p:grpSpPr>
            <a:xfrm>
              <a:off x="6281006" y="1540550"/>
              <a:ext cx="2545640" cy="1976229"/>
              <a:chOff x="5386537" y="1540551"/>
              <a:chExt cx="2545640" cy="1976229"/>
            </a:xfrm>
          </p:grpSpPr>
          <p:pic>
            <p:nvPicPr>
              <p:cNvPr id="48" name="Graphic 47" descr="Compass outline">
                <a:extLst>
                  <a:ext uri="{FF2B5EF4-FFF2-40B4-BE49-F238E27FC236}">
                    <a16:creationId xmlns:a16="http://schemas.microsoft.com/office/drawing/2014/main" id="{B35EDC4E-BAD8-80DA-8046-074619D46D9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02157" y="1540551"/>
                <a:ext cx="914400" cy="914400"/>
              </a:xfrm>
              <a:prstGeom prst="rect">
                <a:avLst/>
              </a:prstGeom>
            </p:spPr>
          </p:pic>
          <p:sp>
            <p:nvSpPr>
              <p:cNvPr id="49" name="TextBox 48">
                <a:extLst>
                  <a:ext uri="{FF2B5EF4-FFF2-40B4-BE49-F238E27FC236}">
                    <a16:creationId xmlns:a16="http://schemas.microsoft.com/office/drawing/2014/main" id="{60EF5648-A6D4-5B87-DF5C-3DE0F19D1878}"/>
                  </a:ext>
                </a:extLst>
              </p:cNvPr>
              <p:cNvSpPr txBox="1"/>
              <p:nvPr/>
            </p:nvSpPr>
            <p:spPr>
              <a:xfrm>
                <a:off x="5386537" y="2593450"/>
                <a:ext cx="25456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Our ability to align generative AI models towards specific values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45" name="Cross 44">
              <a:extLst>
                <a:ext uri="{FF2B5EF4-FFF2-40B4-BE49-F238E27FC236}">
                  <a16:creationId xmlns:a16="http://schemas.microsoft.com/office/drawing/2014/main" id="{29BA4364-C55C-0842-2D5C-852F820A1B68}"/>
                </a:ext>
              </a:extLst>
            </p:cNvPr>
            <p:cNvSpPr/>
            <p:nvPr/>
          </p:nvSpPr>
          <p:spPr>
            <a:xfrm>
              <a:off x="2712555"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6" name="Cross 45">
              <a:extLst>
                <a:ext uri="{FF2B5EF4-FFF2-40B4-BE49-F238E27FC236}">
                  <a16:creationId xmlns:a16="http://schemas.microsoft.com/office/drawing/2014/main" id="{C180E80B-FE3E-F9D8-8CB8-D92758960A4A}"/>
                </a:ext>
              </a:extLst>
            </p:cNvPr>
            <p:cNvSpPr/>
            <p:nvPr/>
          </p:nvSpPr>
          <p:spPr>
            <a:xfrm>
              <a:off x="5748690"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Equals 46">
              <a:extLst>
                <a:ext uri="{FF2B5EF4-FFF2-40B4-BE49-F238E27FC236}">
                  <a16:creationId xmlns:a16="http://schemas.microsoft.com/office/drawing/2014/main" id="{257DDC01-0590-D8C1-204D-2BF9A64B8368}"/>
                </a:ext>
              </a:extLst>
            </p:cNvPr>
            <p:cNvSpPr/>
            <p:nvPr/>
          </p:nvSpPr>
          <p:spPr>
            <a:xfrm>
              <a:off x="8832754" y="2063064"/>
              <a:ext cx="531187" cy="783772"/>
            </a:xfrm>
            <a:prstGeom prst="mathEqual">
              <a:avLst>
                <a:gd name="adj1" fmla="val 9484"/>
                <a:gd name="adj2" fmla="val 1176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1A103314-7FA0-E6F6-D562-8C633F4CD2E6}"/>
              </a:ext>
            </a:extLst>
          </p:cNvPr>
          <p:cNvPicPr>
            <a:picLocks noChangeAspect="1"/>
          </p:cNvPicPr>
          <p:nvPr/>
        </p:nvPicPr>
        <p:blipFill>
          <a:blip r:embed="rId10"/>
          <a:stretch>
            <a:fillRect/>
          </a:stretch>
        </p:blipFill>
        <p:spPr>
          <a:xfrm>
            <a:off x="5418949" y="5453720"/>
            <a:ext cx="6094854" cy="1043095"/>
          </a:xfrm>
          <a:custGeom>
            <a:avLst/>
            <a:gdLst>
              <a:gd name="csX0" fmla="*/ 0 w 6094854"/>
              <a:gd name="csY0" fmla="*/ 0 h 1043095"/>
              <a:gd name="csX1" fmla="*/ 615026 w 6094854"/>
              <a:gd name="csY1" fmla="*/ 0 h 1043095"/>
              <a:gd name="csX2" fmla="*/ 1108155 w 6094854"/>
              <a:gd name="csY2" fmla="*/ 0 h 1043095"/>
              <a:gd name="csX3" fmla="*/ 1723181 w 6094854"/>
              <a:gd name="csY3" fmla="*/ 0 h 1043095"/>
              <a:gd name="csX4" fmla="*/ 2094413 w 6094854"/>
              <a:gd name="csY4" fmla="*/ 0 h 1043095"/>
              <a:gd name="csX5" fmla="*/ 2709440 w 6094854"/>
              <a:gd name="csY5" fmla="*/ 0 h 1043095"/>
              <a:gd name="csX6" fmla="*/ 3385414 w 6094854"/>
              <a:gd name="csY6" fmla="*/ 0 h 1043095"/>
              <a:gd name="csX7" fmla="*/ 4061389 w 6094854"/>
              <a:gd name="csY7" fmla="*/ 0 h 1043095"/>
              <a:gd name="csX8" fmla="*/ 4493570 w 6094854"/>
              <a:gd name="csY8" fmla="*/ 0 h 1043095"/>
              <a:gd name="csX9" fmla="*/ 4864802 w 6094854"/>
              <a:gd name="csY9" fmla="*/ 0 h 1043095"/>
              <a:gd name="csX10" fmla="*/ 5236034 w 6094854"/>
              <a:gd name="csY10" fmla="*/ 0 h 1043095"/>
              <a:gd name="csX11" fmla="*/ 5607266 w 6094854"/>
              <a:gd name="csY11" fmla="*/ 0 h 1043095"/>
              <a:gd name="csX12" fmla="*/ 6094854 w 6094854"/>
              <a:gd name="csY12" fmla="*/ 0 h 1043095"/>
              <a:gd name="csX13" fmla="*/ 6094854 w 6094854"/>
              <a:gd name="csY13" fmla="*/ 542409 h 1043095"/>
              <a:gd name="csX14" fmla="*/ 6094854 w 6094854"/>
              <a:gd name="csY14" fmla="*/ 1043095 h 1043095"/>
              <a:gd name="csX15" fmla="*/ 5723622 w 6094854"/>
              <a:gd name="csY15" fmla="*/ 1043095 h 1043095"/>
              <a:gd name="csX16" fmla="*/ 5230493 w 6094854"/>
              <a:gd name="csY16" fmla="*/ 1043095 h 1043095"/>
              <a:gd name="csX17" fmla="*/ 4676415 w 6094854"/>
              <a:gd name="csY17" fmla="*/ 1043095 h 1043095"/>
              <a:gd name="csX18" fmla="*/ 4244235 w 6094854"/>
              <a:gd name="csY18" fmla="*/ 1043095 h 1043095"/>
              <a:gd name="csX19" fmla="*/ 3629209 w 6094854"/>
              <a:gd name="csY19" fmla="*/ 1043095 h 1043095"/>
              <a:gd name="csX20" fmla="*/ 3257977 w 6094854"/>
              <a:gd name="csY20" fmla="*/ 1043095 h 1043095"/>
              <a:gd name="csX21" fmla="*/ 2703899 w 6094854"/>
              <a:gd name="csY21" fmla="*/ 1043095 h 1043095"/>
              <a:gd name="csX22" fmla="*/ 2149821 w 6094854"/>
              <a:gd name="csY22" fmla="*/ 1043095 h 1043095"/>
              <a:gd name="csX23" fmla="*/ 1595744 w 6094854"/>
              <a:gd name="csY23" fmla="*/ 1043095 h 1043095"/>
              <a:gd name="csX24" fmla="*/ 1224512 w 6094854"/>
              <a:gd name="csY24" fmla="*/ 1043095 h 1043095"/>
              <a:gd name="csX25" fmla="*/ 792331 w 6094854"/>
              <a:gd name="csY25" fmla="*/ 1043095 h 1043095"/>
              <a:gd name="csX26" fmla="*/ 0 w 6094854"/>
              <a:gd name="csY26" fmla="*/ 1043095 h 1043095"/>
              <a:gd name="csX27" fmla="*/ 0 w 6094854"/>
              <a:gd name="csY27" fmla="*/ 531978 h 1043095"/>
              <a:gd name="csX28" fmla="*/ 0 w 6094854"/>
              <a:gd name="csY28" fmla="*/ 0 h 10430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094854" h="1043095" fill="none" extrusionOk="0">
                <a:moveTo>
                  <a:pt x="0" y="0"/>
                </a:moveTo>
                <a:cubicBezTo>
                  <a:pt x="286281" y="-41916"/>
                  <a:pt x="483763" y="31453"/>
                  <a:pt x="615026" y="0"/>
                </a:cubicBezTo>
                <a:cubicBezTo>
                  <a:pt x="746289" y="-31453"/>
                  <a:pt x="974564" y="57615"/>
                  <a:pt x="1108155" y="0"/>
                </a:cubicBezTo>
                <a:cubicBezTo>
                  <a:pt x="1241746" y="-57615"/>
                  <a:pt x="1582164" y="63409"/>
                  <a:pt x="1723181" y="0"/>
                </a:cubicBezTo>
                <a:cubicBezTo>
                  <a:pt x="1864198" y="-63409"/>
                  <a:pt x="2017142" y="8394"/>
                  <a:pt x="2094413" y="0"/>
                </a:cubicBezTo>
                <a:cubicBezTo>
                  <a:pt x="2171684" y="-8394"/>
                  <a:pt x="2473954" y="70054"/>
                  <a:pt x="2709440" y="0"/>
                </a:cubicBezTo>
                <a:cubicBezTo>
                  <a:pt x="2944926" y="-70054"/>
                  <a:pt x="3155624" y="69364"/>
                  <a:pt x="3385414" y="0"/>
                </a:cubicBezTo>
                <a:cubicBezTo>
                  <a:pt x="3615204" y="-69364"/>
                  <a:pt x="3754245" y="43346"/>
                  <a:pt x="4061389" y="0"/>
                </a:cubicBezTo>
                <a:cubicBezTo>
                  <a:pt x="4368534" y="-43346"/>
                  <a:pt x="4287663" y="18951"/>
                  <a:pt x="4493570" y="0"/>
                </a:cubicBezTo>
                <a:cubicBezTo>
                  <a:pt x="4699477" y="-18951"/>
                  <a:pt x="4759799" y="16614"/>
                  <a:pt x="4864802" y="0"/>
                </a:cubicBezTo>
                <a:cubicBezTo>
                  <a:pt x="4969805" y="-16614"/>
                  <a:pt x="5107789" y="20151"/>
                  <a:pt x="5236034" y="0"/>
                </a:cubicBezTo>
                <a:cubicBezTo>
                  <a:pt x="5364279" y="-20151"/>
                  <a:pt x="5483952" y="12992"/>
                  <a:pt x="5607266" y="0"/>
                </a:cubicBezTo>
                <a:cubicBezTo>
                  <a:pt x="5730580" y="-12992"/>
                  <a:pt x="5896030" y="3128"/>
                  <a:pt x="6094854" y="0"/>
                </a:cubicBezTo>
                <a:cubicBezTo>
                  <a:pt x="6102931" y="169870"/>
                  <a:pt x="6039799" y="369541"/>
                  <a:pt x="6094854" y="542409"/>
                </a:cubicBezTo>
                <a:cubicBezTo>
                  <a:pt x="6149909" y="715277"/>
                  <a:pt x="6053795" y="840367"/>
                  <a:pt x="6094854" y="1043095"/>
                </a:cubicBezTo>
                <a:cubicBezTo>
                  <a:pt x="5933137" y="1049073"/>
                  <a:pt x="5807169" y="1016678"/>
                  <a:pt x="5723622" y="1043095"/>
                </a:cubicBezTo>
                <a:cubicBezTo>
                  <a:pt x="5640075" y="1069512"/>
                  <a:pt x="5372032" y="1018980"/>
                  <a:pt x="5230493" y="1043095"/>
                </a:cubicBezTo>
                <a:cubicBezTo>
                  <a:pt x="5088954" y="1067210"/>
                  <a:pt x="4922062" y="991647"/>
                  <a:pt x="4676415" y="1043095"/>
                </a:cubicBezTo>
                <a:cubicBezTo>
                  <a:pt x="4430768" y="1094543"/>
                  <a:pt x="4428659" y="1006143"/>
                  <a:pt x="4244235" y="1043095"/>
                </a:cubicBezTo>
                <a:cubicBezTo>
                  <a:pt x="4059811" y="1080047"/>
                  <a:pt x="3763427" y="1032564"/>
                  <a:pt x="3629209" y="1043095"/>
                </a:cubicBezTo>
                <a:cubicBezTo>
                  <a:pt x="3494991" y="1053626"/>
                  <a:pt x="3335498" y="1020719"/>
                  <a:pt x="3257977" y="1043095"/>
                </a:cubicBezTo>
                <a:cubicBezTo>
                  <a:pt x="3180456" y="1065471"/>
                  <a:pt x="2942751" y="1021176"/>
                  <a:pt x="2703899" y="1043095"/>
                </a:cubicBezTo>
                <a:cubicBezTo>
                  <a:pt x="2465047" y="1065014"/>
                  <a:pt x="2272845" y="1033497"/>
                  <a:pt x="2149821" y="1043095"/>
                </a:cubicBezTo>
                <a:cubicBezTo>
                  <a:pt x="2026797" y="1052693"/>
                  <a:pt x="1760931" y="981623"/>
                  <a:pt x="1595744" y="1043095"/>
                </a:cubicBezTo>
                <a:cubicBezTo>
                  <a:pt x="1430557" y="1104567"/>
                  <a:pt x="1351305" y="1028882"/>
                  <a:pt x="1224512" y="1043095"/>
                </a:cubicBezTo>
                <a:cubicBezTo>
                  <a:pt x="1097719" y="1057308"/>
                  <a:pt x="882803" y="1025499"/>
                  <a:pt x="792331" y="1043095"/>
                </a:cubicBezTo>
                <a:cubicBezTo>
                  <a:pt x="701859" y="1060691"/>
                  <a:pt x="256340" y="967155"/>
                  <a:pt x="0" y="1043095"/>
                </a:cubicBezTo>
                <a:cubicBezTo>
                  <a:pt x="-39075" y="857414"/>
                  <a:pt x="17970" y="681312"/>
                  <a:pt x="0" y="531978"/>
                </a:cubicBezTo>
                <a:cubicBezTo>
                  <a:pt x="-17970" y="382644"/>
                  <a:pt x="20824" y="152510"/>
                  <a:pt x="0" y="0"/>
                </a:cubicBezTo>
                <a:close/>
              </a:path>
              <a:path w="6094854" h="1043095" stroke="0" extrusionOk="0">
                <a:moveTo>
                  <a:pt x="0" y="0"/>
                </a:moveTo>
                <a:cubicBezTo>
                  <a:pt x="151475" y="-54921"/>
                  <a:pt x="310265" y="17604"/>
                  <a:pt x="493129" y="0"/>
                </a:cubicBezTo>
                <a:cubicBezTo>
                  <a:pt x="675993" y="-17604"/>
                  <a:pt x="883692" y="6113"/>
                  <a:pt x="986258" y="0"/>
                </a:cubicBezTo>
                <a:cubicBezTo>
                  <a:pt x="1088824" y="-6113"/>
                  <a:pt x="1355980" y="52059"/>
                  <a:pt x="1479387" y="0"/>
                </a:cubicBezTo>
                <a:cubicBezTo>
                  <a:pt x="1602794" y="-52059"/>
                  <a:pt x="1814633" y="37867"/>
                  <a:pt x="1972516" y="0"/>
                </a:cubicBezTo>
                <a:cubicBezTo>
                  <a:pt x="2130399" y="-37867"/>
                  <a:pt x="2404958" y="21993"/>
                  <a:pt x="2526594" y="0"/>
                </a:cubicBezTo>
                <a:cubicBezTo>
                  <a:pt x="2648230" y="-21993"/>
                  <a:pt x="2787809" y="42391"/>
                  <a:pt x="2958775" y="0"/>
                </a:cubicBezTo>
                <a:cubicBezTo>
                  <a:pt x="3129741" y="-42391"/>
                  <a:pt x="3191444" y="17811"/>
                  <a:pt x="3390955" y="0"/>
                </a:cubicBezTo>
                <a:cubicBezTo>
                  <a:pt x="3590466" y="-17811"/>
                  <a:pt x="3636372" y="18899"/>
                  <a:pt x="3762187" y="0"/>
                </a:cubicBezTo>
                <a:cubicBezTo>
                  <a:pt x="3888002" y="-18899"/>
                  <a:pt x="4106706" y="54995"/>
                  <a:pt x="4316265" y="0"/>
                </a:cubicBezTo>
                <a:cubicBezTo>
                  <a:pt x="4525824" y="-54995"/>
                  <a:pt x="4656779" y="60518"/>
                  <a:pt x="4870342" y="0"/>
                </a:cubicBezTo>
                <a:cubicBezTo>
                  <a:pt x="5083905" y="-60518"/>
                  <a:pt x="5307912" y="52307"/>
                  <a:pt x="5424420" y="0"/>
                </a:cubicBezTo>
                <a:cubicBezTo>
                  <a:pt x="5540928" y="-52307"/>
                  <a:pt x="5804228" y="48273"/>
                  <a:pt x="6094854" y="0"/>
                </a:cubicBezTo>
                <a:cubicBezTo>
                  <a:pt x="6111935" y="166872"/>
                  <a:pt x="6068675" y="271237"/>
                  <a:pt x="6094854" y="490255"/>
                </a:cubicBezTo>
                <a:cubicBezTo>
                  <a:pt x="6121033" y="709273"/>
                  <a:pt x="6045506" y="813449"/>
                  <a:pt x="6094854" y="1043095"/>
                </a:cubicBezTo>
                <a:cubicBezTo>
                  <a:pt x="5950432" y="1053258"/>
                  <a:pt x="5843630" y="995313"/>
                  <a:pt x="5662673" y="1043095"/>
                </a:cubicBezTo>
                <a:cubicBezTo>
                  <a:pt x="5481716" y="1090877"/>
                  <a:pt x="5316822" y="1006416"/>
                  <a:pt x="4986699" y="1043095"/>
                </a:cubicBezTo>
                <a:cubicBezTo>
                  <a:pt x="4656576" y="1079774"/>
                  <a:pt x="4523796" y="976127"/>
                  <a:pt x="4371673" y="1043095"/>
                </a:cubicBezTo>
                <a:cubicBezTo>
                  <a:pt x="4219550" y="1110063"/>
                  <a:pt x="4132257" y="999215"/>
                  <a:pt x="3939492" y="1043095"/>
                </a:cubicBezTo>
                <a:cubicBezTo>
                  <a:pt x="3746727" y="1086975"/>
                  <a:pt x="3602665" y="1012872"/>
                  <a:pt x="3507311" y="1043095"/>
                </a:cubicBezTo>
                <a:cubicBezTo>
                  <a:pt x="3411957" y="1073318"/>
                  <a:pt x="3205316" y="994769"/>
                  <a:pt x="3014182" y="1043095"/>
                </a:cubicBezTo>
                <a:cubicBezTo>
                  <a:pt x="2823048" y="1091421"/>
                  <a:pt x="2629064" y="1010311"/>
                  <a:pt x="2338208" y="1043095"/>
                </a:cubicBezTo>
                <a:cubicBezTo>
                  <a:pt x="2047352" y="1075879"/>
                  <a:pt x="1990615" y="1032259"/>
                  <a:pt x="1845079" y="1043095"/>
                </a:cubicBezTo>
                <a:cubicBezTo>
                  <a:pt x="1699543" y="1053931"/>
                  <a:pt x="1485033" y="993300"/>
                  <a:pt x="1291001" y="1043095"/>
                </a:cubicBezTo>
                <a:cubicBezTo>
                  <a:pt x="1096969" y="1092890"/>
                  <a:pt x="1034418" y="1013903"/>
                  <a:pt x="858820" y="1043095"/>
                </a:cubicBezTo>
                <a:cubicBezTo>
                  <a:pt x="683222" y="1072287"/>
                  <a:pt x="286487" y="995448"/>
                  <a:pt x="0" y="1043095"/>
                </a:cubicBezTo>
                <a:cubicBezTo>
                  <a:pt x="-32229" y="881639"/>
                  <a:pt x="11634" y="686119"/>
                  <a:pt x="0" y="552840"/>
                </a:cubicBezTo>
                <a:cubicBezTo>
                  <a:pt x="-11634" y="419562"/>
                  <a:pt x="29793" y="165188"/>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060057C1-F152-63AA-1438-DF68EFAF9599}"/>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11"/>
              </a:rPr>
              <a:t>Sociotechnical implications of generative artificial intelligence for information access</a:t>
            </a:r>
            <a:r>
              <a:rPr lang="en-US" sz="1200" dirty="0"/>
              <a:t>. Book chapter, 2024.</a:t>
            </a:r>
            <a:endParaRPr lang="en-CA" sz="1200" dirty="0"/>
          </a:p>
        </p:txBody>
      </p:sp>
      <p:sp>
        <p:nvSpPr>
          <p:cNvPr id="4" name="Title 3">
            <a:extLst>
              <a:ext uri="{FF2B5EF4-FFF2-40B4-BE49-F238E27FC236}">
                <a16:creationId xmlns:a16="http://schemas.microsoft.com/office/drawing/2014/main" id="{0B48206F-2F6B-AC9C-0482-A5F87D11E940}"/>
              </a:ext>
            </a:extLst>
          </p:cNvPr>
          <p:cNvSpPr>
            <a:spLocks noGrp="1"/>
          </p:cNvSpPr>
          <p:nvPr>
            <p:ph type="title"/>
          </p:nvPr>
        </p:nvSpPr>
        <p:spPr/>
        <p:txBody>
          <a:bodyPr>
            <a:normAutofit/>
          </a:bodyPr>
          <a:lstStyle/>
          <a:p>
            <a:pPr algn="ctr"/>
            <a:r>
              <a:rPr lang="en-CA" sz="6000" dirty="0"/>
              <a:t>AI Persuasion</a:t>
            </a:r>
          </a:p>
        </p:txBody>
      </p:sp>
    </p:spTree>
    <p:extLst>
      <p:ext uri="{BB962C8B-B14F-4D97-AF65-F5344CB8AC3E}">
        <p14:creationId xmlns:p14="http://schemas.microsoft.com/office/powerpoint/2010/main" val="2573352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ADA4B-9903-195E-2008-064C2546CE4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635955-2B07-ED1D-16F4-35646D9DAB5B}"/>
              </a:ext>
            </a:extLst>
          </p:cNvPr>
          <p:cNvSpPr>
            <a:spLocks noGrp="1"/>
          </p:cNvSpPr>
          <p:nvPr>
            <p:ph type="title"/>
          </p:nvPr>
        </p:nvSpPr>
        <p:spPr>
          <a:xfrm>
            <a:off x="420982" y="175958"/>
            <a:ext cx="4044949" cy="2058148"/>
          </a:xfrm>
        </p:spPr>
        <p:txBody>
          <a:bodyPr anchor="ctr">
            <a:noAutofit/>
          </a:bodyPr>
          <a:lstStyle/>
          <a:p>
            <a:pPr>
              <a:spcBef>
                <a:spcPts val="1200"/>
              </a:spcBef>
            </a:pPr>
            <a:r>
              <a:rPr lang="en-US" sz="2800" dirty="0"/>
              <a:t>( The 🐘 in the room )</a:t>
            </a:r>
            <a:br>
              <a:rPr lang="en-US" sz="2800" dirty="0"/>
            </a:br>
            <a:r>
              <a:rPr lang="en-CA" sz="3200" dirty="0">
                <a:latin typeface="Aptos ExtraBold" panose="020B0004020202020204" pitchFamily="34" charset="0"/>
              </a:rPr>
              <a:t>The authoritarian project of Big Tech &amp;</a:t>
            </a:r>
            <a:br>
              <a:rPr lang="en-CA" sz="3200" dirty="0">
                <a:latin typeface="Aptos ExtraBold" panose="020B0004020202020204" pitchFamily="34" charset="0"/>
              </a:rPr>
            </a:br>
            <a:r>
              <a:rPr lang="en-CA" sz="3200" dirty="0">
                <a:latin typeface="Aptos ExtraBold" panose="020B0004020202020204" pitchFamily="34" charset="0"/>
              </a:rPr>
              <a:t>Silicon Valley</a:t>
            </a:r>
            <a:endParaRPr lang="en-CA" sz="3200" dirty="0">
              <a:solidFill>
                <a:schemeClr val="bg1">
                  <a:lumMod val="75000"/>
                </a:schemeClr>
              </a:solidFill>
              <a:latin typeface="Aptos ExtraBold" panose="020B0004020202020204" pitchFamily="34" charset="0"/>
            </a:endParaRPr>
          </a:p>
        </p:txBody>
      </p:sp>
      <p:pic>
        <p:nvPicPr>
          <p:cNvPr id="7" name="Picture 6">
            <a:extLst>
              <a:ext uri="{FF2B5EF4-FFF2-40B4-BE49-F238E27FC236}">
                <a16:creationId xmlns:a16="http://schemas.microsoft.com/office/drawing/2014/main" id="{7147919E-F737-093F-2060-E89A61958589}"/>
              </a:ext>
            </a:extLst>
          </p:cNvPr>
          <p:cNvPicPr>
            <a:picLocks noChangeAspect="1"/>
          </p:cNvPicPr>
          <p:nvPr/>
        </p:nvPicPr>
        <p:blipFill>
          <a:blip r:embed="rId3"/>
          <a:stretch>
            <a:fillRect/>
          </a:stretch>
        </p:blipFill>
        <p:spPr>
          <a:xfrm>
            <a:off x="409305" y="2234106"/>
            <a:ext cx="4056626" cy="1972105"/>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F4C94692-1487-E649-3A95-6143BEB43E3F}"/>
              </a:ext>
            </a:extLst>
          </p:cNvPr>
          <p:cNvPicPr>
            <a:picLocks noChangeAspect="1"/>
          </p:cNvPicPr>
          <p:nvPr/>
        </p:nvPicPr>
        <p:blipFill>
          <a:blip r:embed="rId4"/>
          <a:stretch>
            <a:fillRect/>
          </a:stretch>
        </p:blipFill>
        <p:spPr>
          <a:xfrm>
            <a:off x="8562448" y="166246"/>
            <a:ext cx="3159874" cy="228663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8719C289-E260-E2EF-21DB-87DE332057A2}"/>
              </a:ext>
            </a:extLst>
          </p:cNvPr>
          <p:cNvPicPr>
            <a:picLocks noChangeAspect="1"/>
          </p:cNvPicPr>
          <p:nvPr/>
        </p:nvPicPr>
        <p:blipFill>
          <a:blip r:embed="rId5"/>
          <a:stretch>
            <a:fillRect/>
          </a:stretch>
        </p:blipFill>
        <p:spPr>
          <a:xfrm>
            <a:off x="4656496" y="166246"/>
            <a:ext cx="3406072" cy="244155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997ABE9D-F86A-496F-C00F-7A594181A9F0}"/>
              </a:ext>
            </a:extLst>
          </p:cNvPr>
          <p:cNvPicPr>
            <a:picLocks noChangeAspect="1"/>
          </p:cNvPicPr>
          <p:nvPr/>
        </p:nvPicPr>
        <p:blipFill>
          <a:blip r:embed="rId6"/>
          <a:srcRect t="11953"/>
          <a:stretch>
            <a:fillRect/>
          </a:stretch>
        </p:blipFill>
        <p:spPr>
          <a:xfrm>
            <a:off x="2161201" y="4406910"/>
            <a:ext cx="2806070" cy="222695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2B054F76-F44D-C3DA-B3BB-79E8A4DF8149}"/>
              </a:ext>
            </a:extLst>
          </p:cNvPr>
          <p:cNvPicPr>
            <a:picLocks noChangeAspect="1"/>
          </p:cNvPicPr>
          <p:nvPr/>
        </p:nvPicPr>
        <p:blipFill>
          <a:blip r:embed="rId7"/>
          <a:srcRect l="436" r="1036" b="1641"/>
          <a:stretch>
            <a:fillRect/>
          </a:stretch>
        </p:blipFill>
        <p:spPr>
          <a:xfrm>
            <a:off x="5261210" y="4475275"/>
            <a:ext cx="2649444" cy="215543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026" name="Picture 2" descr="Empire of AI: Dreams and Nightmares in Sam Altman's OpenAI by Karen Hao">
            <a:extLst>
              <a:ext uri="{FF2B5EF4-FFF2-40B4-BE49-F238E27FC236}">
                <a16:creationId xmlns:a16="http://schemas.microsoft.com/office/drawing/2014/main" id="{45835AB3-0E4C-89D2-6F77-38BAD855A0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982" y="4335393"/>
            <a:ext cx="1510553" cy="2295318"/>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49B1A96-4F52-C36E-B1EF-B04FD94683F4}"/>
              </a:ext>
            </a:extLst>
          </p:cNvPr>
          <p:cNvPicPr>
            <a:picLocks noChangeAspect="1"/>
          </p:cNvPicPr>
          <p:nvPr/>
        </p:nvPicPr>
        <p:blipFill>
          <a:blip r:embed="rId9"/>
          <a:srcRect l="19566"/>
          <a:stretch>
            <a:fillRect/>
          </a:stretch>
        </p:blipFill>
        <p:spPr>
          <a:xfrm>
            <a:off x="8204594" y="2808498"/>
            <a:ext cx="3517728" cy="382221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8789ABD-C17D-9A7B-F49B-8AB3D87B1903}"/>
              </a:ext>
            </a:extLst>
          </p:cNvPr>
          <p:cNvPicPr>
            <a:picLocks noChangeAspect="1"/>
          </p:cNvPicPr>
          <p:nvPr/>
        </p:nvPicPr>
        <p:blipFill>
          <a:blip r:embed="rId10"/>
          <a:srcRect b="18429"/>
          <a:stretch>
            <a:fillRect/>
          </a:stretch>
        </p:blipFill>
        <p:spPr>
          <a:xfrm>
            <a:off x="4759871" y="2724602"/>
            <a:ext cx="3170766" cy="1540230"/>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8896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BCB220-54A6-E3FF-D21D-845D2716F8E7}"/>
              </a:ext>
            </a:extLst>
          </p:cNvPr>
          <p:cNvPicPr>
            <a:picLocks noChangeAspect="1"/>
          </p:cNvPicPr>
          <p:nvPr/>
        </p:nvPicPr>
        <p:blipFill>
          <a:blip r:embed="rId2">
            <a:extLst>
              <a:ext uri="{28A0092B-C50C-407E-A947-70E740481C1C}">
                <a14:useLocalDpi xmlns:a14="http://schemas.microsoft.com/office/drawing/2010/main" val="0"/>
              </a:ext>
            </a:extLst>
          </a:blip>
          <a:srcRect l="55992" t="12414" r="3447" b="11080"/>
          <a:stretch>
            <a:fillRect/>
          </a:stretch>
        </p:blipFill>
        <p:spPr>
          <a:xfrm>
            <a:off x="9793538" y="851338"/>
            <a:ext cx="2210585" cy="5246764"/>
          </a:xfrm>
          <a:prstGeom prst="rect">
            <a:avLst/>
          </a:prstGeom>
        </p:spPr>
      </p:pic>
      <p:pic>
        <p:nvPicPr>
          <p:cNvPr id="8" name="Picture 7">
            <a:extLst>
              <a:ext uri="{FF2B5EF4-FFF2-40B4-BE49-F238E27FC236}">
                <a16:creationId xmlns:a16="http://schemas.microsoft.com/office/drawing/2014/main" id="{3891313A-EC76-39A8-5A27-17A20373E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934" y="0"/>
            <a:ext cx="5450066" cy="6858000"/>
          </a:xfrm>
          <a:prstGeom prst="rect">
            <a:avLst/>
          </a:prstGeom>
        </p:spPr>
      </p:pic>
      <p:sp>
        <p:nvSpPr>
          <p:cNvPr id="10" name="Title 9">
            <a:extLst>
              <a:ext uri="{FF2B5EF4-FFF2-40B4-BE49-F238E27FC236}">
                <a16:creationId xmlns:a16="http://schemas.microsoft.com/office/drawing/2014/main" id="{29A2C789-2703-E327-8263-8A58FA733CC5}"/>
              </a:ext>
            </a:extLst>
          </p:cNvPr>
          <p:cNvSpPr>
            <a:spLocks noGrp="1"/>
          </p:cNvSpPr>
          <p:nvPr>
            <p:ph type="title"/>
          </p:nvPr>
        </p:nvSpPr>
        <p:spPr>
          <a:xfrm>
            <a:off x="838200" y="1008356"/>
            <a:ext cx="5257800" cy="1325563"/>
          </a:xfrm>
        </p:spPr>
        <p:txBody>
          <a:bodyPr/>
          <a:lstStyle/>
          <a:p>
            <a:r>
              <a:rPr lang="en-CA" dirty="0"/>
              <a:t>How </a:t>
            </a:r>
            <a:r>
              <a:rPr lang="en-CA" i="1" dirty="0"/>
              <a:t>big</a:t>
            </a:r>
            <a:r>
              <a:rPr lang="en-CA" dirty="0"/>
              <a:t> is Big Tech?</a:t>
            </a:r>
          </a:p>
        </p:txBody>
      </p:sp>
      <p:sp>
        <p:nvSpPr>
          <p:cNvPr id="11" name="Content Placeholder 10">
            <a:extLst>
              <a:ext uri="{FF2B5EF4-FFF2-40B4-BE49-F238E27FC236}">
                <a16:creationId xmlns:a16="http://schemas.microsoft.com/office/drawing/2014/main" id="{839B844F-4304-665D-9991-771D90D97A91}"/>
              </a:ext>
            </a:extLst>
          </p:cNvPr>
          <p:cNvSpPr>
            <a:spLocks noGrp="1"/>
          </p:cNvSpPr>
          <p:nvPr>
            <p:ph idx="1"/>
          </p:nvPr>
        </p:nvSpPr>
        <p:spPr>
          <a:xfrm>
            <a:off x="2354239" y="4246269"/>
            <a:ext cx="3894161" cy="2384442"/>
          </a:xfrm>
        </p:spPr>
        <p:txBody>
          <a:bodyPr>
            <a:normAutofit/>
          </a:bodyPr>
          <a:lstStyle/>
          <a:p>
            <a:pPr marL="0" indent="0">
              <a:buNone/>
            </a:pPr>
            <a:r>
              <a:rPr lang="en-CA" sz="3200" dirty="0"/>
              <a:t>It is comparable to some of the largest colonial projects of our past!</a:t>
            </a:r>
          </a:p>
        </p:txBody>
      </p:sp>
      <p:pic>
        <p:nvPicPr>
          <p:cNvPr id="12" name="Picture 2" descr="Empire of AI: Dreams and Nightmares in Sam Altman's OpenAI by Karen Hao">
            <a:extLst>
              <a:ext uri="{FF2B5EF4-FFF2-40B4-BE49-F238E27FC236}">
                <a16:creationId xmlns:a16="http://schemas.microsoft.com/office/drawing/2014/main" id="{58E2AC20-96C2-72DA-D17B-BD16EAB7A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82" y="4335393"/>
            <a:ext cx="1510553" cy="2295318"/>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Content Placeholder 10">
            <a:extLst>
              <a:ext uri="{FF2B5EF4-FFF2-40B4-BE49-F238E27FC236}">
                <a16:creationId xmlns:a16="http://schemas.microsoft.com/office/drawing/2014/main" id="{B21A65CA-E5A7-78D4-D6AD-0E9BF0DE22FF}"/>
              </a:ext>
            </a:extLst>
          </p:cNvPr>
          <p:cNvSpPr txBox="1">
            <a:spLocks/>
          </p:cNvSpPr>
          <p:nvPr/>
        </p:nvSpPr>
        <p:spPr>
          <a:xfrm>
            <a:off x="990600" y="2280723"/>
            <a:ext cx="5257800" cy="160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3200" dirty="0"/>
              <a:t>Big tech has amassed an almost inconceivable amount of wealth and power</a:t>
            </a:r>
          </a:p>
        </p:txBody>
      </p:sp>
    </p:spTree>
    <p:extLst>
      <p:ext uri="{BB962C8B-B14F-4D97-AF65-F5344CB8AC3E}">
        <p14:creationId xmlns:p14="http://schemas.microsoft.com/office/powerpoint/2010/main" val="30046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9C5E9F-F214-5FF5-A975-83A2950369A3}"/>
              </a:ext>
            </a:extLst>
          </p:cNvPr>
          <p:cNvGrpSpPr/>
          <p:nvPr/>
        </p:nvGrpSpPr>
        <p:grpSpPr>
          <a:xfrm>
            <a:off x="396749" y="410865"/>
            <a:ext cx="10101109" cy="6036270"/>
            <a:chOff x="396749" y="410865"/>
            <a:chExt cx="10101109" cy="6036270"/>
          </a:xfrm>
        </p:grpSpPr>
        <p:pic>
          <p:nvPicPr>
            <p:cNvPr id="4" name="Picture 3">
              <a:extLst>
                <a:ext uri="{FF2B5EF4-FFF2-40B4-BE49-F238E27FC236}">
                  <a16:creationId xmlns:a16="http://schemas.microsoft.com/office/drawing/2014/main" id="{EA79D188-4FD6-6E89-93B2-B50E55D52B7F}"/>
                </a:ext>
              </a:extLst>
            </p:cNvPr>
            <p:cNvPicPr>
              <a:picLocks noChangeAspect="1"/>
            </p:cNvPicPr>
            <p:nvPr/>
          </p:nvPicPr>
          <p:blipFill>
            <a:blip r:embed="rId2"/>
            <a:stretch>
              <a:fillRect/>
            </a:stretch>
          </p:blipFill>
          <p:spPr>
            <a:xfrm>
              <a:off x="396749" y="410865"/>
              <a:ext cx="5353970" cy="6036270"/>
            </a:xfrm>
            <a:prstGeom prst="rect">
              <a:avLst/>
            </a:prstGeom>
          </p:spPr>
        </p:pic>
        <p:pic>
          <p:nvPicPr>
            <p:cNvPr id="5" name="Picture 4">
              <a:extLst>
                <a:ext uri="{FF2B5EF4-FFF2-40B4-BE49-F238E27FC236}">
                  <a16:creationId xmlns:a16="http://schemas.microsoft.com/office/drawing/2014/main" id="{D7057A81-464D-329E-1B52-9CA7187C337E}"/>
                </a:ext>
              </a:extLst>
            </p:cNvPr>
            <p:cNvPicPr>
              <a:picLocks noChangeAspect="1"/>
            </p:cNvPicPr>
            <p:nvPr/>
          </p:nvPicPr>
          <p:blipFill>
            <a:blip r:embed="rId3"/>
            <a:stretch>
              <a:fillRect/>
            </a:stretch>
          </p:blipFill>
          <p:spPr>
            <a:xfrm>
              <a:off x="6014528" y="4542774"/>
              <a:ext cx="4483330" cy="1282766"/>
            </a:xfrm>
            <a:prstGeom prst="rect">
              <a:avLst/>
            </a:prstGeom>
          </p:spPr>
        </p:pic>
      </p:grpSp>
      <p:pic>
        <p:nvPicPr>
          <p:cNvPr id="13" name="Picture 12">
            <a:extLst>
              <a:ext uri="{FF2B5EF4-FFF2-40B4-BE49-F238E27FC236}">
                <a16:creationId xmlns:a16="http://schemas.microsoft.com/office/drawing/2014/main" id="{320B650B-1D68-9588-9A3E-FB2CC55A0576}"/>
              </a:ext>
            </a:extLst>
          </p:cNvPr>
          <p:cNvPicPr>
            <a:picLocks noChangeAspect="1"/>
          </p:cNvPicPr>
          <p:nvPr/>
        </p:nvPicPr>
        <p:blipFill>
          <a:blip r:embed="rId4"/>
          <a:stretch>
            <a:fillRect/>
          </a:stretch>
        </p:blipFill>
        <p:spPr>
          <a:xfrm>
            <a:off x="6532696" y="829140"/>
            <a:ext cx="1489487" cy="1486086"/>
          </a:xfrm>
          <a:prstGeom prst="rect">
            <a:avLst/>
          </a:prstGeom>
        </p:spPr>
      </p:pic>
      <p:pic>
        <p:nvPicPr>
          <p:cNvPr id="14" name="Picture 13">
            <a:extLst>
              <a:ext uri="{FF2B5EF4-FFF2-40B4-BE49-F238E27FC236}">
                <a16:creationId xmlns:a16="http://schemas.microsoft.com/office/drawing/2014/main" id="{1114B62E-76D3-8C3F-F7A6-1BE4F8046C43}"/>
              </a:ext>
            </a:extLst>
          </p:cNvPr>
          <p:cNvPicPr>
            <a:picLocks noChangeAspect="1"/>
          </p:cNvPicPr>
          <p:nvPr/>
        </p:nvPicPr>
        <p:blipFill>
          <a:blip r:embed="rId5"/>
          <a:stretch>
            <a:fillRect/>
          </a:stretch>
        </p:blipFill>
        <p:spPr>
          <a:xfrm>
            <a:off x="8339913" y="829140"/>
            <a:ext cx="1489487" cy="1486086"/>
          </a:xfrm>
          <a:prstGeom prst="rect">
            <a:avLst/>
          </a:prstGeom>
        </p:spPr>
      </p:pic>
      <p:pic>
        <p:nvPicPr>
          <p:cNvPr id="15" name="Picture 14">
            <a:extLst>
              <a:ext uri="{FF2B5EF4-FFF2-40B4-BE49-F238E27FC236}">
                <a16:creationId xmlns:a16="http://schemas.microsoft.com/office/drawing/2014/main" id="{3FF90745-08BF-4496-BA05-6287799DF55A}"/>
              </a:ext>
            </a:extLst>
          </p:cNvPr>
          <p:cNvPicPr>
            <a:picLocks noChangeAspect="1"/>
          </p:cNvPicPr>
          <p:nvPr/>
        </p:nvPicPr>
        <p:blipFill>
          <a:blip r:embed="rId6"/>
          <a:stretch>
            <a:fillRect/>
          </a:stretch>
        </p:blipFill>
        <p:spPr>
          <a:xfrm>
            <a:off x="6532696" y="2632958"/>
            <a:ext cx="1489487" cy="1489486"/>
          </a:xfrm>
          <a:prstGeom prst="rect">
            <a:avLst/>
          </a:prstGeom>
        </p:spPr>
      </p:pic>
      <p:pic>
        <p:nvPicPr>
          <p:cNvPr id="16" name="Picture 15">
            <a:extLst>
              <a:ext uri="{FF2B5EF4-FFF2-40B4-BE49-F238E27FC236}">
                <a16:creationId xmlns:a16="http://schemas.microsoft.com/office/drawing/2014/main" id="{ECAF1889-7CDB-02E5-1908-BC943CA81827}"/>
              </a:ext>
            </a:extLst>
          </p:cNvPr>
          <p:cNvPicPr>
            <a:picLocks noChangeAspect="1"/>
          </p:cNvPicPr>
          <p:nvPr/>
        </p:nvPicPr>
        <p:blipFill>
          <a:blip r:embed="rId7"/>
          <a:stretch>
            <a:fillRect/>
          </a:stretch>
        </p:blipFill>
        <p:spPr>
          <a:xfrm>
            <a:off x="8339913" y="2636358"/>
            <a:ext cx="1489487" cy="1486086"/>
          </a:xfrm>
          <a:prstGeom prst="rect">
            <a:avLst/>
          </a:prstGeom>
        </p:spPr>
      </p:pic>
      <p:sp>
        <p:nvSpPr>
          <p:cNvPr id="6" name="TextBox 5">
            <a:extLst>
              <a:ext uri="{FF2B5EF4-FFF2-40B4-BE49-F238E27FC236}">
                <a16:creationId xmlns:a16="http://schemas.microsoft.com/office/drawing/2014/main" id="{3F1C4885-4B9B-A919-E66C-E920ABE33FD7}"/>
              </a:ext>
            </a:extLst>
          </p:cNvPr>
          <p:cNvSpPr txBox="1"/>
          <p:nvPr/>
        </p:nvSpPr>
        <p:spPr>
          <a:xfrm>
            <a:off x="0" y="6581001"/>
            <a:ext cx="12192000" cy="276999"/>
          </a:xfrm>
          <a:prstGeom prst="rect">
            <a:avLst/>
          </a:prstGeom>
          <a:noFill/>
        </p:spPr>
        <p:txBody>
          <a:bodyPr wrap="square" anchor="b">
            <a:spAutoFit/>
          </a:bodyPr>
          <a:lstStyle/>
          <a:p>
            <a:pPr algn="ctr"/>
            <a:r>
              <a:rPr lang="en-US" sz="1200" dirty="0"/>
              <a:t>Oremus. </a:t>
            </a:r>
            <a:r>
              <a:rPr lang="en-US" sz="1200" dirty="0">
                <a:hlinkClick r:id="rId8"/>
              </a:rPr>
              <a:t>Big Tobacco. Big Pharma. Big Tech?</a:t>
            </a:r>
            <a:r>
              <a:rPr lang="en-US" sz="1200" dirty="0"/>
              <a:t> Slate, 2017.</a:t>
            </a:r>
            <a:endParaRPr lang="en-CA" sz="1200" dirty="0"/>
          </a:p>
        </p:txBody>
      </p:sp>
    </p:spTree>
    <p:extLst>
      <p:ext uri="{BB962C8B-B14F-4D97-AF65-F5344CB8AC3E}">
        <p14:creationId xmlns:p14="http://schemas.microsoft.com/office/powerpoint/2010/main" val="69053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7E2F-8BB6-D548-2C57-27A268682BF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DBD4B5F-6AB1-A30E-23C2-8F9725B2C089}"/>
              </a:ext>
            </a:extLst>
          </p:cNvPr>
          <p:cNvPicPr>
            <a:picLocks noChangeAspect="1"/>
          </p:cNvPicPr>
          <p:nvPr/>
        </p:nvPicPr>
        <p:blipFill>
          <a:blip r:embed="rId3"/>
          <a:stretch>
            <a:fillRect/>
          </a:stretch>
        </p:blipFill>
        <p:spPr>
          <a:xfrm>
            <a:off x="4579277" y="364756"/>
            <a:ext cx="6651312" cy="5681964"/>
          </a:xfrm>
          <a:prstGeom prst="rect">
            <a:avLst/>
          </a:prstGeom>
        </p:spPr>
      </p:pic>
      <p:pic>
        <p:nvPicPr>
          <p:cNvPr id="4" name="Picture 3">
            <a:extLst>
              <a:ext uri="{FF2B5EF4-FFF2-40B4-BE49-F238E27FC236}">
                <a16:creationId xmlns:a16="http://schemas.microsoft.com/office/drawing/2014/main" id="{29FCE6AF-259C-EE3A-60B4-9F3799C8FE3D}"/>
              </a:ext>
            </a:extLst>
          </p:cNvPr>
          <p:cNvPicPr>
            <a:picLocks noChangeAspect="1"/>
          </p:cNvPicPr>
          <p:nvPr/>
        </p:nvPicPr>
        <p:blipFill>
          <a:blip r:embed="rId4"/>
          <a:stretch>
            <a:fillRect/>
          </a:stretch>
        </p:blipFill>
        <p:spPr>
          <a:xfrm>
            <a:off x="805962" y="2425687"/>
            <a:ext cx="1490400" cy="1486998"/>
          </a:xfrm>
          <a:prstGeom prst="rect">
            <a:avLst/>
          </a:prstGeom>
        </p:spPr>
      </p:pic>
      <p:pic>
        <p:nvPicPr>
          <p:cNvPr id="6" name="Picture 5">
            <a:extLst>
              <a:ext uri="{FF2B5EF4-FFF2-40B4-BE49-F238E27FC236}">
                <a16:creationId xmlns:a16="http://schemas.microsoft.com/office/drawing/2014/main" id="{7D9BEF74-5936-6F47-A7E4-7E0BA330745F}"/>
              </a:ext>
            </a:extLst>
          </p:cNvPr>
          <p:cNvPicPr>
            <a:picLocks noChangeAspect="1"/>
          </p:cNvPicPr>
          <p:nvPr/>
        </p:nvPicPr>
        <p:blipFill>
          <a:blip r:embed="rId5"/>
          <a:stretch>
            <a:fillRect/>
          </a:stretch>
        </p:blipFill>
        <p:spPr>
          <a:xfrm>
            <a:off x="1417312" y="1819836"/>
            <a:ext cx="1490400" cy="1486998"/>
          </a:xfrm>
          <a:prstGeom prst="rect">
            <a:avLst/>
          </a:prstGeom>
        </p:spPr>
      </p:pic>
      <p:pic>
        <p:nvPicPr>
          <p:cNvPr id="7" name="Picture 6">
            <a:extLst>
              <a:ext uri="{FF2B5EF4-FFF2-40B4-BE49-F238E27FC236}">
                <a16:creationId xmlns:a16="http://schemas.microsoft.com/office/drawing/2014/main" id="{41533D31-FAF4-8F39-23F4-2DB8952D27A9}"/>
              </a:ext>
            </a:extLst>
          </p:cNvPr>
          <p:cNvPicPr>
            <a:picLocks noChangeAspect="1"/>
          </p:cNvPicPr>
          <p:nvPr/>
        </p:nvPicPr>
        <p:blipFill>
          <a:blip r:embed="rId6"/>
          <a:stretch>
            <a:fillRect/>
          </a:stretch>
        </p:blipFill>
        <p:spPr>
          <a:xfrm>
            <a:off x="1416780" y="3038071"/>
            <a:ext cx="1490400" cy="1490400"/>
          </a:xfrm>
          <a:prstGeom prst="rect">
            <a:avLst/>
          </a:prstGeom>
        </p:spPr>
      </p:pic>
      <p:pic>
        <p:nvPicPr>
          <p:cNvPr id="9" name="Picture 8">
            <a:extLst>
              <a:ext uri="{FF2B5EF4-FFF2-40B4-BE49-F238E27FC236}">
                <a16:creationId xmlns:a16="http://schemas.microsoft.com/office/drawing/2014/main" id="{31F6A9F3-E8AA-C746-F8D2-019885C107C0}"/>
              </a:ext>
            </a:extLst>
          </p:cNvPr>
          <p:cNvPicPr>
            <a:picLocks noChangeAspect="1"/>
          </p:cNvPicPr>
          <p:nvPr/>
        </p:nvPicPr>
        <p:blipFill>
          <a:blip r:embed="rId7"/>
          <a:stretch>
            <a:fillRect/>
          </a:stretch>
        </p:blipFill>
        <p:spPr>
          <a:xfrm>
            <a:off x="2027332" y="2437690"/>
            <a:ext cx="1490400" cy="1486998"/>
          </a:xfrm>
          <a:prstGeom prst="rect">
            <a:avLst/>
          </a:prstGeom>
        </p:spPr>
      </p:pic>
      <p:grpSp>
        <p:nvGrpSpPr>
          <p:cNvPr id="2" name="Group 1">
            <a:extLst>
              <a:ext uri="{FF2B5EF4-FFF2-40B4-BE49-F238E27FC236}">
                <a16:creationId xmlns:a16="http://schemas.microsoft.com/office/drawing/2014/main" id="{E2C35442-EA05-7E44-7992-F45E91EA201A}"/>
              </a:ext>
            </a:extLst>
          </p:cNvPr>
          <p:cNvGrpSpPr/>
          <p:nvPr/>
        </p:nvGrpSpPr>
        <p:grpSpPr>
          <a:xfrm>
            <a:off x="2161980" y="386753"/>
            <a:ext cx="2196144" cy="5580000"/>
            <a:chOff x="2161980" y="639000"/>
            <a:chExt cx="2196144" cy="5580000"/>
          </a:xfrm>
        </p:grpSpPr>
        <p:cxnSp>
          <p:nvCxnSpPr>
            <p:cNvPr id="13" name="Straight Connector 12">
              <a:extLst>
                <a:ext uri="{FF2B5EF4-FFF2-40B4-BE49-F238E27FC236}">
                  <a16:creationId xmlns:a16="http://schemas.microsoft.com/office/drawing/2014/main" id="{9B6CFF60-856B-01D9-3CA5-F1BF450DADAA}"/>
                </a:ext>
              </a:extLst>
            </p:cNvPr>
            <p:cNvCxnSpPr/>
            <p:nvPr/>
          </p:nvCxnSpPr>
          <p:spPr>
            <a:xfrm>
              <a:off x="3746124" y="2522271"/>
              <a:ext cx="61200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ABE159-ABE3-3B96-5CA2-71DC11D248B9}"/>
                </a:ext>
              </a:extLst>
            </p:cNvPr>
            <p:cNvCxnSpPr>
              <a:cxnSpLocks/>
            </p:cNvCxnSpPr>
            <p:nvPr/>
          </p:nvCxnSpPr>
          <p:spPr>
            <a:xfrm flipV="1">
              <a:off x="2161980" y="2522271"/>
              <a:ext cx="1587674" cy="899162"/>
            </a:xfrm>
            <a:prstGeom prst="line">
              <a:avLst/>
            </a:prstGeom>
            <a:ln>
              <a:solidFill>
                <a:schemeClr val="accent2">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2A8693F-454B-199C-D251-D81206200F2A}"/>
                </a:ext>
              </a:extLst>
            </p:cNvPr>
            <p:cNvCxnSpPr>
              <a:cxnSpLocks/>
            </p:cNvCxnSpPr>
            <p:nvPr/>
          </p:nvCxnSpPr>
          <p:spPr>
            <a:xfrm>
              <a:off x="4358124" y="639000"/>
              <a:ext cx="0" cy="5580000"/>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85BFAF80-A645-E4B7-CA1A-7AC099F7DFFE}"/>
              </a:ext>
            </a:extLst>
          </p:cNvPr>
          <p:cNvSpPr txBox="1"/>
          <p:nvPr/>
        </p:nvSpPr>
        <p:spPr>
          <a:xfrm>
            <a:off x="0" y="6257836"/>
            <a:ext cx="12192000" cy="600164"/>
          </a:xfrm>
          <a:prstGeom prst="rect">
            <a:avLst/>
          </a:prstGeom>
          <a:noFill/>
        </p:spPr>
        <p:txBody>
          <a:bodyPr wrap="square" anchor="b">
            <a:spAutoFit/>
          </a:bodyPr>
          <a:lstStyle/>
          <a:p>
            <a:pPr algn="ctr"/>
            <a:r>
              <a:rPr lang="en-US" sz="1100" dirty="0"/>
              <a:t>Whittaker. </a:t>
            </a:r>
            <a:r>
              <a:rPr lang="en-US" sz="1100" dirty="0">
                <a:hlinkClick r:id="rId8"/>
              </a:rPr>
              <a:t>The steep cost of capture</a:t>
            </a:r>
            <a:r>
              <a:rPr lang="en-US" sz="1100" dirty="0"/>
              <a:t>. In Interactions, 2021.</a:t>
            </a:r>
            <a:endParaRPr lang="en-CA" sz="1100" dirty="0"/>
          </a:p>
          <a:p>
            <a:pPr algn="ctr"/>
            <a:r>
              <a:rPr lang="en-US" sz="1100" dirty="0"/>
              <a:t>Birhane, </a:t>
            </a:r>
            <a:r>
              <a:rPr lang="en-US" sz="1100" dirty="0" err="1"/>
              <a:t>Angius</a:t>
            </a:r>
            <a:r>
              <a:rPr lang="en-US" sz="1100" dirty="0"/>
              <a:t>, Agnew, Pandit, Mitra, Dobbe, and Talat. </a:t>
            </a:r>
            <a:r>
              <a:rPr lang="en-US" sz="1100" dirty="0">
                <a:hlinkClick r:id="rId9"/>
              </a:rPr>
              <a:t>Big AI's Regulatory Capture: Mapping Industry Interference and Government Complicity</a:t>
            </a:r>
            <a:r>
              <a:rPr lang="en-US" sz="1100" dirty="0"/>
              <a:t>. In proc. ACM </a:t>
            </a:r>
            <a:r>
              <a:rPr lang="en-US" sz="1100" dirty="0" err="1"/>
              <a:t>FAccT</a:t>
            </a:r>
            <a:r>
              <a:rPr lang="en-US" sz="1100" dirty="0"/>
              <a:t>, 2026.</a:t>
            </a:r>
          </a:p>
          <a:p>
            <a:pPr algn="ctr"/>
            <a:r>
              <a:rPr lang="en-US" sz="1100" dirty="0"/>
              <a:t>Barakat. </a:t>
            </a:r>
            <a:r>
              <a:rPr lang="en-US" sz="1100" dirty="0">
                <a:hlinkClick r:id="rId10"/>
              </a:rPr>
              <a:t>Selective perspectives: A content analysis of The New York Times’ reporting on artificial intelligence</a:t>
            </a:r>
            <a:r>
              <a:rPr lang="en-US" sz="1100" dirty="0"/>
              <a:t>. Computer Says Maybe, 2024.</a:t>
            </a:r>
          </a:p>
        </p:txBody>
      </p:sp>
    </p:spTree>
    <p:extLst>
      <p:ext uri="{BB962C8B-B14F-4D97-AF65-F5344CB8AC3E}">
        <p14:creationId xmlns:p14="http://schemas.microsoft.com/office/powerpoint/2010/main" val="1997478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693C3D-86DC-1B6E-408E-55764A05269F}"/>
              </a:ext>
            </a:extLst>
          </p:cNvPr>
          <p:cNvSpPr txBox="1"/>
          <p:nvPr/>
        </p:nvSpPr>
        <p:spPr>
          <a:xfrm>
            <a:off x="0" y="6257836"/>
            <a:ext cx="12192000" cy="600164"/>
          </a:xfrm>
          <a:prstGeom prst="rect">
            <a:avLst/>
          </a:prstGeom>
          <a:noFill/>
        </p:spPr>
        <p:txBody>
          <a:bodyPr wrap="square" anchor="b">
            <a:spAutoFit/>
          </a:bodyPr>
          <a:lstStyle/>
          <a:p>
            <a:pPr algn="ctr"/>
            <a:r>
              <a:rPr lang="en-US" sz="1100" dirty="0"/>
              <a:t>Whittaker. </a:t>
            </a:r>
            <a:r>
              <a:rPr lang="en-US" sz="1100" dirty="0">
                <a:hlinkClick r:id="rId2"/>
              </a:rPr>
              <a:t>The Steep Cost of Capture</a:t>
            </a:r>
            <a:r>
              <a:rPr lang="en-US" sz="1100" dirty="0"/>
              <a:t>. In Interactions, 2021.</a:t>
            </a:r>
            <a:endParaRPr lang="pt-BR" sz="1100" dirty="0"/>
          </a:p>
          <a:p>
            <a:pPr algn="ctr"/>
            <a:r>
              <a:rPr lang="pt-BR" sz="1100" dirty="0"/>
              <a:t>Craswell, Mitra, Yilmaz, Campos, and Lin</a:t>
            </a:r>
            <a:r>
              <a:rPr lang="en-US" sz="1100" dirty="0"/>
              <a:t>. </a:t>
            </a:r>
            <a:r>
              <a:rPr lang="en-US" sz="1100" dirty="0">
                <a:hlinkClick r:id="rId3"/>
              </a:rPr>
              <a:t>MS MARCO: Benchmarking Ranking Models in the Large-Data Regime</a:t>
            </a:r>
            <a:r>
              <a:rPr lang="en-US" sz="1100" dirty="0"/>
              <a:t>. In proc. ACM SIGIR, 2021.</a:t>
            </a:r>
          </a:p>
          <a:p>
            <a:pPr algn="ctr"/>
            <a:r>
              <a:rPr lang="pt-BR" sz="1100" dirty="0"/>
              <a:t>Lin , Campos, Craswell, Mitra, and Yilmaz</a:t>
            </a:r>
            <a:r>
              <a:rPr lang="en-US" sz="1100" dirty="0"/>
              <a:t>. </a:t>
            </a:r>
            <a:r>
              <a:rPr lang="en-US" sz="1100" dirty="0">
                <a:hlinkClick r:id="rId4"/>
              </a:rPr>
              <a:t>Fostering Coopetition While Plugging Leaks: The Design and Implementation of the MS MARCO Leaderboards</a:t>
            </a:r>
            <a:r>
              <a:rPr lang="en-US" sz="1100" dirty="0"/>
              <a:t>. In proc. ACM SIGIR, 2022.</a:t>
            </a:r>
          </a:p>
        </p:txBody>
      </p:sp>
      <p:pic>
        <p:nvPicPr>
          <p:cNvPr id="6" name="Picture 5">
            <a:extLst>
              <a:ext uri="{FF2B5EF4-FFF2-40B4-BE49-F238E27FC236}">
                <a16:creationId xmlns:a16="http://schemas.microsoft.com/office/drawing/2014/main" id="{FE7195E6-309A-9F13-C4E6-BE28C04F5747}"/>
              </a:ext>
            </a:extLst>
          </p:cNvPr>
          <p:cNvPicPr>
            <a:picLocks noChangeAspect="1"/>
          </p:cNvPicPr>
          <p:nvPr/>
        </p:nvPicPr>
        <p:blipFill>
          <a:blip r:embed="rId5"/>
          <a:srcRect t="18017"/>
          <a:stretch>
            <a:fillRect/>
          </a:stretch>
        </p:blipFill>
        <p:spPr>
          <a:xfrm>
            <a:off x="601371" y="1465776"/>
            <a:ext cx="4265336" cy="4710372"/>
          </a:xfrm>
          <a:prstGeom prst="rect">
            <a:avLst/>
          </a:prstGeom>
        </p:spPr>
      </p:pic>
      <p:pic>
        <p:nvPicPr>
          <p:cNvPr id="7" name="Picture 6" descr="Training Machines to Answer Questions Better – Center for Data Innovation">
            <a:extLst>
              <a:ext uri="{FF2B5EF4-FFF2-40B4-BE49-F238E27FC236}">
                <a16:creationId xmlns:a16="http://schemas.microsoft.com/office/drawing/2014/main" id="{E2CC2C2B-8B38-D58E-5686-BE4BD4C5B731}"/>
              </a:ext>
            </a:extLst>
          </p:cNvPr>
          <p:cNvPicPr>
            <a:picLocks noChangeAspect="1"/>
          </p:cNvPicPr>
          <p:nvPr/>
        </p:nvPicPr>
        <p:blipFill>
          <a:blip r:embed="rId6"/>
          <a:srcRect l="27494" r="29070" b="24703"/>
          <a:stretch>
            <a:fillRect/>
          </a:stretch>
        </p:blipFill>
        <p:spPr>
          <a:xfrm>
            <a:off x="10140949" y="41577"/>
            <a:ext cx="1455716" cy="1424551"/>
          </a:xfrm>
          <a:prstGeom prst="rect">
            <a:avLst/>
          </a:prstGeom>
        </p:spPr>
      </p:pic>
      <p:grpSp>
        <p:nvGrpSpPr>
          <p:cNvPr id="8" name="Group 7">
            <a:extLst>
              <a:ext uri="{FF2B5EF4-FFF2-40B4-BE49-F238E27FC236}">
                <a16:creationId xmlns:a16="http://schemas.microsoft.com/office/drawing/2014/main" id="{6D5C84C1-1CEB-6393-F387-6E60DA20437E}"/>
              </a:ext>
            </a:extLst>
          </p:cNvPr>
          <p:cNvGrpSpPr/>
          <p:nvPr/>
        </p:nvGrpSpPr>
        <p:grpSpPr>
          <a:xfrm>
            <a:off x="6638374" y="429594"/>
            <a:ext cx="4780650" cy="2720082"/>
            <a:chOff x="296098" y="2617217"/>
            <a:chExt cx="5705076" cy="3246059"/>
          </a:xfrm>
        </p:grpSpPr>
        <p:pic>
          <p:nvPicPr>
            <p:cNvPr id="9" name="Picture 8">
              <a:extLst>
                <a:ext uri="{FF2B5EF4-FFF2-40B4-BE49-F238E27FC236}">
                  <a16:creationId xmlns:a16="http://schemas.microsoft.com/office/drawing/2014/main" id="{D8AE9D82-AED8-8EF0-7B24-702FBE0D2981}"/>
                </a:ext>
              </a:extLst>
            </p:cNvPr>
            <p:cNvPicPr>
              <a:picLocks noChangeAspect="1"/>
            </p:cNvPicPr>
            <p:nvPr/>
          </p:nvPicPr>
          <p:blipFill>
            <a:blip r:embed="rId7"/>
            <a:srcRect t="11247"/>
            <a:stretch>
              <a:fillRect/>
            </a:stretch>
          </p:blipFill>
          <p:spPr>
            <a:xfrm>
              <a:off x="494454" y="3853763"/>
              <a:ext cx="5506720" cy="2009513"/>
            </a:xfrm>
            <a:prstGeom prst="rect">
              <a:avLst/>
            </a:prstGeom>
          </p:spPr>
        </p:pic>
        <p:pic>
          <p:nvPicPr>
            <p:cNvPr id="10" name="Picture 9">
              <a:extLst>
                <a:ext uri="{FF2B5EF4-FFF2-40B4-BE49-F238E27FC236}">
                  <a16:creationId xmlns:a16="http://schemas.microsoft.com/office/drawing/2014/main" id="{46586E5B-E261-3493-D66B-4ED3E41C6231}"/>
                </a:ext>
              </a:extLst>
            </p:cNvPr>
            <p:cNvPicPr>
              <a:picLocks noChangeAspect="1"/>
            </p:cNvPicPr>
            <p:nvPr/>
          </p:nvPicPr>
          <p:blipFill>
            <a:blip r:embed="rId8"/>
            <a:stretch>
              <a:fillRect/>
            </a:stretch>
          </p:blipFill>
          <p:spPr>
            <a:xfrm>
              <a:off x="296098" y="2617217"/>
              <a:ext cx="3598373" cy="1498875"/>
            </a:xfrm>
            <a:custGeom>
              <a:avLst/>
              <a:gdLst>
                <a:gd name="csX0" fmla="*/ 0 w 3598373"/>
                <a:gd name="csY0" fmla="*/ 0 h 1498875"/>
                <a:gd name="csX1" fmla="*/ 599729 w 3598373"/>
                <a:gd name="csY1" fmla="*/ 0 h 1498875"/>
                <a:gd name="csX2" fmla="*/ 1235441 w 3598373"/>
                <a:gd name="csY2" fmla="*/ 0 h 1498875"/>
                <a:gd name="csX3" fmla="*/ 1727219 w 3598373"/>
                <a:gd name="csY3" fmla="*/ 0 h 1498875"/>
                <a:gd name="csX4" fmla="*/ 2398915 w 3598373"/>
                <a:gd name="csY4" fmla="*/ 0 h 1498875"/>
                <a:gd name="csX5" fmla="*/ 3034628 w 3598373"/>
                <a:gd name="csY5" fmla="*/ 0 h 1498875"/>
                <a:gd name="csX6" fmla="*/ 3598373 w 3598373"/>
                <a:gd name="csY6" fmla="*/ 0 h 1498875"/>
                <a:gd name="csX7" fmla="*/ 3598373 w 3598373"/>
                <a:gd name="csY7" fmla="*/ 484636 h 1498875"/>
                <a:gd name="csX8" fmla="*/ 3598373 w 3598373"/>
                <a:gd name="csY8" fmla="*/ 984261 h 1498875"/>
                <a:gd name="csX9" fmla="*/ 3598373 w 3598373"/>
                <a:gd name="csY9" fmla="*/ 1498875 h 1498875"/>
                <a:gd name="csX10" fmla="*/ 3034628 w 3598373"/>
                <a:gd name="csY10" fmla="*/ 1498875 h 1498875"/>
                <a:gd name="csX11" fmla="*/ 2434899 w 3598373"/>
                <a:gd name="csY11" fmla="*/ 1498875 h 1498875"/>
                <a:gd name="csX12" fmla="*/ 1835170 w 3598373"/>
                <a:gd name="csY12" fmla="*/ 1498875 h 1498875"/>
                <a:gd name="csX13" fmla="*/ 1271425 w 3598373"/>
                <a:gd name="csY13" fmla="*/ 1498875 h 1498875"/>
                <a:gd name="csX14" fmla="*/ 707680 w 3598373"/>
                <a:gd name="csY14" fmla="*/ 1498875 h 1498875"/>
                <a:gd name="csX15" fmla="*/ 0 w 3598373"/>
                <a:gd name="csY15" fmla="*/ 1498875 h 1498875"/>
                <a:gd name="csX16" fmla="*/ 0 w 3598373"/>
                <a:gd name="csY16" fmla="*/ 1014239 h 1498875"/>
                <a:gd name="csX17" fmla="*/ 0 w 3598373"/>
                <a:gd name="csY17" fmla="*/ 499625 h 1498875"/>
                <a:gd name="csX18" fmla="*/ 0 w 3598373"/>
                <a:gd name="csY18" fmla="*/ 0 h 14988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598373" h="1498875" fill="none" extrusionOk="0">
                  <a:moveTo>
                    <a:pt x="0" y="0"/>
                  </a:moveTo>
                  <a:cubicBezTo>
                    <a:pt x="277058" y="-33767"/>
                    <a:pt x="393378" y="18176"/>
                    <a:pt x="599729" y="0"/>
                  </a:cubicBezTo>
                  <a:cubicBezTo>
                    <a:pt x="806080" y="-18176"/>
                    <a:pt x="1079966" y="40077"/>
                    <a:pt x="1235441" y="0"/>
                  </a:cubicBezTo>
                  <a:cubicBezTo>
                    <a:pt x="1390916" y="-40077"/>
                    <a:pt x="1530851" y="43470"/>
                    <a:pt x="1727219" y="0"/>
                  </a:cubicBezTo>
                  <a:cubicBezTo>
                    <a:pt x="1923587" y="-43470"/>
                    <a:pt x="2164696" y="32186"/>
                    <a:pt x="2398915" y="0"/>
                  </a:cubicBezTo>
                  <a:cubicBezTo>
                    <a:pt x="2633134" y="-32186"/>
                    <a:pt x="2901876" y="76211"/>
                    <a:pt x="3034628" y="0"/>
                  </a:cubicBezTo>
                  <a:cubicBezTo>
                    <a:pt x="3167380" y="-76211"/>
                    <a:pt x="3436435" y="37141"/>
                    <a:pt x="3598373" y="0"/>
                  </a:cubicBezTo>
                  <a:cubicBezTo>
                    <a:pt x="3599587" y="213662"/>
                    <a:pt x="3595512" y="355533"/>
                    <a:pt x="3598373" y="484636"/>
                  </a:cubicBezTo>
                  <a:cubicBezTo>
                    <a:pt x="3601234" y="613739"/>
                    <a:pt x="3555265" y="736386"/>
                    <a:pt x="3598373" y="984261"/>
                  </a:cubicBezTo>
                  <a:cubicBezTo>
                    <a:pt x="3641481" y="1232137"/>
                    <a:pt x="3573733" y="1344971"/>
                    <a:pt x="3598373" y="1498875"/>
                  </a:cubicBezTo>
                  <a:cubicBezTo>
                    <a:pt x="3373204" y="1516219"/>
                    <a:pt x="3261371" y="1460237"/>
                    <a:pt x="3034628" y="1498875"/>
                  </a:cubicBezTo>
                  <a:cubicBezTo>
                    <a:pt x="2807885" y="1537513"/>
                    <a:pt x="2597125" y="1447327"/>
                    <a:pt x="2434899" y="1498875"/>
                  </a:cubicBezTo>
                  <a:cubicBezTo>
                    <a:pt x="2272673" y="1550423"/>
                    <a:pt x="2108318" y="1456014"/>
                    <a:pt x="1835170" y="1498875"/>
                  </a:cubicBezTo>
                  <a:cubicBezTo>
                    <a:pt x="1562022" y="1541736"/>
                    <a:pt x="1424378" y="1464367"/>
                    <a:pt x="1271425" y="1498875"/>
                  </a:cubicBezTo>
                  <a:cubicBezTo>
                    <a:pt x="1118473" y="1533383"/>
                    <a:pt x="951508" y="1488199"/>
                    <a:pt x="707680" y="1498875"/>
                  </a:cubicBezTo>
                  <a:cubicBezTo>
                    <a:pt x="463852" y="1509551"/>
                    <a:pt x="185754" y="1473865"/>
                    <a:pt x="0" y="1498875"/>
                  </a:cubicBezTo>
                  <a:cubicBezTo>
                    <a:pt x="-55011" y="1327823"/>
                    <a:pt x="24377" y="1248273"/>
                    <a:pt x="0" y="1014239"/>
                  </a:cubicBezTo>
                  <a:cubicBezTo>
                    <a:pt x="-24377" y="780205"/>
                    <a:pt x="54928" y="728391"/>
                    <a:pt x="0" y="499625"/>
                  </a:cubicBezTo>
                  <a:cubicBezTo>
                    <a:pt x="-54928" y="270859"/>
                    <a:pt x="21083" y="156546"/>
                    <a:pt x="0" y="0"/>
                  </a:cubicBezTo>
                  <a:close/>
                </a:path>
                <a:path w="3598373" h="1498875" stroke="0" extrusionOk="0">
                  <a:moveTo>
                    <a:pt x="0" y="0"/>
                  </a:moveTo>
                  <a:cubicBezTo>
                    <a:pt x="238856" y="-2489"/>
                    <a:pt x="363630" y="13467"/>
                    <a:pt x="491778" y="0"/>
                  </a:cubicBezTo>
                  <a:cubicBezTo>
                    <a:pt x="619926" y="-13467"/>
                    <a:pt x="903343" y="16947"/>
                    <a:pt x="1163474" y="0"/>
                  </a:cubicBezTo>
                  <a:cubicBezTo>
                    <a:pt x="1423605" y="-16947"/>
                    <a:pt x="1612129" y="49257"/>
                    <a:pt x="1835170" y="0"/>
                  </a:cubicBezTo>
                  <a:cubicBezTo>
                    <a:pt x="2058211" y="-49257"/>
                    <a:pt x="2246886" y="41798"/>
                    <a:pt x="2434899" y="0"/>
                  </a:cubicBezTo>
                  <a:cubicBezTo>
                    <a:pt x="2622912" y="-41798"/>
                    <a:pt x="2797038" y="37665"/>
                    <a:pt x="3070612" y="0"/>
                  </a:cubicBezTo>
                  <a:cubicBezTo>
                    <a:pt x="3344186" y="-37665"/>
                    <a:pt x="3382262" y="19003"/>
                    <a:pt x="3598373" y="0"/>
                  </a:cubicBezTo>
                  <a:cubicBezTo>
                    <a:pt x="3598421" y="236561"/>
                    <a:pt x="3568272" y="294468"/>
                    <a:pt x="3598373" y="499625"/>
                  </a:cubicBezTo>
                  <a:cubicBezTo>
                    <a:pt x="3628474" y="704783"/>
                    <a:pt x="3587953" y="832871"/>
                    <a:pt x="3598373" y="984261"/>
                  </a:cubicBezTo>
                  <a:cubicBezTo>
                    <a:pt x="3608793" y="1135651"/>
                    <a:pt x="3565516" y="1307672"/>
                    <a:pt x="3598373" y="1498875"/>
                  </a:cubicBezTo>
                  <a:cubicBezTo>
                    <a:pt x="3387751" y="1545834"/>
                    <a:pt x="3225947" y="1452789"/>
                    <a:pt x="3106595" y="1498875"/>
                  </a:cubicBezTo>
                  <a:cubicBezTo>
                    <a:pt x="2987243" y="1544961"/>
                    <a:pt x="2793023" y="1459119"/>
                    <a:pt x="2578834" y="1498875"/>
                  </a:cubicBezTo>
                  <a:cubicBezTo>
                    <a:pt x="2364645" y="1538631"/>
                    <a:pt x="2271424" y="1477361"/>
                    <a:pt x="1979105" y="1498875"/>
                  </a:cubicBezTo>
                  <a:cubicBezTo>
                    <a:pt x="1686786" y="1520389"/>
                    <a:pt x="1691956" y="1442289"/>
                    <a:pt x="1487328" y="1498875"/>
                  </a:cubicBezTo>
                  <a:cubicBezTo>
                    <a:pt x="1282700" y="1555461"/>
                    <a:pt x="1129562" y="1496907"/>
                    <a:pt x="959566" y="1498875"/>
                  </a:cubicBezTo>
                  <a:cubicBezTo>
                    <a:pt x="789570" y="1500843"/>
                    <a:pt x="369749" y="1491380"/>
                    <a:pt x="0" y="1498875"/>
                  </a:cubicBezTo>
                  <a:cubicBezTo>
                    <a:pt x="-43070" y="1291911"/>
                    <a:pt x="30199" y="1219192"/>
                    <a:pt x="0" y="999250"/>
                  </a:cubicBezTo>
                  <a:cubicBezTo>
                    <a:pt x="-30199" y="779308"/>
                    <a:pt x="38349" y="597652"/>
                    <a:pt x="0" y="484636"/>
                  </a:cubicBezTo>
                  <a:cubicBezTo>
                    <a:pt x="-38349" y="371620"/>
                    <a:pt x="32990" y="167183"/>
                    <a:pt x="0" y="0"/>
                  </a:cubicBezTo>
                  <a:close/>
                </a:path>
              </a:pathLst>
            </a:custGeom>
            <a:ln w="19050">
              <a:solidFill>
                <a:schemeClr val="tx1"/>
              </a:solidFill>
              <a:extLst>
                <a:ext uri="{C807C97D-BFC1-408E-A445-0C87EB9F89A2}">
                  <ask:lineSketchStyleProps xmlns:ask="http://schemas.microsoft.com/office/drawing/2018/sketchyshapes" sd="1792566146">
                    <a:prstGeom prst="rect">
                      <a:avLst/>
                    </a:prstGeom>
                    <ask:type>
                      <ask:lineSketchScribble/>
                    </ask:type>
                  </ask:lineSketchStyleProps>
                </a:ext>
              </a:extLst>
            </a:ln>
          </p:spPr>
        </p:pic>
        <p:sp>
          <p:nvSpPr>
            <p:cNvPr id="11" name="Rectangle 10">
              <a:extLst>
                <a:ext uri="{FF2B5EF4-FFF2-40B4-BE49-F238E27FC236}">
                  <a16:creationId xmlns:a16="http://schemas.microsoft.com/office/drawing/2014/main" id="{70096C6E-CCB9-708E-576D-643236D5684F}"/>
                </a:ext>
              </a:extLst>
            </p:cNvPr>
            <p:cNvSpPr/>
            <p:nvPr/>
          </p:nvSpPr>
          <p:spPr>
            <a:xfrm>
              <a:off x="519678" y="4781947"/>
              <a:ext cx="5481496" cy="54000"/>
            </a:xfrm>
            <a:prstGeom prst="rect">
              <a:avLst/>
            </a:prstGeom>
            <a:solidFill>
              <a:srgbClr val="92D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9A61A16B-0DDD-7D23-C116-C29685312446}"/>
                </a:ext>
              </a:extLst>
            </p:cNvPr>
            <p:cNvSpPr/>
            <p:nvPr/>
          </p:nvSpPr>
          <p:spPr>
            <a:xfrm>
              <a:off x="519678" y="5030328"/>
              <a:ext cx="5481496" cy="54000"/>
            </a:xfrm>
            <a:prstGeom prst="rect">
              <a:avLst/>
            </a:prstGeom>
            <a:solidFill>
              <a:srgbClr val="92D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74C31B8A-6D84-BE9C-8F0F-006D244CFD18}"/>
                </a:ext>
              </a:extLst>
            </p:cNvPr>
            <p:cNvSpPr/>
            <p:nvPr/>
          </p:nvSpPr>
          <p:spPr>
            <a:xfrm>
              <a:off x="519678" y="5276313"/>
              <a:ext cx="2587957" cy="54000"/>
            </a:xfrm>
            <a:prstGeom prst="rect">
              <a:avLst/>
            </a:prstGeom>
            <a:solidFill>
              <a:srgbClr val="92D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6F0E21DB-E930-8F38-126E-784318DD308F}"/>
                </a:ext>
              </a:extLst>
            </p:cNvPr>
            <p:cNvSpPr/>
            <p:nvPr/>
          </p:nvSpPr>
          <p:spPr>
            <a:xfrm>
              <a:off x="5671930" y="4533566"/>
              <a:ext cx="329244" cy="54000"/>
            </a:xfrm>
            <a:prstGeom prst="rect">
              <a:avLst/>
            </a:prstGeom>
            <a:solidFill>
              <a:srgbClr val="92D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5" name="Group 14">
            <a:extLst>
              <a:ext uri="{FF2B5EF4-FFF2-40B4-BE49-F238E27FC236}">
                <a16:creationId xmlns:a16="http://schemas.microsoft.com/office/drawing/2014/main" id="{E01CA5D4-5716-E9CA-7762-20507570F756}"/>
              </a:ext>
            </a:extLst>
          </p:cNvPr>
          <p:cNvGrpSpPr/>
          <p:nvPr/>
        </p:nvGrpSpPr>
        <p:grpSpPr>
          <a:xfrm>
            <a:off x="6638374" y="3353810"/>
            <a:ext cx="4693896" cy="2904026"/>
            <a:chOff x="6096000" y="2615624"/>
            <a:chExt cx="5601546" cy="3465572"/>
          </a:xfrm>
        </p:grpSpPr>
        <p:pic>
          <p:nvPicPr>
            <p:cNvPr id="16" name="Picture 15">
              <a:extLst>
                <a:ext uri="{FF2B5EF4-FFF2-40B4-BE49-F238E27FC236}">
                  <a16:creationId xmlns:a16="http://schemas.microsoft.com/office/drawing/2014/main" id="{2CA370B4-C3BE-242B-063E-710932B9AA78}"/>
                </a:ext>
              </a:extLst>
            </p:cNvPr>
            <p:cNvPicPr>
              <a:picLocks noChangeAspect="1"/>
            </p:cNvPicPr>
            <p:nvPr/>
          </p:nvPicPr>
          <p:blipFill>
            <a:blip r:embed="rId9"/>
            <a:srcRect t="10186"/>
            <a:stretch>
              <a:fillRect/>
            </a:stretch>
          </p:blipFill>
          <p:spPr>
            <a:xfrm>
              <a:off x="6397922" y="3941905"/>
              <a:ext cx="5299624" cy="2139291"/>
            </a:xfrm>
            <a:prstGeom prst="rect">
              <a:avLst/>
            </a:prstGeom>
          </p:spPr>
        </p:pic>
        <p:pic>
          <p:nvPicPr>
            <p:cNvPr id="17" name="Picture 16">
              <a:extLst>
                <a:ext uri="{FF2B5EF4-FFF2-40B4-BE49-F238E27FC236}">
                  <a16:creationId xmlns:a16="http://schemas.microsoft.com/office/drawing/2014/main" id="{DE510E4A-9688-01F3-A78E-173530F68426}"/>
                </a:ext>
              </a:extLst>
            </p:cNvPr>
            <p:cNvPicPr>
              <a:picLocks noChangeAspect="1"/>
            </p:cNvPicPr>
            <p:nvPr/>
          </p:nvPicPr>
          <p:blipFill>
            <a:blip r:embed="rId10"/>
            <a:stretch>
              <a:fillRect/>
            </a:stretch>
          </p:blipFill>
          <p:spPr>
            <a:xfrm>
              <a:off x="6096000" y="2615624"/>
              <a:ext cx="3598373" cy="1522027"/>
            </a:xfrm>
            <a:custGeom>
              <a:avLst/>
              <a:gdLst>
                <a:gd name="csX0" fmla="*/ 0 w 3598373"/>
                <a:gd name="csY0" fmla="*/ 0 h 1522027"/>
                <a:gd name="csX1" fmla="*/ 599729 w 3598373"/>
                <a:gd name="csY1" fmla="*/ 0 h 1522027"/>
                <a:gd name="csX2" fmla="*/ 1235441 w 3598373"/>
                <a:gd name="csY2" fmla="*/ 0 h 1522027"/>
                <a:gd name="csX3" fmla="*/ 1727219 w 3598373"/>
                <a:gd name="csY3" fmla="*/ 0 h 1522027"/>
                <a:gd name="csX4" fmla="*/ 2398915 w 3598373"/>
                <a:gd name="csY4" fmla="*/ 0 h 1522027"/>
                <a:gd name="csX5" fmla="*/ 3034628 w 3598373"/>
                <a:gd name="csY5" fmla="*/ 0 h 1522027"/>
                <a:gd name="csX6" fmla="*/ 3598373 w 3598373"/>
                <a:gd name="csY6" fmla="*/ 0 h 1522027"/>
                <a:gd name="csX7" fmla="*/ 3598373 w 3598373"/>
                <a:gd name="csY7" fmla="*/ 492122 h 1522027"/>
                <a:gd name="csX8" fmla="*/ 3598373 w 3598373"/>
                <a:gd name="csY8" fmla="*/ 999464 h 1522027"/>
                <a:gd name="csX9" fmla="*/ 3598373 w 3598373"/>
                <a:gd name="csY9" fmla="*/ 1522027 h 1522027"/>
                <a:gd name="csX10" fmla="*/ 3034628 w 3598373"/>
                <a:gd name="csY10" fmla="*/ 1522027 h 1522027"/>
                <a:gd name="csX11" fmla="*/ 2434899 w 3598373"/>
                <a:gd name="csY11" fmla="*/ 1522027 h 1522027"/>
                <a:gd name="csX12" fmla="*/ 1835170 w 3598373"/>
                <a:gd name="csY12" fmla="*/ 1522027 h 1522027"/>
                <a:gd name="csX13" fmla="*/ 1271425 w 3598373"/>
                <a:gd name="csY13" fmla="*/ 1522027 h 1522027"/>
                <a:gd name="csX14" fmla="*/ 707680 w 3598373"/>
                <a:gd name="csY14" fmla="*/ 1522027 h 1522027"/>
                <a:gd name="csX15" fmla="*/ 0 w 3598373"/>
                <a:gd name="csY15" fmla="*/ 1522027 h 1522027"/>
                <a:gd name="csX16" fmla="*/ 0 w 3598373"/>
                <a:gd name="csY16" fmla="*/ 1029905 h 1522027"/>
                <a:gd name="csX17" fmla="*/ 0 w 3598373"/>
                <a:gd name="csY17" fmla="*/ 507342 h 1522027"/>
                <a:gd name="csX18" fmla="*/ 0 w 3598373"/>
                <a:gd name="csY18" fmla="*/ 0 h 15220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598373" h="1522027" fill="none" extrusionOk="0">
                  <a:moveTo>
                    <a:pt x="0" y="0"/>
                  </a:moveTo>
                  <a:cubicBezTo>
                    <a:pt x="277058" y="-33767"/>
                    <a:pt x="393378" y="18176"/>
                    <a:pt x="599729" y="0"/>
                  </a:cubicBezTo>
                  <a:cubicBezTo>
                    <a:pt x="806080" y="-18176"/>
                    <a:pt x="1079966" y="40077"/>
                    <a:pt x="1235441" y="0"/>
                  </a:cubicBezTo>
                  <a:cubicBezTo>
                    <a:pt x="1390916" y="-40077"/>
                    <a:pt x="1530851" y="43470"/>
                    <a:pt x="1727219" y="0"/>
                  </a:cubicBezTo>
                  <a:cubicBezTo>
                    <a:pt x="1923587" y="-43470"/>
                    <a:pt x="2164696" y="32186"/>
                    <a:pt x="2398915" y="0"/>
                  </a:cubicBezTo>
                  <a:cubicBezTo>
                    <a:pt x="2633134" y="-32186"/>
                    <a:pt x="2901876" y="76211"/>
                    <a:pt x="3034628" y="0"/>
                  </a:cubicBezTo>
                  <a:cubicBezTo>
                    <a:pt x="3167380" y="-76211"/>
                    <a:pt x="3436435" y="37141"/>
                    <a:pt x="3598373" y="0"/>
                  </a:cubicBezTo>
                  <a:cubicBezTo>
                    <a:pt x="3637352" y="120809"/>
                    <a:pt x="3557452" y="371284"/>
                    <a:pt x="3598373" y="492122"/>
                  </a:cubicBezTo>
                  <a:cubicBezTo>
                    <a:pt x="3639294" y="612960"/>
                    <a:pt x="3585073" y="785119"/>
                    <a:pt x="3598373" y="999464"/>
                  </a:cubicBezTo>
                  <a:cubicBezTo>
                    <a:pt x="3611673" y="1213809"/>
                    <a:pt x="3570484" y="1273585"/>
                    <a:pt x="3598373" y="1522027"/>
                  </a:cubicBezTo>
                  <a:cubicBezTo>
                    <a:pt x="3373204" y="1539371"/>
                    <a:pt x="3261371" y="1483389"/>
                    <a:pt x="3034628" y="1522027"/>
                  </a:cubicBezTo>
                  <a:cubicBezTo>
                    <a:pt x="2807885" y="1560665"/>
                    <a:pt x="2597125" y="1470479"/>
                    <a:pt x="2434899" y="1522027"/>
                  </a:cubicBezTo>
                  <a:cubicBezTo>
                    <a:pt x="2272673" y="1573575"/>
                    <a:pt x="2108318" y="1479166"/>
                    <a:pt x="1835170" y="1522027"/>
                  </a:cubicBezTo>
                  <a:cubicBezTo>
                    <a:pt x="1562022" y="1564888"/>
                    <a:pt x="1424378" y="1487519"/>
                    <a:pt x="1271425" y="1522027"/>
                  </a:cubicBezTo>
                  <a:cubicBezTo>
                    <a:pt x="1118473" y="1556535"/>
                    <a:pt x="951508" y="1511351"/>
                    <a:pt x="707680" y="1522027"/>
                  </a:cubicBezTo>
                  <a:cubicBezTo>
                    <a:pt x="463852" y="1532703"/>
                    <a:pt x="185754" y="1497017"/>
                    <a:pt x="0" y="1522027"/>
                  </a:cubicBezTo>
                  <a:cubicBezTo>
                    <a:pt x="-4259" y="1405581"/>
                    <a:pt x="56237" y="1256985"/>
                    <a:pt x="0" y="1029905"/>
                  </a:cubicBezTo>
                  <a:cubicBezTo>
                    <a:pt x="-56237" y="802825"/>
                    <a:pt x="12760" y="656205"/>
                    <a:pt x="0" y="507342"/>
                  </a:cubicBezTo>
                  <a:cubicBezTo>
                    <a:pt x="-12760" y="358479"/>
                    <a:pt x="9173" y="172965"/>
                    <a:pt x="0" y="0"/>
                  </a:cubicBezTo>
                  <a:close/>
                </a:path>
                <a:path w="3598373" h="1522027" stroke="0" extrusionOk="0">
                  <a:moveTo>
                    <a:pt x="0" y="0"/>
                  </a:moveTo>
                  <a:cubicBezTo>
                    <a:pt x="238856" y="-2489"/>
                    <a:pt x="363630" y="13467"/>
                    <a:pt x="491778" y="0"/>
                  </a:cubicBezTo>
                  <a:cubicBezTo>
                    <a:pt x="619926" y="-13467"/>
                    <a:pt x="903343" y="16947"/>
                    <a:pt x="1163474" y="0"/>
                  </a:cubicBezTo>
                  <a:cubicBezTo>
                    <a:pt x="1423605" y="-16947"/>
                    <a:pt x="1612129" y="49257"/>
                    <a:pt x="1835170" y="0"/>
                  </a:cubicBezTo>
                  <a:cubicBezTo>
                    <a:pt x="2058211" y="-49257"/>
                    <a:pt x="2246886" y="41798"/>
                    <a:pt x="2434899" y="0"/>
                  </a:cubicBezTo>
                  <a:cubicBezTo>
                    <a:pt x="2622912" y="-41798"/>
                    <a:pt x="2797038" y="37665"/>
                    <a:pt x="3070612" y="0"/>
                  </a:cubicBezTo>
                  <a:cubicBezTo>
                    <a:pt x="3344186" y="-37665"/>
                    <a:pt x="3382262" y="19003"/>
                    <a:pt x="3598373" y="0"/>
                  </a:cubicBezTo>
                  <a:cubicBezTo>
                    <a:pt x="3618312" y="118576"/>
                    <a:pt x="3563786" y="255630"/>
                    <a:pt x="3598373" y="507342"/>
                  </a:cubicBezTo>
                  <a:cubicBezTo>
                    <a:pt x="3632960" y="759054"/>
                    <a:pt x="3591758" y="899063"/>
                    <a:pt x="3598373" y="999464"/>
                  </a:cubicBezTo>
                  <a:cubicBezTo>
                    <a:pt x="3604988" y="1099865"/>
                    <a:pt x="3558956" y="1413926"/>
                    <a:pt x="3598373" y="1522027"/>
                  </a:cubicBezTo>
                  <a:cubicBezTo>
                    <a:pt x="3387751" y="1568986"/>
                    <a:pt x="3225947" y="1475941"/>
                    <a:pt x="3106595" y="1522027"/>
                  </a:cubicBezTo>
                  <a:cubicBezTo>
                    <a:pt x="2987243" y="1568113"/>
                    <a:pt x="2793023" y="1482271"/>
                    <a:pt x="2578834" y="1522027"/>
                  </a:cubicBezTo>
                  <a:cubicBezTo>
                    <a:pt x="2364645" y="1561783"/>
                    <a:pt x="2271424" y="1500513"/>
                    <a:pt x="1979105" y="1522027"/>
                  </a:cubicBezTo>
                  <a:cubicBezTo>
                    <a:pt x="1686786" y="1543541"/>
                    <a:pt x="1691956" y="1465441"/>
                    <a:pt x="1487328" y="1522027"/>
                  </a:cubicBezTo>
                  <a:cubicBezTo>
                    <a:pt x="1282700" y="1578613"/>
                    <a:pt x="1129562" y="1520059"/>
                    <a:pt x="959566" y="1522027"/>
                  </a:cubicBezTo>
                  <a:cubicBezTo>
                    <a:pt x="789570" y="1523995"/>
                    <a:pt x="369749" y="1514532"/>
                    <a:pt x="0" y="1522027"/>
                  </a:cubicBezTo>
                  <a:cubicBezTo>
                    <a:pt x="-35314" y="1279008"/>
                    <a:pt x="43678" y="1192024"/>
                    <a:pt x="0" y="1014685"/>
                  </a:cubicBezTo>
                  <a:cubicBezTo>
                    <a:pt x="-43678" y="837346"/>
                    <a:pt x="32015" y="662211"/>
                    <a:pt x="0" y="492122"/>
                  </a:cubicBezTo>
                  <a:cubicBezTo>
                    <a:pt x="-32015" y="322033"/>
                    <a:pt x="31799" y="209636"/>
                    <a:pt x="0" y="0"/>
                  </a:cubicBezTo>
                  <a:close/>
                </a:path>
              </a:pathLst>
            </a:custGeom>
            <a:ln w="19050">
              <a:solidFill>
                <a:schemeClr val="tx1"/>
              </a:solidFill>
              <a:extLst>
                <a:ext uri="{C807C97D-BFC1-408E-A445-0C87EB9F89A2}">
                  <ask:lineSketchStyleProps xmlns:ask="http://schemas.microsoft.com/office/drawing/2018/sketchyshapes" sd="1792566146">
                    <a:prstGeom prst="rect">
                      <a:avLst/>
                    </a:prstGeom>
                    <ask:type>
                      <ask:lineSketchScribble/>
                    </ask:type>
                  </ask:lineSketchStyleProps>
                </a:ext>
              </a:extLst>
            </a:ln>
          </p:spPr>
        </p:pic>
        <p:sp>
          <p:nvSpPr>
            <p:cNvPr id="18" name="Rectangle 17">
              <a:extLst>
                <a:ext uri="{FF2B5EF4-FFF2-40B4-BE49-F238E27FC236}">
                  <a16:creationId xmlns:a16="http://schemas.microsoft.com/office/drawing/2014/main" id="{E518F607-7A57-2A73-60D5-167F5A0CA777}"/>
                </a:ext>
              </a:extLst>
            </p:cNvPr>
            <p:cNvSpPr/>
            <p:nvPr/>
          </p:nvSpPr>
          <p:spPr>
            <a:xfrm>
              <a:off x="6446038" y="5515057"/>
              <a:ext cx="5251508" cy="54000"/>
            </a:xfrm>
            <a:prstGeom prst="rect">
              <a:avLst/>
            </a:prstGeom>
            <a:solidFill>
              <a:srgbClr val="92D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2BE8677C-38F6-BE55-DF7D-54B47C9F4B27}"/>
                </a:ext>
              </a:extLst>
            </p:cNvPr>
            <p:cNvSpPr/>
            <p:nvPr/>
          </p:nvSpPr>
          <p:spPr>
            <a:xfrm>
              <a:off x="6446039" y="5749385"/>
              <a:ext cx="5251507" cy="54000"/>
            </a:xfrm>
            <a:prstGeom prst="rect">
              <a:avLst/>
            </a:prstGeom>
            <a:solidFill>
              <a:srgbClr val="92D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1509D6BB-82EF-C824-57EA-AB0732E771E7}"/>
                </a:ext>
              </a:extLst>
            </p:cNvPr>
            <p:cNvSpPr/>
            <p:nvPr/>
          </p:nvSpPr>
          <p:spPr>
            <a:xfrm>
              <a:off x="6446038" y="5983713"/>
              <a:ext cx="5251507" cy="54000"/>
            </a:xfrm>
            <a:prstGeom prst="rect">
              <a:avLst/>
            </a:prstGeom>
            <a:solidFill>
              <a:srgbClr val="92D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8B5C9EFE-3B51-86F2-3A21-28EF835C4CCF}"/>
                </a:ext>
              </a:extLst>
            </p:cNvPr>
            <p:cNvSpPr/>
            <p:nvPr/>
          </p:nvSpPr>
          <p:spPr>
            <a:xfrm>
              <a:off x="10620146" y="5276313"/>
              <a:ext cx="1077399" cy="54000"/>
            </a:xfrm>
            <a:prstGeom prst="rect">
              <a:avLst/>
            </a:prstGeom>
            <a:solidFill>
              <a:srgbClr val="92D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2" name="Picture 21" descr="A white text on a white background&#10;&#10;AI-generated content may be incorrect.">
            <a:extLst>
              <a:ext uri="{FF2B5EF4-FFF2-40B4-BE49-F238E27FC236}">
                <a16:creationId xmlns:a16="http://schemas.microsoft.com/office/drawing/2014/main" id="{A9E060DB-E95E-CD02-2925-A2DE139F785F}"/>
              </a:ext>
            </a:extLst>
          </p:cNvPr>
          <p:cNvPicPr>
            <a:picLocks noChangeAspect="1"/>
          </p:cNvPicPr>
          <p:nvPr/>
        </p:nvPicPr>
        <p:blipFill>
          <a:blip r:embed="rId11"/>
          <a:stretch>
            <a:fillRect/>
          </a:stretch>
        </p:blipFill>
        <p:spPr>
          <a:xfrm>
            <a:off x="195273" y="3844159"/>
            <a:ext cx="1588810" cy="2655080"/>
          </a:xfrm>
          <a:prstGeom prst="rect">
            <a:avLst/>
          </a:prstGeom>
          <a:ln>
            <a:solidFill>
              <a:schemeClr val="tx1">
                <a:lumMod val="65000"/>
                <a:lumOff val="35000"/>
              </a:schemeClr>
            </a:solidFill>
          </a:ln>
        </p:spPr>
      </p:pic>
      <p:pic>
        <p:nvPicPr>
          <p:cNvPr id="24" name="Picture 23" descr="A white text with orange letters&#10;&#10;AI-generated content may be incorrect.">
            <a:extLst>
              <a:ext uri="{FF2B5EF4-FFF2-40B4-BE49-F238E27FC236}">
                <a16:creationId xmlns:a16="http://schemas.microsoft.com/office/drawing/2014/main" id="{0EDDE2D7-657F-BBA0-DD9D-34A8BF4B1044}"/>
              </a:ext>
            </a:extLst>
          </p:cNvPr>
          <p:cNvPicPr>
            <a:picLocks noChangeAspect="1"/>
          </p:cNvPicPr>
          <p:nvPr/>
        </p:nvPicPr>
        <p:blipFill>
          <a:blip r:embed="rId12"/>
          <a:stretch>
            <a:fillRect/>
          </a:stretch>
        </p:blipFill>
        <p:spPr>
          <a:xfrm>
            <a:off x="4147000" y="1414452"/>
            <a:ext cx="1617056" cy="3015209"/>
          </a:xfrm>
          <a:prstGeom prst="rect">
            <a:avLst/>
          </a:prstGeom>
          <a:ln>
            <a:solidFill>
              <a:schemeClr val="tx1">
                <a:lumMod val="65000"/>
                <a:lumOff val="35000"/>
              </a:schemeClr>
            </a:solidFill>
          </a:ln>
        </p:spPr>
      </p:pic>
      <p:pic>
        <p:nvPicPr>
          <p:cNvPr id="25" name="Picture 24" descr="A close up of text&#10;&#10;AI-generated content may be incorrect.">
            <a:extLst>
              <a:ext uri="{FF2B5EF4-FFF2-40B4-BE49-F238E27FC236}">
                <a16:creationId xmlns:a16="http://schemas.microsoft.com/office/drawing/2014/main" id="{5673CC56-DFF5-9682-85FB-3D096439A881}"/>
              </a:ext>
            </a:extLst>
          </p:cNvPr>
          <p:cNvPicPr>
            <a:picLocks noChangeAspect="1"/>
          </p:cNvPicPr>
          <p:nvPr/>
        </p:nvPicPr>
        <p:blipFill>
          <a:blip r:embed="rId13"/>
          <a:stretch>
            <a:fillRect/>
          </a:stretch>
        </p:blipFill>
        <p:spPr>
          <a:xfrm>
            <a:off x="2473513" y="4728445"/>
            <a:ext cx="3622487" cy="1405214"/>
          </a:xfrm>
          <a:prstGeom prst="rect">
            <a:avLst/>
          </a:prstGeom>
          <a:ln>
            <a:solidFill>
              <a:schemeClr val="tx1">
                <a:lumMod val="65000"/>
                <a:lumOff val="35000"/>
              </a:schemeClr>
            </a:solidFill>
          </a:ln>
        </p:spPr>
      </p:pic>
      <p:sp>
        <p:nvSpPr>
          <p:cNvPr id="28" name="Title 1">
            <a:extLst>
              <a:ext uri="{FF2B5EF4-FFF2-40B4-BE49-F238E27FC236}">
                <a16:creationId xmlns:a16="http://schemas.microsoft.com/office/drawing/2014/main" id="{C9196674-69B8-A410-E2B1-99762D6F58B0}"/>
              </a:ext>
            </a:extLst>
          </p:cNvPr>
          <p:cNvSpPr txBox="1">
            <a:spLocks/>
          </p:cNvSpPr>
          <p:nvPr/>
        </p:nvSpPr>
        <p:spPr>
          <a:xfrm>
            <a:off x="620853" y="411925"/>
            <a:ext cx="4284026" cy="856513"/>
          </a:xfrm>
          <a:custGeom>
            <a:avLst/>
            <a:gdLst>
              <a:gd name="csX0" fmla="*/ 0 w 4284026"/>
              <a:gd name="csY0" fmla="*/ 0 h 856513"/>
              <a:gd name="csX1" fmla="*/ 569163 w 4284026"/>
              <a:gd name="csY1" fmla="*/ 0 h 856513"/>
              <a:gd name="csX2" fmla="*/ 1095487 w 4284026"/>
              <a:gd name="csY2" fmla="*/ 0 h 856513"/>
              <a:gd name="csX3" fmla="*/ 1664650 w 4284026"/>
              <a:gd name="csY3" fmla="*/ 0 h 856513"/>
              <a:gd name="csX4" fmla="*/ 2319494 w 4284026"/>
              <a:gd name="csY4" fmla="*/ 0 h 856513"/>
              <a:gd name="csX5" fmla="*/ 2974338 w 4284026"/>
              <a:gd name="csY5" fmla="*/ 0 h 856513"/>
              <a:gd name="csX6" fmla="*/ 3457821 w 4284026"/>
              <a:gd name="csY6" fmla="*/ 0 h 856513"/>
              <a:gd name="csX7" fmla="*/ 4284026 w 4284026"/>
              <a:gd name="csY7" fmla="*/ 0 h 856513"/>
              <a:gd name="csX8" fmla="*/ 4284026 w 4284026"/>
              <a:gd name="csY8" fmla="*/ 402561 h 856513"/>
              <a:gd name="csX9" fmla="*/ 4284026 w 4284026"/>
              <a:gd name="csY9" fmla="*/ 856513 h 856513"/>
              <a:gd name="csX10" fmla="*/ 3757703 w 4284026"/>
              <a:gd name="csY10" fmla="*/ 856513 h 856513"/>
              <a:gd name="csX11" fmla="*/ 3102859 w 4284026"/>
              <a:gd name="csY11" fmla="*/ 856513 h 856513"/>
              <a:gd name="csX12" fmla="*/ 2490855 w 4284026"/>
              <a:gd name="csY12" fmla="*/ 856513 h 856513"/>
              <a:gd name="csX13" fmla="*/ 1793171 w 4284026"/>
              <a:gd name="csY13" fmla="*/ 856513 h 856513"/>
              <a:gd name="csX14" fmla="*/ 1266848 w 4284026"/>
              <a:gd name="csY14" fmla="*/ 856513 h 856513"/>
              <a:gd name="csX15" fmla="*/ 697684 w 4284026"/>
              <a:gd name="csY15" fmla="*/ 856513 h 856513"/>
              <a:gd name="csX16" fmla="*/ 0 w 4284026"/>
              <a:gd name="csY16" fmla="*/ 856513 h 856513"/>
              <a:gd name="csX17" fmla="*/ 0 w 4284026"/>
              <a:gd name="csY17" fmla="*/ 436822 h 856513"/>
              <a:gd name="csX18" fmla="*/ 0 w 4284026"/>
              <a:gd name="csY18" fmla="*/ 0 h 8565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284026" h="856513" fill="none" extrusionOk="0">
                <a:moveTo>
                  <a:pt x="0" y="0"/>
                </a:moveTo>
                <a:cubicBezTo>
                  <a:pt x="189207" y="-5560"/>
                  <a:pt x="327576" y="-19881"/>
                  <a:pt x="569163" y="0"/>
                </a:cubicBezTo>
                <a:cubicBezTo>
                  <a:pt x="810750" y="19881"/>
                  <a:pt x="939317" y="-4214"/>
                  <a:pt x="1095487" y="0"/>
                </a:cubicBezTo>
                <a:cubicBezTo>
                  <a:pt x="1251657" y="4214"/>
                  <a:pt x="1439674" y="-27207"/>
                  <a:pt x="1664650" y="0"/>
                </a:cubicBezTo>
                <a:cubicBezTo>
                  <a:pt x="1889626" y="27207"/>
                  <a:pt x="2041370" y="30206"/>
                  <a:pt x="2319494" y="0"/>
                </a:cubicBezTo>
                <a:cubicBezTo>
                  <a:pt x="2597618" y="-30206"/>
                  <a:pt x="2736895" y="-6239"/>
                  <a:pt x="2974338" y="0"/>
                </a:cubicBezTo>
                <a:cubicBezTo>
                  <a:pt x="3211781" y="6239"/>
                  <a:pt x="3246756" y="-12888"/>
                  <a:pt x="3457821" y="0"/>
                </a:cubicBezTo>
                <a:cubicBezTo>
                  <a:pt x="3668886" y="12888"/>
                  <a:pt x="4018400" y="-39449"/>
                  <a:pt x="4284026" y="0"/>
                </a:cubicBezTo>
                <a:cubicBezTo>
                  <a:pt x="4303397" y="125909"/>
                  <a:pt x="4281744" y="231198"/>
                  <a:pt x="4284026" y="402561"/>
                </a:cubicBezTo>
                <a:cubicBezTo>
                  <a:pt x="4286308" y="573924"/>
                  <a:pt x="4284627" y="683873"/>
                  <a:pt x="4284026" y="856513"/>
                </a:cubicBezTo>
                <a:cubicBezTo>
                  <a:pt x="4092897" y="836184"/>
                  <a:pt x="3972037" y="841847"/>
                  <a:pt x="3757703" y="856513"/>
                </a:cubicBezTo>
                <a:cubicBezTo>
                  <a:pt x="3543369" y="871179"/>
                  <a:pt x="3409873" y="863277"/>
                  <a:pt x="3102859" y="856513"/>
                </a:cubicBezTo>
                <a:cubicBezTo>
                  <a:pt x="2795845" y="849749"/>
                  <a:pt x="2694438" y="826380"/>
                  <a:pt x="2490855" y="856513"/>
                </a:cubicBezTo>
                <a:cubicBezTo>
                  <a:pt x="2287272" y="886646"/>
                  <a:pt x="2101141" y="844640"/>
                  <a:pt x="1793171" y="856513"/>
                </a:cubicBezTo>
                <a:cubicBezTo>
                  <a:pt x="1485201" y="868386"/>
                  <a:pt x="1394538" y="849150"/>
                  <a:pt x="1266848" y="856513"/>
                </a:cubicBezTo>
                <a:cubicBezTo>
                  <a:pt x="1139158" y="863876"/>
                  <a:pt x="963620" y="867298"/>
                  <a:pt x="697684" y="856513"/>
                </a:cubicBezTo>
                <a:cubicBezTo>
                  <a:pt x="431748" y="845728"/>
                  <a:pt x="311336" y="879005"/>
                  <a:pt x="0" y="856513"/>
                </a:cubicBezTo>
                <a:cubicBezTo>
                  <a:pt x="20886" y="743500"/>
                  <a:pt x="5417" y="645234"/>
                  <a:pt x="0" y="436822"/>
                </a:cubicBezTo>
                <a:cubicBezTo>
                  <a:pt x="-5417" y="228410"/>
                  <a:pt x="18618" y="123286"/>
                  <a:pt x="0" y="0"/>
                </a:cubicBezTo>
                <a:close/>
              </a:path>
              <a:path w="4284026" h="856513" stroke="0" extrusionOk="0">
                <a:moveTo>
                  <a:pt x="0" y="0"/>
                </a:moveTo>
                <a:cubicBezTo>
                  <a:pt x="188486" y="17459"/>
                  <a:pt x="428139" y="15060"/>
                  <a:pt x="612004" y="0"/>
                </a:cubicBezTo>
                <a:cubicBezTo>
                  <a:pt x="795869" y="-15060"/>
                  <a:pt x="980380" y="8740"/>
                  <a:pt x="1181167" y="0"/>
                </a:cubicBezTo>
                <a:cubicBezTo>
                  <a:pt x="1381954" y="-8740"/>
                  <a:pt x="1427038" y="22313"/>
                  <a:pt x="1664650" y="0"/>
                </a:cubicBezTo>
                <a:cubicBezTo>
                  <a:pt x="1902262" y="-22313"/>
                  <a:pt x="2087756" y="8670"/>
                  <a:pt x="2319494" y="0"/>
                </a:cubicBezTo>
                <a:cubicBezTo>
                  <a:pt x="2551232" y="-8670"/>
                  <a:pt x="2846660" y="919"/>
                  <a:pt x="3017178" y="0"/>
                </a:cubicBezTo>
                <a:cubicBezTo>
                  <a:pt x="3187696" y="-919"/>
                  <a:pt x="3420631" y="12574"/>
                  <a:pt x="3629182" y="0"/>
                </a:cubicBezTo>
                <a:cubicBezTo>
                  <a:pt x="3837733" y="-12574"/>
                  <a:pt x="3965918" y="21047"/>
                  <a:pt x="4284026" y="0"/>
                </a:cubicBezTo>
                <a:cubicBezTo>
                  <a:pt x="4290682" y="104767"/>
                  <a:pt x="4268422" y="262624"/>
                  <a:pt x="4284026" y="402561"/>
                </a:cubicBezTo>
                <a:cubicBezTo>
                  <a:pt x="4299630" y="542498"/>
                  <a:pt x="4282553" y="641536"/>
                  <a:pt x="4284026" y="856513"/>
                </a:cubicBezTo>
                <a:cubicBezTo>
                  <a:pt x="4076185" y="851314"/>
                  <a:pt x="4018903" y="845994"/>
                  <a:pt x="3800543" y="856513"/>
                </a:cubicBezTo>
                <a:cubicBezTo>
                  <a:pt x="3582183" y="867032"/>
                  <a:pt x="3430418" y="837736"/>
                  <a:pt x="3274220" y="856513"/>
                </a:cubicBezTo>
                <a:cubicBezTo>
                  <a:pt x="3118022" y="875290"/>
                  <a:pt x="2750281" y="869409"/>
                  <a:pt x="2576536" y="856513"/>
                </a:cubicBezTo>
                <a:cubicBezTo>
                  <a:pt x="2402791" y="843617"/>
                  <a:pt x="2173618" y="866090"/>
                  <a:pt x="1964532" y="856513"/>
                </a:cubicBezTo>
                <a:cubicBezTo>
                  <a:pt x="1755446" y="846936"/>
                  <a:pt x="1582956" y="845209"/>
                  <a:pt x="1266848" y="856513"/>
                </a:cubicBezTo>
                <a:cubicBezTo>
                  <a:pt x="950740" y="867817"/>
                  <a:pt x="959910" y="837603"/>
                  <a:pt x="697684" y="856513"/>
                </a:cubicBezTo>
                <a:cubicBezTo>
                  <a:pt x="435458" y="875423"/>
                  <a:pt x="327764" y="839033"/>
                  <a:pt x="0" y="856513"/>
                </a:cubicBezTo>
                <a:cubicBezTo>
                  <a:pt x="9425" y="665423"/>
                  <a:pt x="6366" y="574997"/>
                  <a:pt x="0" y="419691"/>
                </a:cubicBezTo>
                <a:cubicBezTo>
                  <a:pt x="-6366" y="264385"/>
                  <a:pt x="16506" y="120175"/>
                  <a:pt x="0" y="0"/>
                </a:cubicBezTo>
                <a:close/>
              </a:path>
            </a:pathLst>
          </a:custGeom>
          <a:ln w="38100">
            <a:solidFill>
              <a:schemeClr val="tx1"/>
            </a:solidFill>
            <a:extLst>
              <a:ext uri="{C807C97D-BFC1-408E-A445-0C87EB9F89A2}">
                <ask:lineSketchStyleProps xmlns:ask="http://schemas.microsoft.com/office/drawing/2018/sketchyshapes" sd="1895967556">
                  <a:prstGeom prst="rect">
                    <a:avLst/>
                  </a:prstGeom>
                  <ask:type>
                    <ask:lineSketchFreehand/>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dirty="0">
                <a:latin typeface="Aptos SemiBold" panose="020B0004020202020204" pitchFamily="34" charset="0"/>
              </a:rPr>
              <a:t>Academic capture</a:t>
            </a:r>
          </a:p>
        </p:txBody>
      </p:sp>
    </p:spTree>
    <p:extLst>
      <p:ext uri="{BB962C8B-B14F-4D97-AF65-F5344CB8AC3E}">
        <p14:creationId xmlns:p14="http://schemas.microsoft.com/office/powerpoint/2010/main" val="419000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C8C59-2535-BD65-18F5-240693473408}"/>
            </a:ext>
          </a:extLst>
        </p:cNvPr>
        <p:cNvGrpSpPr/>
        <p:nvPr/>
      </p:nvGrpSpPr>
      <p:grpSpPr>
        <a:xfrm>
          <a:off x="0" y="0"/>
          <a:ext cx="0" cy="0"/>
          <a:chOff x="0" y="0"/>
          <a:chExt cx="0" cy="0"/>
        </a:xfrm>
      </p:grpSpPr>
      <p:pic>
        <p:nvPicPr>
          <p:cNvPr id="7" name="Picture 6" descr="ACM FAccT (@FAccT@mastodon.acm.org) - Mastodon">
            <a:extLst>
              <a:ext uri="{FF2B5EF4-FFF2-40B4-BE49-F238E27FC236}">
                <a16:creationId xmlns:a16="http://schemas.microsoft.com/office/drawing/2014/main" id="{926F6128-3763-F4AA-0030-DF93C01D0FAC}"/>
              </a:ext>
            </a:extLst>
          </p:cNvPr>
          <p:cNvPicPr>
            <a:picLocks noChangeAspect="1"/>
          </p:cNvPicPr>
          <p:nvPr/>
        </p:nvPicPr>
        <p:blipFill>
          <a:blip r:embed="rId3"/>
          <a:stretch>
            <a:fillRect/>
          </a:stretch>
        </p:blipFill>
        <p:spPr>
          <a:xfrm>
            <a:off x="1257604" y="1487543"/>
            <a:ext cx="2845064" cy="2845064"/>
          </a:xfrm>
          <a:prstGeom prst="rect">
            <a:avLst/>
          </a:prstGeom>
        </p:spPr>
      </p:pic>
      <p:sp>
        <p:nvSpPr>
          <p:cNvPr id="2" name="TextBox 1">
            <a:extLst>
              <a:ext uri="{FF2B5EF4-FFF2-40B4-BE49-F238E27FC236}">
                <a16:creationId xmlns:a16="http://schemas.microsoft.com/office/drawing/2014/main" id="{756B38A3-3C21-5B0D-0AA0-6695BBD18CB6}"/>
              </a:ext>
            </a:extLst>
          </p:cNvPr>
          <p:cNvSpPr txBox="1"/>
          <p:nvPr/>
        </p:nvSpPr>
        <p:spPr>
          <a:xfrm>
            <a:off x="0" y="6596390"/>
            <a:ext cx="12192000" cy="261610"/>
          </a:xfrm>
          <a:prstGeom prst="rect">
            <a:avLst/>
          </a:prstGeom>
          <a:noFill/>
        </p:spPr>
        <p:txBody>
          <a:bodyPr wrap="square" anchor="b">
            <a:spAutoFit/>
          </a:bodyPr>
          <a:lstStyle/>
          <a:p>
            <a:pPr algn="ctr"/>
            <a:r>
              <a:rPr lang="en-US" sz="1100" dirty="0"/>
              <a:t>Birhane, Angius, Agnew, Pandit, Mitra, Dobbe, and Talat. </a:t>
            </a:r>
            <a:r>
              <a:rPr lang="en-US" sz="1100" dirty="0">
                <a:hlinkClick r:id="rId4"/>
              </a:rPr>
              <a:t>Big AI's Regulatory Capture: Mapping Industry Interference and Government Complicity</a:t>
            </a:r>
            <a:r>
              <a:rPr lang="en-US" sz="1100" dirty="0"/>
              <a:t>. In proc. ACM </a:t>
            </a:r>
            <a:r>
              <a:rPr lang="en-US" sz="1100" dirty="0" err="1"/>
              <a:t>FAccT</a:t>
            </a:r>
            <a:r>
              <a:rPr lang="en-US" sz="1100" dirty="0"/>
              <a:t>, 2026.</a:t>
            </a:r>
          </a:p>
        </p:txBody>
      </p:sp>
      <p:pic>
        <p:nvPicPr>
          <p:cNvPr id="4" name="Picture 3">
            <a:extLst>
              <a:ext uri="{FF2B5EF4-FFF2-40B4-BE49-F238E27FC236}">
                <a16:creationId xmlns:a16="http://schemas.microsoft.com/office/drawing/2014/main" id="{3CB9A888-3317-FE0E-201C-3FB1AAECBE24}"/>
              </a:ext>
            </a:extLst>
          </p:cNvPr>
          <p:cNvPicPr>
            <a:picLocks noChangeAspect="1"/>
          </p:cNvPicPr>
          <p:nvPr/>
        </p:nvPicPr>
        <p:blipFill>
          <a:blip r:embed="rId5"/>
          <a:stretch>
            <a:fillRect/>
          </a:stretch>
        </p:blipFill>
        <p:spPr>
          <a:xfrm>
            <a:off x="4879361" y="261610"/>
            <a:ext cx="6884114" cy="6211589"/>
          </a:xfrm>
          <a:prstGeom prst="rect">
            <a:avLst/>
          </a:prstGeom>
        </p:spPr>
      </p:pic>
      <p:pic>
        <p:nvPicPr>
          <p:cNvPr id="6" name="Picture 5">
            <a:extLst>
              <a:ext uri="{FF2B5EF4-FFF2-40B4-BE49-F238E27FC236}">
                <a16:creationId xmlns:a16="http://schemas.microsoft.com/office/drawing/2014/main" id="{D4F16B77-3F90-92BE-785A-12BAE95C3C07}"/>
              </a:ext>
            </a:extLst>
          </p:cNvPr>
          <p:cNvPicPr>
            <a:picLocks noChangeAspect="1"/>
          </p:cNvPicPr>
          <p:nvPr/>
        </p:nvPicPr>
        <p:blipFill>
          <a:blip r:embed="rId6"/>
          <a:stretch>
            <a:fillRect/>
          </a:stretch>
        </p:blipFill>
        <p:spPr>
          <a:xfrm>
            <a:off x="163569" y="4220842"/>
            <a:ext cx="4881396" cy="1796976"/>
          </a:xfrm>
          <a:custGeom>
            <a:avLst/>
            <a:gdLst>
              <a:gd name="csX0" fmla="*/ 0 w 4881396"/>
              <a:gd name="csY0" fmla="*/ 0 h 1796976"/>
              <a:gd name="csX1" fmla="*/ 591191 w 4881396"/>
              <a:gd name="csY1" fmla="*/ 0 h 1796976"/>
              <a:gd name="csX2" fmla="*/ 1035941 w 4881396"/>
              <a:gd name="csY2" fmla="*/ 0 h 1796976"/>
              <a:gd name="csX3" fmla="*/ 1627132 w 4881396"/>
              <a:gd name="csY3" fmla="*/ 0 h 1796976"/>
              <a:gd name="csX4" fmla="*/ 2120695 w 4881396"/>
              <a:gd name="csY4" fmla="*/ 0 h 1796976"/>
              <a:gd name="csX5" fmla="*/ 2565445 w 4881396"/>
              <a:gd name="csY5" fmla="*/ 0 h 1796976"/>
              <a:gd name="csX6" fmla="*/ 3156636 w 4881396"/>
              <a:gd name="csY6" fmla="*/ 0 h 1796976"/>
              <a:gd name="csX7" fmla="*/ 3650199 w 4881396"/>
              <a:gd name="csY7" fmla="*/ 0 h 1796976"/>
              <a:gd name="csX8" fmla="*/ 4094949 w 4881396"/>
              <a:gd name="csY8" fmla="*/ 0 h 1796976"/>
              <a:gd name="csX9" fmla="*/ 4881396 w 4881396"/>
              <a:gd name="csY9" fmla="*/ 0 h 1796976"/>
              <a:gd name="csX10" fmla="*/ 4881396 w 4881396"/>
              <a:gd name="csY10" fmla="*/ 598992 h 1796976"/>
              <a:gd name="csX11" fmla="*/ 4881396 w 4881396"/>
              <a:gd name="csY11" fmla="*/ 1180014 h 1796976"/>
              <a:gd name="csX12" fmla="*/ 4881396 w 4881396"/>
              <a:gd name="csY12" fmla="*/ 1796976 h 1796976"/>
              <a:gd name="csX13" fmla="*/ 4339019 w 4881396"/>
              <a:gd name="csY13" fmla="*/ 1796976 h 1796976"/>
              <a:gd name="csX14" fmla="*/ 3943083 w 4881396"/>
              <a:gd name="csY14" fmla="*/ 1796976 h 1796976"/>
              <a:gd name="csX15" fmla="*/ 3498334 w 4881396"/>
              <a:gd name="csY15" fmla="*/ 1796976 h 1796976"/>
              <a:gd name="csX16" fmla="*/ 2907143 w 4881396"/>
              <a:gd name="csY16" fmla="*/ 1796976 h 1796976"/>
              <a:gd name="csX17" fmla="*/ 2462393 w 4881396"/>
              <a:gd name="csY17" fmla="*/ 1796976 h 1796976"/>
              <a:gd name="csX18" fmla="*/ 1822388 w 4881396"/>
              <a:gd name="csY18" fmla="*/ 1796976 h 1796976"/>
              <a:gd name="csX19" fmla="*/ 1182383 w 4881396"/>
              <a:gd name="csY19" fmla="*/ 1796976 h 1796976"/>
              <a:gd name="csX20" fmla="*/ 786447 w 4881396"/>
              <a:gd name="csY20" fmla="*/ 1796976 h 1796976"/>
              <a:gd name="csX21" fmla="*/ 0 w 4881396"/>
              <a:gd name="csY21" fmla="*/ 1796976 h 1796976"/>
              <a:gd name="csX22" fmla="*/ 0 w 4881396"/>
              <a:gd name="csY22" fmla="*/ 1180014 h 1796976"/>
              <a:gd name="csX23" fmla="*/ 0 w 4881396"/>
              <a:gd name="csY23" fmla="*/ 545083 h 1796976"/>
              <a:gd name="csX24" fmla="*/ 0 w 4881396"/>
              <a:gd name="csY24" fmla="*/ 0 h 17969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4881396" h="1796976" fill="none" extrusionOk="0">
                <a:moveTo>
                  <a:pt x="0" y="0"/>
                </a:moveTo>
                <a:cubicBezTo>
                  <a:pt x="274989" y="-57504"/>
                  <a:pt x="410882" y="67004"/>
                  <a:pt x="591191" y="0"/>
                </a:cubicBezTo>
                <a:cubicBezTo>
                  <a:pt x="771500" y="-67004"/>
                  <a:pt x="899742" y="34835"/>
                  <a:pt x="1035941" y="0"/>
                </a:cubicBezTo>
                <a:cubicBezTo>
                  <a:pt x="1172140" y="-34835"/>
                  <a:pt x="1417939" y="57136"/>
                  <a:pt x="1627132" y="0"/>
                </a:cubicBezTo>
                <a:cubicBezTo>
                  <a:pt x="1836325" y="-57136"/>
                  <a:pt x="1991682" y="38387"/>
                  <a:pt x="2120695" y="0"/>
                </a:cubicBezTo>
                <a:cubicBezTo>
                  <a:pt x="2249708" y="-38387"/>
                  <a:pt x="2390665" y="34845"/>
                  <a:pt x="2565445" y="0"/>
                </a:cubicBezTo>
                <a:cubicBezTo>
                  <a:pt x="2740225" y="-34845"/>
                  <a:pt x="3034884" y="33148"/>
                  <a:pt x="3156636" y="0"/>
                </a:cubicBezTo>
                <a:cubicBezTo>
                  <a:pt x="3278388" y="-33148"/>
                  <a:pt x="3426645" y="52223"/>
                  <a:pt x="3650199" y="0"/>
                </a:cubicBezTo>
                <a:cubicBezTo>
                  <a:pt x="3873753" y="-52223"/>
                  <a:pt x="3936333" y="12306"/>
                  <a:pt x="4094949" y="0"/>
                </a:cubicBezTo>
                <a:cubicBezTo>
                  <a:pt x="4253565" y="-12306"/>
                  <a:pt x="4613624" y="19748"/>
                  <a:pt x="4881396" y="0"/>
                </a:cubicBezTo>
                <a:cubicBezTo>
                  <a:pt x="4908608" y="266014"/>
                  <a:pt x="4869641" y="386356"/>
                  <a:pt x="4881396" y="598992"/>
                </a:cubicBezTo>
                <a:cubicBezTo>
                  <a:pt x="4893151" y="811628"/>
                  <a:pt x="4851448" y="946307"/>
                  <a:pt x="4881396" y="1180014"/>
                </a:cubicBezTo>
                <a:cubicBezTo>
                  <a:pt x="4911344" y="1413721"/>
                  <a:pt x="4852572" y="1595723"/>
                  <a:pt x="4881396" y="1796976"/>
                </a:cubicBezTo>
                <a:cubicBezTo>
                  <a:pt x="4761675" y="1813103"/>
                  <a:pt x="4606331" y="1733802"/>
                  <a:pt x="4339019" y="1796976"/>
                </a:cubicBezTo>
                <a:cubicBezTo>
                  <a:pt x="4071707" y="1860150"/>
                  <a:pt x="4070109" y="1788068"/>
                  <a:pt x="3943083" y="1796976"/>
                </a:cubicBezTo>
                <a:cubicBezTo>
                  <a:pt x="3816057" y="1805884"/>
                  <a:pt x="3705503" y="1765753"/>
                  <a:pt x="3498334" y="1796976"/>
                </a:cubicBezTo>
                <a:cubicBezTo>
                  <a:pt x="3291165" y="1828199"/>
                  <a:pt x="3124369" y="1793125"/>
                  <a:pt x="2907143" y="1796976"/>
                </a:cubicBezTo>
                <a:cubicBezTo>
                  <a:pt x="2689917" y="1800827"/>
                  <a:pt x="2596980" y="1785345"/>
                  <a:pt x="2462393" y="1796976"/>
                </a:cubicBezTo>
                <a:cubicBezTo>
                  <a:pt x="2327806" y="1808607"/>
                  <a:pt x="2050914" y="1732054"/>
                  <a:pt x="1822388" y="1796976"/>
                </a:cubicBezTo>
                <a:cubicBezTo>
                  <a:pt x="1593862" y="1861898"/>
                  <a:pt x="1440708" y="1752184"/>
                  <a:pt x="1182383" y="1796976"/>
                </a:cubicBezTo>
                <a:cubicBezTo>
                  <a:pt x="924058" y="1841768"/>
                  <a:pt x="926093" y="1759167"/>
                  <a:pt x="786447" y="1796976"/>
                </a:cubicBezTo>
                <a:cubicBezTo>
                  <a:pt x="646801" y="1834785"/>
                  <a:pt x="335912" y="1738901"/>
                  <a:pt x="0" y="1796976"/>
                </a:cubicBezTo>
                <a:cubicBezTo>
                  <a:pt x="-34003" y="1651572"/>
                  <a:pt x="8487" y="1429737"/>
                  <a:pt x="0" y="1180014"/>
                </a:cubicBezTo>
                <a:cubicBezTo>
                  <a:pt x="-8487" y="930291"/>
                  <a:pt x="67179" y="711082"/>
                  <a:pt x="0" y="545083"/>
                </a:cubicBezTo>
                <a:cubicBezTo>
                  <a:pt x="-67179" y="379084"/>
                  <a:pt x="15752" y="161168"/>
                  <a:pt x="0" y="0"/>
                </a:cubicBezTo>
                <a:close/>
              </a:path>
              <a:path w="4881396" h="1796976" stroke="0" extrusionOk="0">
                <a:moveTo>
                  <a:pt x="0" y="0"/>
                </a:moveTo>
                <a:cubicBezTo>
                  <a:pt x="318884" y="-18679"/>
                  <a:pt x="332868" y="55733"/>
                  <a:pt x="640005" y="0"/>
                </a:cubicBezTo>
                <a:cubicBezTo>
                  <a:pt x="947143" y="-55733"/>
                  <a:pt x="1005464" y="4750"/>
                  <a:pt x="1133569" y="0"/>
                </a:cubicBezTo>
                <a:cubicBezTo>
                  <a:pt x="1261674" y="-4750"/>
                  <a:pt x="1539821" y="42015"/>
                  <a:pt x="1773574" y="0"/>
                </a:cubicBezTo>
                <a:cubicBezTo>
                  <a:pt x="2007328" y="-42015"/>
                  <a:pt x="2031569" y="5342"/>
                  <a:pt x="2169509" y="0"/>
                </a:cubicBezTo>
                <a:cubicBezTo>
                  <a:pt x="2307450" y="-5342"/>
                  <a:pt x="2470633" y="42446"/>
                  <a:pt x="2614259" y="0"/>
                </a:cubicBezTo>
                <a:cubicBezTo>
                  <a:pt x="2757885" y="-42446"/>
                  <a:pt x="2972426" y="48573"/>
                  <a:pt x="3205450" y="0"/>
                </a:cubicBezTo>
                <a:cubicBezTo>
                  <a:pt x="3438474" y="-48573"/>
                  <a:pt x="3524941" y="52941"/>
                  <a:pt x="3699013" y="0"/>
                </a:cubicBezTo>
                <a:cubicBezTo>
                  <a:pt x="3873085" y="-52941"/>
                  <a:pt x="4186504" y="38527"/>
                  <a:pt x="4339019" y="0"/>
                </a:cubicBezTo>
                <a:cubicBezTo>
                  <a:pt x="4491534" y="-38527"/>
                  <a:pt x="4706888" y="32436"/>
                  <a:pt x="4881396" y="0"/>
                </a:cubicBezTo>
                <a:cubicBezTo>
                  <a:pt x="4917929" y="189595"/>
                  <a:pt x="4850646" y="384865"/>
                  <a:pt x="4881396" y="634932"/>
                </a:cubicBezTo>
                <a:cubicBezTo>
                  <a:pt x="4912146" y="884999"/>
                  <a:pt x="4823989" y="964555"/>
                  <a:pt x="4881396" y="1197984"/>
                </a:cubicBezTo>
                <a:cubicBezTo>
                  <a:pt x="4938803" y="1431413"/>
                  <a:pt x="4843700" y="1522383"/>
                  <a:pt x="4881396" y="1796976"/>
                </a:cubicBezTo>
                <a:cubicBezTo>
                  <a:pt x="4760357" y="1833869"/>
                  <a:pt x="4649993" y="1786511"/>
                  <a:pt x="4485461" y="1796976"/>
                </a:cubicBezTo>
                <a:cubicBezTo>
                  <a:pt x="4320929" y="1807441"/>
                  <a:pt x="4180817" y="1770171"/>
                  <a:pt x="3943083" y="1796976"/>
                </a:cubicBezTo>
                <a:cubicBezTo>
                  <a:pt x="3705349" y="1823781"/>
                  <a:pt x="3637153" y="1790415"/>
                  <a:pt x="3498334" y="1796976"/>
                </a:cubicBezTo>
                <a:cubicBezTo>
                  <a:pt x="3359515" y="1803537"/>
                  <a:pt x="3109840" y="1754091"/>
                  <a:pt x="2907143" y="1796976"/>
                </a:cubicBezTo>
                <a:cubicBezTo>
                  <a:pt x="2704446" y="1839861"/>
                  <a:pt x="2592820" y="1761783"/>
                  <a:pt x="2413579" y="1796976"/>
                </a:cubicBezTo>
                <a:cubicBezTo>
                  <a:pt x="2234338" y="1832169"/>
                  <a:pt x="1916537" y="1786824"/>
                  <a:pt x="1773574" y="1796976"/>
                </a:cubicBezTo>
                <a:cubicBezTo>
                  <a:pt x="1630612" y="1807128"/>
                  <a:pt x="1539439" y="1758289"/>
                  <a:pt x="1377638" y="1796976"/>
                </a:cubicBezTo>
                <a:cubicBezTo>
                  <a:pt x="1215837" y="1835663"/>
                  <a:pt x="1010879" y="1742880"/>
                  <a:pt x="835261" y="1796976"/>
                </a:cubicBezTo>
                <a:cubicBezTo>
                  <a:pt x="659643" y="1851072"/>
                  <a:pt x="390106" y="1701246"/>
                  <a:pt x="0" y="1796976"/>
                </a:cubicBezTo>
                <a:cubicBezTo>
                  <a:pt x="-30959" y="1687144"/>
                  <a:pt x="23938" y="1445022"/>
                  <a:pt x="0" y="1251893"/>
                </a:cubicBezTo>
                <a:cubicBezTo>
                  <a:pt x="-23938" y="1058764"/>
                  <a:pt x="35572" y="946924"/>
                  <a:pt x="0" y="706811"/>
                </a:cubicBezTo>
                <a:cubicBezTo>
                  <a:pt x="-35572" y="466698"/>
                  <a:pt x="47051" y="164405"/>
                  <a:pt x="0" y="0"/>
                </a:cubicBezTo>
                <a:close/>
              </a:path>
            </a:pathLst>
          </a:custGeom>
          <a:ln>
            <a:solidFill>
              <a:schemeClr val="tx1"/>
            </a:solidFill>
            <a:extLst>
              <a:ext uri="{C807C97D-BFC1-408E-A445-0C87EB9F89A2}">
                <ask:lineSketchStyleProps xmlns:ask="http://schemas.microsoft.com/office/drawing/2018/sketchyshapes" sd="3302641006">
                  <a:prstGeom prst="rect">
                    <a:avLst/>
                  </a:prstGeom>
                  <ask:type>
                    <ask:lineSketchScribble/>
                  </ask:type>
                </ask:lineSketchStyleProps>
              </a:ext>
            </a:extLst>
          </a:ln>
        </p:spPr>
      </p:pic>
      <p:sp>
        <p:nvSpPr>
          <p:cNvPr id="3" name="Title 1">
            <a:extLst>
              <a:ext uri="{FF2B5EF4-FFF2-40B4-BE49-F238E27FC236}">
                <a16:creationId xmlns:a16="http://schemas.microsoft.com/office/drawing/2014/main" id="{565C2EA0-023C-FA39-91DD-06303EF0F0CA}"/>
              </a:ext>
            </a:extLst>
          </p:cNvPr>
          <p:cNvSpPr txBox="1">
            <a:spLocks/>
          </p:cNvSpPr>
          <p:nvPr/>
        </p:nvSpPr>
        <p:spPr>
          <a:xfrm>
            <a:off x="320930" y="411925"/>
            <a:ext cx="4284026" cy="856513"/>
          </a:xfrm>
          <a:custGeom>
            <a:avLst/>
            <a:gdLst>
              <a:gd name="csX0" fmla="*/ 0 w 4284026"/>
              <a:gd name="csY0" fmla="*/ 0 h 856513"/>
              <a:gd name="csX1" fmla="*/ 569163 w 4284026"/>
              <a:gd name="csY1" fmla="*/ 0 h 856513"/>
              <a:gd name="csX2" fmla="*/ 1095487 w 4284026"/>
              <a:gd name="csY2" fmla="*/ 0 h 856513"/>
              <a:gd name="csX3" fmla="*/ 1664650 w 4284026"/>
              <a:gd name="csY3" fmla="*/ 0 h 856513"/>
              <a:gd name="csX4" fmla="*/ 2319494 w 4284026"/>
              <a:gd name="csY4" fmla="*/ 0 h 856513"/>
              <a:gd name="csX5" fmla="*/ 2974338 w 4284026"/>
              <a:gd name="csY5" fmla="*/ 0 h 856513"/>
              <a:gd name="csX6" fmla="*/ 3457821 w 4284026"/>
              <a:gd name="csY6" fmla="*/ 0 h 856513"/>
              <a:gd name="csX7" fmla="*/ 4284026 w 4284026"/>
              <a:gd name="csY7" fmla="*/ 0 h 856513"/>
              <a:gd name="csX8" fmla="*/ 4284026 w 4284026"/>
              <a:gd name="csY8" fmla="*/ 402561 h 856513"/>
              <a:gd name="csX9" fmla="*/ 4284026 w 4284026"/>
              <a:gd name="csY9" fmla="*/ 856513 h 856513"/>
              <a:gd name="csX10" fmla="*/ 3757703 w 4284026"/>
              <a:gd name="csY10" fmla="*/ 856513 h 856513"/>
              <a:gd name="csX11" fmla="*/ 3102859 w 4284026"/>
              <a:gd name="csY11" fmla="*/ 856513 h 856513"/>
              <a:gd name="csX12" fmla="*/ 2490855 w 4284026"/>
              <a:gd name="csY12" fmla="*/ 856513 h 856513"/>
              <a:gd name="csX13" fmla="*/ 1793171 w 4284026"/>
              <a:gd name="csY13" fmla="*/ 856513 h 856513"/>
              <a:gd name="csX14" fmla="*/ 1266848 w 4284026"/>
              <a:gd name="csY14" fmla="*/ 856513 h 856513"/>
              <a:gd name="csX15" fmla="*/ 697684 w 4284026"/>
              <a:gd name="csY15" fmla="*/ 856513 h 856513"/>
              <a:gd name="csX16" fmla="*/ 0 w 4284026"/>
              <a:gd name="csY16" fmla="*/ 856513 h 856513"/>
              <a:gd name="csX17" fmla="*/ 0 w 4284026"/>
              <a:gd name="csY17" fmla="*/ 436822 h 856513"/>
              <a:gd name="csX18" fmla="*/ 0 w 4284026"/>
              <a:gd name="csY18" fmla="*/ 0 h 8565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284026" h="856513" fill="none" extrusionOk="0">
                <a:moveTo>
                  <a:pt x="0" y="0"/>
                </a:moveTo>
                <a:cubicBezTo>
                  <a:pt x="189207" y="-5560"/>
                  <a:pt x="327576" y="-19881"/>
                  <a:pt x="569163" y="0"/>
                </a:cubicBezTo>
                <a:cubicBezTo>
                  <a:pt x="810750" y="19881"/>
                  <a:pt x="939317" y="-4214"/>
                  <a:pt x="1095487" y="0"/>
                </a:cubicBezTo>
                <a:cubicBezTo>
                  <a:pt x="1251657" y="4214"/>
                  <a:pt x="1439674" y="-27207"/>
                  <a:pt x="1664650" y="0"/>
                </a:cubicBezTo>
                <a:cubicBezTo>
                  <a:pt x="1889626" y="27207"/>
                  <a:pt x="2041370" y="30206"/>
                  <a:pt x="2319494" y="0"/>
                </a:cubicBezTo>
                <a:cubicBezTo>
                  <a:pt x="2597618" y="-30206"/>
                  <a:pt x="2736895" y="-6239"/>
                  <a:pt x="2974338" y="0"/>
                </a:cubicBezTo>
                <a:cubicBezTo>
                  <a:pt x="3211781" y="6239"/>
                  <a:pt x="3246756" y="-12888"/>
                  <a:pt x="3457821" y="0"/>
                </a:cubicBezTo>
                <a:cubicBezTo>
                  <a:pt x="3668886" y="12888"/>
                  <a:pt x="4018400" y="-39449"/>
                  <a:pt x="4284026" y="0"/>
                </a:cubicBezTo>
                <a:cubicBezTo>
                  <a:pt x="4303397" y="125909"/>
                  <a:pt x="4281744" y="231198"/>
                  <a:pt x="4284026" y="402561"/>
                </a:cubicBezTo>
                <a:cubicBezTo>
                  <a:pt x="4286308" y="573924"/>
                  <a:pt x="4284627" y="683873"/>
                  <a:pt x="4284026" y="856513"/>
                </a:cubicBezTo>
                <a:cubicBezTo>
                  <a:pt x="4092897" y="836184"/>
                  <a:pt x="3972037" y="841847"/>
                  <a:pt x="3757703" y="856513"/>
                </a:cubicBezTo>
                <a:cubicBezTo>
                  <a:pt x="3543369" y="871179"/>
                  <a:pt x="3409873" y="863277"/>
                  <a:pt x="3102859" y="856513"/>
                </a:cubicBezTo>
                <a:cubicBezTo>
                  <a:pt x="2795845" y="849749"/>
                  <a:pt x="2694438" y="826380"/>
                  <a:pt x="2490855" y="856513"/>
                </a:cubicBezTo>
                <a:cubicBezTo>
                  <a:pt x="2287272" y="886646"/>
                  <a:pt x="2101141" y="844640"/>
                  <a:pt x="1793171" y="856513"/>
                </a:cubicBezTo>
                <a:cubicBezTo>
                  <a:pt x="1485201" y="868386"/>
                  <a:pt x="1394538" y="849150"/>
                  <a:pt x="1266848" y="856513"/>
                </a:cubicBezTo>
                <a:cubicBezTo>
                  <a:pt x="1139158" y="863876"/>
                  <a:pt x="963620" y="867298"/>
                  <a:pt x="697684" y="856513"/>
                </a:cubicBezTo>
                <a:cubicBezTo>
                  <a:pt x="431748" y="845728"/>
                  <a:pt x="311336" y="879005"/>
                  <a:pt x="0" y="856513"/>
                </a:cubicBezTo>
                <a:cubicBezTo>
                  <a:pt x="20886" y="743500"/>
                  <a:pt x="5417" y="645234"/>
                  <a:pt x="0" y="436822"/>
                </a:cubicBezTo>
                <a:cubicBezTo>
                  <a:pt x="-5417" y="228410"/>
                  <a:pt x="18618" y="123286"/>
                  <a:pt x="0" y="0"/>
                </a:cubicBezTo>
                <a:close/>
              </a:path>
              <a:path w="4284026" h="856513" stroke="0" extrusionOk="0">
                <a:moveTo>
                  <a:pt x="0" y="0"/>
                </a:moveTo>
                <a:cubicBezTo>
                  <a:pt x="188486" y="17459"/>
                  <a:pt x="428139" y="15060"/>
                  <a:pt x="612004" y="0"/>
                </a:cubicBezTo>
                <a:cubicBezTo>
                  <a:pt x="795869" y="-15060"/>
                  <a:pt x="980380" y="8740"/>
                  <a:pt x="1181167" y="0"/>
                </a:cubicBezTo>
                <a:cubicBezTo>
                  <a:pt x="1381954" y="-8740"/>
                  <a:pt x="1427038" y="22313"/>
                  <a:pt x="1664650" y="0"/>
                </a:cubicBezTo>
                <a:cubicBezTo>
                  <a:pt x="1902262" y="-22313"/>
                  <a:pt x="2087756" y="8670"/>
                  <a:pt x="2319494" y="0"/>
                </a:cubicBezTo>
                <a:cubicBezTo>
                  <a:pt x="2551232" y="-8670"/>
                  <a:pt x="2846660" y="919"/>
                  <a:pt x="3017178" y="0"/>
                </a:cubicBezTo>
                <a:cubicBezTo>
                  <a:pt x="3187696" y="-919"/>
                  <a:pt x="3420631" y="12574"/>
                  <a:pt x="3629182" y="0"/>
                </a:cubicBezTo>
                <a:cubicBezTo>
                  <a:pt x="3837733" y="-12574"/>
                  <a:pt x="3965918" y="21047"/>
                  <a:pt x="4284026" y="0"/>
                </a:cubicBezTo>
                <a:cubicBezTo>
                  <a:pt x="4290682" y="104767"/>
                  <a:pt x="4268422" y="262624"/>
                  <a:pt x="4284026" y="402561"/>
                </a:cubicBezTo>
                <a:cubicBezTo>
                  <a:pt x="4299630" y="542498"/>
                  <a:pt x="4282553" y="641536"/>
                  <a:pt x="4284026" y="856513"/>
                </a:cubicBezTo>
                <a:cubicBezTo>
                  <a:pt x="4076185" y="851314"/>
                  <a:pt x="4018903" y="845994"/>
                  <a:pt x="3800543" y="856513"/>
                </a:cubicBezTo>
                <a:cubicBezTo>
                  <a:pt x="3582183" y="867032"/>
                  <a:pt x="3430418" y="837736"/>
                  <a:pt x="3274220" y="856513"/>
                </a:cubicBezTo>
                <a:cubicBezTo>
                  <a:pt x="3118022" y="875290"/>
                  <a:pt x="2750281" y="869409"/>
                  <a:pt x="2576536" y="856513"/>
                </a:cubicBezTo>
                <a:cubicBezTo>
                  <a:pt x="2402791" y="843617"/>
                  <a:pt x="2173618" y="866090"/>
                  <a:pt x="1964532" y="856513"/>
                </a:cubicBezTo>
                <a:cubicBezTo>
                  <a:pt x="1755446" y="846936"/>
                  <a:pt x="1582956" y="845209"/>
                  <a:pt x="1266848" y="856513"/>
                </a:cubicBezTo>
                <a:cubicBezTo>
                  <a:pt x="950740" y="867817"/>
                  <a:pt x="959910" y="837603"/>
                  <a:pt x="697684" y="856513"/>
                </a:cubicBezTo>
                <a:cubicBezTo>
                  <a:pt x="435458" y="875423"/>
                  <a:pt x="327764" y="839033"/>
                  <a:pt x="0" y="856513"/>
                </a:cubicBezTo>
                <a:cubicBezTo>
                  <a:pt x="9425" y="665423"/>
                  <a:pt x="6366" y="574997"/>
                  <a:pt x="0" y="419691"/>
                </a:cubicBezTo>
                <a:cubicBezTo>
                  <a:pt x="-6366" y="264385"/>
                  <a:pt x="16506" y="120175"/>
                  <a:pt x="0" y="0"/>
                </a:cubicBezTo>
                <a:close/>
              </a:path>
            </a:pathLst>
          </a:custGeom>
          <a:ln w="38100">
            <a:solidFill>
              <a:schemeClr val="tx1"/>
            </a:solidFill>
            <a:extLst>
              <a:ext uri="{C807C97D-BFC1-408E-A445-0C87EB9F89A2}">
                <ask:lineSketchStyleProps xmlns:ask="http://schemas.microsoft.com/office/drawing/2018/sketchyshapes" sd="1895967556">
                  <a:prstGeom prst="rect">
                    <a:avLst/>
                  </a:prstGeom>
                  <ask:type>
                    <ask:lineSketchFreehand/>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dirty="0">
                <a:latin typeface="Aptos SemiBold" panose="020B0004020202020204" pitchFamily="34" charset="0"/>
              </a:rPr>
              <a:t>Regulatory capture</a:t>
            </a:r>
          </a:p>
        </p:txBody>
      </p:sp>
    </p:spTree>
    <p:extLst>
      <p:ext uri="{BB962C8B-B14F-4D97-AF65-F5344CB8AC3E}">
        <p14:creationId xmlns:p14="http://schemas.microsoft.com/office/powerpoint/2010/main" val="1786293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24F65F-9820-5C08-4A67-4228DFC21D46}"/>
              </a:ext>
            </a:extLst>
          </p:cNvPr>
          <p:cNvSpPr txBox="1">
            <a:spLocks/>
          </p:cNvSpPr>
          <p:nvPr/>
        </p:nvSpPr>
        <p:spPr>
          <a:xfrm>
            <a:off x="6176492" y="286087"/>
            <a:ext cx="4284026" cy="856513"/>
          </a:xfrm>
          <a:custGeom>
            <a:avLst/>
            <a:gdLst>
              <a:gd name="csX0" fmla="*/ 0 w 4284026"/>
              <a:gd name="csY0" fmla="*/ 0 h 856513"/>
              <a:gd name="csX1" fmla="*/ 569163 w 4284026"/>
              <a:gd name="csY1" fmla="*/ 0 h 856513"/>
              <a:gd name="csX2" fmla="*/ 1095487 w 4284026"/>
              <a:gd name="csY2" fmla="*/ 0 h 856513"/>
              <a:gd name="csX3" fmla="*/ 1664650 w 4284026"/>
              <a:gd name="csY3" fmla="*/ 0 h 856513"/>
              <a:gd name="csX4" fmla="*/ 2319494 w 4284026"/>
              <a:gd name="csY4" fmla="*/ 0 h 856513"/>
              <a:gd name="csX5" fmla="*/ 2974338 w 4284026"/>
              <a:gd name="csY5" fmla="*/ 0 h 856513"/>
              <a:gd name="csX6" fmla="*/ 3457821 w 4284026"/>
              <a:gd name="csY6" fmla="*/ 0 h 856513"/>
              <a:gd name="csX7" fmla="*/ 4284026 w 4284026"/>
              <a:gd name="csY7" fmla="*/ 0 h 856513"/>
              <a:gd name="csX8" fmla="*/ 4284026 w 4284026"/>
              <a:gd name="csY8" fmla="*/ 402561 h 856513"/>
              <a:gd name="csX9" fmla="*/ 4284026 w 4284026"/>
              <a:gd name="csY9" fmla="*/ 856513 h 856513"/>
              <a:gd name="csX10" fmla="*/ 3757703 w 4284026"/>
              <a:gd name="csY10" fmla="*/ 856513 h 856513"/>
              <a:gd name="csX11" fmla="*/ 3102859 w 4284026"/>
              <a:gd name="csY11" fmla="*/ 856513 h 856513"/>
              <a:gd name="csX12" fmla="*/ 2490855 w 4284026"/>
              <a:gd name="csY12" fmla="*/ 856513 h 856513"/>
              <a:gd name="csX13" fmla="*/ 1793171 w 4284026"/>
              <a:gd name="csY13" fmla="*/ 856513 h 856513"/>
              <a:gd name="csX14" fmla="*/ 1266848 w 4284026"/>
              <a:gd name="csY14" fmla="*/ 856513 h 856513"/>
              <a:gd name="csX15" fmla="*/ 697684 w 4284026"/>
              <a:gd name="csY15" fmla="*/ 856513 h 856513"/>
              <a:gd name="csX16" fmla="*/ 0 w 4284026"/>
              <a:gd name="csY16" fmla="*/ 856513 h 856513"/>
              <a:gd name="csX17" fmla="*/ 0 w 4284026"/>
              <a:gd name="csY17" fmla="*/ 436822 h 856513"/>
              <a:gd name="csX18" fmla="*/ 0 w 4284026"/>
              <a:gd name="csY18" fmla="*/ 0 h 8565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284026" h="856513" fill="none" extrusionOk="0">
                <a:moveTo>
                  <a:pt x="0" y="0"/>
                </a:moveTo>
                <a:cubicBezTo>
                  <a:pt x="189207" y="-5560"/>
                  <a:pt x="327576" y="-19881"/>
                  <a:pt x="569163" y="0"/>
                </a:cubicBezTo>
                <a:cubicBezTo>
                  <a:pt x="810750" y="19881"/>
                  <a:pt x="939317" y="-4214"/>
                  <a:pt x="1095487" y="0"/>
                </a:cubicBezTo>
                <a:cubicBezTo>
                  <a:pt x="1251657" y="4214"/>
                  <a:pt x="1439674" y="-27207"/>
                  <a:pt x="1664650" y="0"/>
                </a:cubicBezTo>
                <a:cubicBezTo>
                  <a:pt x="1889626" y="27207"/>
                  <a:pt x="2041370" y="30206"/>
                  <a:pt x="2319494" y="0"/>
                </a:cubicBezTo>
                <a:cubicBezTo>
                  <a:pt x="2597618" y="-30206"/>
                  <a:pt x="2736895" y="-6239"/>
                  <a:pt x="2974338" y="0"/>
                </a:cubicBezTo>
                <a:cubicBezTo>
                  <a:pt x="3211781" y="6239"/>
                  <a:pt x="3246756" y="-12888"/>
                  <a:pt x="3457821" y="0"/>
                </a:cubicBezTo>
                <a:cubicBezTo>
                  <a:pt x="3668886" y="12888"/>
                  <a:pt x="4018400" y="-39449"/>
                  <a:pt x="4284026" y="0"/>
                </a:cubicBezTo>
                <a:cubicBezTo>
                  <a:pt x="4303397" y="125909"/>
                  <a:pt x="4281744" y="231198"/>
                  <a:pt x="4284026" y="402561"/>
                </a:cubicBezTo>
                <a:cubicBezTo>
                  <a:pt x="4286308" y="573924"/>
                  <a:pt x="4284627" y="683873"/>
                  <a:pt x="4284026" y="856513"/>
                </a:cubicBezTo>
                <a:cubicBezTo>
                  <a:pt x="4092897" y="836184"/>
                  <a:pt x="3972037" y="841847"/>
                  <a:pt x="3757703" y="856513"/>
                </a:cubicBezTo>
                <a:cubicBezTo>
                  <a:pt x="3543369" y="871179"/>
                  <a:pt x="3409873" y="863277"/>
                  <a:pt x="3102859" y="856513"/>
                </a:cubicBezTo>
                <a:cubicBezTo>
                  <a:pt x="2795845" y="849749"/>
                  <a:pt x="2694438" y="826380"/>
                  <a:pt x="2490855" y="856513"/>
                </a:cubicBezTo>
                <a:cubicBezTo>
                  <a:pt x="2287272" y="886646"/>
                  <a:pt x="2101141" y="844640"/>
                  <a:pt x="1793171" y="856513"/>
                </a:cubicBezTo>
                <a:cubicBezTo>
                  <a:pt x="1485201" y="868386"/>
                  <a:pt x="1394538" y="849150"/>
                  <a:pt x="1266848" y="856513"/>
                </a:cubicBezTo>
                <a:cubicBezTo>
                  <a:pt x="1139158" y="863876"/>
                  <a:pt x="963620" y="867298"/>
                  <a:pt x="697684" y="856513"/>
                </a:cubicBezTo>
                <a:cubicBezTo>
                  <a:pt x="431748" y="845728"/>
                  <a:pt x="311336" y="879005"/>
                  <a:pt x="0" y="856513"/>
                </a:cubicBezTo>
                <a:cubicBezTo>
                  <a:pt x="20886" y="743500"/>
                  <a:pt x="5417" y="645234"/>
                  <a:pt x="0" y="436822"/>
                </a:cubicBezTo>
                <a:cubicBezTo>
                  <a:pt x="-5417" y="228410"/>
                  <a:pt x="18618" y="123286"/>
                  <a:pt x="0" y="0"/>
                </a:cubicBezTo>
                <a:close/>
              </a:path>
              <a:path w="4284026" h="856513" stroke="0" extrusionOk="0">
                <a:moveTo>
                  <a:pt x="0" y="0"/>
                </a:moveTo>
                <a:cubicBezTo>
                  <a:pt x="188486" y="17459"/>
                  <a:pt x="428139" y="15060"/>
                  <a:pt x="612004" y="0"/>
                </a:cubicBezTo>
                <a:cubicBezTo>
                  <a:pt x="795869" y="-15060"/>
                  <a:pt x="980380" y="8740"/>
                  <a:pt x="1181167" y="0"/>
                </a:cubicBezTo>
                <a:cubicBezTo>
                  <a:pt x="1381954" y="-8740"/>
                  <a:pt x="1427038" y="22313"/>
                  <a:pt x="1664650" y="0"/>
                </a:cubicBezTo>
                <a:cubicBezTo>
                  <a:pt x="1902262" y="-22313"/>
                  <a:pt x="2087756" y="8670"/>
                  <a:pt x="2319494" y="0"/>
                </a:cubicBezTo>
                <a:cubicBezTo>
                  <a:pt x="2551232" y="-8670"/>
                  <a:pt x="2846660" y="919"/>
                  <a:pt x="3017178" y="0"/>
                </a:cubicBezTo>
                <a:cubicBezTo>
                  <a:pt x="3187696" y="-919"/>
                  <a:pt x="3420631" y="12574"/>
                  <a:pt x="3629182" y="0"/>
                </a:cubicBezTo>
                <a:cubicBezTo>
                  <a:pt x="3837733" y="-12574"/>
                  <a:pt x="3965918" y="21047"/>
                  <a:pt x="4284026" y="0"/>
                </a:cubicBezTo>
                <a:cubicBezTo>
                  <a:pt x="4290682" y="104767"/>
                  <a:pt x="4268422" y="262624"/>
                  <a:pt x="4284026" y="402561"/>
                </a:cubicBezTo>
                <a:cubicBezTo>
                  <a:pt x="4299630" y="542498"/>
                  <a:pt x="4282553" y="641536"/>
                  <a:pt x="4284026" y="856513"/>
                </a:cubicBezTo>
                <a:cubicBezTo>
                  <a:pt x="4076185" y="851314"/>
                  <a:pt x="4018903" y="845994"/>
                  <a:pt x="3800543" y="856513"/>
                </a:cubicBezTo>
                <a:cubicBezTo>
                  <a:pt x="3582183" y="867032"/>
                  <a:pt x="3430418" y="837736"/>
                  <a:pt x="3274220" y="856513"/>
                </a:cubicBezTo>
                <a:cubicBezTo>
                  <a:pt x="3118022" y="875290"/>
                  <a:pt x="2750281" y="869409"/>
                  <a:pt x="2576536" y="856513"/>
                </a:cubicBezTo>
                <a:cubicBezTo>
                  <a:pt x="2402791" y="843617"/>
                  <a:pt x="2173618" y="866090"/>
                  <a:pt x="1964532" y="856513"/>
                </a:cubicBezTo>
                <a:cubicBezTo>
                  <a:pt x="1755446" y="846936"/>
                  <a:pt x="1582956" y="845209"/>
                  <a:pt x="1266848" y="856513"/>
                </a:cubicBezTo>
                <a:cubicBezTo>
                  <a:pt x="950740" y="867817"/>
                  <a:pt x="959910" y="837603"/>
                  <a:pt x="697684" y="856513"/>
                </a:cubicBezTo>
                <a:cubicBezTo>
                  <a:pt x="435458" y="875423"/>
                  <a:pt x="327764" y="839033"/>
                  <a:pt x="0" y="856513"/>
                </a:cubicBezTo>
                <a:cubicBezTo>
                  <a:pt x="9425" y="665423"/>
                  <a:pt x="6366" y="574997"/>
                  <a:pt x="0" y="419691"/>
                </a:cubicBezTo>
                <a:cubicBezTo>
                  <a:pt x="-6366" y="264385"/>
                  <a:pt x="16506" y="120175"/>
                  <a:pt x="0" y="0"/>
                </a:cubicBezTo>
                <a:close/>
              </a:path>
            </a:pathLst>
          </a:custGeom>
          <a:ln w="38100">
            <a:solidFill>
              <a:schemeClr val="tx1"/>
            </a:solidFill>
            <a:extLst>
              <a:ext uri="{C807C97D-BFC1-408E-A445-0C87EB9F89A2}">
                <ask:lineSketchStyleProps xmlns:ask="http://schemas.microsoft.com/office/drawing/2018/sketchyshapes" sd="1895967556">
                  <a:prstGeom prst="rect">
                    <a:avLst/>
                  </a:prstGeom>
                  <ask:type>
                    <ask:lineSketchFreehand/>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dirty="0">
                <a:latin typeface="Aptos SemiBold" panose="020B0004020202020204" pitchFamily="34" charset="0"/>
              </a:rPr>
              <a:t>Media capture</a:t>
            </a:r>
          </a:p>
        </p:txBody>
      </p:sp>
      <p:sp>
        <p:nvSpPr>
          <p:cNvPr id="4" name="TextBox 3">
            <a:extLst>
              <a:ext uri="{FF2B5EF4-FFF2-40B4-BE49-F238E27FC236}">
                <a16:creationId xmlns:a16="http://schemas.microsoft.com/office/drawing/2014/main" id="{CE09F1EB-5882-1A20-FE52-891E8C039834}"/>
              </a:ext>
            </a:extLst>
          </p:cNvPr>
          <p:cNvSpPr txBox="1"/>
          <p:nvPr/>
        </p:nvSpPr>
        <p:spPr>
          <a:xfrm>
            <a:off x="0" y="6596390"/>
            <a:ext cx="12192000" cy="261610"/>
          </a:xfrm>
          <a:prstGeom prst="rect">
            <a:avLst/>
          </a:prstGeom>
          <a:noFill/>
        </p:spPr>
        <p:txBody>
          <a:bodyPr wrap="square" anchor="b">
            <a:spAutoFit/>
          </a:bodyPr>
          <a:lstStyle/>
          <a:p>
            <a:pPr algn="ctr"/>
            <a:r>
              <a:rPr lang="en-US" sz="1100" dirty="0"/>
              <a:t>Barakat. </a:t>
            </a:r>
            <a:r>
              <a:rPr lang="en-US" sz="1100" dirty="0">
                <a:hlinkClick r:id="rId2"/>
              </a:rPr>
              <a:t>Selective perspectives: A content analysis of The New York Times’ reporting on artificial intelligence</a:t>
            </a:r>
            <a:r>
              <a:rPr lang="en-US" sz="1100" dirty="0"/>
              <a:t>. Computer Says Maybe, 2024.</a:t>
            </a:r>
          </a:p>
        </p:txBody>
      </p:sp>
      <p:pic>
        <p:nvPicPr>
          <p:cNvPr id="6" name="Picture 5" descr="A screenshot of a phone&#10;&#10;AI-generated content may be incorrect.">
            <a:extLst>
              <a:ext uri="{FF2B5EF4-FFF2-40B4-BE49-F238E27FC236}">
                <a16:creationId xmlns:a16="http://schemas.microsoft.com/office/drawing/2014/main" id="{DAA513CF-4175-89E4-35D2-FB5210DB1263}"/>
              </a:ext>
            </a:extLst>
          </p:cNvPr>
          <p:cNvPicPr>
            <a:picLocks noChangeAspect="1"/>
          </p:cNvPicPr>
          <p:nvPr/>
        </p:nvPicPr>
        <p:blipFill>
          <a:blip r:embed="rId3"/>
          <a:stretch>
            <a:fillRect/>
          </a:stretch>
        </p:blipFill>
        <p:spPr>
          <a:xfrm>
            <a:off x="213469" y="541325"/>
            <a:ext cx="5553186" cy="6055065"/>
          </a:xfrm>
          <a:prstGeom prst="rect">
            <a:avLst/>
          </a:prstGeom>
        </p:spPr>
      </p:pic>
      <p:pic>
        <p:nvPicPr>
          <p:cNvPr id="7" name="Picture 6" descr="A close up of black text&#10;&#10;AI-generated content may be incorrect.">
            <a:extLst>
              <a:ext uri="{FF2B5EF4-FFF2-40B4-BE49-F238E27FC236}">
                <a16:creationId xmlns:a16="http://schemas.microsoft.com/office/drawing/2014/main" id="{015C7033-8812-68AF-36D8-E512E2EF5A45}"/>
              </a:ext>
            </a:extLst>
          </p:cNvPr>
          <p:cNvPicPr>
            <a:picLocks noChangeAspect="1"/>
          </p:cNvPicPr>
          <p:nvPr/>
        </p:nvPicPr>
        <p:blipFill>
          <a:blip r:embed="rId4"/>
          <a:stretch>
            <a:fillRect/>
          </a:stretch>
        </p:blipFill>
        <p:spPr>
          <a:xfrm>
            <a:off x="976399" y="2611277"/>
            <a:ext cx="6960594" cy="950026"/>
          </a:xfrm>
          <a:prstGeom prst="rect">
            <a:avLst/>
          </a:prstGeom>
          <a:ln>
            <a:solidFill>
              <a:schemeClr val="tx1">
                <a:lumMod val="65000"/>
                <a:lumOff val="35000"/>
              </a:schemeClr>
            </a:solidFill>
          </a:ln>
        </p:spPr>
      </p:pic>
      <p:pic>
        <p:nvPicPr>
          <p:cNvPr id="9" name="Picture 8">
            <a:extLst>
              <a:ext uri="{FF2B5EF4-FFF2-40B4-BE49-F238E27FC236}">
                <a16:creationId xmlns:a16="http://schemas.microsoft.com/office/drawing/2014/main" id="{DB1C637B-9ABF-CBA0-B553-6F171E840476}"/>
              </a:ext>
            </a:extLst>
          </p:cNvPr>
          <p:cNvPicPr>
            <a:picLocks noChangeAspect="1"/>
          </p:cNvPicPr>
          <p:nvPr/>
        </p:nvPicPr>
        <p:blipFill>
          <a:blip r:embed="rId5"/>
          <a:stretch>
            <a:fillRect/>
          </a:stretch>
        </p:blipFill>
        <p:spPr>
          <a:xfrm>
            <a:off x="8319360" y="1404210"/>
            <a:ext cx="3659171" cy="5192180"/>
          </a:xfrm>
          <a:prstGeom prst="rect">
            <a:avLst/>
          </a:prstGeom>
        </p:spPr>
      </p:pic>
      <p:pic>
        <p:nvPicPr>
          <p:cNvPr id="11" name="Picture 10">
            <a:extLst>
              <a:ext uri="{FF2B5EF4-FFF2-40B4-BE49-F238E27FC236}">
                <a16:creationId xmlns:a16="http://schemas.microsoft.com/office/drawing/2014/main" id="{C720C644-BEDE-AA3E-2EB6-9A31C7C3254C}"/>
              </a:ext>
            </a:extLst>
          </p:cNvPr>
          <p:cNvPicPr>
            <a:picLocks noChangeAspect="1"/>
          </p:cNvPicPr>
          <p:nvPr/>
        </p:nvPicPr>
        <p:blipFill>
          <a:blip r:embed="rId6"/>
          <a:stretch>
            <a:fillRect/>
          </a:stretch>
        </p:blipFill>
        <p:spPr>
          <a:xfrm>
            <a:off x="7094624" y="3792173"/>
            <a:ext cx="1684738" cy="2678302"/>
          </a:xfrm>
          <a:prstGeom prst="rect">
            <a:avLst/>
          </a:prstGeom>
          <a:ln>
            <a:solidFill>
              <a:schemeClr val="tx1">
                <a:lumMod val="65000"/>
                <a:lumOff val="35000"/>
              </a:schemeClr>
            </a:solidFill>
          </a:ln>
        </p:spPr>
      </p:pic>
    </p:spTree>
    <p:extLst>
      <p:ext uri="{BB962C8B-B14F-4D97-AF65-F5344CB8AC3E}">
        <p14:creationId xmlns:p14="http://schemas.microsoft.com/office/powerpoint/2010/main" val="3044657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75CDAC-9196-58B6-6B7E-F7066839A12B}"/>
              </a:ext>
            </a:extLst>
          </p:cNvPr>
          <p:cNvSpPr>
            <a:spLocks noGrp="1"/>
          </p:cNvSpPr>
          <p:nvPr>
            <p:ph type="title"/>
          </p:nvPr>
        </p:nvSpPr>
        <p:spPr>
          <a:xfrm>
            <a:off x="3854274" y="344695"/>
            <a:ext cx="4984923" cy="942128"/>
          </a:xfrm>
        </p:spPr>
        <p:txBody>
          <a:bodyPr>
            <a:noAutofit/>
          </a:bodyPr>
          <a:lstStyle/>
          <a:p>
            <a:r>
              <a:rPr lang="en-CA" sz="5400" dirty="0"/>
              <a:t>The “AI” question</a:t>
            </a:r>
          </a:p>
        </p:txBody>
      </p:sp>
      <p:pic>
        <p:nvPicPr>
          <p:cNvPr id="13" name="Picture 12" descr="CDN media">
            <a:extLst>
              <a:ext uri="{FF2B5EF4-FFF2-40B4-BE49-F238E27FC236}">
                <a16:creationId xmlns:a16="http://schemas.microsoft.com/office/drawing/2014/main" id="{673CB3A9-C41E-35BF-FC19-8DEF2E3F17EF}"/>
              </a:ext>
            </a:extLst>
          </p:cNvPr>
          <p:cNvPicPr>
            <a:picLocks noChangeAspect="1"/>
          </p:cNvPicPr>
          <p:nvPr/>
        </p:nvPicPr>
        <p:blipFill>
          <a:blip r:embed="rId3"/>
          <a:stretch>
            <a:fillRect/>
          </a:stretch>
        </p:blipFill>
        <p:spPr>
          <a:xfrm>
            <a:off x="8950347" y="321368"/>
            <a:ext cx="2814686" cy="2814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5" name="Group 14">
            <a:extLst>
              <a:ext uri="{FF2B5EF4-FFF2-40B4-BE49-F238E27FC236}">
                <a16:creationId xmlns:a16="http://schemas.microsoft.com/office/drawing/2014/main" id="{D9DC87EF-7C2D-8AED-FAE9-869AB1FD2595}"/>
              </a:ext>
            </a:extLst>
          </p:cNvPr>
          <p:cNvGrpSpPr/>
          <p:nvPr/>
        </p:nvGrpSpPr>
        <p:grpSpPr>
          <a:xfrm>
            <a:off x="183128" y="676609"/>
            <a:ext cx="11581905" cy="6019129"/>
            <a:chOff x="183128" y="676609"/>
            <a:chExt cx="11581905" cy="6019129"/>
          </a:xfrm>
        </p:grpSpPr>
        <p:pic>
          <p:nvPicPr>
            <p:cNvPr id="7" name="Picture 6">
              <a:extLst>
                <a:ext uri="{FF2B5EF4-FFF2-40B4-BE49-F238E27FC236}">
                  <a16:creationId xmlns:a16="http://schemas.microsoft.com/office/drawing/2014/main" id="{7458C6B5-6AEE-7818-9F1E-1B663B1F067C}"/>
                </a:ext>
              </a:extLst>
            </p:cNvPr>
            <p:cNvPicPr>
              <a:picLocks noChangeAspect="1"/>
            </p:cNvPicPr>
            <p:nvPr/>
          </p:nvPicPr>
          <p:blipFill>
            <a:blip r:embed="rId4"/>
            <a:stretch>
              <a:fillRect/>
            </a:stretch>
          </p:blipFill>
          <p:spPr>
            <a:xfrm>
              <a:off x="183128" y="676609"/>
              <a:ext cx="3370461" cy="3821528"/>
            </a:xfrm>
            <a:custGeom>
              <a:avLst/>
              <a:gdLst>
                <a:gd name="csX0" fmla="*/ 0 w 3370461"/>
                <a:gd name="csY0" fmla="*/ 0 h 3821528"/>
                <a:gd name="csX1" fmla="*/ 629153 w 3370461"/>
                <a:gd name="csY1" fmla="*/ 0 h 3821528"/>
                <a:gd name="csX2" fmla="*/ 1089782 w 3370461"/>
                <a:gd name="csY2" fmla="*/ 0 h 3821528"/>
                <a:gd name="csX3" fmla="*/ 1685231 w 3370461"/>
                <a:gd name="csY3" fmla="*/ 0 h 3821528"/>
                <a:gd name="csX4" fmla="*/ 2145860 w 3370461"/>
                <a:gd name="csY4" fmla="*/ 0 h 3821528"/>
                <a:gd name="csX5" fmla="*/ 2741308 w 3370461"/>
                <a:gd name="csY5" fmla="*/ 0 h 3821528"/>
                <a:gd name="csX6" fmla="*/ 3370461 w 3370461"/>
                <a:gd name="csY6" fmla="*/ 0 h 3821528"/>
                <a:gd name="csX7" fmla="*/ 3370461 w 3370461"/>
                <a:gd name="csY7" fmla="*/ 584148 h 3821528"/>
                <a:gd name="csX8" fmla="*/ 3370461 w 3370461"/>
                <a:gd name="csY8" fmla="*/ 1206511 h 3821528"/>
                <a:gd name="csX9" fmla="*/ 3370461 w 3370461"/>
                <a:gd name="csY9" fmla="*/ 1637798 h 3821528"/>
                <a:gd name="csX10" fmla="*/ 3370461 w 3370461"/>
                <a:gd name="csY10" fmla="*/ 2145515 h 3821528"/>
                <a:gd name="csX11" fmla="*/ 3370461 w 3370461"/>
                <a:gd name="csY11" fmla="*/ 2729663 h 3821528"/>
                <a:gd name="csX12" fmla="*/ 3370461 w 3370461"/>
                <a:gd name="csY12" fmla="*/ 3275595 h 3821528"/>
                <a:gd name="csX13" fmla="*/ 3370461 w 3370461"/>
                <a:gd name="csY13" fmla="*/ 3821528 h 3821528"/>
                <a:gd name="csX14" fmla="*/ 2909831 w 3370461"/>
                <a:gd name="csY14" fmla="*/ 3821528 h 3821528"/>
                <a:gd name="csX15" fmla="*/ 2280679 w 3370461"/>
                <a:gd name="csY15" fmla="*/ 3821528 h 3821528"/>
                <a:gd name="csX16" fmla="*/ 1651526 w 3370461"/>
                <a:gd name="csY16" fmla="*/ 3821528 h 3821528"/>
                <a:gd name="csX17" fmla="*/ 1123487 w 3370461"/>
                <a:gd name="csY17" fmla="*/ 3821528 h 3821528"/>
                <a:gd name="csX18" fmla="*/ 629153 w 3370461"/>
                <a:gd name="csY18" fmla="*/ 3821528 h 3821528"/>
                <a:gd name="csX19" fmla="*/ 0 w 3370461"/>
                <a:gd name="csY19" fmla="*/ 3821528 h 3821528"/>
                <a:gd name="csX20" fmla="*/ 0 w 3370461"/>
                <a:gd name="csY20" fmla="*/ 3237380 h 3821528"/>
                <a:gd name="csX21" fmla="*/ 0 w 3370461"/>
                <a:gd name="csY21" fmla="*/ 2767878 h 3821528"/>
                <a:gd name="csX22" fmla="*/ 0 w 3370461"/>
                <a:gd name="csY22" fmla="*/ 2145515 h 3821528"/>
                <a:gd name="csX23" fmla="*/ 0 w 3370461"/>
                <a:gd name="csY23" fmla="*/ 1523152 h 3821528"/>
                <a:gd name="csX24" fmla="*/ 0 w 3370461"/>
                <a:gd name="csY24" fmla="*/ 1053650 h 3821528"/>
                <a:gd name="csX25" fmla="*/ 0 w 3370461"/>
                <a:gd name="csY25" fmla="*/ 545933 h 3821528"/>
                <a:gd name="csX26" fmla="*/ 0 w 3370461"/>
                <a:gd name="csY26" fmla="*/ 0 h 38215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370461" h="3821528" fill="none" extrusionOk="0">
                  <a:moveTo>
                    <a:pt x="0" y="0"/>
                  </a:moveTo>
                  <a:cubicBezTo>
                    <a:pt x="270171" y="-42363"/>
                    <a:pt x="415884" y="18902"/>
                    <a:pt x="629153" y="0"/>
                  </a:cubicBezTo>
                  <a:cubicBezTo>
                    <a:pt x="842422" y="-18902"/>
                    <a:pt x="877356" y="5550"/>
                    <a:pt x="1089782" y="0"/>
                  </a:cubicBezTo>
                  <a:cubicBezTo>
                    <a:pt x="1302208" y="-5550"/>
                    <a:pt x="1498868" y="12815"/>
                    <a:pt x="1685231" y="0"/>
                  </a:cubicBezTo>
                  <a:cubicBezTo>
                    <a:pt x="1871594" y="-12815"/>
                    <a:pt x="2039377" y="6438"/>
                    <a:pt x="2145860" y="0"/>
                  </a:cubicBezTo>
                  <a:cubicBezTo>
                    <a:pt x="2252343" y="-6438"/>
                    <a:pt x="2611324" y="36766"/>
                    <a:pt x="2741308" y="0"/>
                  </a:cubicBezTo>
                  <a:cubicBezTo>
                    <a:pt x="2871292" y="-36766"/>
                    <a:pt x="3209980" y="38392"/>
                    <a:pt x="3370461" y="0"/>
                  </a:cubicBezTo>
                  <a:cubicBezTo>
                    <a:pt x="3436517" y="131343"/>
                    <a:pt x="3342280" y="375978"/>
                    <a:pt x="3370461" y="584148"/>
                  </a:cubicBezTo>
                  <a:cubicBezTo>
                    <a:pt x="3398642" y="792318"/>
                    <a:pt x="3348898" y="1071700"/>
                    <a:pt x="3370461" y="1206511"/>
                  </a:cubicBezTo>
                  <a:cubicBezTo>
                    <a:pt x="3392024" y="1341322"/>
                    <a:pt x="3352954" y="1548481"/>
                    <a:pt x="3370461" y="1637798"/>
                  </a:cubicBezTo>
                  <a:cubicBezTo>
                    <a:pt x="3387968" y="1727115"/>
                    <a:pt x="3315670" y="1903938"/>
                    <a:pt x="3370461" y="2145515"/>
                  </a:cubicBezTo>
                  <a:cubicBezTo>
                    <a:pt x="3425252" y="2387092"/>
                    <a:pt x="3307791" y="2487667"/>
                    <a:pt x="3370461" y="2729663"/>
                  </a:cubicBezTo>
                  <a:cubicBezTo>
                    <a:pt x="3433131" y="2971659"/>
                    <a:pt x="3327537" y="3095352"/>
                    <a:pt x="3370461" y="3275595"/>
                  </a:cubicBezTo>
                  <a:cubicBezTo>
                    <a:pt x="3413385" y="3455838"/>
                    <a:pt x="3318749" y="3560954"/>
                    <a:pt x="3370461" y="3821528"/>
                  </a:cubicBezTo>
                  <a:cubicBezTo>
                    <a:pt x="3151552" y="3876040"/>
                    <a:pt x="3140023" y="3782135"/>
                    <a:pt x="2909831" y="3821528"/>
                  </a:cubicBezTo>
                  <a:cubicBezTo>
                    <a:pt x="2679639" y="3860921"/>
                    <a:pt x="2427469" y="3800555"/>
                    <a:pt x="2280679" y="3821528"/>
                  </a:cubicBezTo>
                  <a:cubicBezTo>
                    <a:pt x="2133889" y="3842501"/>
                    <a:pt x="1906728" y="3800463"/>
                    <a:pt x="1651526" y="3821528"/>
                  </a:cubicBezTo>
                  <a:cubicBezTo>
                    <a:pt x="1396324" y="3842593"/>
                    <a:pt x="1246561" y="3768386"/>
                    <a:pt x="1123487" y="3821528"/>
                  </a:cubicBezTo>
                  <a:cubicBezTo>
                    <a:pt x="1000413" y="3874670"/>
                    <a:pt x="843624" y="3788247"/>
                    <a:pt x="629153" y="3821528"/>
                  </a:cubicBezTo>
                  <a:cubicBezTo>
                    <a:pt x="414682" y="3854809"/>
                    <a:pt x="234824" y="3760528"/>
                    <a:pt x="0" y="3821528"/>
                  </a:cubicBezTo>
                  <a:cubicBezTo>
                    <a:pt x="-10873" y="3616065"/>
                    <a:pt x="59257" y="3401478"/>
                    <a:pt x="0" y="3237380"/>
                  </a:cubicBezTo>
                  <a:cubicBezTo>
                    <a:pt x="-59257" y="3073282"/>
                    <a:pt x="19506" y="2894798"/>
                    <a:pt x="0" y="2767878"/>
                  </a:cubicBezTo>
                  <a:cubicBezTo>
                    <a:pt x="-19506" y="2640958"/>
                    <a:pt x="17478" y="2412170"/>
                    <a:pt x="0" y="2145515"/>
                  </a:cubicBezTo>
                  <a:cubicBezTo>
                    <a:pt x="-17478" y="1878860"/>
                    <a:pt x="49259" y="1670722"/>
                    <a:pt x="0" y="1523152"/>
                  </a:cubicBezTo>
                  <a:cubicBezTo>
                    <a:pt x="-49259" y="1375582"/>
                    <a:pt x="2155" y="1175104"/>
                    <a:pt x="0" y="1053650"/>
                  </a:cubicBezTo>
                  <a:cubicBezTo>
                    <a:pt x="-2155" y="932196"/>
                    <a:pt x="42255" y="712729"/>
                    <a:pt x="0" y="545933"/>
                  </a:cubicBezTo>
                  <a:cubicBezTo>
                    <a:pt x="-42255" y="379137"/>
                    <a:pt x="51211" y="158829"/>
                    <a:pt x="0" y="0"/>
                  </a:cubicBezTo>
                  <a:close/>
                </a:path>
                <a:path w="3370461" h="3821528" stroke="0" extrusionOk="0">
                  <a:moveTo>
                    <a:pt x="0" y="0"/>
                  </a:moveTo>
                  <a:cubicBezTo>
                    <a:pt x="309336" y="-75326"/>
                    <a:pt x="464246" y="13831"/>
                    <a:pt x="629153" y="0"/>
                  </a:cubicBezTo>
                  <a:cubicBezTo>
                    <a:pt x="794060" y="-13831"/>
                    <a:pt x="1050553" y="27095"/>
                    <a:pt x="1190896" y="0"/>
                  </a:cubicBezTo>
                  <a:cubicBezTo>
                    <a:pt x="1331239" y="-27095"/>
                    <a:pt x="1632975" y="22186"/>
                    <a:pt x="1820049" y="0"/>
                  </a:cubicBezTo>
                  <a:cubicBezTo>
                    <a:pt x="2007123" y="-22186"/>
                    <a:pt x="2281146" y="16048"/>
                    <a:pt x="2449202" y="0"/>
                  </a:cubicBezTo>
                  <a:cubicBezTo>
                    <a:pt x="2617258" y="-16048"/>
                    <a:pt x="3006298" y="72047"/>
                    <a:pt x="3370461" y="0"/>
                  </a:cubicBezTo>
                  <a:cubicBezTo>
                    <a:pt x="3427057" y="177505"/>
                    <a:pt x="3356550" y="312750"/>
                    <a:pt x="3370461" y="507717"/>
                  </a:cubicBezTo>
                  <a:cubicBezTo>
                    <a:pt x="3384372" y="702684"/>
                    <a:pt x="3361380" y="862307"/>
                    <a:pt x="3370461" y="1015435"/>
                  </a:cubicBezTo>
                  <a:cubicBezTo>
                    <a:pt x="3379542" y="1168563"/>
                    <a:pt x="3356264" y="1352584"/>
                    <a:pt x="3370461" y="1599582"/>
                  </a:cubicBezTo>
                  <a:cubicBezTo>
                    <a:pt x="3384658" y="1846580"/>
                    <a:pt x="3350132" y="2008877"/>
                    <a:pt x="3370461" y="2183730"/>
                  </a:cubicBezTo>
                  <a:cubicBezTo>
                    <a:pt x="3390790" y="2358583"/>
                    <a:pt x="3358482" y="2445727"/>
                    <a:pt x="3370461" y="2615017"/>
                  </a:cubicBezTo>
                  <a:cubicBezTo>
                    <a:pt x="3382440" y="2784307"/>
                    <a:pt x="3326023" y="2834061"/>
                    <a:pt x="3370461" y="3046304"/>
                  </a:cubicBezTo>
                  <a:cubicBezTo>
                    <a:pt x="3414899" y="3258547"/>
                    <a:pt x="3365262" y="3558538"/>
                    <a:pt x="3370461" y="3821528"/>
                  </a:cubicBezTo>
                  <a:cubicBezTo>
                    <a:pt x="3177037" y="3834274"/>
                    <a:pt x="3059089" y="3790893"/>
                    <a:pt x="2909831" y="3821528"/>
                  </a:cubicBezTo>
                  <a:cubicBezTo>
                    <a:pt x="2760573" y="3852163"/>
                    <a:pt x="2572413" y="3758719"/>
                    <a:pt x="2314383" y="3821528"/>
                  </a:cubicBezTo>
                  <a:cubicBezTo>
                    <a:pt x="2056353" y="3884337"/>
                    <a:pt x="1937604" y="3796774"/>
                    <a:pt x="1685231" y="3821528"/>
                  </a:cubicBezTo>
                  <a:cubicBezTo>
                    <a:pt x="1432858" y="3846282"/>
                    <a:pt x="1233798" y="3760841"/>
                    <a:pt x="1056078" y="3821528"/>
                  </a:cubicBezTo>
                  <a:cubicBezTo>
                    <a:pt x="878358" y="3882215"/>
                    <a:pt x="745585" y="3789517"/>
                    <a:pt x="595448" y="3821528"/>
                  </a:cubicBezTo>
                  <a:cubicBezTo>
                    <a:pt x="445311" y="3853539"/>
                    <a:pt x="219456" y="3779289"/>
                    <a:pt x="0" y="3821528"/>
                  </a:cubicBezTo>
                  <a:cubicBezTo>
                    <a:pt x="-21904" y="3535816"/>
                    <a:pt x="58893" y="3393460"/>
                    <a:pt x="0" y="3237380"/>
                  </a:cubicBezTo>
                  <a:cubicBezTo>
                    <a:pt x="-58893" y="3081300"/>
                    <a:pt x="46674" y="2872984"/>
                    <a:pt x="0" y="2767878"/>
                  </a:cubicBezTo>
                  <a:cubicBezTo>
                    <a:pt x="-46674" y="2662772"/>
                    <a:pt x="30720" y="2397344"/>
                    <a:pt x="0" y="2221946"/>
                  </a:cubicBezTo>
                  <a:cubicBezTo>
                    <a:pt x="-30720" y="2046548"/>
                    <a:pt x="59222" y="1856585"/>
                    <a:pt x="0" y="1714228"/>
                  </a:cubicBezTo>
                  <a:cubicBezTo>
                    <a:pt x="-59222" y="1571871"/>
                    <a:pt x="28151" y="1356852"/>
                    <a:pt x="0" y="1244726"/>
                  </a:cubicBezTo>
                  <a:cubicBezTo>
                    <a:pt x="-28151" y="1132600"/>
                    <a:pt x="64165" y="935635"/>
                    <a:pt x="0" y="698794"/>
                  </a:cubicBezTo>
                  <a:cubicBezTo>
                    <a:pt x="-64165" y="461953"/>
                    <a:pt x="43692" y="225100"/>
                    <a:pt x="0" y="0"/>
                  </a:cubicBezTo>
                  <a:close/>
                </a:path>
              </a:pathLst>
            </a:custGeom>
            <a:ln w="12700">
              <a:solidFill>
                <a:schemeClr val="tx1"/>
              </a:solidFill>
              <a:extLst>
                <a:ext uri="{C807C97D-BFC1-408E-A445-0C87EB9F89A2}">
                  <ask:lineSketchStyleProps xmlns:ask="http://schemas.microsoft.com/office/drawing/2018/sketchyshapes" sd="1202103868">
                    <a:prstGeom prst="rect">
                      <a:avLst/>
                    </a:prstGeom>
                    <ask:type>
                      <ask:lineSketchScribble/>
                    </ask:type>
                  </ask:lineSketchStyleProps>
                </a:ext>
              </a:extLst>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1BBC8A0-F588-14C1-27BF-74E8457481F6}"/>
                </a:ext>
              </a:extLst>
            </p:cNvPr>
            <p:cNvPicPr>
              <a:picLocks noChangeAspect="1"/>
            </p:cNvPicPr>
            <p:nvPr/>
          </p:nvPicPr>
          <p:blipFill>
            <a:blip r:embed="rId5"/>
            <a:stretch>
              <a:fillRect/>
            </a:stretch>
          </p:blipFill>
          <p:spPr>
            <a:xfrm>
              <a:off x="3278545" y="1904360"/>
              <a:ext cx="3746216" cy="3385656"/>
            </a:xfrm>
            <a:custGeom>
              <a:avLst/>
              <a:gdLst>
                <a:gd name="csX0" fmla="*/ 0 w 3746216"/>
                <a:gd name="csY0" fmla="*/ 0 h 3385656"/>
                <a:gd name="csX1" fmla="*/ 535174 w 3746216"/>
                <a:gd name="csY1" fmla="*/ 0 h 3385656"/>
                <a:gd name="csX2" fmla="*/ 1070347 w 3746216"/>
                <a:gd name="csY2" fmla="*/ 0 h 3385656"/>
                <a:gd name="csX3" fmla="*/ 1642983 w 3746216"/>
                <a:gd name="csY3" fmla="*/ 0 h 3385656"/>
                <a:gd name="csX4" fmla="*/ 2253081 w 3746216"/>
                <a:gd name="csY4" fmla="*/ 0 h 3385656"/>
                <a:gd name="csX5" fmla="*/ 2825717 w 3746216"/>
                <a:gd name="csY5" fmla="*/ 0 h 3385656"/>
                <a:gd name="csX6" fmla="*/ 3746216 w 3746216"/>
                <a:gd name="csY6" fmla="*/ 0 h 3385656"/>
                <a:gd name="csX7" fmla="*/ 3746216 w 3746216"/>
                <a:gd name="csY7" fmla="*/ 530419 h 3385656"/>
                <a:gd name="csX8" fmla="*/ 3746216 w 3746216"/>
                <a:gd name="csY8" fmla="*/ 993126 h 3385656"/>
                <a:gd name="csX9" fmla="*/ 3746216 w 3746216"/>
                <a:gd name="csY9" fmla="*/ 1455832 h 3385656"/>
                <a:gd name="csX10" fmla="*/ 3746216 w 3746216"/>
                <a:gd name="csY10" fmla="*/ 2053965 h 3385656"/>
                <a:gd name="csX11" fmla="*/ 3746216 w 3746216"/>
                <a:gd name="csY11" fmla="*/ 2685954 h 3385656"/>
                <a:gd name="csX12" fmla="*/ 3746216 w 3746216"/>
                <a:gd name="csY12" fmla="*/ 3385656 h 3385656"/>
                <a:gd name="csX13" fmla="*/ 3285967 w 3746216"/>
                <a:gd name="csY13" fmla="*/ 3385656 h 3385656"/>
                <a:gd name="csX14" fmla="*/ 2675869 w 3746216"/>
                <a:gd name="csY14" fmla="*/ 3385656 h 3385656"/>
                <a:gd name="csX15" fmla="*/ 2215619 w 3746216"/>
                <a:gd name="csY15" fmla="*/ 3385656 h 3385656"/>
                <a:gd name="csX16" fmla="*/ 1605521 w 3746216"/>
                <a:gd name="csY16" fmla="*/ 3385656 h 3385656"/>
                <a:gd name="csX17" fmla="*/ 1182734 w 3746216"/>
                <a:gd name="csY17" fmla="*/ 3385656 h 3385656"/>
                <a:gd name="csX18" fmla="*/ 722485 w 3746216"/>
                <a:gd name="csY18" fmla="*/ 3385656 h 3385656"/>
                <a:gd name="csX19" fmla="*/ 0 w 3746216"/>
                <a:gd name="csY19" fmla="*/ 3385656 h 3385656"/>
                <a:gd name="csX20" fmla="*/ 0 w 3746216"/>
                <a:gd name="csY20" fmla="*/ 2922950 h 3385656"/>
                <a:gd name="csX21" fmla="*/ 0 w 3746216"/>
                <a:gd name="csY21" fmla="*/ 2426387 h 3385656"/>
                <a:gd name="csX22" fmla="*/ 0 w 3746216"/>
                <a:gd name="csY22" fmla="*/ 1963680 h 3385656"/>
                <a:gd name="csX23" fmla="*/ 0 w 3746216"/>
                <a:gd name="csY23" fmla="*/ 1365548 h 3385656"/>
                <a:gd name="csX24" fmla="*/ 0 w 3746216"/>
                <a:gd name="csY24" fmla="*/ 868985 h 3385656"/>
                <a:gd name="csX25" fmla="*/ 0 w 3746216"/>
                <a:gd name="csY25" fmla="*/ 0 h 33856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746216" h="3385656" fill="none" extrusionOk="0">
                  <a:moveTo>
                    <a:pt x="0" y="0"/>
                  </a:moveTo>
                  <a:cubicBezTo>
                    <a:pt x="118568" y="-9129"/>
                    <a:pt x="373215" y="45495"/>
                    <a:pt x="535174" y="0"/>
                  </a:cubicBezTo>
                  <a:cubicBezTo>
                    <a:pt x="697133" y="-45495"/>
                    <a:pt x="868814" y="46898"/>
                    <a:pt x="1070347" y="0"/>
                  </a:cubicBezTo>
                  <a:cubicBezTo>
                    <a:pt x="1271880" y="-46898"/>
                    <a:pt x="1403893" y="33914"/>
                    <a:pt x="1642983" y="0"/>
                  </a:cubicBezTo>
                  <a:cubicBezTo>
                    <a:pt x="1882073" y="-33914"/>
                    <a:pt x="2094571" y="63986"/>
                    <a:pt x="2253081" y="0"/>
                  </a:cubicBezTo>
                  <a:cubicBezTo>
                    <a:pt x="2411591" y="-63986"/>
                    <a:pt x="2660833" y="5904"/>
                    <a:pt x="2825717" y="0"/>
                  </a:cubicBezTo>
                  <a:cubicBezTo>
                    <a:pt x="2990601" y="-5904"/>
                    <a:pt x="3435215" y="79565"/>
                    <a:pt x="3746216" y="0"/>
                  </a:cubicBezTo>
                  <a:cubicBezTo>
                    <a:pt x="3798030" y="190993"/>
                    <a:pt x="3708015" y="305169"/>
                    <a:pt x="3746216" y="530419"/>
                  </a:cubicBezTo>
                  <a:cubicBezTo>
                    <a:pt x="3784417" y="755669"/>
                    <a:pt x="3745499" y="803784"/>
                    <a:pt x="3746216" y="993126"/>
                  </a:cubicBezTo>
                  <a:cubicBezTo>
                    <a:pt x="3746933" y="1182468"/>
                    <a:pt x="3738637" y="1237602"/>
                    <a:pt x="3746216" y="1455832"/>
                  </a:cubicBezTo>
                  <a:cubicBezTo>
                    <a:pt x="3753795" y="1674062"/>
                    <a:pt x="3695070" y="1888750"/>
                    <a:pt x="3746216" y="2053965"/>
                  </a:cubicBezTo>
                  <a:cubicBezTo>
                    <a:pt x="3797362" y="2219180"/>
                    <a:pt x="3731349" y="2393275"/>
                    <a:pt x="3746216" y="2685954"/>
                  </a:cubicBezTo>
                  <a:cubicBezTo>
                    <a:pt x="3761083" y="2978633"/>
                    <a:pt x="3688528" y="3197659"/>
                    <a:pt x="3746216" y="3385656"/>
                  </a:cubicBezTo>
                  <a:cubicBezTo>
                    <a:pt x="3592535" y="3401740"/>
                    <a:pt x="3397165" y="3368313"/>
                    <a:pt x="3285967" y="3385656"/>
                  </a:cubicBezTo>
                  <a:cubicBezTo>
                    <a:pt x="3174769" y="3402999"/>
                    <a:pt x="2849773" y="3364326"/>
                    <a:pt x="2675869" y="3385656"/>
                  </a:cubicBezTo>
                  <a:cubicBezTo>
                    <a:pt x="2501965" y="3406986"/>
                    <a:pt x="2350435" y="3340433"/>
                    <a:pt x="2215619" y="3385656"/>
                  </a:cubicBezTo>
                  <a:cubicBezTo>
                    <a:pt x="2080803" y="3430879"/>
                    <a:pt x="1730197" y="3354284"/>
                    <a:pt x="1605521" y="3385656"/>
                  </a:cubicBezTo>
                  <a:cubicBezTo>
                    <a:pt x="1480845" y="3417028"/>
                    <a:pt x="1280520" y="3351649"/>
                    <a:pt x="1182734" y="3385656"/>
                  </a:cubicBezTo>
                  <a:cubicBezTo>
                    <a:pt x="1084948" y="3419663"/>
                    <a:pt x="898306" y="3333313"/>
                    <a:pt x="722485" y="3385656"/>
                  </a:cubicBezTo>
                  <a:cubicBezTo>
                    <a:pt x="546664" y="3437999"/>
                    <a:pt x="297258" y="3375063"/>
                    <a:pt x="0" y="3385656"/>
                  </a:cubicBezTo>
                  <a:cubicBezTo>
                    <a:pt x="-12564" y="3226233"/>
                    <a:pt x="23621" y="3138818"/>
                    <a:pt x="0" y="2922950"/>
                  </a:cubicBezTo>
                  <a:cubicBezTo>
                    <a:pt x="-23621" y="2707082"/>
                    <a:pt x="59389" y="2624670"/>
                    <a:pt x="0" y="2426387"/>
                  </a:cubicBezTo>
                  <a:cubicBezTo>
                    <a:pt x="-59389" y="2228104"/>
                    <a:pt x="23967" y="2078057"/>
                    <a:pt x="0" y="1963680"/>
                  </a:cubicBezTo>
                  <a:cubicBezTo>
                    <a:pt x="-23967" y="1849303"/>
                    <a:pt x="42239" y="1571675"/>
                    <a:pt x="0" y="1365548"/>
                  </a:cubicBezTo>
                  <a:cubicBezTo>
                    <a:pt x="-42239" y="1159421"/>
                    <a:pt x="35024" y="971441"/>
                    <a:pt x="0" y="868985"/>
                  </a:cubicBezTo>
                  <a:cubicBezTo>
                    <a:pt x="-35024" y="766529"/>
                    <a:pt x="23727" y="223933"/>
                    <a:pt x="0" y="0"/>
                  </a:cubicBezTo>
                  <a:close/>
                </a:path>
                <a:path w="3746216" h="3385656" stroke="0" extrusionOk="0">
                  <a:moveTo>
                    <a:pt x="0" y="0"/>
                  </a:moveTo>
                  <a:cubicBezTo>
                    <a:pt x="223607" y="-44542"/>
                    <a:pt x="308403" y="38147"/>
                    <a:pt x="460249" y="0"/>
                  </a:cubicBezTo>
                  <a:cubicBezTo>
                    <a:pt x="612095" y="-38147"/>
                    <a:pt x="745635" y="22790"/>
                    <a:pt x="920499" y="0"/>
                  </a:cubicBezTo>
                  <a:cubicBezTo>
                    <a:pt x="1095363" y="-22790"/>
                    <a:pt x="1176507" y="19746"/>
                    <a:pt x="1343286" y="0"/>
                  </a:cubicBezTo>
                  <a:cubicBezTo>
                    <a:pt x="1510065" y="-19746"/>
                    <a:pt x="1825113" y="42417"/>
                    <a:pt x="1953384" y="0"/>
                  </a:cubicBezTo>
                  <a:cubicBezTo>
                    <a:pt x="2081655" y="-42417"/>
                    <a:pt x="2208902" y="31870"/>
                    <a:pt x="2413633" y="0"/>
                  </a:cubicBezTo>
                  <a:cubicBezTo>
                    <a:pt x="2618364" y="-31870"/>
                    <a:pt x="2736144" y="60055"/>
                    <a:pt x="3023731" y="0"/>
                  </a:cubicBezTo>
                  <a:cubicBezTo>
                    <a:pt x="3311318" y="-60055"/>
                    <a:pt x="3450798" y="75152"/>
                    <a:pt x="3746216" y="0"/>
                  </a:cubicBezTo>
                  <a:cubicBezTo>
                    <a:pt x="3789680" y="214373"/>
                    <a:pt x="3743739" y="475495"/>
                    <a:pt x="3746216" y="598133"/>
                  </a:cubicBezTo>
                  <a:cubicBezTo>
                    <a:pt x="3748693" y="720771"/>
                    <a:pt x="3683464" y="944031"/>
                    <a:pt x="3746216" y="1162409"/>
                  </a:cubicBezTo>
                  <a:cubicBezTo>
                    <a:pt x="3808968" y="1380787"/>
                    <a:pt x="3730771" y="1424602"/>
                    <a:pt x="3746216" y="1625115"/>
                  </a:cubicBezTo>
                  <a:cubicBezTo>
                    <a:pt x="3761661" y="1825628"/>
                    <a:pt x="3730251" y="2023299"/>
                    <a:pt x="3746216" y="2155534"/>
                  </a:cubicBezTo>
                  <a:cubicBezTo>
                    <a:pt x="3762181" y="2287769"/>
                    <a:pt x="3700153" y="2417164"/>
                    <a:pt x="3746216" y="2618241"/>
                  </a:cubicBezTo>
                  <a:cubicBezTo>
                    <a:pt x="3792279" y="2819318"/>
                    <a:pt x="3700899" y="3094939"/>
                    <a:pt x="3746216" y="3385656"/>
                  </a:cubicBezTo>
                  <a:cubicBezTo>
                    <a:pt x="3545105" y="3394592"/>
                    <a:pt x="3354542" y="3344412"/>
                    <a:pt x="3211042" y="3385656"/>
                  </a:cubicBezTo>
                  <a:cubicBezTo>
                    <a:pt x="3067542" y="3426900"/>
                    <a:pt x="2917971" y="3381510"/>
                    <a:pt x="2750793" y="3385656"/>
                  </a:cubicBezTo>
                  <a:cubicBezTo>
                    <a:pt x="2583615" y="3389802"/>
                    <a:pt x="2431083" y="3349616"/>
                    <a:pt x="2290543" y="3385656"/>
                  </a:cubicBezTo>
                  <a:cubicBezTo>
                    <a:pt x="2150003" y="3421696"/>
                    <a:pt x="1976914" y="3373666"/>
                    <a:pt x="1830294" y="3385656"/>
                  </a:cubicBezTo>
                  <a:cubicBezTo>
                    <a:pt x="1683674" y="3397646"/>
                    <a:pt x="1514225" y="3329367"/>
                    <a:pt x="1257658" y="3385656"/>
                  </a:cubicBezTo>
                  <a:cubicBezTo>
                    <a:pt x="1001091" y="3441945"/>
                    <a:pt x="899238" y="3372382"/>
                    <a:pt x="797409" y="3385656"/>
                  </a:cubicBezTo>
                  <a:cubicBezTo>
                    <a:pt x="695580" y="3398930"/>
                    <a:pt x="346827" y="3297312"/>
                    <a:pt x="0" y="3385656"/>
                  </a:cubicBezTo>
                  <a:cubicBezTo>
                    <a:pt x="-71366" y="3098130"/>
                    <a:pt x="18305" y="3050072"/>
                    <a:pt x="0" y="2753667"/>
                  </a:cubicBezTo>
                  <a:cubicBezTo>
                    <a:pt x="-18305" y="2457262"/>
                    <a:pt x="38769" y="2408704"/>
                    <a:pt x="0" y="2223247"/>
                  </a:cubicBezTo>
                  <a:cubicBezTo>
                    <a:pt x="-38769" y="2037790"/>
                    <a:pt x="39859" y="1775862"/>
                    <a:pt x="0" y="1625115"/>
                  </a:cubicBezTo>
                  <a:cubicBezTo>
                    <a:pt x="-39859" y="1474368"/>
                    <a:pt x="52150" y="1358425"/>
                    <a:pt x="0" y="1094695"/>
                  </a:cubicBezTo>
                  <a:cubicBezTo>
                    <a:pt x="-52150" y="830965"/>
                    <a:pt x="35799" y="787743"/>
                    <a:pt x="0" y="564276"/>
                  </a:cubicBezTo>
                  <a:cubicBezTo>
                    <a:pt x="-35799" y="340809"/>
                    <a:pt x="60690" y="216527"/>
                    <a:pt x="0" y="0"/>
                  </a:cubicBezTo>
                  <a:close/>
                </a:path>
              </a:pathLst>
            </a:custGeom>
            <a:ln w="12700">
              <a:solidFill>
                <a:schemeClr val="tx1"/>
              </a:solidFill>
              <a:extLst>
                <a:ext uri="{C807C97D-BFC1-408E-A445-0C87EB9F89A2}">
                  <ask:lineSketchStyleProps xmlns:ask="http://schemas.microsoft.com/office/drawing/2018/sketchyshapes" sd="4267445687">
                    <a:prstGeom prst="rect">
                      <a:avLst/>
                    </a:prstGeom>
                    <ask:type>
                      <ask:lineSketchScribble/>
                    </ask:type>
                  </ask:lineSketchStyleProps>
                </a:ext>
              </a:extLst>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F8EFC22-8A5F-7C67-077B-0D12A4104A7C}"/>
                </a:ext>
              </a:extLst>
            </p:cNvPr>
            <p:cNvPicPr>
              <a:picLocks noChangeAspect="1"/>
            </p:cNvPicPr>
            <p:nvPr/>
          </p:nvPicPr>
          <p:blipFill>
            <a:blip r:embed="rId6"/>
            <a:stretch>
              <a:fillRect/>
            </a:stretch>
          </p:blipFill>
          <p:spPr>
            <a:xfrm>
              <a:off x="328035" y="3770019"/>
              <a:ext cx="4805625" cy="2529812"/>
            </a:xfrm>
            <a:prstGeom prst="rect">
              <a:avLst/>
            </a:prstGeom>
            <a:ln w="12700">
              <a:solidFill>
                <a:schemeClr val="tx1"/>
              </a:solidFill>
              <a:extLst>
                <a:ext uri="{C807C97D-BFC1-408E-A445-0C87EB9F89A2}">
                  <ask:lineSketchStyleProps xmlns:ask="http://schemas.microsoft.com/office/drawing/2018/sketchyshapes" sd="1202103868">
                    <a:custGeom>
                      <a:avLst/>
                      <a:gdLst>
                        <a:gd name="csX0" fmla="*/ 0 w 3111219"/>
                        <a:gd name="csY0" fmla="*/ 0 h 3527591"/>
                        <a:gd name="csX1" fmla="*/ 456312 w 3111219"/>
                        <a:gd name="csY1" fmla="*/ 0 h 3527591"/>
                        <a:gd name="csX2" fmla="*/ 912624 w 3111219"/>
                        <a:gd name="csY2" fmla="*/ 0 h 3527591"/>
                        <a:gd name="csX3" fmla="*/ 1368936 w 3111219"/>
                        <a:gd name="csY3" fmla="*/ 0 h 3527591"/>
                        <a:gd name="csX4" fmla="*/ 1918585 w 3111219"/>
                        <a:gd name="csY4" fmla="*/ 0 h 3527591"/>
                        <a:gd name="csX5" fmla="*/ 2343785 w 3111219"/>
                        <a:gd name="csY5" fmla="*/ 0 h 3527591"/>
                        <a:gd name="csX6" fmla="*/ 3111219 w 3111219"/>
                        <a:gd name="csY6" fmla="*/ 0 h 3527591"/>
                        <a:gd name="csX7" fmla="*/ 3111219 w 3111219"/>
                        <a:gd name="csY7" fmla="*/ 482104 h 3527591"/>
                        <a:gd name="csX8" fmla="*/ 3111219 w 3111219"/>
                        <a:gd name="csY8" fmla="*/ 1140588 h 3527591"/>
                        <a:gd name="csX9" fmla="*/ 3111219 w 3111219"/>
                        <a:gd name="csY9" fmla="*/ 1657968 h 3527591"/>
                        <a:gd name="csX10" fmla="*/ 3111219 w 3111219"/>
                        <a:gd name="csY10" fmla="*/ 2175348 h 3527591"/>
                        <a:gd name="csX11" fmla="*/ 3111219 w 3111219"/>
                        <a:gd name="csY11" fmla="*/ 2833831 h 3527591"/>
                        <a:gd name="csX12" fmla="*/ 3111219 w 3111219"/>
                        <a:gd name="csY12" fmla="*/ 3527591 h 3527591"/>
                        <a:gd name="csX13" fmla="*/ 2623795 w 3111219"/>
                        <a:gd name="csY13" fmla="*/ 3527591 h 3527591"/>
                        <a:gd name="csX14" fmla="*/ 2074146 w 3111219"/>
                        <a:gd name="csY14" fmla="*/ 3527591 h 3527591"/>
                        <a:gd name="csX15" fmla="*/ 1555610 w 3111219"/>
                        <a:gd name="csY15" fmla="*/ 3527591 h 3527591"/>
                        <a:gd name="csX16" fmla="*/ 974849 w 3111219"/>
                        <a:gd name="csY16" fmla="*/ 3527591 h 3527591"/>
                        <a:gd name="csX17" fmla="*/ 549649 w 3111219"/>
                        <a:gd name="csY17" fmla="*/ 3527591 h 3527591"/>
                        <a:gd name="csX18" fmla="*/ 0 w 3111219"/>
                        <a:gd name="csY18" fmla="*/ 3527591 h 3527591"/>
                        <a:gd name="csX19" fmla="*/ 0 w 3111219"/>
                        <a:gd name="csY19" fmla="*/ 2869107 h 3527591"/>
                        <a:gd name="csX20" fmla="*/ 0 w 3111219"/>
                        <a:gd name="csY20" fmla="*/ 2281176 h 3527591"/>
                        <a:gd name="csX21" fmla="*/ 0 w 3111219"/>
                        <a:gd name="csY21" fmla="*/ 1657968 h 3527591"/>
                        <a:gd name="csX22" fmla="*/ 0 w 3111219"/>
                        <a:gd name="csY22" fmla="*/ 1105312 h 3527591"/>
                        <a:gd name="csX23" fmla="*/ 0 w 3111219"/>
                        <a:gd name="csY23" fmla="*/ 587932 h 3527591"/>
                        <a:gd name="csX24" fmla="*/ 0 w 3111219"/>
                        <a:gd name="csY24" fmla="*/ 0 h 35275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3111219" h="3527591" fill="none" extrusionOk="0">
                          <a:moveTo>
                            <a:pt x="0" y="0"/>
                          </a:moveTo>
                          <a:cubicBezTo>
                            <a:pt x="140154" y="-32662"/>
                            <a:pt x="272638" y="47624"/>
                            <a:pt x="456312" y="0"/>
                          </a:cubicBezTo>
                          <a:cubicBezTo>
                            <a:pt x="639986" y="-47624"/>
                            <a:pt x="725865" y="5147"/>
                            <a:pt x="912624" y="0"/>
                          </a:cubicBezTo>
                          <a:cubicBezTo>
                            <a:pt x="1099383" y="-5147"/>
                            <a:pt x="1140929" y="27861"/>
                            <a:pt x="1368936" y="0"/>
                          </a:cubicBezTo>
                          <a:cubicBezTo>
                            <a:pt x="1596943" y="-27861"/>
                            <a:pt x="1709063" y="28874"/>
                            <a:pt x="1918585" y="0"/>
                          </a:cubicBezTo>
                          <a:cubicBezTo>
                            <a:pt x="2128107" y="-28874"/>
                            <a:pt x="2177113" y="30010"/>
                            <a:pt x="2343785" y="0"/>
                          </a:cubicBezTo>
                          <a:cubicBezTo>
                            <a:pt x="2510457" y="-30010"/>
                            <a:pt x="2792513" y="34580"/>
                            <a:pt x="3111219" y="0"/>
                          </a:cubicBezTo>
                          <a:cubicBezTo>
                            <a:pt x="3119661" y="210056"/>
                            <a:pt x="3062272" y="244062"/>
                            <a:pt x="3111219" y="482104"/>
                          </a:cubicBezTo>
                          <a:cubicBezTo>
                            <a:pt x="3160166" y="720146"/>
                            <a:pt x="3038218" y="982109"/>
                            <a:pt x="3111219" y="1140588"/>
                          </a:cubicBezTo>
                          <a:cubicBezTo>
                            <a:pt x="3184220" y="1299067"/>
                            <a:pt x="3072227" y="1489297"/>
                            <a:pt x="3111219" y="1657968"/>
                          </a:cubicBezTo>
                          <a:cubicBezTo>
                            <a:pt x="3150211" y="1826639"/>
                            <a:pt x="3066146" y="1931233"/>
                            <a:pt x="3111219" y="2175348"/>
                          </a:cubicBezTo>
                          <a:cubicBezTo>
                            <a:pt x="3156292" y="2419463"/>
                            <a:pt x="3050816" y="2652988"/>
                            <a:pt x="3111219" y="2833831"/>
                          </a:cubicBezTo>
                          <a:cubicBezTo>
                            <a:pt x="3171622" y="3014674"/>
                            <a:pt x="3083185" y="3304290"/>
                            <a:pt x="3111219" y="3527591"/>
                          </a:cubicBezTo>
                          <a:cubicBezTo>
                            <a:pt x="2896497" y="3551719"/>
                            <a:pt x="2792719" y="3469752"/>
                            <a:pt x="2623795" y="3527591"/>
                          </a:cubicBezTo>
                          <a:cubicBezTo>
                            <a:pt x="2454871" y="3585430"/>
                            <a:pt x="2278533" y="3510640"/>
                            <a:pt x="2074146" y="3527591"/>
                          </a:cubicBezTo>
                          <a:cubicBezTo>
                            <a:pt x="1869759" y="3544542"/>
                            <a:pt x="1686461" y="3505401"/>
                            <a:pt x="1555610" y="3527591"/>
                          </a:cubicBezTo>
                          <a:cubicBezTo>
                            <a:pt x="1424759" y="3549781"/>
                            <a:pt x="1187725" y="3509257"/>
                            <a:pt x="974849" y="3527591"/>
                          </a:cubicBezTo>
                          <a:cubicBezTo>
                            <a:pt x="761973" y="3545925"/>
                            <a:pt x="684790" y="3495073"/>
                            <a:pt x="549649" y="3527591"/>
                          </a:cubicBezTo>
                          <a:cubicBezTo>
                            <a:pt x="414508" y="3560109"/>
                            <a:pt x="200438" y="3480197"/>
                            <a:pt x="0" y="3527591"/>
                          </a:cubicBezTo>
                          <a:cubicBezTo>
                            <a:pt x="-47950" y="3279873"/>
                            <a:pt x="59856" y="3084067"/>
                            <a:pt x="0" y="2869107"/>
                          </a:cubicBezTo>
                          <a:cubicBezTo>
                            <a:pt x="-59856" y="2654147"/>
                            <a:pt x="25666" y="2571082"/>
                            <a:pt x="0" y="2281176"/>
                          </a:cubicBezTo>
                          <a:cubicBezTo>
                            <a:pt x="-25666" y="1991270"/>
                            <a:pt x="25084" y="1921374"/>
                            <a:pt x="0" y="1657968"/>
                          </a:cubicBezTo>
                          <a:cubicBezTo>
                            <a:pt x="-25084" y="1394562"/>
                            <a:pt x="30599" y="1236874"/>
                            <a:pt x="0" y="1105312"/>
                          </a:cubicBezTo>
                          <a:cubicBezTo>
                            <a:pt x="-30599" y="973750"/>
                            <a:pt x="41967" y="802562"/>
                            <a:pt x="0" y="587932"/>
                          </a:cubicBezTo>
                          <a:cubicBezTo>
                            <a:pt x="-41967" y="373302"/>
                            <a:pt x="64718" y="169353"/>
                            <a:pt x="0" y="0"/>
                          </a:cubicBezTo>
                          <a:close/>
                        </a:path>
                        <a:path w="3111219" h="3527591" stroke="0" extrusionOk="0">
                          <a:moveTo>
                            <a:pt x="0" y="0"/>
                          </a:moveTo>
                          <a:cubicBezTo>
                            <a:pt x="284056" y="-67768"/>
                            <a:pt x="427110" y="36074"/>
                            <a:pt x="580761" y="0"/>
                          </a:cubicBezTo>
                          <a:cubicBezTo>
                            <a:pt x="734412" y="-36074"/>
                            <a:pt x="865838" y="52767"/>
                            <a:pt x="1099297" y="0"/>
                          </a:cubicBezTo>
                          <a:cubicBezTo>
                            <a:pt x="1332756" y="-52767"/>
                            <a:pt x="1552515" y="55175"/>
                            <a:pt x="1680058" y="0"/>
                          </a:cubicBezTo>
                          <a:cubicBezTo>
                            <a:pt x="1807601" y="-55175"/>
                            <a:pt x="2076231" y="47470"/>
                            <a:pt x="2260819" y="0"/>
                          </a:cubicBezTo>
                          <a:cubicBezTo>
                            <a:pt x="2445407" y="-47470"/>
                            <a:pt x="2693022" y="21921"/>
                            <a:pt x="3111219" y="0"/>
                          </a:cubicBezTo>
                          <a:cubicBezTo>
                            <a:pt x="3127264" y="197141"/>
                            <a:pt x="3108901" y="394766"/>
                            <a:pt x="3111219" y="552656"/>
                          </a:cubicBezTo>
                          <a:cubicBezTo>
                            <a:pt x="3113537" y="710546"/>
                            <a:pt x="3082018" y="984112"/>
                            <a:pt x="3111219" y="1105312"/>
                          </a:cubicBezTo>
                          <a:cubicBezTo>
                            <a:pt x="3140420" y="1226512"/>
                            <a:pt x="3047755" y="1459915"/>
                            <a:pt x="3111219" y="1728520"/>
                          </a:cubicBezTo>
                          <a:cubicBezTo>
                            <a:pt x="3174683" y="1997125"/>
                            <a:pt x="3089353" y="2134370"/>
                            <a:pt x="3111219" y="2351727"/>
                          </a:cubicBezTo>
                          <a:cubicBezTo>
                            <a:pt x="3133085" y="2569084"/>
                            <a:pt x="3088466" y="2736648"/>
                            <a:pt x="3111219" y="2833831"/>
                          </a:cubicBezTo>
                          <a:cubicBezTo>
                            <a:pt x="3133972" y="2931014"/>
                            <a:pt x="3107434" y="3383373"/>
                            <a:pt x="3111219" y="3527591"/>
                          </a:cubicBezTo>
                          <a:cubicBezTo>
                            <a:pt x="2899128" y="3581797"/>
                            <a:pt x="2773576" y="3497336"/>
                            <a:pt x="2592683" y="3527591"/>
                          </a:cubicBezTo>
                          <a:cubicBezTo>
                            <a:pt x="2411790" y="3557846"/>
                            <a:pt x="2320342" y="3472300"/>
                            <a:pt x="2074146" y="3527591"/>
                          </a:cubicBezTo>
                          <a:cubicBezTo>
                            <a:pt x="1827950" y="3582882"/>
                            <a:pt x="1712316" y="3503529"/>
                            <a:pt x="1524497" y="3527591"/>
                          </a:cubicBezTo>
                          <a:cubicBezTo>
                            <a:pt x="1336678" y="3551653"/>
                            <a:pt x="1135349" y="3476195"/>
                            <a:pt x="943736" y="3527591"/>
                          </a:cubicBezTo>
                          <a:cubicBezTo>
                            <a:pt x="752123" y="3578987"/>
                            <a:pt x="246608" y="3511293"/>
                            <a:pt x="0" y="3527591"/>
                          </a:cubicBezTo>
                          <a:cubicBezTo>
                            <a:pt x="-18401" y="3299798"/>
                            <a:pt x="8071" y="3193662"/>
                            <a:pt x="0" y="3045487"/>
                          </a:cubicBezTo>
                          <a:cubicBezTo>
                            <a:pt x="-8071" y="2897312"/>
                            <a:pt x="34983" y="2659941"/>
                            <a:pt x="0" y="2492831"/>
                          </a:cubicBezTo>
                          <a:cubicBezTo>
                            <a:pt x="-34983" y="2325721"/>
                            <a:pt x="66139" y="2025696"/>
                            <a:pt x="0" y="1869623"/>
                          </a:cubicBezTo>
                          <a:cubicBezTo>
                            <a:pt x="-66139" y="1713550"/>
                            <a:pt x="4788" y="1505982"/>
                            <a:pt x="0" y="1352243"/>
                          </a:cubicBezTo>
                          <a:cubicBezTo>
                            <a:pt x="-4788" y="1198504"/>
                            <a:pt x="4328" y="970118"/>
                            <a:pt x="0" y="764311"/>
                          </a:cubicBezTo>
                          <a:cubicBezTo>
                            <a:pt x="-4328" y="558504"/>
                            <a:pt x="30816" y="343518"/>
                            <a:pt x="0" y="0"/>
                          </a:cubicBezTo>
                          <a:close/>
                        </a:path>
                      </a:pathLst>
                    </a:custGeom>
                    <ask:type>
                      <ask:lineSketchNone/>
                    </ask:type>
                  </ask:lineSketchStyleProps>
                </a:ext>
              </a:extLst>
            </a:ln>
            <a:effectLst>
              <a:outerShdw blurRad="292100" dist="139700" dir="2700000" algn="tl" rotWithShape="0">
                <a:srgbClr val="333333">
                  <a:alpha val="65000"/>
                </a:srgbClr>
              </a:outerShdw>
            </a:effectLst>
          </p:spPr>
        </p:pic>
        <p:pic>
          <p:nvPicPr>
            <p:cNvPr id="14" name="Picture 13" descr="Protesters gather in London to march against AI">
              <a:extLst>
                <a:ext uri="{FF2B5EF4-FFF2-40B4-BE49-F238E27FC236}">
                  <a16:creationId xmlns:a16="http://schemas.microsoft.com/office/drawing/2014/main" id="{8AB41A30-29C8-D920-DB54-6664728F3C29}"/>
                </a:ext>
              </a:extLst>
            </p:cNvPr>
            <p:cNvPicPr>
              <a:picLocks noChangeAspect="1"/>
            </p:cNvPicPr>
            <p:nvPr/>
          </p:nvPicPr>
          <p:blipFill>
            <a:blip r:embed="rId7"/>
            <a:stretch>
              <a:fillRect/>
            </a:stretch>
          </p:blipFill>
          <p:spPr>
            <a:xfrm>
              <a:off x="5959837" y="3429000"/>
              <a:ext cx="5805196" cy="3266738"/>
            </a:xfrm>
            <a:custGeom>
              <a:avLst/>
              <a:gdLst>
                <a:gd name="csX0" fmla="*/ 0 w 5805196"/>
                <a:gd name="csY0" fmla="*/ 0 h 3266738"/>
                <a:gd name="csX1" fmla="*/ 696624 w 5805196"/>
                <a:gd name="csY1" fmla="*/ 0 h 3266738"/>
                <a:gd name="csX2" fmla="*/ 1335195 w 5805196"/>
                <a:gd name="csY2" fmla="*/ 0 h 3266738"/>
                <a:gd name="csX3" fmla="*/ 1799611 w 5805196"/>
                <a:gd name="csY3" fmla="*/ 0 h 3266738"/>
                <a:gd name="csX4" fmla="*/ 2380130 w 5805196"/>
                <a:gd name="csY4" fmla="*/ 0 h 3266738"/>
                <a:gd name="csX5" fmla="*/ 3076754 w 5805196"/>
                <a:gd name="csY5" fmla="*/ 0 h 3266738"/>
                <a:gd name="csX6" fmla="*/ 3483118 w 5805196"/>
                <a:gd name="csY6" fmla="*/ 0 h 3266738"/>
                <a:gd name="csX7" fmla="*/ 4179741 w 5805196"/>
                <a:gd name="csY7" fmla="*/ 0 h 3266738"/>
                <a:gd name="csX8" fmla="*/ 4818313 w 5805196"/>
                <a:gd name="csY8" fmla="*/ 0 h 3266738"/>
                <a:gd name="csX9" fmla="*/ 5805196 w 5805196"/>
                <a:gd name="csY9" fmla="*/ 0 h 3266738"/>
                <a:gd name="csX10" fmla="*/ 5805196 w 5805196"/>
                <a:gd name="csY10" fmla="*/ 544456 h 3266738"/>
                <a:gd name="csX11" fmla="*/ 5805196 w 5805196"/>
                <a:gd name="csY11" fmla="*/ 1056245 h 3266738"/>
                <a:gd name="csX12" fmla="*/ 5805196 w 5805196"/>
                <a:gd name="csY12" fmla="*/ 1502699 h 3266738"/>
                <a:gd name="csX13" fmla="*/ 5805196 w 5805196"/>
                <a:gd name="csY13" fmla="*/ 2047156 h 3266738"/>
                <a:gd name="csX14" fmla="*/ 5805196 w 5805196"/>
                <a:gd name="csY14" fmla="*/ 2526277 h 3266738"/>
                <a:gd name="csX15" fmla="*/ 5805196 w 5805196"/>
                <a:gd name="csY15" fmla="*/ 3266738 h 3266738"/>
                <a:gd name="csX16" fmla="*/ 5166624 w 5805196"/>
                <a:gd name="csY16" fmla="*/ 3266738 h 3266738"/>
                <a:gd name="csX17" fmla="*/ 4644157 w 5805196"/>
                <a:gd name="csY17" fmla="*/ 3266738 h 3266738"/>
                <a:gd name="csX18" fmla="*/ 4179741 w 5805196"/>
                <a:gd name="csY18" fmla="*/ 3266738 h 3266738"/>
                <a:gd name="csX19" fmla="*/ 3541170 w 5805196"/>
                <a:gd name="csY19" fmla="*/ 3266738 h 3266738"/>
                <a:gd name="csX20" fmla="*/ 2902598 w 5805196"/>
                <a:gd name="csY20" fmla="*/ 3266738 h 3266738"/>
                <a:gd name="csX21" fmla="*/ 2264026 w 5805196"/>
                <a:gd name="csY21" fmla="*/ 3266738 h 3266738"/>
                <a:gd name="csX22" fmla="*/ 1857663 w 5805196"/>
                <a:gd name="csY22" fmla="*/ 3266738 h 3266738"/>
                <a:gd name="csX23" fmla="*/ 1393247 w 5805196"/>
                <a:gd name="csY23" fmla="*/ 3266738 h 3266738"/>
                <a:gd name="csX24" fmla="*/ 928831 w 5805196"/>
                <a:gd name="csY24" fmla="*/ 3266738 h 3266738"/>
                <a:gd name="csX25" fmla="*/ 0 w 5805196"/>
                <a:gd name="csY25" fmla="*/ 3266738 h 3266738"/>
                <a:gd name="csX26" fmla="*/ 0 w 5805196"/>
                <a:gd name="csY26" fmla="*/ 2754949 h 3266738"/>
                <a:gd name="csX27" fmla="*/ 0 w 5805196"/>
                <a:gd name="csY27" fmla="*/ 2145158 h 3266738"/>
                <a:gd name="csX28" fmla="*/ 0 w 5805196"/>
                <a:gd name="csY28" fmla="*/ 1666036 h 3266738"/>
                <a:gd name="csX29" fmla="*/ 0 w 5805196"/>
                <a:gd name="csY29" fmla="*/ 1219582 h 3266738"/>
                <a:gd name="csX30" fmla="*/ 0 w 5805196"/>
                <a:gd name="csY30" fmla="*/ 609791 h 3266738"/>
                <a:gd name="csX31" fmla="*/ 0 w 5805196"/>
                <a:gd name="csY31" fmla="*/ 0 h 32667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5805196" h="3266738" fill="none" extrusionOk="0">
                  <a:moveTo>
                    <a:pt x="0" y="0"/>
                  </a:moveTo>
                  <a:cubicBezTo>
                    <a:pt x="167901" y="-28650"/>
                    <a:pt x="421096" y="24439"/>
                    <a:pt x="696624" y="0"/>
                  </a:cubicBezTo>
                  <a:cubicBezTo>
                    <a:pt x="972152" y="-24439"/>
                    <a:pt x="1167185" y="3326"/>
                    <a:pt x="1335195" y="0"/>
                  </a:cubicBezTo>
                  <a:cubicBezTo>
                    <a:pt x="1503205" y="-3326"/>
                    <a:pt x="1574258" y="46012"/>
                    <a:pt x="1799611" y="0"/>
                  </a:cubicBezTo>
                  <a:cubicBezTo>
                    <a:pt x="2024964" y="-46012"/>
                    <a:pt x="2153011" y="1274"/>
                    <a:pt x="2380130" y="0"/>
                  </a:cubicBezTo>
                  <a:cubicBezTo>
                    <a:pt x="2607249" y="-1274"/>
                    <a:pt x="2855571" y="31004"/>
                    <a:pt x="3076754" y="0"/>
                  </a:cubicBezTo>
                  <a:cubicBezTo>
                    <a:pt x="3297937" y="-31004"/>
                    <a:pt x="3381603" y="35585"/>
                    <a:pt x="3483118" y="0"/>
                  </a:cubicBezTo>
                  <a:cubicBezTo>
                    <a:pt x="3584633" y="-35585"/>
                    <a:pt x="3978880" y="67404"/>
                    <a:pt x="4179741" y="0"/>
                  </a:cubicBezTo>
                  <a:cubicBezTo>
                    <a:pt x="4380602" y="-67404"/>
                    <a:pt x="4685366" y="46762"/>
                    <a:pt x="4818313" y="0"/>
                  </a:cubicBezTo>
                  <a:cubicBezTo>
                    <a:pt x="4951260" y="-46762"/>
                    <a:pt x="5364125" y="2013"/>
                    <a:pt x="5805196" y="0"/>
                  </a:cubicBezTo>
                  <a:cubicBezTo>
                    <a:pt x="5824859" y="218657"/>
                    <a:pt x="5751586" y="309435"/>
                    <a:pt x="5805196" y="544456"/>
                  </a:cubicBezTo>
                  <a:cubicBezTo>
                    <a:pt x="5858806" y="779477"/>
                    <a:pt x="5748732" y="804140"/>
                    <a:pt x="5805196" y="1056245"/>
                  </a:cubicBezTo>
                  <a:cubicBezTo>
                    <a:pt x="5861660" y="1308350"/>
                    <a:pt x="5804556" y="1382054"/>
                    <a:pt x="5805196" y="1502699"/>
                  </a:cubicBezTo>
                  <a:cubicBezTo>
                    <a:pt x="5805836" y="1623344"/>
                    <a:pt x="5757408" y="1860709"/>
                    <a:pt x="5805196" y="2047156"/>
                  </a:cubicBezTo>
                  <a:cubicBezTo>
                    <a:pt x="5852984" y="2233603"/>
                    <a:pt x="5761821" y="2342202"/>
                    <a:pt x="5805196" y="2526277"/>
                  </a:cubicBezTo>
                  <a:cubicBezTo>
                    <a:pt x="5848571" y="2710352"/>
                    <a:pt x="5775681" y="3046242"/>
                    <a:pt x="5805196" y="3266738"/>
                  </a:cubicBezTo>
                  <a:cubicBezTo>
                    <a:pt x="5638297" y="3284032"/>
                    <a:pt x="5330871" y="3236597"/>
                    <a:pt x="5166624" y="3266738"/>
                  </a:cubicBezTo>
                  <a:cubicBezTo>
                    <a:pt x="5002377" y="3296879"/>
                    <a:pt x="4808964" y="3249138"/>
                    <a:pt x="4644157" y="3266738"/>
                  </a:cubicBezTo>
                  <a:cubicBezTo>
                    <a:pt x="4479350" y="3284338"/>
                    <a:pt x="4278856" y="3260206"/>
                    <a:pt x="4179741" y="3266738"/>
                  </a:cubicBezTo>
                  <a:cubicBezTo>
                    <a:pt x="4080626" y="3273270"/>
                    <a:pt x="3698296" y="3259924"/>
                    <a:pt x="3541170" y="3266738"/>
                  </a:cubicBezTo>
                  <a:cubicBezTo>
                    <a:pt x="3384044" y="3273552"/>
                    <a:pt x="3031781" y="3212845"/>
                    <a:pt x="2902598" y="3266738"/>
                  </a:cubicBezTo>
                  <a:cubicBezTo>
                    <a:pt x="2773415" y="3320631"/>
                    <a:pt x="2446698" y="3217314"/>
                    <a:pt x="2264026" y="3266738"/>
                  </a:cubicBezTo>
                  <a:cubicBezTo>
                    <a:pt x="2081354" y="3316162"/>
                    <a:pt x="2015246" y="3262404"/>
                    <a:pt x="1857663" y="3266738"/>
                  </a:cubicBezTo>
                  <a:cubicBezTo>
                    <a:pt x="1700080" y="3271072"/>
                    <a:pt x="1586082" y="3246320"/>
                    <a:pt x="1393247" y="3266738"/>
                  </a:cubicBezTo>
                  <a:cubicBezTo>
                    <a:pt x="1200412" y="3287156"/>
                    <a:pt x="1063971" y="3227149"/>
                    <a:pt x="928831" y="3266738"/>
                  </a:cubicBezTo>
                  <a:cubicBezTo>
                    <a:pt x="793691" y="3306327"/>
                    <a:pt x="239187" y="3246437"/>
                    <a:pt x="0" y="3266738"/>
                  </a:cubicBezTo>
                  <a:cubicBezTo>
                    <a:pt x="-20769" y="3077870"/>
                    <a:pt x="54536" y="2877327"/>
                    <a:pt x="0" y="2754949"/>
                  </a:cubicBezTo>
                  <a:cubicBezTo>
                    <a:pt x="-54536" y="2632571"/>
                    <a:pt x="69719" y="2403039"/>
                    <a:pt x="0" y="2145158"/>
                  </a:cubicBezTo>
                  <a:cubicBezTo>
                    <a:pt x="-69719" y="1887277"/>
                    <a:pt x="30046" y="1862849"/>
                    <a:pt x="0" y="1666036"/>
                  </a:cubicBezTo>
                  <a:cubicBezTo>
                    <a:pt x="-30046" y="1469223"/>
                    <a:pt x="26763" y="1414308"/>
                    <a:pt x="0" y="1219582"/>
                  </a:cubicBezTo>
                  <a:cubicBezTo>
                    <a:pt x="-26763" y="1024856"/>
                    <a:pt x="46976" y="804212"/>
                    <a:pt x="0" y="609791"/>
                  </a:cubicBezTo>
                  <a:cubicBezTo>
                    <a:pt x="-46976" y="415370"/>
                    <a:pt x="60379" y="230215"/>
                    <a:pt x="0" y="0"/>
                  </a:cubicBezTo>
                  <a:close/>
                </a:path>
                <a:path w="5805196" h="3266738" stroke="0" extrusionOk="0">
                  <a:moveTo>
                    <a:pt x="0" y="0"/>
                  </a:moveTo>
                  <a:cubicBezTo>
                    <a:pt x="307489" y="-479"/>
                    <a:pt x="451312" y="60007"/>
                    <a:pt x="696624" y="0"/>
                  </a:cubicBezTo>
                  <a:cubicBezTo>
                    <a:pt x="941936" y="-60007"/>
                    <a:pt x="1048595" y="31806"/>
                    <a:pt x="1277143" y="0"/>
                  </a:cubicBezTo>
                  <a:cubicBezTo>
                    <a:pt x="1505691" y="-31806"/>
                    <a:pt x="1763400" y="72410"/>
                    <a:pt x="1973767" y="0"/>
                  </a:cubicBezTo>
                  <a:cubicBezTo>
                    <a:pt x="2184134" y="-72410"/>
                    <a:pt x="2341774" y="68837"/>
                    <a:pt x="2670390" y="0"/>
                  </a:cubicBezTo>
                  <a:cubicBezTo>
                    <a:pt x="2999006" y="-68837"/>
                    <a:pt x="2960336" y="16238"/>
                    <a:pt x="3134806" y="0"/>
                  </a:cubicBezTo>
                  <a:cubicBezTo>
                    <a:pt x="3309276" y="-16238"/>
                    <a:pt x="3516553" y="50542"/>
                    <a:pt x="3657273" y="0"/>
                  </a:cubicBezTo>
                  <a:cubicBezTo>
                    <a:pt x="3797993" y="-50542"/>
                    <a:pt x="4114005" y="70267"/>
                    <a:pt x="4295845" y="0"/>
                  </a:cubicBezTo>
                  <a:cubicBezTo>
                    <a:pt x="4477685" y="-70267"/>
                    <a:pt x="4643086" y="28488"/>
                    <a:pt x="4760261" y="0"/>
                  </a:cubicBezTo>
                  <a:cubicBezTo>
                    <a:pt x="4877436" y="-28488"/>
                    <a:pt x="5060082" y="10830"/>
                    <a:pt x="5166624" y="0"/>
                  </a:cubicBezTo>
                  <a:cubicBezTo>
                    <a:pt x="5273166" y="-10830"/>
                    <a:pt x="5650397" y="19537"/>
                    <a:pt x="5805196" y="0"/>
                  </a:cubicBezTo>
                  <a:cubicBezTo>
                    <a:pt x="5814840" y="152391"/>
                    <a:pt x="5750648" y="381513"/>
                    <a:pt x="5805196" y="511789"/>
                  </a:cubicBezTo>
                  <a:cubicBezTo>
                    <a:pt x="5859744" y="642065"/>
                    <a:pt x="5742602" y="792521"/>
                    <a:pt x="5805196" y="1056245"/>
                  </a:cubicBezTo>
                  <a:cubicBezTo>
                    <a:pt x="5867790" y="1319969"/>
                    <a:pt x="5769242" y="1279528"/>
                    <a:pt x="5805196" y="1502699"/>
                  </a:cubicBezTo>
                  <a:cubicBezTo>
                    <a:pt x="5841150" y="1725870"/>
                    <a:pt x="5779866" y="1771201"/>
                    <a:pt x="5805196" y="1981821"/>
                  </a:cubicBezTo>
                  <a:cubicBezTo>
                    <a:pt x="5830526" y="2192441"/>
                    <a:pt x="5752999" y="2322571"/>
                    <a:pt x="5805196" y="2428275"/>
                  </a:cubicBezTo>
                  <a:cubicBezTo>
                    <a:pt x="5857393" y="2533979"/>
                    <a:pt x="5723873" y="2973073"/>
                    <a:pt x="5805196" y="3266738"/>
                  </a:cubicBezTo>
                  <a:cubicBezTo>
                    <a:pt x="5608277" y="3314605"/>
                    <a:pt x="5523282" y="3246085"/>
                    <a:pt x="5340780" y="3266738"/>
                  </a:cubicBezTo>
                  <a:cubicBezTo>
                    <a:pt x="5158278" y="3287391"/>
                    <a:pt x="4878708" y="3192844"/>
                    <a:pt x="4644157" y="3266738"/>
                  </a:cubicBezTo>
                  <a:cubicBezTo>
                    <a:pt x="4409606" y="3340632"/>
                    <a:pt x="4263640" y="3192460"/>
                    <a:pt x="4005585" y="3266738"/>
                  </a:cubicBezTo>
                  <a:cubicBezTo>
                    <a:pt x="3747530" y="3341016"/>
                    <a:pt x="3696836" y="3260319"/>
                    <a:pt x="3599222" y="3266738"/>
                  </a:cubicBezTo>
                  <a:cubicBezTo>
                    <a:pt x="3501608" y="3273157"/>
                    <a:pt x="3203561" y="3230829"/>
                    <a:pt x="3076754" y="3266738"/>
                  </a:cubicBezTo>
                  <a:cubicBezTo>
                    <a:pt x="2949947" y="3302647"/>
                    <a:pt x="2821542" y="3257107"/>
                    <a:pt x="2670390" y="3266738"/>
                  </a:cubicBezTo>
                  <a:cubicBezTo>
                    <a:pt x="2519238" y="3276369"/>
                    <a:pt x="2428534" y="3247217"/>
                    <a:pt x="2264026" y="3266738"/>
                  </a:cubicBezTo>
                  <a:cubicBezTo>
                    <a:pt x="2099518" y="3286259"/>
                    <a:pt x="1775724" y="3215597"/>
                    <a:pt x="1625455" y="3266738"/>
                  </a:cubicBezTo>
                  <a:cubicBezTo>
                    <a:pt x="1475186" y="3317879"/>
                    <a:pt x="1320719" y="3251877"/>
                    <a:pt x="1161039" y="3266738"/>
                  </a:cubicBezTo>
                  <a:cubicBezTo>
                    <a:pt x="1001359" y="3281599"/>
                    <a:pt x="942215" y="3265053"/>
                    <a:pt x="754675" y="3266738"/>
                  </a:cubicBezTo>
                  <a:cubicBezTo>
                    <a:pt x="567135" y="3268423"/>
                    <a:pt x="255954" y="3198152"/>
                    <a:pt x="0" y="3266738"/>
                  </a:cubicBezTo>
                  <a:cubicBezTo>
                    <a:pt x="-34969" y="3122125"/>
                    <a:pt x="33682" y="2968140"/>
                    <a:pt x="0" y="2787616"/>
                  </a:cubicBezTo>
                  <a:cubicBezTo>
                    <a:pt x="-33682" y="2607092"/>
                    <a:pt x="37258" y="2388192"/>
                    <a:pt x="0" y="2275827"/>
                  </a:cubicBezTo>
                  <a:cubicBezTo>
                    <a:pt x="-37258" y="2163462"/>
                    <a:pt x="34644" y="2006440"/>
                    <a:pt x="0" y="1829373"/>
                  </a:cubicBezTo>
                  <a:cubicBezTo>
                    <a:pt x="-34644" y="1652306"/>
                    <a:pt x="36431" y="1572562"/>
                    <a:pt x="0" y="1350252"/>
                  </a:cubicBezTo>
                  <a:cubicBezTo>
                    <a:pt x="-36431" y="1127942"/>
                    <a:pt x="4774" y="1090457"/>
                    <a:pt x="0" y="903798"/>
                  </a:cubicBezTo>
                  <a:cubicBezTo>
                    <a:pt x="-4774" y="717139"/>
                    <a:pt x="83196" y="324561"/>
                    <a:pt x="0" y="0"/>
                  </a:cubicBezTo>
                  <a:close/>
                </a:path>
              </a:pathLst>
            </a:custGeom>
            <a:ln w="12700">
              <a:solidFill>
                <a:schemeClr val="tx1"/>
              </a:solidFill>
              <a:extLst>
                <a:ext uri="{C807C97D-BFC1-408E-A445-0C87EB9F89A2}">
                  <ask:lineSketchStyleProps xmlns:ask="http://schemas.microsoft.com/office/drawing/2018/sketchyshapes" sd="1202103868">
                    <a:prstGeom prst="rect">
                      <a:avLst/>
                    </a:prstGeom>
                    <ask:type>
                      <ask:lineSketchScribble/>
                    </ask:type>
                  </ask:lineSketchStyleProps>
                </a:ext>
              </a:extLst>
            </a:ln>
            <a:effectLst>
              <a:outerShdw blurRad="292100" dist="139700" dir="2700000" algn="tl" rotWithShape="0">
                <a:srgbClr val="333333">
                  <a:alpha val="65000"/>
                </a:srgbClr>
              </a:outerShdw>
            </a:effectLst>
          </p:spPr>
        </p:pic>
      </p:grpSp>
      <p:sp>
        <p:nvSpPr>
          <p:cNvPr id="2" name="TextBox 1">
            <a:extLst>
              <a:ext uri="{FF2B5EF4-FFF2-40B4-BE49-F238E27FC236}">
                <a16:creationId xmlns:a16="http://schemas.microsoft.com/office/drawing/2014/main" id="{41D8CC4E-4F18-2549-C7EE-E22A7EABE5F2}"/>
              </a:ext>
            </a:extLst>
          </p:cNvPr>
          <p:cNvSpPr txBox="1"/>
          <p:nvPr/>
        </p:nvSpPr>
        <p:spPr>
          <a:xfrm>
            <a:off x="3819335" y="1092250"/>
            <a:ext cx="5054803" cy="646331"/>
          </a:xfrm>
          <a:prstGeom prst="rect">
            <a:avLst/>
          </a:prstGeom>
          <a:noFill/>
        </p:spPr>
        <p:txBody>
          <a:bodyPr wrap="square" rtlCol="0">
            <a:spAutoFit/>
          </a:bodyPr>
          <a:lstStyle/>
          <a:p>
            <a:pPr algn="ctr"/>
            <a:r>
              <a:rPr lang="en-CA" dirty="0"/>
              <a:t>(I am using “AI” as a shorthand for generative AI, e.g., LLMs and other large pretrained models)</a:t>
            </a:r>
          </a:p>
        </p:txBody>
      </p:sp>
    </p:spTree>
    <p:extLst>
      <p:ext uri="{BB962C8B-B14F-4D97-AF65-F5344CB8AC3E}">
        <p14:creationId xmlns:p14="http://schemas.microsoft.com/office/powerpoint/2010/main" val="424763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59F25-FAFA-A648-7368-234E08DAA5E4}"/>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C365A864-06E9-D46F-4C0F-406B042472DA}"/>
              </a:ext>
            </a:extLst>
          </p:cNvPr>
          <p:cNvGrpSpPr/>
          <p:nvPr/>
        </p:nvGrpSpPr>
        <p:grpSpPr>
          <a:xfrm>
            <a:off x="3965499" y="1916753"/>
            <a:ext cx="2464752" cy="4092965"/>
            <a:chOff x="3965497" y="1793083"/>
            <a:chExt cx="2794757" cy="4640971"/>
          </a:xfrm>
        </p:grpSpPr>
        <p:cxnSp>
          <p:nvCxnSpPr>
            <p:cNvPr id="28" name="Straight Connector 27">
              <a:extLst>
                <a:ext uri="{FF2B5EF4-FFF2-40B4-BE49-F238E27FC236}">
                  <a16:creationId xmlns:a16="http://schemas.microsoft.com/office/drawing/2014/main" id="{631739AD-1B7D-EE5F-347F-C7FC22F74864}"/>
                </a:ext>
              </a:extLst>
            </p:cNvPr>
            <p:cNvCxnSpPr>
              <a:cxnSpLocks/>
              <a:endCxn id="2056" idx="0"/>
            </p:cNvCxnSpPr>
            <p:nvPr/>
          </p:nvCxnSpPr>
          <p:spPr>
            <a:xfrm>
              <a:off x="4928973" y="1793083"/>
              <a:ext cx="0" cy="586702"/>
            </a:xfrm>
            <a:prstGeom prst="line">
              <a:avLst/>
            </a:prstGeom>
            <a:ln>
              <a:solidFill>
                <a:srgbClr val="00B0F0"/>
              </a:solidFill>
              <a:prstDash val="sysDot"/>
            </a:ln>
          </p:spPr>
          <p:style>
            <a:lnRef idx="2">
              <a:schemeClr val="accent1"/>
            </a:lnRef>
            <a:fillRef idx="0">
              <a:schemeClr val="accent1"/>
            </a:fillRef>
            <a:effectRef idx="1">
              <a:schemeClr val="accent1"/>
            </a:effectRef>
            <a:fontRef idx="minor">
              <a:schemeClr val="tx1"/>
            </a:fontRef>
          </p:style>
        </p:cxnSp>
        <p:pic>
          <p:nvPicPr>
            <p:cNvPr id="2056" name="Picture 8" descr="Noise from Microsoft Montreal Lab keeps Mile-Ex residents up at night | CBC  News">
              <a:extLst>
                <a:ext uri="{FF2B5EF4-FFF2-40B4-BE49-F238E27FC236}">
                  <a16:creationId xmlns:a16="http://schemas.microsoft.com/office/drawing/2014/main" id="{57565C6B-621F-A6F8-DF28-24B21BBCD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497" y="2379785"/>
              <a:ext cx="1926951" cy="1445213"/>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1" name="TextBox 30">
              <a:extLst>
                <a:ext uri="{FF2B5EF4-FFF2-40B4-BE49-F238E27FC236}">
                  <a16:creationId xmlns:a16="http://schemas.microsoft.com/office/drawing/2014/main" id="{33444FCC-0394-47C1-5EF1-99D2C709D8C9}"/>
                </a:ext>
              </a:extLst>
            </p:cNvPr>
            <p:cNvSpPr txBox="1"/>
            <p:nvPr/>
          </p:nvSpPr>
          <p:spPr>
            <a:xfrm>
              <a:off x="3965497" y="3975949"/>
              <a:ext cx="2794757" cy="738664"/>
            </a:xfrm>
            <a:prstGeom prst="rect">
              <a:avLst/>
            </a:prstGeom>
            <a:noFill/>
          </p:spPr>
          <p:txBody>
            <a:bodyPr wrap="square" rtlCol="0">
              <a:spAutoFit/>
            </a:bodyPr>
            <a:lstStyle/>
            <a:p>
              <a:r>
                <a:rPr lang="en-CA" sz="1400" dirty="0"/>
                <a:t>Moved to Montréal; collocated with MSR FATE team, then led by Dr. Fernando Diaz</a:t>
              </a:r>
            </a:p>
          </p:txBody>
        </p:sp>
        <p:pic>
          <p:nvPicPr>
            <p:cNvPr id="2058" name="Picture 10" descr="Fernando Diaz">
              <a:extLst>
                <a:ext uri="{FF2B5EF4-FFF2-40B4-BE49-F238E27FC236}">
                  <a16:creationId xmlns:a16="http://schemas.microsoft.com/office/drawing/2014/main" id="{47B2822B-90AF-7D68-BED2-73BE6A48EC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 t="6795" r="-259" b="15202"/>
            <a:stretch>
              <a:fillRect/>
            </a:stretch>
          </p:blipFill>
          <p:spPr bwMode="auto">
            <a:xfrm>
              <a:off x="4442285" y="5176797"/>
              <a:ext cx="1257257" cy="12572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A2511AF1-9B6D-7EDD-6780-363FC7926960}"/>
              </a:ext>
            </a:extLst>
          </p:cNvPr>
          <p:cNvGrpSpPr/>
          <p:nvPr/>
        </p:nvGrpSpPr>
        <p:grpSpPr>
          <a:xfrm>
            <a:off x="9174525" y="1944739"/>
            <a:ext cx="2316554" cy="4702365"/>
            <a:chOff x="9174525" y="1824819"/>
            <a:chExt cx="2316554" cy="4702365"/>
          </a:xfrm>
        </p:grpSpPr>
        <p:cxnSp>
          <p:nvCxnSpPr>
            <p:cNvPr id="42" name="Straight Connector 41">
              <a:extLst>
                <a:ext uri="{FF2B5EF4-FFF2-40B4-BE49-F238E27FC236}">
                  <a16:creationId xmlns:a16="http://schemas.microsoft.com/office/drawing/2014/main" id="{D9D04E32-9F72-E8C5-9D71-5FA459ECAF3D}"/>
                </a:ext>
              </a:extLst>
            </p:cNvPr>
            <p:cNvCxnSpPr>
              <a:cxnSpLocks/>
            </p:cNvCxnSpPr>
            <p:nvPr/>
          </p:nvCxnSpPr>
          <p:spPr>
            <a:xfrm>
              <a:off x="10333244" y="1824819"/>
              <a:ext cx="0" cy="1848207"/>
            </a:xfrm>
            <a:prstGeom prst="line">
              <a:avLst/>
            </a:prstGeom>
            <a:ln>
              <a:solidFill>
                <a:srgbClr val="00B0F0"/>
              </a:solidFill>
              <a:prstDash val="sysDot"/>
            </a:ln>
          </p:spPr>
          <p:style>
            <a:lnRef idx="2">
              <a:schemeClr val="accent1"/>
            </a:lnRef>
            <a:fillRef idx="0">
              <a:schemeClr val="accent1"/>
            </a:fillRef>
            <a:effectRef idx="1">
              <a:schemeClr val="accent1"/>
            </a:effectRef>
            <a:fontRef idx="minor">
              <a:schemeClr val="tx1"/>
            </a:fontRef>
          </p:style>
        </p:cxnSp>
        <p:pic>
          <p:nvPicPr>
            <p:cNvPr id="41" name="Picture 40">
              <a:extLst>
                <a:ext uri="{FF2B5EF4-FFF2-40B4-BE49-F238E27FC236}">
                  <a16:creationId xmlns:a16="http://schemas.microsoft.com/office/drawing/2014/main" id="{FF35C137-7E78-9486-1FC4-79A5E5E96007}"/>
                </a:ext>
              </a:extLst>
            </p:cNvPr>
            <p:cNvPicPr>
              <a:picLocks noChangeAspect="1"/>
            </p:cNvPicPr>
            <p:nvPr/>
          </p:nvPicPr>
          <p:blipFill>
            <a:blip r:embed="rId5"/>
            <a:stretch>
              <a:fillRect/>
            </a:stretch>
          </p:blipFill>
          <p:spPr>
            <a:xfrm>
              <a:off x="9174525" y="3653571"/>
              <a:ext cx="2316554" cy="2873613"/>
            </a:xfrm>
            <a:prstGeom prst="rect">
              <a:avLst/>
            </a:prstGeom>
            <a:ln>
              <a:noFill/>
            </a:ln>
            <a:effectLst>
              <a:outerShdw blurRad="292100" dist="139700" dir="2700000" algn="tl" rotWithShape="0">
                <a:srgbClr val="333333">
                  <a:alpha val="65000"/>
                </a:srgbClr>
              </a:outerShdw>
            </a:effectLst>
          </p:spPr>
        </p:pic>
      </p:grpSp>
      <p:cxnSp>
        <p:nvCxnSpPr>
          <p:cNvPr id="16" name="Straight Connector 15">
            <a:extLst>
              <a:ext uri="{FF2B5EF4-FFF2-40B4-BE49-F238E27FC236}">
                <a16:creationId xmlns:a16="http://schemas.microsoft.com/office/drawing/2014/main" id="{A581CC9B-BDB0-5F35-35EC-ABC5D9BCFD25}"/>
              </a:ext>
            </a:extLst>
          </p:cNvPr>
          <p:cNvCxnSpPr>
            <a:cxnSpLocks/>
          </p:cNvCxnSpPr>
          <p:nvPr/>
        </p:nvCxnSpPr>
        <p:spPr>
          <a:xfrm>
            <a:off x="318000" y="1827329"/>
            <a:ext cx="11556000" cy="0"/>
          </a:xfrm>
          <a:prstGeom prst="line">
            <a:avLst/>
          </a:prstGeom>
          <a:ln w="76200">
            <a:solidFill>
              <a:srgbClr val="00B0F0"/>
            </a:solidFill>
            <a:prstDash val="soli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 name="Flowchart: Terminator 1">
            <a:extLst>
              <a:ext uri="{FF2B5EF4-FFF2-40B4-BE49-F238E27FC236}">
                <a16:creationId xmlns:a16="http://schemas.microsoft.com/office/drawing/2014/main" id="{0ED86145-39C0-5A2B-E8DF-7C849A77E5AB}"/>
              </a:ext>
            </a:extLst>
          </p:cNvPr>
          <p:cNvSpPr/>
          <p:nvPr/>
        </p:nvSpPr>
        <p:spPr>
          <a:xfrm>
            <a:off x="746893"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2013</a:t>
            </a:r>
          </a:p>
        </p:txBody>
      </p:sp>
      <p:sp>
        <p:nvSpPr>
          <p:cNvPr id="3" name="Flowchart: Terminator 2">
            <a:extLst>
              <a:ext uri="{FF2B5EF4-FFF2-40B4-BE49-F238E27FC236}">
                <a16:creationId xmlns:a16="http://schemas.microsoft.com/office/drawing/2014/main" id="{3EEE19E6-42F3-B3FC-303F-36BF3D6B9C98}"/>
              </a:ext>
            </a:extLst>
          </p:cNvPr>
          <p:cNvSpPr/>
          <p:nvPr/>
        </p:nvSpPr>
        <p:spPr>
          <a:xfrm>
            <a:off x="1517301"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2014</a:t>
            </a:r>
          </a:p>
        </p:txBody>
      </p:sp>
      <p:sp>
        <p:nvSpPr>
          <p:cNvPr id="4" name="Flowchart: Terminator 3">
            <a:extLst>
              <a:ext uri="{FF2B5EF4-FFF2-40B4-BE49-F238E27FC236}">
                <a16:creationId xmlns:a16="http://schemas.microsoft.com/office/drawing/2014/main" id="{878E7F52-1282-ECB4-53EA-26291187B4CB}"/>
              </a:ext>
            </a:extLst>
          </p:cNvPr>
          <p:cNvSpPr/>
          <p:nvPr/>
        </p:nvSpPr>
        <p:spPr>
          <a:xfrm>
            <a:off x="2287709"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2015</a:t>
            </a:r>
          </a:p>
        </p:txBody>
      </p:sp>
      <p:sp>
        <p:nvSpPr>
          <p:cNvPr id="5" name="Flowchart: Terminator 4">
            <a:extLst>
              <a:ext uri="{FF2B5EF4-FFF2-40B4-BE49-F238E27FC236}">
                <a16:creationId xmlns:a16="http://schemas.microsoft.com/office/drawing/2014/main" id="{877CCE0E-32F4-3823-0D31-FB9E9AB31B64}"/>
              </a:ext>
            </a:extLst>
          </p:cNvPr>
          <p:cNvSpPr/>
          <p:nvPr/>
        </p:nvSpPr>
        <p:spPr>
          <a:xfrm>
            <a:off x="3058117"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2016</a:t>
            </a:r>
          </a:p>
        </p:txBody>
      </p:sp>
      <p:sp>
        <p:nvSpPr>
          <p:cNvPr id="6" name="Flowchart: Terminator 5">
            <a:extLst>
              <a:ext uri="{FF2B5EF4-FFF2-40B4-BE49-F238E27FC236}">
                <a16:creationId xmlns:a16="http://schemas.microsoft.com/office/drawing/2014/main" id="{F1BCEAC5-65F0-6E47-5C6F-2D5BF5D9DA75}"/>
              </a:ext>
            </a:extLst>
          </p:cNvPr>
          <p:cNvSpPr/>
          <p:nvPr/>
        </p:nvSpPr>
        <p:spPr>
          <a:xfrm>
            <a:off x="3828525"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2017</a:t>
            </a:r>
          </a:p>
        </p:txBody>
      </p:sp>
      <p:sp>
        <p:nvSpPr>
          <p:cNvPr id="7" name="Flowchart: Terminator 6">
            <a:extLst>
              <a:ext uri="{FF2B5EF4-FFF2-40B4-BE49-F238E27FC236}">
                <a16:creationId xmlns:a16="http://schemas.microsoft.com/office/drawing/2014/main" id="{37CC6E1B-A437-2A6D-ABA4-3546642BB945}"/>
              </a:ext>
            </a:extLst>
          </p:cNvPr>
          <p:cNvSpPr/>
          <p:nvPr/>
        </p:nvSpPr>
        <p:spPr>
          <a:xfrm>
            <a:off x="4598933"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2018</a:t>
            </a:r>
          </a:p>
        </p:txBody>
      </p:sp>
      <p:sp>
        <p:nvSpPr>
          <p:cNvPr id="8" name="Flowchart: Terminator 7">
            <a:extLst>
              <a:ext uri="{FF2B5EF4-FFF2-40B4-BE49-F238E27FC236}">
                <a16:creationId xmlns:a16="http://schemas.microsoft.com/office/drawing/2014/main" id="{86F81554-6F8C-1330-5EEC-9F34228F4472}"/>
              </a:ext>
            </a:extLst>
          </p:cNvPr>
          <p:cNvSpPr/>
          <p:nvPr/>
        </p:nvSpPr>
        <p:spPr>
          <a:xfrm>
            <a:off x="5369341"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2019</a:t>
            </a:r>
          </a:p>
        </p:txBody>
      </p:sp>
      <p:sp>
        <p:nvSpPr>
          <p:cNvPr id="9" name="Flowchart: Terminator 8">
            <a:extLst>
              <a:ext uri="{FF2B5EF4-FFF2-40B4-BE49-F238E27FC236}">
                <a16:creationId xmlns:a16="http://schemas.microsoft.com/office/drawing/2014/main" id="{8FEA8AD9-B347-B0D9-5236-C63A914289A5}"/>
              </a:ext>
            </a:extLst>
          </p:cNvPr>
          <p:cNvSpPr/>
          <p:nvPr/>
        </p:nvSpPr>
        <p:spPr>
          <a:xfrm>
            <a:off x="6139749"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2020</a:t>
            </a:r>
          </a:p>
        </p:txBody>
      </p:sp>
      <p:sp>
        <p:nvSpPr>
          <p:cNvPr id="10" name="Flowchart: Terminator 9">
            <a:extLst>
              <a:ext uri="{FF2B5EF4-FFF2-40B4-BE49-F238E27FC236}">
                <a16:creationId xmlns:a16="http://schemas.microsoft.com/office/drawing/2014/main" id="{80B5535E-8C98-69C6-5764-7C2808880612}"/>
              </a:ext>
            </a:extLst>
          </p:cNvPr>
          <p:cNvSpPr/>
          <p:nvPr/>
        </p:nvSpPr>
        <p:spPr>
          <a:xfrm>
            <a:off x="6910157"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2021</a:t>
            </a:r>
          </a:p>
        </p:txBody>
      </p:sp>
      <p:sp>
        <p:nvSpPr>
          <p:cNvPr id="11" name="Flowchart: Terminator 10">
            <a:extLst>
              <a:ext uri="{FF2B5EF4-FFF2-40B4-BE49-F238E27FC236}">
                <a16:creationId xmlns:a16="http://schemas.microsoft.com/office/drawing/2014/main" id="{C2F46924-EA3B-A6EB-4520-F565E2280164}"/>
              </a:ext>
            </a:extLst>
          </p:cNvPr>
          <p:cNvSpPr/>
          <p:nvPr/>
        </p:nvSpPr>
        <p:spPr>
          <a:xfrm>
            <a:off x="7680565"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2022</a:t>
            </a:r>
          </a:p>
        </p:txBody>
      </p:sp>
      <p:sp>
        <p:nvSpPr>
          <p:cNvPr id="12" name="Flowchart: Terminator 11">
            <a:extLst>
              <a:ext uri="{FF2B5EF4-FFF2-40B4-BE49-F238E27FC236}">
                <a16:creationId xmlns:a16="http://schemas.microsoft.com/office/drawing/2014/main" id="{16709951-D54E-D3DA-CCE7-FEBA563EFB34}"/>
              </a:ext>
            </a:extLst>
          </p:cNvPr>
          <p:cNvSpPr/>
          <p:nvPr/>
        </p:nvSpPr>
        <p:spPr>
          <a:xfrm>
            <a:off x="8450973"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2023</a:t>
            </a:r>
          </a:p>
        </p:txBody>
      </p:sp>
      <p:sp>
        <p:nvSpPr>
          <p:cNvPr id="13" name="Flowchart: Terminator 12">
            <a:extLst>
              <a:ext uri="{FF2B5EF4-FFF2-40B4-BE49-F238E27FC236}">
                <a16:creationId xmlns:a16="http://schemas.microsoft.com/office/drawing/2014/main" id="{44EA80B5-9BA8-9920-40A4-6A83C940D45F}"/>
              </a:ext>
            </a:extLst>
          </p:cNvPr>
          <p:cNvSpPr/>
          <p:nvPr/>
        </p:nvSpPr>
        <p:spPr>
          <a:xfrm>
            <a:off x="9221381"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2024</a:t>
            </a:r>
          </a:p>
        </p:txBody>
      </p:sp>
      <p:sp>
        <p:nvSpPr>
          <p:cNvPr id="14" name="Flowchart: Terminator 13">
            <a:extLst>
              <a:ext uri="{FF2B5EF4-FFF2-40B4-BE49-F238E27FC236}">
                <a16:creationId xmlns:a16="http://schemas.microsoft.com/office/drawing/2014/main" id="{A772EAEC-0351-7B0F-6F07-673CC47D35B9}"/>
              </a:ext>
            </a:extLst>
          </p:cNvPr>
          <p:cNvSpPr/>
          <p:nvPr/>
        </p:nvSpPr>
        <p:spPr>
          <a:xfrm>
            <a:off x="9991789"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2025</a:t>
            </a:r>
          </a:p>
        </p:txBody>
      </p:sp>
      <p:grpSp>
        <p:nvGrpSpPr>
          <p:cNvPr id="25" name="Group 24">
            <a:extLst>
              <a:ext uri="{FF2B5EF4-FFF2-40B4-BE49-F238E27FC236}">
                <a16:creationId xmlns:a16="http://schemas.microsoft.com/office/drawing/2014/main" id="{5E931FDE-26FA-7B5C-0149-398F689F6A75}"/>
              </a:ext>
            </a:extLst>
          </p:cNvPr>
          <p:cNvGrpSpPr/>
          <p:nvPr/>
        </p:nvGrpSpPr>
        <p:grpSpPr>
          <a:xfrm>
            <a:off x="-34441" y="1944739"/>
            <a:ext cx="3986225" cy="4070789"/>
            <a:chOff x="-34441" y="1824817"/>
            <a:chExt cx="4526773" cy="4622807"/>
          </a:xfrm>
        </p:grpSpPr>
        <p:pic>
          <p:nvPicPr>
            <p:cNvPr id="2052" name="Picture 4" descr="No photo description available.">
              <a:extLst>
                <a:ext uri="{FF2B5EF4-FFF2-40B4-BE49-F238E27FC236}">
                  <a16:creationId xmlns:a16="http://schemas.microsoft.com/office/drawing/2014/main" id="{71475C0F-7A39-9AB7-340C-B5105A4680B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8001" y="2912246"/>
              <a:ext cx="3210810" cy="2127407"/>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0" name="Picture 2">
              <a:extLst>
                <a:ext uri="{FF2B5EF4-FFF2-40B4-BE49-F238E27FC236}">
                  <a16:creationId xmlns:a16="http://schemas.microsoft.com/office/drawing/2014/main" id="{D50717BB-4A9F-CB9A-408D-4C573F0019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41" y="2385722"/>
              <a:ext cx="2245578" cy="144521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BC39621C-42D7-EA2B-6585-9C9C8EAFB78A}"/>
                </a:ext>
              </a:extLst>
            </p:cNvPr>
            <p:cNvCxnSpPr>
              <a:cxnSpLocks/>
              <a:endCxn id="2050" idx="0"/>
            </p:cNvCxnSpPr>
            <p:nvPr/>
          </p:nvCxnSpPr>
          <p:spPr>
            <a:xfrm>
              <a:off x="1088349" y="1824817"/>
              <a:ext cx="0" cy="560905"/>
            </a:xfrm>
            <a:prstGeom prst="line">
              <a:avLst/>
            </a:prstGeom>
            <a:ln>
              <a:solidFill>
                <a:srgbClr val="00B0F0"/>
              </a:solidFill>
              <a:prstDash val="sysDot"/>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C23CA5B-D8F5-7595-404D-8CDE867C2FBE}"/>
                </a:ext>
              </a:extLst>
            </p:cNvPr>
            <p:cNvSpPr txBox="1"/>
            <p:nvPr/>
          </p:nvSpPr>
          <p:spPr>
            <a:xfrm>
              <a:off x="318000" y="5358687"/>
              <a:ext cx="2915148" cy="1083488"/>
            </a:xfrm>
            <a:prstGeom prst="rect">
              <a:avLst/>
            </a:prstGeom>
            <a:noFill/>
          </p:spPr>
          <p:txBody>
            <a:bodyPr wrap="square" rtlCol="0">
              <a:spAutoFit/>
            </a:bodyPr>
            <a:lstStyle/>
            <a:p>
              <a:pPr marL="285750" indent="-285750">
                <a:buFont typeface="Wingdings" panose="05000000000000000000" pitchFamily="2" charset="2"/>
                <a:buChar char="§"/>
              </a:pPr>
              <a:r>
                <a:rPr lang="en-CA" sz="1400" dirty="0"/>
                <a:t>My first SIGIR conference</a:t>
              </a:r>
            </a:p>
            <a:p>
              <a:pPr marL="285750" indent="-285750">
                <a:buFont typeface="Wingdings" panose="05000000000000000000" pitchFamily="2" charset="2"/>
                <a:buChar char="§"/>
              </a:pPr>
              <a:r>
                <a:rPr lang="en-CA" sz="1400" dirty="0"/>
                <a:t>Moved to UK; Joined Dr. Nick </a:t>
              </a:r>
              <a:r>
                <a:rPr lang="en-CA" sz="1400" dirty="0" err="1"/>
                <a:t>Craswell’s</a:t>
              </a:r>
              <a:r>
                <a:rPr lang="en-CA" sz="1400" dirty="0"/>
                <a:t> team</a:t>
              </a:r>
            </a:p>
            <a:p>
              <a:pPr marL="285750" indent="-285750">
                <a:buFont typeface="Wingdings" panose="05000000000000000000" pitchFamily="2" charset="2"/>
                <a:buChar char="§"/>
              </a:pPr>
              <a:r>
                <a:rPr lang="en-CA" sz="1400" dirty="0"/>
                <a:t>Start of my research career</a:t>
              </a:r>
            </a:p>
          </p:txBody>
        </p:sp>
        <p:pic>
          <p:nvPicPr>
            <p:cNvPr id="2054" name="Picture 6" descr="Portrait of Nick Craswell">
              <a:extLst>
                <a:ext uri="{FF2B5EF4-FFF2-40B4-BE49-F238E27FC236}">
                  <a16:creationId xmlns:a16="http://schemas.microsoft.com/office/drawing/2014/main" id="{42CA5FE0-A82F-BB79-3665-E8670A3A8F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3149" y="5188441"/>
              <a:ext cx="1259183" cy="12591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25742799-9450-12B6-4859-CD2729881386}"/>
              </a:ext>
            </a:extLst>
          </p:cNvPr>
          <p:cNvGrpSpPr/>
          <p:nvPr/>
        </p:nvGrpSpPr>
        <p:grpSpPr>
          <a:xfrm>
            <a:off x="6293140" y="1937245"/>
            <a:ext cx="2093345" cy="4072471"/>
            <a:chOff x="6293140" y="1817325"/>
            <a:chExt cx="2093345" cy="4072471"/>
          </a:xfrm>
        </p:grpSpPr>
        <p:cxnSp>
          <p:nvCxnSpPr>
            <p:cNvPr id="37" name="Straight Connector 36">
              <a:extLst>
                <a:ext uri="{FF2B5EF4-FFF2-40B4-BE49-F238E27FC236}">
                  <a16:creationId xmlns:a16="http://schemas.microsoft.com/office/drawing/2014/main" id="{D74DBECC-CE70-1634-10BE-10A96EAA38CB}"/>
                </a:ext>
              </a:extLst>
            </p:cNvPr>
            <p:cNvCxnSpPr>
              <a:cxnSpLocks/>
              <a:stCxn id="10" idx="2"/>
              <a:endCxn id="2062" idx="0"/>
            </p:cNvCxnSpPr>
            <p:nvPr/>
          </p:nvCxnSpPr>
          <p:spPr>
            <a:xfrm flipH="1">
              <a:off x="7241820" y="1817325"/>
              <a:ext cx="9793" cy="683351"/>
            </a:xfrm>
            <a:prstGeom prst="line">
              <a:avLst/>
            </a:prstGeom>
            <a:ln>
              <a:solidFill>
                <a:srgbClr val="00B0F0"/>
              </a:solidFill>
              <a:prstDash val="sysDot"/>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A2E53B07-AEEC-7D48-0EA6-ECE14226F2FB}"/>
                </a:ext>
              </a:extLst>
            </p:cNvPr>
            <p:cNvGrpSpPr/>
            <p:nvPr/>
          </p:nvGrpSpPr>
          <p:grpSpPr>
            <a:xfrm>
              <a:off x="6293140" y="2500676"/>
              <a:ext cx="1897360" cy="1083495"/>
              <a:chOff x="5999506" y="2191671"/>
              <a:chExt cx="2167485" cy="1237751"/>
            </a:xfrm>
          </p:grpSpPr>
          <p:pic>
            <p:nvPicPr>
              <p:cNvPr id="2062" name="Picture 14" descr="No photo description available.">
                <a:extLst>
                  <a:ext uri="{FF2B5EF4-FFF2-40B4-BE49-F238E27FC236}">
                    <a16:creationId xmlns:a16="http://schemas.microsoft.com/office/drawing/2014/main" id="{39BA5886-73BB-2C37-3292-C0EFC645DC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9506" y="2191671"/>
                <a:ext cx="2167485" cy="1211873"/>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5" name="Picture 12">
                <a:extLst>
                  <a:ext uri="{FF2B5EF4-FFF2-40B4-BE49-F238E27FC236}">
                    <a16:creationId xmlns:a16="http://schemas.microsoft.com/office/drawing/2014/main" id="{9B29A239-A9A9-63E3-4516-A50D828E85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251225">
                <a:off x="6091568" y="3178619"/>
                <a:ext cx="853248" cy="250803"/>
              </a:xfrm>
              <a:prstGeom prst="rect">
                <a:avLst/>
              </a:prstGeom>
              <a:noFill/>
              <a:extLst>
                <a:ext uri="{909E8E84-426E-40DD-AFC4-6F175D3DCCD1}">
                  <a14:hiddenFill xmlns:a14="http://schemas.microsoft.com/office/drawing/2010/main">
                    <a:solidFill>
                      <a:srgbClr val="FFFFFF"/>
                    </a:solidFill>
                  </a14:hiddenFill>
                </a:ext>
              </a:extLst>
            </p:spPr>
          </p:pic>
        </p:grpSp>
        <p:pic>
          <p:nvPicPr>
            <p:cNvPr id="2064" name="Picture 16">
              <a:extLst>
                <a:ext uri="{FF2B5EF4-FFF2-40B4-BE49-F238E27FC236}">
                  <a16:creationId xmlns:a16="http://schemas.microsoft.com/office/drawing/2014/main" id="{32BC4109-F988-FB7D-551D-1348EC9998D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36" r="736"/>
            <a:stretch>
              <a:fillRect/>
            </a:stretch>
          </p:blipFill>
          <p:spPr bwMode="auto">
            <a:xfrm>
              <a:off x="6854867" y="4780997"/>
              <a:ext cx="1108800" cy="110879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15ED1B4-F82D-5185-CF80-C930507C9CB2}"/>
                </a:ext>
              </a:extLst>
            </p:cNvPr>
            <p:cNvSpPr txBox="1"/>
            <p:nvPr/>
          </p:nvSpPr>
          <p:spPr>
            <a:xfrm>
              <a:off x="6297402" y="3702658"/>
              <a:ext cx="2089083" cy="954107"/>
            </a:xfrm>
            <a:prstGeom prst="rect">
              <a:avLst/>
            </a:prstGeom>
            <a:noFill/>
          </p:spPr>
          <p:txBody>
            <a:bodyPr wrap="square" rtlCol="0">
              <a:spAutoFit/>
            </a:bodyPr>
            <a:lstStyle/>
            <a:p>
              <a:r>
                <a:rPr lang="en-CA" sz="1400" dirty="0"/>
                <a:t>Finished my PhD during the COVID-19 pandemic under the supervision of Prof. Emine Yilmaz</a:t>
              </a:r>
            </a:p>
          </p:txBody>
        </p:sp>
      </p:grpSp>
      <p:grpSp>
        <p:nvGrpSpPr>
          <p:cNvPr id="46" name="Group 45">
            <a:extLst>
              <a:ext uri="{FF2B5EF4-FFF2-40B4-BE49-F238E27FC236}">
                <a16:creationId xmlns:a16="http://schemas.microsoft.com/office/drawing/2014/main" id="{7AB12000-C2A4-682F-A3E7-9BEBAE6D8A82}"/>
              </a:ext>
            </a:extLst>
          </p:cNvPr>
          <p:cNvGrpSpPr/>
          <p:nvPr/>
        </p:nvGrpSpPr>
        <p:grpSpPr>
          <a:xfrm>
            <a:off x="8022021" y="1937244"/>
            <a:ext cx="2160974" cy="1290997"/>
            <a:chOff x="8022021" y="1817324"/>
            <a:chExt cx="2160974" cy="1290997"/>
          </a:xfrm>
        </p:grpSpPr>
        <p:grpSp>
          <p:nvGrpSpPr>
            <p:cNvPr id="26" name="Group 25">
              <a:extLst>
                <a:ext uri="{FF2B5EF4-FFF2-40B4-BE49-F238E27FC236}">
                  <a16:creationId xmlns:a16="http://schemas.microsoft.com/office/drawing/2014/main" id="{9DB0A7DA-7F74-1521-3EF2-65EC9D1D73A6}"/>
                </a:ext>
              </a:extLst>
            </p:cNvPr>
            <p:cNvGrpSpPr/>
            <p:nvPr/>
          </p:nvGrpSpPr>
          <p:grpSpPr>
            <a:xfrm>
              <a:off x="8398122" y="2303744"/>
              <a:ext cx="1556863" cy="804577"/>
              <a:chOff x="4257840" y="229715"/>
              <a:chExt cx="2048007" cy="1058397"/>
            </a:xfrm>
          </p:grpSpPr>
          <p:pic>
            <p:nvPicPr>
              <p:cNvPr id="29" name="Picture 2" descr="undefined">
                <a:extLst>
                  <a:ext uri="{FF2B5EF4-FFF2-40B4-BE49-F238E27FC236}">
                    <a16:creationId xmlns:a16="http://schemas.microsoft.com/office/drawing/2014/main" id="{2D131FAE-CCF3-55F1-544E-D67844EA44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57840" y="229715"/>
                <a:ext cx="2048007" cy="3200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undefined">
                <a:extLst>
                  <a:ext uri="{FF2B5EF4-FFF2-40B4-BE49-F238E27FC236}">
                    <a16:creationId xmlns:a16="http://schemas.microsoft.com/office/drawing/2014/main" id="{3EB8888E-05FA-58CC-4451-B473287B63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67686" y="823151"/>
                <a:ext cx="1628313" cy="464961"/>
              </a:xfrm>
              <a:prstGeom prst="rect">
                <a:avLst/>
              </a:prstGeom>
              <a:noFill/>
              <a:extLst>
                <a:ext uri="{909E8E84-426E-40DD-AFC4-6F175D3DCCD1}">
                  <a14:hiddenFill xmlns:a14="http://schemas.microsoft.com/office/drawing/2010/main">
                    <a:solidFill>
                      <a:srgbClr val="FFFFFF"/>
                    </a:solidFill>
                  </a14:hiddenFill>
                </a:ext>
              </a:extLst>
            </p:spPr>
          </p:pic>
          <p:sp>
            <p:nvSpPr>
              <p:cNvPr id="33" name="Arrow: Down 32">
                <a:extLst>
                  <a:ext uri="{FF2B5EF4-FFF2-40B4-BE49-F238E27FC236}">
                    <a16:creationId xmlns:a16="http://schemas.microsoft.com/office/drawing/2014/main" id="{E5369D73-458F-B06F-A8A9-C8C0BB811C71}"/>
                  </a:ext>
                </a:extLst>
              </p:cNvPr>
              <p:cNvSpPr/>
              <p:nvPr/>
            </p:nvSpPr>
            <p:spPr>
              <a:xfrm>
                <a:off x="5231725" y="578434"/>
                <a:ext cx="100235" cy="216000"/>
              </a:xfrm>
              <a:prstGeom prst="downArrow">
                <a:avLst/>
              </a:prstGeom>
              <a:solidFill>
                <a:schemeClr val="tx1">
                  <a:lumMod val="75000"/>
                  <a:lumOff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grpSp>
        <p:sp>
          <p:nvSpPr>
            <p:cNvPr id="34" name="TextBox 33">
              <a:extLst>
                <a:ext uri="{FF2B5EF4-FFF2-40B4-BE49-F238E27FC236}">
                  <a16:creationId xmlns:a16="http://schemas.microsoft.com/office/drawing/2014/main" id="{4D17D137-6BF0-0A09-9A93-C6D53D801143}"/>
                </a:ext>
              </a:extLst>
            </p:cNvPr>
            <p:cNvSpPr txBox="1"/>
            <p:nvPr/>
          </p:nvSpPr>
          <p:spPr>
            <a:xfrm>
              <a:off x="8093912" y="1960535"/>
              <a:ext cx="2089083" cy="307777"/>
            </a:xfrm>
            <a:prstGeom prst="rect">
              <a:avLst/>
            </a:prstGeom>
            <a:noFill/>
          </p:spPr>
          <p:txBody>
            <a:bodyPr wrap="square" rtlCol="0">
              <a:spAutoFit/>
            </a:bodyPr>
            <a:lstStyle/>
            <a:p>
              <a:r>
                <a:rPr lang="en-CA" sz="1400" dirty="0"/>
                <a:t>Moved from Bing to MSR</a:t>
              </a:r>
            </a:p>
          </p:txBody>
        </p:sp>
        <p:cxnSp>
          <p:nvCxnSpPr>
            <p:cNvPr id="45" name="Connector: Elbow 44">
              <a:extLst>
                <a:ext uri="{FF2B5EF4-FFF2-40B4-BE49-F238E27FC236}">
                  <a16:creationId xmlns:a16="http://schemas.microsoft.com/office/drawing/2014/main" id="{937D0342-0A39-8FFA-E793-9C75E53F0514}"/>
                </a:ext>
              </a:extLst>
            </p:cNvPr>
            <p:cNvCxnSpPr>
              <a:stCxn id="11" idx="2"/>
              <a:endCxn id="34" idx="1"/>
            </p:cNvCxnSpPr>
            <p:nvPr/>
          </p:nvCxnSpPr>
          <p:spPr>
            <a:xfrm rot="16200000" flipH="1">
              <a:off x="7909417" y="1929928"/>
              <a:ext cx="297099" cy="71891"/>
            </a:xfrm>
            <a:prstGeom prst="bentConnector2">
              <a:avLst/>
            </a:prstGeom>
            <a:ln>
              <a:solidFill>
                <a:srgbClr val="00B0F0"/>
              </a:solidFill>
              <a:prstDash val="sysDot"/>
            </a:ln>
          </p:spPr>
          <p:style>
            <a:lnRef idx="2">
              <a:schemeClr val="accent1"/>
            </a:lnRef>
            <a:fillRef idx="0">
              <a:schemeClr val="accent1"/>
            </a:fillRef>
            <a:effectRef idx="1">
              <a:schemeClr val="accent1"/>
            </a:effectRef>
            <a:fontRef idx="minor">
              <a:schemeClr val="tx1"/>
            </a:fontRef>
          </p:style>
        </p:cxnSp>
      </p:grpSp>
      <p:pic>
        <p:nvPicPr>
          <p:cNvPr id="62" name="Picture 61">
            <a:extLst>
              <a:ext uri="{FF2B5EF4-FFF2-40B4-BE49-F238E27FC236}">
                <a16:creationId xmlns:a16="http://schemas.microsoft.com/office/drawing/2014/main" id="{2F8B07E8-7F7B-9E19-1B1C-B8B7C9E0BE0B}"/>
              </a:ext>
            </a:extLst>
          </p:cNvPr>
          <p:cNvPicPr>
            <a:picLocks noChangeAspect="1"/>
          </p:cNvPicPr>
          <p:nvPr/>
        </p:nvPicPr>
        <p:blipFill>
          <a:blip r:embed="rId15">
            <a:duotone>
              <a:schemeClr val="bg2">
                <a:shade val="45000"/>
                <a:satMod val="135000"/>
              </a:schemeClr>
              <a:prstClr val="white"/>
            </a:duotone>
            <a:alphaModFix amt="70000"/>
          </a:blip>
          <a:stretch>
            <a:fillRect/>
          </a:stretch>
        </p:blipFill>
        <p:spPr>
          <a:xfrm>
            <a:off x="3728075" y="1944224"/>
            <a:ext cx="2700762" cy="4956478"/>
          </a:xfrm>
          <a:prstGeom prst="rect">
            <a:avLst/>
          </a:prstGeom>
        </p:spPr>
      </p:pic>
      <p:pic>
        <p:nvPicPr>
          <p:cNvPr id="2069" name="Picture 2068">
            <a:extLst>
              <a:ext uri="{FF2B5EF4-FFF2-40B4-BE49-F238E27FC236}">
                <a16:creationId xmlns:a16="http://schemas.microsoft.com/office/drawing/2014/main" id="{122E47A7-847B-542D-327A-77E5D293272E}"/>
              </a:ext>
            </a:extLst>
          </p:cNvPr>
          <p:cNvPicPr>
            <a:picLocks noChangeAspect="1"/>
          </p:cNvPicPr>
          <p:nvPr/>
        </p:nvPicPr>
        <p:blipFill>
          <a:blip r:embed="rId16">
            <a:duotone>
              <a:schemeClr val="bg2">
                <a:shade val="45000"/>
                <a:satMod val="135000"/>
              </a:schemeClr>
              <a:prstClr val="white"/>
            </a:duotone>
            <a:alphaModFix amt="70000"/>
          </a:blip>
          <a:stretch>
            <a:fillRect/>
          </a:stretch>
        </p:blipFill>
        <p:spPr>
          <a:xfrm>
            <a:off x="6067354" y="1951717"/>
            <a:ext cx="2334970" cy="4956478"/>
          </a:xfrm>
          <a:prstGeom prst="rect">
            <a:avLst/>
          </a:prstGeom>
        </p:spPr>
      </p:pic>
      <p:pic>
        <p:nvPicPr>
          <p:cNvPr id="2078" name="Picture 2077">
            <a:extLst>
              <a:ext uri="{FF2B5EF4-FFF2-40B4-BE49-F238E27FC236}">
                <a16:creationId xmlns:a16="http://schemas.microsoft.com/office/drawing/2014/main" id="{88538F18-865B-FCBB-6E6A-9F02D7FA7DC2}"/>
              </a:ext>
            </a:extLst>
          </p:cNvPr>
          <p:cNvPicPr>
            <a:picLocks noChangeAspect="1"/>
          </p:cNvPicPr>
          <p:nvPr/>
        </p:nvPicPr>
        <p:blipFill>
          <a:blip r:embed="rId17">
            <a:duotone>
              <a:schemeClr val="bg2">
                <a:shade val="45000"/>
                <a:satMod val="135000"/>
              </a:schemeClr>
              <a:prstClr val="white"/>
            </a:duotone>
            <a:alphaModFix amt="70000"/>
          </a:blip>
          <a:stretch>
            <a:fillRect/>
          </a:stretch>
        </p:blipFill>
        <p:spPr>
          <a:xfrm>
            <a:off x="8015941" y="1941874"/>
            <a:ext cx="2164268" cy="1286367"/>
          </a:xfrm>
          <a:prstGeom prst="rect">
            <a:avLst/>
          </a:prstGeom>
        </p:spPr>
      </p:pic>
      <p:pic>
        <p:nvPicPr>
          <p:cNvPr id="2092" name="Picture 2091">
            <a:extLst>
              <a:ext uri="{FF2B5EF4-FFF2-40B4-BE49-F238E27FC236}">
                <a16:creationId xmlns:a16="http://schemas.microsoft.com/office/drawing/2014/main" id="{15724B37-8EB3-0039-434E-7B0E793062A3}"/>
              </a:ext>
            </a:extLst>
          </p:cNvPr>
          <p:cNvPicPr>
            <a:picLocks noChangeAspect="1"/>
          </p:cNvPicPr>
          <p:nvPr/>
        </p:nvPicPr>
        <p:blipFill>
          <a:blip r:embed="rId18">
            <a:duotone>
              <a:schemeClr val="bg2">
                <a:shade val="45000"/>
                <a:satMod val="135000"/>
              </a:schemeClr>
              <a:prstClr val="white"/>
            </a:duotone>
            <a:alphaModFix amt="70000"/>
          </a:blip>
          <a:stretch>
            <a:fillRect/>
          </a:stretch>
        </p:blipFill>
        <p:spPr>
          <a:xfrm>
            <a:off x="-39549" y="1940645"/>
            <a:ext cx="4273666" cy="4962574"/>
          </a:xfrm>
          <a:prstGeom prst="rect">
            <a:avLst/>
          </a:prstGeom>
        </p:spPr>
      </p:pic>
      <p:sp>
        <p:nvSpPr>
          <p:cNvPr id="15" name="Flowchart: Terminator 14">
            <a:extLst>
              <a:ext uri="{FF2B5EF4-FFF2-40B4-BE49-F238E27FC236}">
                <a16:creationId xmlns:a16="http://schemas.microsoft.com/office/drawing/2014/main" id="{6E94F62F-2B54-05F1-9779-FC9534D5E918}"/>
              </a:ext>
            </a:extLst>
          </p:cNvPr>
          <p:cNvSpPr/>
          <p:nvPr/>
        </p:nvSpPr>
        <p:spPr>
          <a:xfrm>
            <a:off x="10762197" y="1709919"/>
            <a:ext cx="682911" cy="234821"/>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sz="1600" dirty="0">
                <a:solidFill>
                  <a:srgbClr val="0070C0"/>
                </a:solidFill>
              </a:rPr>
              <a:t>2026</a:t>
            </a:r>
          </a:p>
        </p:txBody>
      </p:sp>
      <p:grpSp>
        <p:nvGrpSpPr>
          <p:cNvPr id="27" name="Group 26">
            <a:extLst>
              <a:ext uri="{FF2B5EF4-FFF2-40B4-BE49-F238E27FC236}">
                <a16:creationId xmlns:a16="http://schemas.microsoft.com/office/drawing/2014/main" id="{73F84800-4909-2EF6-0725-E05E1A45BD21}"/>
              </a:ext>
            </a:extLst>
          </p:cNvPr>
          <p:cNvGrpSpPr/>
          <p:nvPr/>
        </p:nvGrpSpPr>
        <p:grpSpPr>
          <a:xfrm>
            <a:off x="10092687" y="1944740"/>
            <a:ext cx="2048006" cy="1450346"/>
            <a:chOff x="10092687" y="1824820"/>
            <a:chExt cx="2048006" cy="1450346"/>
          </a:xfrm>
        </p:grpSpPr>
        <p:pic>
          <p:nvPicPr>
            <p:cNvPr id="23" name="Picture 22">
              <a:extLst>
                <a:ext uri="{FF2B5EF4-FFF2-40B4-BE49-F238E27FC236}">
                  <a16:creationId xmlns:a16="http://schemas.microsoft.com/office/drawing/2014/main" id="{7065BE39-DEE0-1D9A-C4BA-43842C5DEE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154" b="89231" l="3862" r="97337">
                          <a14:foregroundMark x1="19041" y1="43692" x2="50732" y2="34154"/>
                          <a14:foregroundMark x1="50732" y1="34154" x2="33422" y2="46462"/>
                          <a14:foregroundMark x1="33422" y1="46462" x2="56325" y2="48000"/>
                          <a14:foregroundMark x1="56325" y1="48000" x2="37550" y2="39077"/>
                          <a14:foregroundMark x1="37550" y1="39077" x2="25566" y2="62462"/>
                          <a14:foregroundMark x1="25566" y1="62462" x2="48069" y2="60000"/>
                          <a14:foregroundMark x1="48069" y1="60000" x2="62850" y2="33538"/>
                          <a14:foregroundMark x1="62850" y1="33538" x2="44740" y2="34154"/>
                          <a14:foregroundMark x1="44740" y1="34154" x2="83489" y2="5846"/>
                          <a14:foregroundMark x1="83489" y1="5846" x2="93742" y2="3077"/>
                          <a14:foregroundMark x1="93742" y1="3077" x2="89614" y2="31692"/>
                          <a14:foregroundMark x1="89614" y1="31692" x2="80160" y2="55692"/>
                          <a14:foregroundMark x1="80160" y1="55692" x2="60053" y2="76615"/>
                          <a14:foregroundMark x1="60053" y1="76615" x2="26498" y2="83692"/>
                          <a14:foregroundMark x1="26498" y1="83692" x2="16511" y2="70769"/>
                          <a14:foregroundMark x1="16511" y1="70769" x2="11185" y2="29231"/>
                          <a14:foregroundMark x1="11185" y1="29231" x2="29294" y2="9231"/>
                          <a14:foregroundMark x1="29294" y1="9231" x2="53395" y2="10769"/>
                          <a14:foregroundMark x1="53395" y1="10769" x2="64048" y2="9231"/>
                          <a14:foregroundMark x1="64048" y1="9231" x2="73502" y2="9231"/>
                          <a14:foregroundMark x1="7856" y1="56615" x2="6924" y2="23692"/>
                          <a14:foregroundMark x1="6924" y1="23692" x2="31158" y2="5538"/>
                          <a14:foregroundMark x1="31158" y1="5538" x2="74567" y2="7692"/>
                          <a14:foregroundMark x1="74567" y1="7692" x2="87617" y2="5846"/>
                          <a14:foregroundMark x1="87617" y1="5846" x2="93609" y2="29538"/>
                          <a14:foregroundMark x1="93609" y1="29538" x2="93209" y2="36615"/>
                          <a14:foregroundMark x1="3862" y1="7692" x2="7324" y2="51077"/>
                          <a14:foregroundMark x1="97337" y1="6154" x2="97337" y2="6154"/>
                        </a14:backgroundRemoval>
                      </a14:imgEffect>
                    </a14:imgLayer>
                  </a14:imgProps>
                </a:ext>
              </a:extLst>
            </a:blip>
            <a:srcRect l="1227" t="875" b="1"/>
            <a:stretch>
              <a:fillRect/>
            </a:stretch>
          </p:blipFill>
          <p:spPr>
            <a:xfrm>
              <a:off x="10092687" y="2385722"/>
              <a:ext cx="2048006" cy="889444"/>
            </a:xfrm>
            <a:prstGeom prst="rect">
              <a:avLst/>
            </a:prstGeom>
            <a:effectLst>
              <a:outerShdw blurRad="50800" dist="38100" dir="2700000" sx="102000" sy="102000" algn="tl" rotWithShape="0">
                <a:prstClr val="black">
                  <a:alpha val="40000"/>
                </a:prstClr>
              </a:outerShdw>
            </a:effectLst>
          </p:spPr>
        </p:pic>
        <p:cxnSp>
          <p:nvCxnSpPr>
            <p:cNvPr id="24" name="Straight Connector 23">
              <a:extLst>
                <a:ext uri="{FF2B5EF4-FFF2-40B4-BE49-F238E27FC236}">
                  <a16:creationId xmlns:a16="http://schemas.microsoft.com/office/drawing/2014/main" id="{2423D303-E873-AEDE-3812-E5C08C56D2B3}"/>
                </a:ext>
              </a:extLst>
            </p:cNvPr>
            <p:cNvCxnSpPr/>
            <p:nvPr/>
          </p:nvCxnSpPr>
          <p:spPr>
            <a:xfrm flipH="1">
              <a:off x="11103651" y="1824820"/>
              <a:ext cx="1" cy="560902"/>
            </a:xfrm>
            <a:prstGeom prst="line">
              <a:avLst/>
            </a:prstGeom>
            <a:ln>
              <a:solidFill>
                <a:srgbClr val="00B0F0"/>
              </a:solidFill>
              <a:prstDash val="sysDot"/>
            </a:ln>
          </p:spPr>
          <p:style>
            <a:lnRef idx="2">
              <a:schemeClr val="accent1"/>
            </a:lnRef>
            <a:fillRef idx="0">
              <a:schemeClr val="accent1"/>
            </a:fillRef>
            <a:effectRef idx="1">
              <a:schemeClr val="accent1"/>
            </a:effectRef>
            <a:fontRef idx="minor">
              <a:schemeClr val="tx1"/>
            </a:fontRef>
          </p:style>
        </p:cxnSp>
      </p:grpSp>
      <p:grpSp>
        <p:nvGrpSpPr>
          <p:cNvPr id="3078" name="Group 3077">
            <a:extLst>
              <a:ext uri="{FF2B5EF4-FFF2-40B4-BE49-F238E27FC236}">
                <a16:creationId xmlns:a16="http://schemas.microsoft.com/office/drawing/2014/main" id="{ECF78B28-6B84-C148-1E29-C16C8FDA937C}"/>
              </a:ext>
            </a:extLst>
          </p:cNvPr>
          <p:cNvGrpSpPr/>
          <p:nvPr/>
        </p:nvGrpSpPr>
        <p:grpSpPr>
          <a:xfrm>
            <a:off x="746893" y="55825"/>
            <a:ext cx="10360939" cy="1483493"/>
            <a:chOff x="746893" y="55825"/>
            <a:chExt cx="10360939" cy="1483493"/>
          </a:xfrm>
        </p:grpSpPr>
        <p:pic>
          <p:nvPicPr>
            <p:cNvPr id="2099" name="Picture 2098">
              <a:extLst>
                <a:ext uri="{FF2B5EF4-FFF2-40B4-BE49-F238E27FC236}">
                  <a16:creationId xmlns:a16="http://schemas.microsoft.com/office/drawing/2014/main" id="{C569F08B-AC96-F095-171B-A26638141A0B}"/>
                </a:ext>
              </a:extLst>
            </p:cNvPr>
            <p:cNvPicPr>
              <a:picLocks noChangeAspect="1"/>
            </p:cNvPicPr>
            <p:nvPr/>
          </p:nvPicPr>
          <p:blipFill>
            <a:blip r:embed="rId21"/>
            <a:srcRect l="35963" r="40553"/>
            <a:stretch>
              <a:fillRect/>
            </a:stretch>
          </p:blipFill>
          <p:spPr>
            <a:xfrm>
              <a:off x="3423887" y="112017"/>
              <a:ext cx="7006623" cy="1383064"/>
            </a:xfrm>
            <a:prstGeom prst="rect">
              <a:avLst/>
            </a:prstGeom>
          </p:spPr>
        </p:pic>
        <p:sp>
          <p:nvSpPr>
            <p:cNvPr id="2100" name="Arrow: Right 2099">
              <a:extLst>
                <a:ext uri="{FF2B5EF4-FFF2-40B4-BE49-F238E27FC236}">
                  <a16:creationId xmlns:a16="http://schemas.microsoft.com/office/drawing/2014/main" id="{5CA2CE6A-6E65-D205-2DB0-13E8ECD80C5E}"/>
                </a:ext>
              </a:extLst>
            </p:cNvPr>
            <p:cNvSpPr/>
            <p:nvPr/>
          </p:nvSpPr>
          <p:spPr>
            <a:xfrm rot="10800000">
              <a:off x="1066699" y="69839"/>
              <a:ext cx="3099258" cy="1092984"/>
            </a:xfrm>
            <a:prstGeom prst="rightArrow">
              <a:avLst>
                <a:gd name="adj1" fmla="val 50000"/>
                <a:gd name="adj2" fmla="val 0"/>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01" name="Rectangle 2100">
              <a:extLst>
                <a:ext uri="{FF2B5EF4-FFF2-40B4-BE49-F238E27FC236}">
                  <a16:creationId xmlns:a16="http://schemas.microsoft.com/office/drawing/2014/main" id="{6A44442E-99FE-34E0-836B-758AFD67EF67}"/>
                </a:ext>
              </a:extLst>
            </p:cNvPr>
            <p:cNvSpPr/>
            <p:nvPr/>
          </p:nvSpPr>
          <p:spPr>
            <a:xfrm>
              <a:off x="4077924" y="350614"/>
              <a:ext cx="152915" cy="530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02" name="Arrow: Right 2101">
              <a:extLst>
                <a:ext uri="{FF2B5EF4-FFF2-40B4-BE49-F238E27FC236}">
                  <a16:creationId xmlns:a16="http://schemas.microsoft.com/office/drawing/2014/main" id="{BA092119-FBF1-5732-A1A6-9650F1449E58}"/>
                </a:ext>
              </a:extLst>
            </p:cNvPr>
            <p:cNvSpPr/>
            <p:nvPr/>
          </p:nvSpPr>
          <p:spPr>
            <a:xfrm>
              <a:off x="8008574" y="446334"/>
              <a:ext cx="3099258" cy="1092984"/>
            </a:xfrm>
            <a:prstGeom prst="rightArrow">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03" name="Rectangle 2102">
              <a:extLst>
                <a:ext uri="{FF2B5EF4-FFF2-40B4-BE49-F238E27FC236}">
                  <a16:creationId xmlns:a16="http://schemas.microsoft.com/office/drawing/2014/main" id="{484A56BE-84AC-4048-7025-4C83EDA25498}"/>
                </a:ext>
              </a:extLst>
            </p:cNvPr>
            <p:cNvSpPr/>
            <p:nvPr/>
          </p:nvSpPr>
          <p:spPr>
            <a:xfrm>
              <a:off x="7933372" y="725450"/>
              <a:ext cx="152915" cy="530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07" name="TextBox 2106">
              <a:extLst>
                <a:ext uri="{FF2B5EF4-FFF2-40B4-BE49-F238E27FC236}">
                  <a16:creationId xmlns:a16="http://schemas.microsoft.com/office/drawing/2014/main" id="{C9B4BFBA-31AC-0658-A2E4-A299424440E1}"/>
                </a:ext>
              </a:extLst>
            </p:cNvPr>
            <p:cNvSpPr txBox="1"/>
            <p:nvPr/>
          </p:nvSpPr>
          <p:spPr>
            <a:xfrm>
              <a:off x="6656837" y="801755"/>
              <a:ext cx="4440222" cy="338554"/>
            </a:xfrm>
            <a:prstGeom prst="rect">
              <a:avLst/>
            </a:prstGeom>
            <a:noFill/>
          </p:spPr>
          <p:txBody>
            <a:bodyPr wrap="square" rtlCol="0">
              <a:spAutoFit/>
            </a:bodyPr>
            <a:lstStyle/>
            <a:p>
              <a:r>
                <a:rPr lang="en-CA" sz="1600" dirty="0">
                  <a:latin typeface="Aptos SemiBold" panose="020B0004020202020204" pitchFamily="34" charset="0"/>
                </a:rPr>
                <a:t>IR &amp; Society</a:t>
              </a:r>
              <a:r>
                <a:rPr lang="en-CA" sz="1600" dirty="0"/>
                <a:t> (Fair ranking, Emancipatory IR, etc.)</a:t>
              </a:r>
            </a:p>
          </p:txBody>
        </p:sp>
        <p:sp>
          <p:nvSpPr>
            <p:cNvPr id="3077" name="Rectangle 3076">
              <a:extLst>
                <a:ext uri="{FF2B5EF4-FFF2-40B4-BE49-F238E27FC236}">
                  <a16:creationId xmlns:a16="http://schemas.microsoft.com/office/drawing/2014/main" id="{92931555-FB0E-FC7C-514B-746DA1E4B707}"/>
                </a:ext>
              </a:extLst>
            </p:cNvPr>
            <p:cNvSpPr/>
            <p:nvPr/>
          </p:nvSpPr>
          <p:spPr>
            <a:xfrm>
              <a:off x="990241" y="55825"/>
              <a:ext cx="152915" cy="1106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06" name="TextBox 2105">
              <a:extLst>
                <a:ext uri="{FF2B5EF4-FFF2-40B4-BE49-F238E27FC236}">
                  <a16:creationId xmlns:a16="http://schemas.microsoft.com/office/drawing/2014/main" id="{0A14D488-E92A-DB5A-BA4E-98C8E107B310}"/>
                </a:ext>
              </a:extLst>
            </p:cNvPr>
            <p:cNvSpPr txBox="1"/>
            <p:nvPr/>
          </p:nvSpPr>
          <p:spPr>
            <a:xfrm>
              <a:off x="746893" y="430876"/>
              <a:ext cx="5941143" cy="338554"/>
            </a:xfrm>
            <a:prstGeom prst="rect">
              <a:avLst/>
            </a:prstGeom>
            <a:noFill/>
          </p:spPr>
          <p:txBody>
            <a:bodyPr wrap="square" rtlCol="0">
              <a:spAutoFit/>
            </a:bodyPr>
            <a:lstStyle/>
            <a:p>
              <a:pPr algn="r"/>
              <a:r>
                <a:rPr lang="en-CA" sz="1600" dirty="0">
                  <a:latin typeface="Aptos SemiBold" panose="020B0004020202020204" pitchFamily="34" charset="0"/>
                </a:rPr>
                <a:t>Neural IR</a:t>
              </a:r>
              <a:r>
                <a:rPr lang="en-CA" sz="1600" dirty="0"/>
                <a:t> (Deep neural LTR, MS MARCO, TREC DL, LLM4Eval, etc.)</a:t>
              </a:r>
            </a:p>
          </p:txBody>
        </p:sp>
      </p:grpSp>
      <p:sp>
        <p:nvSpPr>
          <p:cNvPr id="18" name="TextBox 17">
            <a:extLst>
              <a:ext uri="{FF2B5EF4-FFF2-40B4-BE49-F238E27FC236}">
                <a16:creationId xmlns:a16="http://schemas.microsoft.com/office/drawing/2014/main" id="{9E42F902-7FD4-5305-7062-189903F5A79A}"/>
              </a:ext>
            </a:extLst>
          </p:cNvPr>
          <p:cNvSpPr txBox="1"/>
          <p:nvPr/>
        </p:nvSpPr>
        <p:spPr>
          <a:xfrm>
            <a:off x="2232397" y="6230866"/>
            <a:ext cx="6762751" cy="400110"/>
          </a:xfrm>
          <a:prstGeom prst="rect">
            <a:avLst/>
          </a:prstGeom>
          <a:solidFill>
            <a:schemeClr val="bg1"/>
          </a:solidFill>
          <a:ln>
            <a:solidFill>
              <a:schemeClr val="tx1"/>
            </a:solidFill>
            <a:prstDash val="dash"/>
          </a:ln>
        </p:spPr>
        <p:txBody>
          <a:bodyPr wrap="square" anchor="b">
            <a:spAutoFit/>
          </a:bodyPr>
          <a:lstStyle/>
          <a:p>
            <a:pPr algn="r"/>
            <a:r>
              <a:rPr lang="en-US" sz="2000" dirty="0">
                <a:hlinkClick r:id="rId22"/>
              </a:rPr>
              <a:t>https://disjunctionsmag.com/articles/why-leaving-big-tech/</a:t>
            </a:r>
            <a:endParaRPr lang="en-CA" sz="2000" dirty="0"/>
          </a:p>
        </p:txBody>
      </p:sp>
      <p:pic>
        <p:nvPicPr>
          <p:cNvPr id="19" name="Picture 18">
            <a:extLst>
              <a:ext uri="{FF2B5EF4-FFF2-40B4-BE49-F238E27FC236}">
                <a16:creationId xmlns:a16="http://schemas.microsoft.com/office/drawing/2014/main" id="{22F76781-82D8-32A5-5345-8FAE9737CA07}"/>
              </a:ext>
            </a:extLst>
          </p:cNvPr>
          <p:cNvPicPr>
            <a:picLocks noChangeAspect="1"/>
          </p:cNvPicPr>
          <p:nvPr/>
        </p:nvPicPr>
        <p:blipFill>
          <a:blip r:embed="rId23"/>
          <a:stretch>
            <a:fillRect/>
          </a:stretch>
        </p:blipFill>
        <p:spPr>
          <a:xfrm>
            <a:off x="10354508" y="5134923"/>
            <a:ext cx="1633399" cy="1633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90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0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Tip of iceberg submerged in water">
            <a:extLst>
              <a:ext uri="{FF2B5EF4-FFF2-40B4-BE49-F238E27FC236}">
                <a16:creationId xmlns:a16="http://schemas.microsoft.com/office/drawing/2014/main" id="{AD136733-2DDC-E496-3AB4-642AA9F29427}"/>
              </a:ext>
            </a:extLst>
          </p:cNvPr>
          <p:cNvPicPr>
            <a:picLocks noChangeAspect="1"/>
          </p:cNvPicPr>
          <p:nvPr/>
        </p:nvPicPr>
        <p:blipFill>
          <a:blip r:embed="rId2">
            <a:extLst>
              <a:ext uri="{28A0092B-C50C-407E-A947-70E740481C1C}">
                <a14:useLocalDpi xmlns:a14="http://schemas.microsoft.com/office/drawing/2010/main" val="0"/>
              </a:ext>
            </a:extLst>
          </a:blip>
          <a:srcRect t="6919" b="12161"/>
          <a:stretch>
            <a:fillRect/>
          </a:stretch>
        </p:blipFill>
        <p:spPr>
          <a:xfrm>
            <a:off x="20" y="1282"/>
            <a:ext cx="12191980" cy="6856718"/>
          </a:xfrm>
          <a:prstGeom prst="rect">
            <a:avLst/>
          </a:prstGeom>
        </p:spPr>
      </p:pic>
      <p:sp>
        <p:nvSpPr>
          <p:cNvPr id="5" name="Right Bracket 4">
            <a:extLst>
              <a:ext uri="{FF2B5EF4-FFF2-40B4-BE49-F238E27FC236}">
                <a16:creationId xmlns:a16="http://schemas.microsoft.com/office/drawing/2014/main" id="{40A9BDFB-158A-B59E-6A03-F0E45744EA68}"/>
              </a:ext>
            </a:extLst>
          </p:cNvPr>
          <p:cNvSpPr/>
          <p:nvPr/>
        </p:nvSpPr>
        <p:spPr>
          <a:xfrm>
            <a:off x="6563357" y="853440"/>
            <a:ext cx="412376" cy="1232748"/>
          </a:xfrm>
          <a:prstGeom prst="rightBracket">
            <a:avLst/>
          </a:prstGeom>
          <a:ln w="762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6" name="Right Bracket 5">
            <a:extLst>
              <a:ext uri="{FF2B5EF4-FFF2-40B4-BE49-F238E27FC236}">
                <a16:creationId xmlns:a16="http://schemas.microsoft.com/office/drawing/2014/main" id="{CC4BDCC1-8AB2-CF1A-67F4-A95D46CD988B}"/>
              </a:ext>
            </a:extLst>
          </p:cNvPr>
          <p:cNvSpPr/>
          <p:nvPr/>
        </p:nvSpPr>
        <p:spPr>
          <a:xfrm>
            <a:off x="6563357" y="2196251"/>
            <a:ext cx="412376" cy="4434841"/>
          </a:xfrm>
          <a:prstGeom prst="rightBracket">
            <a:avLst/>
          </a:prstGeom>
          <a:ln w="762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7" name="Rectangle 6">
            <a:extLst>
              <a:ext uri="{FF2B5EF4-FFF2-40B4-BE49-F238E27FC236}">
                <a16:creationId xmlns:a16="http://schemas.microsoft.com/office/drawing/2014/main" id="{3F2DA35B-08A4-3C04-463B-09159FE382A1}"/>
              </a:ext>
            </a:extLst>
          </p:cNvPr>
          <p:cNvSpPr/>
          <p:nvPr/>
        </p:nvSpPr>
        <p:spPr>
          <a:xfrm>
            <a:off x="2897045" y="1158853"/>
            <a:ext cx="2130713" cy="2646878"/>
          </a:xfrm>
          <a:prstGeom prst="rect">
            <a:avLst/>
          </a:prstGeom>
          <a:noFill/>
        </p:spPr>
        <p:txBody>
          <a:bodyPr wrap="none" lIns="91440" tIns="45720" rIns="91440" bIns="45720">
            <a:spAutoFit/>
          </a:bodyPr>
          <a:lstStyle/>
          <a:p>
            <a:pPr algn="ctr"/>
            <a:r>
              <a:rPr lang="en-US" sz="16600" b="1" cap="none" spc="0" dirty="0">
                <a:ln w="6600">
                  <a:solidFill>
                    <a:schemeClr val="tx1"/>
                  </a:solidFill>
                  <a:prstDash val="solid"/>
                </a:ln>
                <a:solidFill>
                  <a:srgbClr val="FFFFFF"/>
                </a:solidFill>
                <a:effectLst>
                  <a:outerShdw dist="38100" dir="2700000" algn="tl" rotWithShape="0">
                    <a:schemeClr val="tx1"/>
                  </a:outerShdw>
                </a:effectLst>
              </a:rPr>
              <a:t>AI</a:t>
            </a:r>
          </a:p>
        </p:txBody>
      </p:sp>
      <p:sp>
        <p:nvSpPr>
          <p:cNvPr id="8" name="TextBox 7">
            <a:extLst>
              <a:ext uri="{FF2B5EF4-FFF2-40B4-BE49-F238E27FC236}">
                <a16:creationId xmlns:a16="http://schemas.microsoft.com/office/drawing/2014/main" id="{80A1D200-51BC-2FD8-1816-2D019F10CC95}"/>
              </a:ext>
            </a:extLst>
          </p:cNvPr>
          <p:cNvSpPr txBox="1"/>
          <p:nvPr/>
        </p:nvSpPr>
        <p:spPr>
          <a:xfrm>
            <a:off x="7491307" y="869649"/>
            <a:ext cx="4043680" cy="1200329"/>
          </a:xfrm>
          <a:prstGeom prst="rect">
            <a:avLst/>
          </a:prstGeom>
          <a:noFill/>
        </p:spPr>
        <p:txBody>
          <a:bodyPr wrap="square" rtlCol="0">
            <a:spAutoFit/>
          </a:bodyPr>
          <a:lstStyle/>
          <a:p>
            <a:r>
              <a:rPr lang="en-CA" sz="3600" dirty="0">
                <a:ln>
                  <a:solidFill>
                    <a:schemeClr val="tx1"/>
                  </a:solidFill>
                </a:ln>
                <a:solidFill>
                  <a:schemeClr val="bg1"/>
                </a:solidFill>
                <a:latin typeface="Aptos ExtraBold" panose="020B0004020202020204" pitchFamily="34" charset="0"/>
              </a:rPr>
              <a:t>The technological project of AI</a:t>
            </a:r>
          </a:p>
        </p:txBody>
      </p:sp>
      <p:sp>
        <p:nvSpPr>
          <p:cNvPr id="10" name="TextBox 9">
            <a:extLst>
              <a:ext uri="{FF2B5EF4-FFF2-40B4-BE49-F238E27FC236}">
                <a16:creationId xmlns:a16="http://schemas.microsoft.com/office/drawing/2014/main" id="{8476FB2D-1976-0A53-9DEA-6684C1595E31}"/>
              </a:ext>
            </a:extLst>
          </p:cNvPr>
          <p:cNvSpPr txBox="1"/>
          <p:nvPr/>
        </p:nvSpPr>
        <p:spPr>
          <a:xfrm>
            <a:off x="7491307" y="3813506"/>
            <a:ext cx="4043680" cy="1200329"/>
          </a:xfrm>
          <a:prstGeom prst="rect">
            <a:avLst/>
          </a:prstGeom>
          <a:noFill/>
        </p:spPr>
        <p:txBody>
          <a:bodyPr wrap="square" rtlCol="0">
            <a:spAutoFit/>
          </a:bodyPr>
          <a:lstStyle/>
          <a:p>
            <a:r>
              <a:rPr lang="en-CA" sz="3600" dirty="0">
                <a:ln>
                  <a:solidFill>
                    <a:schemeClr val="tx1"/>
                  </a:solidFill>
                </a:ln>
                <a:solidFill>
                  <a:schemeClr val="bg1"/>
                </a:solidFill>
                <a:latin typeface="Aptos ExtraBold" panose="020B0004020202020204" pitchFamily="34" charset="0"/>
              </a:rPr>
              <a:t>The political project of AI</a:t>
            </a:r>
          </a:p>
        </p:txBody>
      </p:sp>
    </p:spTree>
    <p:extLst>
      <p:ext uri="{BB962C8B-B14F-4D97-AF65-F5344CB8AC3E}">
        <p14:creationId xmlns:p14="http://schemas.microsoft.com/office/powerpoint/2010/main" val="1358676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7C8148E-4170-22B7-AC0B-1B23B0207028}"/>
              </a:ext>
            </a:extLst>
          </p:cNvPr>
          <p:cNvSpPr/>
          <p:nvPr/>
        </p:nvSpPr>
        <p:spPr>
          <a:xfrm>
            <a:off x="5083387" y="2416387"/>
            <a:ext cx="2025227" cy="2025227"/>
          </a:xfrm>
          <a:prstGeom prst="ellipse">
            <a:avLst/>
          </a:prstGeom>
          <a:ln>
            <a:solidFill>
              <a:schemeClr val="accent2">
                <a:lumMod val="75000"/>
              </a:schemeClr>
            </a:solidFill>
          </a:ln>
          <a:effectLst>
            <a:glow rad="228600">
              <a:schemeClr val="accent2">
                <a:satMod val="175000"/>
                <a:alpha val="40000"/>
              </a:schemeClr>
            </a:glow>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t>AI as politic of class exploitation</a:t>
            </a:r>
          </a:p>
        </p:txBody>
      </p:sp>
      <p:grpSp>
        <p:nvGrpSpPr>
          <p:cNvPr id="13" name="Group 12">
            <a:extLst>
              <a:ext uri="{FF2B5EF4-FFF2-40B4-BE49-F238E27FC236}">
                <a16:creationId xmlns:a16="http://schemas.microsoft.com/office/drawing/2014/main" id="{A10E1180-360B-D27F-40C7-11E4D8A348FC}"/>
              </a:ext>
            </a:extLst>
          </p:cNvPr>
          <p:cNvGrpSpPr/>
          <p:nvPr/>
        </p:nvGrpSpPr>
        <p:grpSpPr>
          <a:xfrm>
            <a:off x="271512" y="242381"/>
            <a:ext cx="4028002" cy="4199233"/>
            <a:chOff x="271512" y="242381"/>
            <a:chExt cx="4028002" cy="4199233"/>
          </a:xfrm>
        </p:grpSpPr>
        <p:pic>
          <p:nvPicPr>
            <p:cNvPr id="4" name="Picture 3" descr="Ghost Work: How to Stop Silicon Valley from Building a New Global Underclass by Mary L. Gray and Siddharth Suri">
              <a:extLst>
                <a:ext uri="{FF2B5EF4-FFF2-40B4-BE49-F238E27FC236}">
                  <a16:creationId xmlns:a16="http://schemas.microsoft.com/office/drawing/2014/main" id="{A125BC78-42E3-D968-AF8E-44141ED0EC61}"/>
                </a:ext>
              </a:extLst>
            </p:cNvPr>
            <p:cNvPicPr>
              <a:picLocks noChangeAspect="1"/>
            </p:cNvPicPr>
            <p:nvPr/>
          </p:nvPicPr>
          <p:blipFill>
            <a:blip r:embed="rId2"/>
            <a:stretch>
              <a:fillRect/>
            </a:stretch>
          </p:blipFill>
          <p:spPr>
            <a:xfrm>
              <a:off x="271512" y="242381"/>
              <a:ext cx="1699528" cy="2548018"/>
            </a:xfrm>
            <a:prstGeom prst="rect">
              <a:avLst/>
            </a:prstGeom>
            <a:ln w="12700">
              <a:solidFill>
                <a:schemeClr val="tx1">
                  <a:lumMod val="65000"/>
                  <a:lumOff val="35000"/>
                </a:schemeClr>
              </a:solidFill>
            </a:ln>
            <a:effectLst/>
          </p:spPr>
        </p:pic>
        <p:pic>
          <p:nvPicPr>
            <p:cNvPr id="6" name="Picture 5">
              <a:extLst>
                <a:ext uri="{FF2B5EF4-FFF2-40B4-BE49-F238E27FC236}">
                  <a16:creationId xmlns:a16="http://schemas.microsoft.com/office/drawing/2014/main" id="{1D0D77F2-5385-A4A3-F380-43F39D2A2CB0}"/>
                </a:ext>
              </a:extLst>
            </p:cNvPr>
            <p:cNvPicPr>
              <a:picLocks noChangeAspect="1"/>
            </p:cNvPicPr>
            <p:nvPr/>
          </p:nvPicPr>
          <p:blipFill>
            <a:blip r:embed="rId3"/>
            <a:stretch>
              <a:fillRect/>
            </a:stretch>
          </p:blipFill>
          <p:spPr>
            <a:xfrm>
              <a:off x="2199344" y="242381"/>
              <a:ext cx="2100170" cy="2595646"/>
            </a:xfrm>
            <a:prstGeom prst="rect">
              <a:avLst/>
            </a:prstGeom>
            <a:ln w="12700">
              <a:solidFill>
                <a:schemeClr val="tx1">
                  <a:lumMod val="65000"/>
                  <a:lumOff val="35000"/>
                </a:schemeClr>
              </a:solidFill>
            </a:ln>
            <a:effectLst/>
          </p:spPr>
        </p:pic>
        <p:sp>
          <p:nvSpPr>
            <p:cNvPr id="7" name="TextBox 6">
              <a:extLst>
                <a:ext uri="{FF2B5EF4-FFF2-40B4-BE49-F238E27FC236}">
                  <a16:creationId xmlns:a16="http://schemas.microsoft.com/office/drawing/2014/main" id="{4DDDF0ED-527B-2A50-F174-B82742AEE073}"/>
                </a:ext>
              </a:extLst>
            </p:cNvPr>
            <p:cNvSpPr txBox="1"/>
            <p:nvPr/>
          </p:nvSpPr>
          <p:spPr>
            <a:xfrm>
              <a:off x="271512" y="2841176"/>
              <a:ext cx="4028002" cy="1600438"/>
            </a:xfrm>
            <a:prstGeom prst="rect">
              <a:avLst/>
            </a:prstGeom>
            <a:noFill/>
          </p:spPr>
          <p:txBody>
            <a:bodyPr wrap="square" rtlCol="0">
              <a:spAutoFit/>
            </a:bodyPr>
            <a:lstStyle/>
            <a:p>
              <a:r>
                <a:rPr lang="en-CA" b="1" dirty="0"/>
                <a:t>Grand theft data labor.</a:t>
              </a:r>
              <a:r>
                <a:rPr lang="en-CA" dirty="0"/>
                <a:t> </a:t>
              </a:r>
              <a:r>
                <a:rPr lang="en-US" sz="1600" dirty="0"/>
                <a:t>Appropriation of data labor includes underpaid crowd work and uncompensated appropriation of works by writer, artists, and programmers; mirroring racial capitalism and coloniality, and reinforcing global north-south divide.</a:t>
              </a:r>
              <a:endParaRPr lang="en-CA" dirty="0"/>
            </a:p>
          </p:txBody>
        </p:sp>
      </p:grpSp>
      <p:sp>
        <p:nvSpPr>
          <p:cNvPr id="8" name="TextBox 7">
            <a:extLst>
              <a:ext uri="{FF2B5EF4-FFF2-40B4-BE49-F238E27FC236}">
                <a16:creationId xmlns:a16="http://schemas.microsoft.com/office/drawing/2014/main" id="{DAC20BE7-9785-4896-EE1D-169A5D5BE97B}"/>
              </a:ext>
            </a:extLst>
          </p:cNvPr>
          <p:cNvSpPr txBox="1"/>
          <p:nvPr/>
        </p:nvSpPr>
        <p:spPr>
          <a:xfrm>
            <a:off x="0" y="6596390"/>
            <a:ext cx="12192000" cy="261610"/>
          </a:xfrm>
          <a:prstGeom prst="rect">
            <a:avLst/>
          </a:prstGeom>
          <a:noFill/>
        </p:spPr>
        <p:txBody>
          <a:bodyPr wrap="square" anchor="b">
            <a:spAutoFit/>
          </a:bodyPr>
          <a:lstStyle/>
          <a:p>
            <a:pPr algn="ctr"/>
            <a:r>
              <a:rPr lang="pt-BR" sz="1100" dirty="0"/>
              <a:t>Mitra</a:t>
            </a:r>
            <a:r>
              <a:rPr lang="en-US" sz="1100" dirty="0"/>
              <a:t>. </a:t>
            </a:r>
            <a:r>
              <a:rPr lang="en-US" sz="1100" dirty="0">
                <a:hlinkClick r:id="rId4"/>
              </a:rPr>
              <a:t>AI as politic of class exploitation</a:t>
            </a:r>
            <a:r>
              <a:rPr lang="en-US" sz="1100" dirty="0"/>
              <a:t>. Blog post, 2025.</a:t>
            </a:r>
          </a:p>
        </p:txBody>
      </p:sp>
      <p:grpSp>
        <p:nvGrpSpPr>
          <p:cNvPr id="14" name="Group 13">
            <a:extLst>
              <a:ext uri="{FF2B5EF4-FFF2-40B4-BE49-F238E27FC236}">
                <a16:creationId xmlns:a16="http://schemas.microsoft.com/office/drawing/2014/main" id="{E0E2F92C-2657-8828-60DD-4D8A897225E6}"/>
              </a:ext>
            </a:extLst>
          </p:cNvPr>
          <p:cNvGrpSpPr/>
          <p:nvPr/>
        </p:nvGrpSpPr>
        <p:grpSpPr>
          <a:xfrm>
            <a:off x="4924213" y="239232"/>
            <a:ext cx="7047390" cy="2598795"/>
            <a:chOff x="4924213" y="239232"/>
            <a:chExt cx="7047390" cy="2598795"/>
          </a:xfrm>
        </p:grpSpPr>
        <p:pic>
          <p:nvPicPr>
            <p:cNvPr id="11" name="Picture 10">
              <a:extLst>
                <a:ext uri="{FF2B5EF4-FFF2-40B4-BE49-F238E27FC236}">
                  <a16:creationId xmlns:a16="http://schemas.microsoft.com/office/drawing/2014/main" id="{C57D55B2-2B70-E4DD-753E-EB46D05A97EA}"/>
                </a:ext>
              </a:extLst>
            </p:cNvPr>
            <p:cNvPicPr>
              <a:picLocks noChangeAspect="1"/>
            </p:cNvPicPr>
            <p:nvPr/>
          </p:nvPicPr>
          <p:blipFill>
            <a:blip r:embed="rId5"/>
            <a:stretch>
              <a:fillRect/>
            </a:stretch>
          </p:blipFill>
          <p:spPr>
            <a:xfrm>
              <a:off x="7705147" y="242381"/>
              <a:ext cx="4266456" cy="2595646"/>
            </a:xfrm>
            <a:prstGeom prst="rect">
              <a:avLst/>
            </a:prstGeom>
            <a:ln w="12700">
              <a:solidFill>
                <a:schemeClr val="tx1">
                  <a:lumMod val="65000"/>
                  <a:lumOff val="35000"/>
                </a:schemeClr>
              </a:solidFill>
            </a:ln>
            <a:effectLst/>
          </p:spPr>
        </p:pic>
        <p:sp>
          <p:nvSpPr>
            <p:cNvPr id="12" name="TextBox 11">
              <a:extLst>
                <a:ext uri="{FF2B5EF4-FFF2-40B4-BE49-F238E27FC236}">
                  <a16:creationId xmlns:a16="http://schemas.microsoft.com/office/drawing/2014/main" id="{ED52BA7C-5723-6D38-9640-C5D9B7A29FFB}"/>
                </a:ext>
              </a:extLst>
            </p:cNvPr>
            <p:cNvSpPr txBox="1"/>
            <p:nvPr/>
          </p:nvSpPr>
          <p:spPr>
            <a:xfrm>
              <a:off x="4924213" y="239232"/>
              <a:ext cx="2780934" cy="2031325"/>
            </a:xfrm>
            <a:prstGeom prst="rect">
              <a:avLst/>
            </a:prstGeom>
            <a:noFill/>
          </p:spPr>
          <p:txBody>
            <a:bodyPr wrap="square" rtlCol="0">
              <a:spAutoFit/>
            </a:bodyPr>
            <a:lstStyle/>
            <a:p>
              <a:r>
                <a:rPr lang="en-CA" b="1" dirty="0"/>
                <a:t>Attacking worker power.</a:t>
              </a:r>
              <a:r>
                <a:rPr lang="en-CA" dirty="0"/>
                <a:t> The </a:t>
              </a:r>
              <a:r>
                <a:rPr lang="en-US" dirty="0"/>
                <a:t>AI hype creates the conditions to renegotiate down the cost of labor; intensifying workload and turning workers into moral crumple zones.</a:t>
              </a:r>
              <a:endParaRPr lang="en-CA" dirty="0"/>
            </a:p>
          </p:txBody>
        </p:sp>
      </p:grpSp>
      <p:grpSp>
        <p:nvGrpSpPr>
          <p:cNvPr id="20" name="Group 19">
            <a:extLst>
              <a:ext uri="{FF2B5EF4-FFF2-40B4-BE49-F238E27FC236}">
                <a16:creationId xmlns:a16="http://schemas.microsoft.com/office/drawing/2014/main" id="{B7C53AB7-A1F3-42C6-C29D-5CD49BD8D657}"/>
              </a:ext>
            </a:extLst>
          </p:cNvPr>
          <p:cNvGrpSpPr/>
          <p:nvPr/>
        </p:nvGrpSpPr>
        <p:grpSpPr>
          <a:xfrm>
            <a:off x="271512" y="4653102"/>
            <a:ext cx="7788755" cy="2106064"/>
            <a:chOff x="271512" y="4653102"/>
            <a:chExt cx="7788755" cy="2106064"/>
          </a:xfrm>
        </p:grpSpPr>
        <p:pic>
          <p:nvPicPr>
            <p:cNvPr id="16" name="Picture 15">
              <a:extLst>
                <a:ext uri="{FF2B5EF4-FFF2-40B4-BE49-F238E27FC236}">
                  <a16:creationId xmlns:a16="http://schemas.microsoft.com/office/drawing/2014/main" id="{7C8B3C41-45D7-B8C9-D4AC-23A032A51791}"/>
                </a:ext>
              </a:extLst>
            </p:cNvPr>
            <p:cNvPicPr>
              <a:picLocks noChangeAspect="1"/>
            </p:cNvPicPr>
            <p:nvPr/>
          </p:nvPicPr>
          <p:blipFill>
            <a:blip r:embed="rId6"/>
            <a:stretch>
              <a:fillRect/>
            </a:stretch>
          </p:blipFill>
          <p:spPr>
            <a:xfrm>
              <a:off x="271512" y="4653102"/>
              <a:ext cx="3927955" cy="2106064"/>
            </a:xfrm>
            <a:prstGeom prst="rect">
              <a:avLst/>
            </a:prstGeom>
            <a:ln w="12700">
              <a:solidFill>
                <a:schemeClr val="tx1">
                  <a:lumMod val="65000"/>
                  <a:lumOff val="35000"/>
                </a:schemeClr>
              </a:solidFill>
            </a:ln>
            <a:effectLst/>
          </p:spPr>
        </p:pic>
        <p:sp>
          <p:nvSpPr>
            <p:cNvPr id="19" name="TextBox 18">
              <a:extLst>
                <a:ext uri="{FF2B5EF4-FFF2-40B4-BE49-F238E27FC236}">
                  <a16:creationId xmlns:a16="http://schemas.microsoft.com/office/drawing/2014/main" id="{927D22E9-8457-F5CE-B50F-43BAFC1010F9}"/>
                </a:ext>
              </a:extLst>
            </p:cNvPr>
            <p:cNvSpPr txBox="1"/>
            <p:nvPr/>
          </p:nvSpPr>
          <p:spPr>
            <a:xfrm>
              <a:off x="4299514" y="4653102"/>
              <a:ext cx="3760753" cy="1877437"/>
            </a:xfrm>
            <a:prstGeom prst="rect">
              <a:avLst/>
            </a:prstGeom>
            <a:noFill/>
          </p:spPr>
          <p:txBody>
            <a:bodyPr wrap="square" rtlCol="0">
              <a:spAutoFit/>
            </a:bodyPr>
            <a:lstStyle/>
            <a:p>
              <a:r>
                <a:rPr lang="en-CA" b="1" dirty="0"/>
                <a:t>Environmental and community impact.</a:t>
              </a:r>
              <a:r>
                <a:rPr lang="en-CA" dirty="0"/>
                <a:t> </a:t>
              </a:r>
              <a:r>
                <a:rPr lang="en-US" sz="1600" dirty="0"/>
                <a:t>AI data centers are hindering our transition  away from nonrenewable energy sources, creating water shortages and raising energy bills for local communities, and continuing colonial exploitations of indigenous lands.</a:t>
              </a:r>
              <a:endParaRPr lang="en-CA" dirty="0"/>
            </a:p>
          </p:txBody>
        </p:sp>
      </p:grpSp>
      <p:grpSp>
        <p:nvGrpSpPr>
          <p:cNvPr id="24" name="Group 23">
            <a:extLst>
              <a:ext uri="{FF2B5EF4-FFF2-40B4-BE49-F238E27FC236}">
                <a16:creationId xmlns:a16="http://schemas.microsoft.com/office/drawing/2014/main" id="{946949F6-C51D-8F10-BDA7-566B77C2E827}"/>
              </a:ext>
            </a:extLst>
          </p:cNvPr>
          <p:cNvGrpSpPr/>
          <p:nvPr/>
        </p:nvGrpSpPr>
        <p:grpSpPr>
          <a:xfrm>
            <a:off x="8332014" y="3159596"/>
            <a:ext cx="3639590" cy="3599570"/>
            <a:chOff x="8332014" y="3159596"/>
            <a:chExt cx="3639590" cy="3599570"/>
          </a:xfrm>
        </p:grpSpPr>
        <p:pic>
          <p:nvPicPr>
            <p:cNvPr id="22" name="Picture 21">
              <a:extLst>
                <a:ext uri="{FF2B5EF4-FFF2-40B4-BE49-F238E27FC236}">
                  <a16:creationId xmlns:a16="http://schemas.microsoft.com/office/drawing/2014/main" id="{68930200-BCB1-C5BB-02E7-303AA6E0AEF6}"/>
                </a:ext>
              </a:extLst>
            </p:cNvPr>
            <p:cNvPicPr>
              <a:picLocks noChangeAspect="1"/>
            </p:cNvPicPr>
            <p:nvPr/>
          </p:nvPicPr>
          <p:blipFill>
            <a:blip r:embed="rId7"/>
            <a:stretch>
              <a:fillRect/>
            </a:stretch>
          </p:blipFill>
          <p:spPr>
            <a:xfrm>
              <a:off x="8717280" y="4114313"/>
              <a:ext cx="3064670" cy="2644853"/>
            </a:xfrm>
            <a:prstGeom prst="rect">
              <a:avLst/>
            </a:prstGeom>
            <a:ln w="12700">
              <a:solidFill>
                <a:schemeClr val="tx1">
                  <a:lumMod val="65000"/>
                  <a:lumOff val="35000"/>
                </a:schemeClr>
              </a:solidFill>
            </a:ln>
            <a:effectLst/>
          </p:spPr>
        </p:pic>
        <p:sp>
          <p:nvSpPr>
            <p:cNvPr id="23" name="TextBox 22">
              <a:extLst>
                <a:ext uri="{FF2B5EF4-FFF2-40B4-BE49-F238E27FC236}">
                  <a16:creationId xmlns:a16="http://schemas.microsoft.com/office/drawing/2014/main" id="{658805B4-D747-B538-355D-4C10EBA987C4}"/>
                </a:ext>
              </a:extLst>
            </p:cNvPr>
            <p:cNvSpPr txBox="1"/>
            <p:nvPr/>
          </p:nvSpPr>
          <p:spPr>
            <a:xfrm>
              <a:off x="8332014" y="3159596"/>
              <a:ext cx="3639590" cy="861774"/>
            </a:xfrm>
            <a:prstGeom prst="rect">
              <a:avLst/>
            </a:prstGeom>
            <a:noFill/>
          </p:spPr>
          <p:txBody>
            <a:bodyPr wrap="square" rtlCol="0">
              <a:spAutoFit/>
            </a:bodyPr>
            <a:lstStyle/>
            <a:p>
              <a:r>
                <a:rPr lang="en-CA" b="1" dirty="0"/>
                <a:t>Let them eat chatbots.</a:t>
              </a:r>
              <a:r>
                <a:rPr lang="en-CA" dirty="0"/>
                <a:t> </a:t>
              </a:r>
              <a:r>
                <a:rPr lang="en-US" sz="1600" dirty="0"/>
                <a:t>AI hype is providing cover for defunding of public services like healthcare and education.</a:t>
              </a:r>
              <a:endParaRPr lang="en-CA" dirty="0"/>
            </a:p>
          </p:txBody>
        </p:sp>
      </p:grpSp>
    </p:spTree>
    <p:extLst>
      <p:ext uri="{BB962C8B-B14F-4D97-AF65-F5344CB8AC3E}">
        <p14:creationId xmlns:p14="http://schemas.microsoft.com/office/powerpoint/2010/main" val="31209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2793D3-BE29-D0D2-637B-579F113BC608}"/>
              </a:ext>
            </a:extLst>
          </p:cNvPr>
          <p:cNvSpPr>
            <a:spLocks noGrp="1"/>
          </p:cNvSpPr>
          <p:nvPr>
            <p:ph type="title"/>
          </p:nvPr>
        </p:nvSpPr>
        <p:spPr/>
        <p:txBody>
          <a:bodyPr anchor="t">
            <a:normAutofit/>
          </a:bodyPr>
          <a:lstStyle/>
          <a:p>
            <a:pPr algn="ctr"/>
            <a:r>
              <a:rPr lang="en-CA" sz="5400" dirty="0"/>
              <a:t>Resisting AI &amp; Big Tech</a:t>
            </a:r>
          </a:p>
        </p:txBody>
      </p:sp>
      <p:pic>
        <p:nvPicPr>
          <p:cNvPr id="5" name="Picture 4">
            <a:extLst>
              <a:ext uri="{FF2B5EF4-FFF2-40B4-BE49-F238E27FC236}">
                <a16:creationId xmlns:a16="http://schemas.microsoft.com/office/drawing/2014/main" id="{3147B293-6731-53BB-7D2B-3A8548154D50}"/>
              </a:ext>
            </a:extLst>
          </p:cNvPr>
          <p:cNvPicPr>
            <a:picLocks noChangeAspect="1"/>
          </p:cNvPicPr>
          <p:nvPr/>
        </p:nvPicPr>
        <p:blipFill rotWithShape="1">
          <a:blip r:embed="rId3"/>
          <a:srcRect l="10576" t="-63" r="10836" b="200"/>
          <a:stretch>
            <a:fillRect/>
          </a:stretch>
        </p:blipFill>
        <p:spPr>
          <a:xfrm>
            <a:off x="259094" y="1964808"/>
            <a:ext cx="2160000" cy="1620000"/>
          </a:xfrm>
          <a:prstGeom prst="roundRect">
            <a:avLst>
              <a:gd name="adj" fmla="val 8594"/>
            </a:avLst>
          </a:prstGeom>
          <a:solidFill>
            <a:srgbClr val="FFFFFF">
              <a:shade val="85000"/>
            </a:srgbClr>
          </a:solidFill>
          <a:ln>
            <a:solidFill>
              <a:schemeClr val="tx1"/>
            </a:solidFill>
          </a:ln>
          <a:effectLst>
            <a:reflection blurRad="6350" stA="50000" endA="275" endPos="15000" dist="101600" dir="5400000" sy="-100000" algn="bl" rotWithShape="0"/>
          </a:effectLst>
        </p:spPr>
      </p:pic>
      <p:pic>
        <p:nvPicPr>
          <p:cNvPr id="7" name="Picture 6">
            <a:extLst>
              <a:ext uri="{FF2B5EF4-FFF2-40B4-BE49-F238E27FC236}">
                <a16:creationId xmlns:a16="http://schemas.microsoft.com/office/drawing/2014/main" id="{E9E95EA4-0E7F-6875-1FE0-938A14648EAC}"/>
              </a:ext>
            </a:extLst>
          </p:cNvPr>
          <p:cNvPicPr>
            <a:picLocks noChangeAspect="1"/>
          </p:cNvPicPr>
          <p:nvPr/>
        </p:nvPicPr>
        <p:blipFill rotWithShape="1">
          <a:blip r:embed="rId4"/>
          <a:srcRect l="7366" t="13614" r="11831" b="12035"/>
          <a:stretch>
            <a:fillRect/>
          </a:stretch>
        </p:blipFill>
        <p:spPr>
          <a:xfrm>
            <a:off x="2684626" y="1964808"/>
            <a:ext cx="2160000" cy="1620000"/>
          </a:xfrm>
          <a:prstGeom prst="roundRect">
            <a:avLst>
              <a:gd name="adj" fmla="val 8594"/>
            </a:avLst>
          </a:prstGeom>
          <a:solidFill>
            <a:srgbClr val="FFFFFF">
              <a:shade val="85000"/>
            </a:srgbClr>
          </a:solidFill>
          <a:ln>
            <a:solidFill>
              <a:schemeClr val="tx1"/>
            </a:solidFill>
          </a:ln>
          <a:effectLst>
            <a:reflection blurRad="6350" stA="50000" endA="275" endPos="15000" dist="101600" dir="5400000" sy="-100000" algn="bl" rotWithShape="0"/>
          </a:effectLst>
        </p:spPr>
      </p:pic>
      <p:pic>
        <p:nvPicPr>
          <p:cNvPr id="10" name="Picture 9">
            <a:extLst>
              <a:ext uri="{FF2B5EF4-FFF2-40B4-BE49-F238E27FC236}">
                <a16:creationId xmlns:a16="http://schemas.microsoft.com/office/drawing/2014/main" id="{B6BBFBA1-4C42-EA0B-CDB2-AEE22D4C5C1F}"/>
              </a:ext>
            </a:extLst>
          </p:cNvPr>
          <p:cNvPicPr>
            <a:picLocks noChangeAspect="1"/>
          </p:cNvPicPr>
          <p:nvPr/>
        </p:nvPicPr>
        <p:blipFill rotWithShape="1">
          <a:blip r:embed="rId5"/>
          <a:srcRect l="1888" r="4074"/>
          <a:stretch>
            <a:fillRect/>
          </a:stretch>
        </p:blipFill>
        <p:spPr>
          <a:xfrm>
            <a:off x="5110158" y="1964808"/>
            <a:ext cx="2160000" cy="1620000"/>
          </a:xfrm>
          <a:prstGeom prst="roundRect">
            <a:avLst>
              <a:gd name="adj" fmla="val 8594"/>
            </a:avLst>
          </a:prstGeom>
          <a:solidFill>
            <a:srgbClr val="FFFFFF">
              <a:shade val="85000"/>
            </a:srgbClr>
          </a:solidFill>
          <a:ln>
            <a:solidFill>
              <a:schemeClr val="tx1"/>
            </a:solidFill>
          </a:ln>
          <a:effectLst>
            <a:reflection blurRad="6350" stA="50000" endA="275" endPos="15000" dist="101600" dir="5400000" sy="-100000" algn="bl" rotWithShape="0"/>
          </a:effectLst>
        </p:spPr>
      </p:pic>
      <p:pic>
        <p:nvPicPr>
          <p:cNvPr id="12" name="Picture 11">
            <a:extLst>
              <a:ext uri="{FF2B5EF4-FFF2-40B4-BE49-F238E27FC236}">
                <a16:creationId xmlns:a16="http://schemas.microsoft.com/office/drawing/2014/main" id="{FE0972A3-0ECD-0E7B-27A4-B7A9C0D51937}"/>
              </a:ext>
            </a:extLst>
          </p:cNvPr>
          <p:cNvPicPr>
            <a:picLocks noChangeAspect="1"/>
          </p:cNvPicPr>
          <p:nvPr/>
        </p:nvPicPr>
        <p:blipFill rotWithShape="1">
          <a:blip r:embed="rId6"/>
          <a:srcRect l="406" r="406"/>
          <a:stretch>
            <a:fillRect/>
          </a:stretch>
        </p:blipFill>
        <p:spPr>
          <a:xfrm>
            <a:off x="7535690" y="1964808"/>
            <a:ext cx="2160000" cy="1620000"/>
          </a:xfrm>
          <a:prstGeom prst="roundRect">
            <a:avLst>
              <a:gd name="adj" fmla="val 8594"/>
            </a:avLst>
          </a:prstGeom>
          <a:solidFill>
            <a:srgbClr val="FFFFFF">
              <a:shade val="85000"/>
            </a:srgbClr>
          </a:solidFill>
          <a:ln>
            <a:solidFill>
              <a:schemeClr val="tx1"/>
            </a:solidFill>
          </a:ln>
          <a:effectLst>
            <a:reflection blurRad="6350" stA="50000" endA="275" endPos="15000" dist="101600" dir="5400000" sy="-100000" algn="bl" rotWithShape="0"/>
          </a:effectLst>
        </p:spPr>
      </p:pic>
      <p:pic>
        <p:nvPicPr>
          <p:cNvPr id="15" name="Picture 14">
            <a:extLst>
              <a:ext uri="{FF2B5EF4-FFF2-40B4-BE49-F238E27FC236}">
                <a16:creationId xmlns:a16="http://schemas.microsoft.com/office/drawing/2014/main" id="{678CBF9C-72C3-BCC5-D8D9-A6842110560C}"/>
              </a:ext>
            </a:extLst>
          </p:cNvPr>
          <p:cNvPicPr>
            <a:picLocks noChangeAspect="1"/>
          </p:cNvPicPr>
          <p:nvPr/>
        </p:nvPicPr>
        <p:blipFill rotWithShape="1">
          <a:blip r:embed="rId7"/>
          <a:srcRect t="-85" b="10563"/>
          <a:stretch>
            <a:fillRect/>
          </a:stretch>
        </p:blipFill>
        <p:spPr>
          <a:xfrm>
            <a:off x="259343" y="4426541"/>
            <a:ext cx="2160000" cy="1620000"/>
          </a:xfrm>
          <a:prstGeom prst="roundRect">
            <a:avLst>
              <a:gd name="adj" fmla="val 8594"/>
            </a:avLst>
          </a:prstGeom>
          <a:solidFill>
            <a:srgbClr val="FFFFFF">
              <a:shade val="85000"/>
            </a:srgbClr>
          </a:solidFill>
          <a:ln>
            <a:solidFill>
              <a:schemeClr val="tx1"/>
            </a:solidFill>
          </a:ln>
          <a:effectLst>
            <a:reflection blurRad="6350" stA="50000" endA="275" endPos="15000" dist="101600" dir="5400000" sy="-100000" algn="bl" rotWithShape="0"/>
          </a:effectLst>
        </p:spPr>
      </p:pic>
      <p:sp>
        <p:nvSpPr>
          <p:cNvPr id="17" name="TextBox 16">
            <a:extLst>
              <a:ext uri="{FF2B5EF4-FFF2-40B4-BE49-F238E27FC236}">
                <a16:creationId xmlns:a16="http://schemas.microsoft.com/office/drawing/2014/main" id="{962930CC-30D7-2AE7-E1AD-C8F9A8FB7744}"/>
              </a:ext>
            </a:extLst>
          </p:cNvPr>
          <p:cNvSpPr txBox="1"/>
          <p:nvPr/>
        </p:nvSpPr>
        <p:spPr>
          <a:xfrm>
            <a:off x="259094" y="1687809"/>
            <a:ext cx="2160000" cy="276999"/>
          </a:xfrm>
          <a:prstGeom prst="rect">
            <a:avLst/>
          </a:prstGeom>
          <a:noFill/>
        </p:spPr>
        <p:txBody>
          <a:bodyPr wrap="square" anchor="b">
            <a:spAutoFit/>
          </a:bodyPr>
          <a:lstStyle/>
          <a:p>
            <a:pPr algn="ctr"/>
            <a:r>
              <a:rPr lang="en-CA" sz="1200" b="1" dirty="0"/>
              <a:t>surveillancewatch.io</a:t>
            </a:r>
          </a:p>
        </p:txBody>
      </p:sp>
      <p:sp>
        <p:nvSpPr>
          <p:cNvPr id="19" name="TextBox 18">
            <a:extLst>
              <a:ext uri="{FF2B5EF4-FFF2-40B4-BE49-F238E27FC236}">
                <a16:creationId xmlns:a16="http://schemas.microsoft.com/office/drawing/2014/main" id="{66256855-97C4-97B8-9FDB-890F9D1F08A8}"/>
              </a:ext>
            </a:extLst>
          </p:cNvPr>
          <p:cNvSpPr txBox="1"/>
          <p:nvPr/>
        </p:nvSpPr>
        <p:spPr>
          <a:xfrm>
            <a:off x="2684626" y="1503143"/>
            <a:ext cx="2160000" cy="461665"/>
          </a:xfrm>
          <a:prstGeom prst="rect">
            <a:avLst/>
          </a:prstGeom>
          <a:noFill/>
        </p:spPr>
        <p:txBody>
          <a:bodyPr wrap="square" anchor="b">
            <a:spAutoFit/>
          </a:bodyPr>
          <a:lstStyle/>
          <a:p>
            <a:pPr algn="ctr"/>
            <a:r>
              <a:rPr lang="en-CA" sz="1200" b="1" dirty="0"/>
              <a:t>nananwachukwu.github.io/media-capture-watch</a:t>
            </a:r>
          </a:p>
        </p:txBody>
      </p:sp>
      <p:sp>
        <p:nvSpPr>
          <p:cNvPr id="20" name="TextBox 19">
            <a:extLst>
              <a:ext uri="{FF2B5EF4-FFF2-40B4-BE49-F238E27FC236}">
                <a16:creationId xmlns:a16="http://schemas.microsoft.com/office/drawing/2014/main" id="{A7F01517-9A26-76B6-224A-C86044902541}"/>
              </a:ext>
            </a:extLst>
          </p:cNvPr>
          <p:cNvSpPr txBox="1"/>
          <p:nvPr/>
        </p:nvSpPr>
        <p:spPr>
          <a:xfrm>
            <a:off x="5104804" y="1687808"/>
            <a:ext cx="2160000" cy="276999"/>
          </a:xfrm>
          <a:prstGeom prst="rect">
            <a:avLst/>
          </a:prstGeom>
          <a:noFill/>
        </p:spPr>
        <p:txBody>
          <a:bodyPr wrap="square" anchor="b">
            <a:spAutoFit/>
          </a:bodyPr>
          <a:lstStyle/>
          <a:p>
            <a:pPr algn="ctr"/>
            <a:r>
              <a:rPr lang="en-CA" sz="1200" b="1" dirty="0"/>
              <a:t>datacenterwatch.org</a:t>
            </a:r>
          </a:p>
        </p:txBody>
      </p:sp>
      <p:sp>
        <p:nvSpPr>
          <p:cNvPr id="21" name="TextBox 20">
            <a:extLst>
              <a:ext uri="{FF2B5EF4-FFF2-40B4-BE49-F238E27FC236}">
                <a16:creationId xmlns:a16="http://schemas.microsoft.com/office/drawing/2014/main" id="{5659BBBC-8A3C-0B91-4103-41C3779110BF}"/>
              </a:ext>
            </a:extLst>
          </p:cNvPr>
          <p:cNvSpPr txBox="1"/>
          <p:nvPr/>
        </p:nvSpPr>
        <p:spPr>
          <a:xfrm>
            <a:off x="7529183" y="1687807"/>
            <a:ext cx="2160000" cy="276999"/>
          </a:xfrm>
          <a:prstGeom prst="rect">
            <a:avLst/>
          </a:prstGeom>
          <a:noFill/>
        </p:spPr>
        <p:txBody>
          <a:bodyPr wrap="square" anchor="b">
            <a:spAutoFit/>
          </a:bodyPr>
          <a:lstStyle/>
          <a:p>
            <a:pPr algn="ctr"/>
            <a:r>
              <a:rPr lang="en-CA" sz="1200" b="1" dirty="0"/>
              <a:t>authoritarian-stack.info</a:t>
            </a:r>
          </a:p>
        </p:txBody>
      </p:sp>
      <p:sp>
        <p:nvSpPr>
          <p:cNvPr id="22" name="TextBox 21">
            <a:extLst>
              <a:ext uri="{FF2B5EF4-FFF2-40B4-BE49-F238E27FC236}">
                <a16:creationId xmlns:a16="http://schemas.microsoft.com/office/drawing/2014/main" id="{1A7B66C5-7C3A-7B85-4679-596C88F2EF61}"/>
              </a:ext>
            </a:extLst>
          </p:cNvPr>
          <p:cNvSpPr txBox="1"/>
          <p:nvPr/>
        </p:nvSpPr>
        <p:spPr>
          <a:xfrm>
            <a:off x="259094" y="4133392"/>
            <a:ext cx="2160000" cy="276999"/>
          </a:xfrm>
          <a:prstGeom prst="rect">
            <a:avLst/>
          </a:prstGeom>
          <a:noFill/>
        </p:spPr>
        <p:txBody>
          <a:bodyPr wrap="square" anchor="b">
            <a:spAutoFit/>
          </a:bodyPr>
          <a:lstStyle/>
          <a:p>
            <a:pPr algn="ctr"/>
            <a:r>
              <a:rPr lang="en-CA" sz="1200" b="1" dirty="0"/>
              <a:t>data-workers.org</a:t>
            </a:r>
          </a:p>
        </p:txBody>
      </p:sp>
      <p:pic>
        <p:nvPicPr>
          <p:cNvPr id="24" name="Picture 23">
            <a:extLst>
              <a:ext uri="{FF2B5EF4-FFF2-40B4-BE49-F238E27FC236}">
                <a16:creationId xmlns:a16="http://schemas.microsoft.com/office/drawing/2014/main" id="{60AC6998-6B8A-5C06-F69B-58BCC5353CA4}"/>
              </a:ext>
            </a:extLst>
          </p:cNvPr>
          <p:cNvPicPr>
            <a:picLocks noChangeAspect="1"/>
          </p:cNvPicPr>
          <p:nvPr/>
        </p:nvPicPr>
        <p:blipFill rotWithShape="1">
          <a:blip r:embed="rId8"/>
          <a:srcRect t="-13" b="16611"/>
          <a:stretch>
            <a:fillRect/>
          </a:stretch>
        </p:blipFill>
        <p:spPr>
          <a:xfrm>
            <a:off x="2684626" y="4424046"/>
            <a:ext cx="2160000" cy="1620000"/>
          </a:xfrm>
          <a:prstGeom prst="roundRect">
            <a:avLst>
              <a:gd name="adj" fmla="val 8594"/>
            </a:avLst>
          </a:prstGeom>
          <a:solidFill>
            <a:srgbClr val="FFFFFF">
              <a:shade val="85000"/>
            </a:srgbClr>
          </a:solidFill>
          <a:ln>
            <a:solidFill>
              <a:schemeClr val="tx1"/>
            </a:solidFill>
          </a:ln>
          <a:effectLst>
            <a:reflection blurRad="6350" stA="50000" endA="275" endPos="15000" dist="101600" dir="5400000" sy="-100000" algn="bl" rotWithShape="0"/>
          </a:effectLst>
        </p:spPr>
      </p:pic>
      <p:sp>
        <p:nvSpPr>
          <p:cNvPr id="25" name="TextBox 24">
            <a:extLst>
              <a:ext uri="{FF2B5EF4-FFF2-40B4-BE49-F238E27FC236}">
                <a16:creationId xmlns:a16="http://schemas.microsoft.com/office/drawing/2014/main" id="{BE71322B-57DF-EA4D-2BFC-3B0072223855}"/>
              </a:ext>
            </a:extLst>
          </p:cNvPr>
          <p:cNvSpPr txBox="1"/>
          <p:nvPr/>
        </p:nvSpPr>
        <p:spPr>
          <a:xfrm>
            <a:off x="2684626" y="4140036"/>
            <a:ext cx="2160000" cy="276999"/>
          </a:xfrm>
          <a:prstGeom prst="rect">
            <a:avLst/>
          </a:prstGeom>
          <a:noFill/>
        </p:spPr>
        <p:txBody>
          <a:bodyPr wrap="square" anchor="b">
            <a:spAutoFit/>
          </a:bodyPr>
          <a:lstStyle/>
          <a:p>
            <a:pPr algn="ctr"/>
            <a:r>
              <a:rPr lang="en-CA" sz="1200" b="1" dirty="0"/>
              <a:t>labor.dair-institute.org</a:t>
            </a:r>
          </a:p>
        </p:txBody>
      </p:sp>
      <p:pic>
        <p:nvPicPr>
          <p:cNvPr id="27" name="Picture 26">
            <a:extLst>
              <a:ext uri="{FF2B5EF4-FFF2-40B4-BE49-F238E27FC236}">
                <a16:creationId xmlns:a16="http://schemas.microsoft.com/office/drawing/2014/main" id="{F3D56BE4-06FF-2006-0333-54385FB18E92}"/>
              </a:ext>
            </a:extLst>
          </p:cNvPr>
          <p:cNvPicPr>
            <a:picLocks noChangeAspect="1"/>
          </p:cNvPicPr>
          <p:nvPr/>
        </p:nvPicPr>
        <p:blipFill rotWithShape="1">
          <a:blip r:embed="rId9"/>
          <a:srcRect t="147" b="147"/>
          <a:stretch>
            <a:fillRect/>
          </a:stretch>
        </p:blipFill>
        <p:spPr>
          <a:xfrm>
            <a:off x="5104804" y="4410392"/>
            <a:ext cx="2160000" cy="1620000"/>
          </a:xfrm>
          <a:prstGeom prst="roundRect">
            <a:avLst>
              <a:gd name="adj" fmla="val 8594"/>
            </a:avLst>
          </a:prstGeom>
          <a:solidFill>
            <a:srgbClr val="FFFFFF">
              <a:shade val="85000"/>
            </a:srgbClr>
          </a:solidFill>
          <a:ln>
            <a:solidFill>
              <a:schemeClr val="tx1"/>
            </a:solidFill>
          </a:ln>
          <a:effectLst>
            <a:reflection blurRad="6350" stA="50000" endA="275" endPos="15000" dist="101600" dir="5400000" sy="-100000" algn="bl" rotWithShape="0"/>
          </a:effectLst>
        </p:spPr>
      </p:pic>
      <p:sp>
        <p:nvSpPr>
          <p:cNvPr id="28" name="TextBox 27">
            <a:extLst>
              <a:ext uri="{FF2B5EF4-FFF2-40B4-BE49-F238E27FC236}">
                <a16:creationId xmlns:a16="http://schemas.microsoft.com/office/drawing/2014/main" id="{E9AEB9FD-AEBA-C1F0-4138-F908FB13160B}"/>
              </a:ext>
            </a:extLst>
          </p:cNvPr>
          <p:cNvSpPr txBox="1"/>
          <p:nvPr/>
        </p:nvSpPr>
        <p:spPr>
          <a:xfrm>
            <a:off x="5104804" y="4133393"/>
            <a:ext cx="2160000" cy="276999"/>
          </a:xfrm>
          <a:prstGeom prst="rect">
            <a:avLst/>
          </a:prstGeom>
          <a:noFill/>
        </p:spPr>
        <p:txBody>
          <a:bodyPr wrap="square" anchor="b">
            <a:spAutoFit/>
          </a:bodyPr>
          <a:lstStyle/>
          <a:p>
            <a:pPr algn="ctr"/>
            <a:r>
              <a:rPr lang="en-CA" sz="1200" b="1" dirty="0"/>
              <a:t>airesistlist.org</a:t>
            </a:r>
          </a:p>
        </p:txBody>
      </p:sp>
      <p:pic>
        <p:nvPicPr>
          <p:cNvPr id="30" name="Picture 29">
            <a:extLst>
              <a:ext uri="{FF2B5EF4-FFF2-40B4-BE49-F238E27FC236}">
                <a16:creationId xmlns:a16="http://schemas.microsoft.com/office/drawing/2014/main" id="{0F08FB91-E8E1-8322-C427-D2C908D580BF}"/>
              </a:ext>
            </a:extLst>
          </p:cNvPr>
          <p:cNvPicPr>
            <a:picLocks noChangeAspect="1"/>
          </p:cNvPicPr>
          <p:nvPr/>
        </p:nvPicPr>
        <p:blipFill rotWithShape="1">
          <a:blip r:embed="rId10"/>
          <a:srcRect t="2352" b="2352"/>
          <a:stretch>
            <a:fillRect/>
          </a:stretch>
        </p:blipFill>
        <p:spPr>
          <a:xfrm>
            <a:off x="7524982" y="4410391"/>
            <a:ext cx="2160000" cy="1620000"/>
          </a:xfrm>
          <a:prstGeom prst="roundRect">
            <a:avLst>
              <a:gd name="adj" fmla="val 8594"/>
            </a:avLst>
          </a:prstGeom>
          <a:solidFill>
            <a:srgbClr val="FFFFFF">
              <a:shade val="85000"/>
            </a:srgbClr>
          </a:solidFill>
          <a:ln>
            <a:solidFill>
              <a:schemeClr val="tx1"/>
            </a:solidFill>
          </a:ln>
          <a:effectLst>
            <a:reflection blurRad="6350" stA="50000" endA="275" endPos="15000" dist="101600" dir="5400000" sy="-100000" algn="bl" rotWithShape="0"/>
          </a:effectLst>
        </p:spPr>
      </p:pic>
      <p:sp>
        <p:nvSpPr>
          <p:cNvPr id="31" name="TextBox 30">
            <a:extLst>
              <a:ext uri="{FF2B5EF4-FFF2-40B4-BE49-F238E27FC236}">
                <a16:creationId xmlns:a16="http://schemas.microsoft.com/office/drawing/2014/main" id="{215CEF83-9C7C-5988-3765-42217A91F246}"/>
              </a:ext>
            </a:extLst>
          </p:cNvPr>
          <p:cNvSpPr txBox="1"/>
          <p:nvPr/>
        </p:nvSpPr>
        <p:spPr>
          <a:xfrm>
            <a:off x="7524982" y="4129893"/>
            <a:ext cx="2160000" cy="276999"/>
          </a:xfrm>
          <a:prstGeom prst="rect">
            <a:avLst/>
          </a:prstGeom>
          <a:noFill/>
        </p:spPr>
        <p:txBody>
          <a:bodyPr wrap="square" anchor="b">
            <a:spAutoFit/>
          </a:bodyPr>
          <a:lstStyle/>
          <a:p>
            <a:pPr algn="ctr"/>
            <a:r>
              <a:rPr lang="en-CA" sz="1200" b="1" dirty="0"/>
              <a:t>peoplesaiconsultation.ca</a:t>
            </a:r>
          </a:p>
        </p:txBody>
      </p:sp>
      <p:sp>
        <p:nvSpPr>
          <p:cNvPr id="33" name="TextBox 32">
            <a:extLst>
              <a:ext uri="{FF2B5EF4-FFF2-40B4-BE49-F238E27FC236}">
                <a16:creationId xmlns:a16="http://schemas.microsoft.com/office/drawing/2014/main" id="{D7931C8E-04DC-A4D7-A2EB-F64924038C80}"/>
              </a:ext>
            </a:extLst>
          </p:cNvPr>
          <p:cNvSpPr txBox="1"/>
          <p:nvPr/>
        </p:nvSpPr>
        <p:spPr>
          <a:xfrm>
            <a:off x="0" y="6596390"/>
            <a:ext cx="12192000" cy="261610"/>
          </a:xfrm>
          <a:prstGeom prst="rect">
            <a:avLst/>
          </a:prstGeom>
          <a:noFill/>
        </p:spPr>
        <p:txBody>
          <a:bodyPr wrap="square" anchor="b">
            <a:spAutoFit/>
          </a:bodyPr>
          <a:lstStyle/>
          <a:p>
            <a:pPr algn="ctr"/>
            <a:r>
              <a:rPr lang="en-US" sz="1100" dirty="0"/>
              <a:t>Tech Workers Coalition Canada and Technologists for Democracy. </a:t>
            </a:r>
            <a:r>
              <a:rPr lang="en-US" sz="1100" dirty="0">
                <a:hlinkClick r:id="rId11"/>
              </a:rPr>
              <a:t>Submission to the People’s Consultation on AI</a:t>
            </a:r>
            <a:r>
              <a:rPr lang="en-US" sz="1100" dirty="0"/>
              <a:t>. In People’s Consultation on AI, 2026.</a:t>
            </a:r>
          </a:p>
        </p:txBody>
      </p:sp>
      <p:pic>
        <p:nvPicPr>
          <p:cNvPr id="34" name="Picture 33">
            <a:extLst>
              <a:ext uri="{FF2B5EF4-FFF2-40B4-BE49-F238E27FC236}">
                <a16:creationId xmlns:a16="http://schemas.microsoft.com/office/drawing/2014/main" id="{D265F656-25E3-F428-83CD-84EF5B999FCD}"/>
              </a:ext>
            </a:extLst>
          </p:cNvPr>
          <p:cNvPicPr>
            <a:picLocks noChangeAspect="1"/>
          </p:cNvPicPr>
          <p:nvPr/>
        </p:nvPicPr>
        <p:blipFill>
          <a:blip r:embed="rId12"/>
          <a:srcRect b="70"/>
          <a:stretch>
            <a:fillRect/>
          </a:stretch>
        </p:blipFill>
        <p:spPr>
          <a:xfrm>
            <a:off x="9862734" y="1536429"/>
            <a:ext cx="2220454" cy="3167659"/>
          </a:xfrm>
          <a:prstGeom prst="rect">
            <a:avLst/>
          </a:prstGeom>
          <a:ln>
            <a:noFill/>
          </a:ln>
          <a:effectLst>
            <a:outerShdw blurRad="292100" dist="139700" dir="2700000" algn="tl" rotWithShape="0">
              <a:srgbClr val="333333">
                <a:alpha val="65000"/>
              </a:srgbClr>
            </a:outerShdw>
          </a:effectLst>
        </p:spPr>
      </p:pic>
      <p:sp>
        <p:nvSpPr>
          <p:cNvPr id="36" name="Arrow: Bent 35">
            <a:extLst>
              <a:ext uri="{FF2B5EF4-FFF2-40B4-BE49-F238E27FC236}">
                <a16:creationId xmlns:a16="http://schemas.microsoft.com/office/drawing/2014/main" id="{8557E622-D7BB-7ECE-BBBF-A65074494D85}"/>
              </a:ext>
            </a:extLst>
          </p:cNvPr>
          <p:cNvSpPr/>
          <p:nvPr/>
        </p:nvSpPr>
        <p:spPr>
          <a:xfrm rot="16200000" flipV="1">
            <a:off x="9918097" y="4483048"/>
            <a:ext cx="1051285" cy="1122158"/>
          </a:xfrm>
          <a:prstGeom prst="bentArrow">
            <a:avLst>
              <a:gd name="adj1" fmla="val 8060"/>
              <a:gd name="adj2" fmla="val 8069"/>
              <a:gd name="adj3" fmla="val 6955"/>
              <a:gd name="adj4" fmla="val 43750"/>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solidFill>
                <a:schemeClr val="tx1"/>
              </a:solidFill>
            </a:endParaRPr>
          </a:p>
        </p:txBody>
      </p:sp>
      <p:pic>
        <p:nvPicPr>
          <p:cNvPr id="38" name="Picture 2">
            <a:extLst>
              <a:ext uri="{FF2B5EF4-FFF2-40B4-BE49-F238E27FC236}">
                <a16:creationId xmlns:a16="http://schemas.microsoft.com/office/drawing/2014/main" id="{EFDD0BA9-2322-531E-3051-6036838276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83469">
            <a:off x="9622267" y="287834"/>
            <a:ext cx="2384317" cy="1588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545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69"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9E9389-543E-EF75-FB1C-F020C17438A4}"/>
              </a:ext>
            </a:extLst>
          </p:cNvPr>
          <p:cNvSpPr>
            <a:spLocks noGrp="1"/>
          </p:cNvSpPr>
          <p:nvPr>
            <p:ph type="title"/>
          </p:nvPr>
        </p:nvSpPr>
        <p:spPr>
          <a:xfrm>
            <a:off x="491779" y="655782"/>
            <a:ext cx="5140618" cy="1480199"/>
          </a:xfrm>
        </p:spPr>
        <p:txBody>
          <a:bodyPr vert="horz" lIns="91440" tIns="45720" rIns="91440" bIns="45720" rtlCol="0" anchor="t">
            <a:normAutofit fontScale="90000"/>
          </a:bodyPr>
          <a:lstStyle/>
          <a:p>
            <a:r>
              <a:rPr lang="en-US" dirty="0">
                <a:solidFill>
                  <a:schemeClr val="bg1"/>
                </a:solidFill>
              </a:rPr>
              <a:t>Well… the social impact of AI is not </a:t>
            </a:r>
            <a:r>
              <a:rPr lang="en-US" i="1" dirty="0">
                <a:solidFill>
                  <a:schemeClr val="bg1"/>
                </a:solidFill>
              </a:rPr>
              <a:t>always</a:t>
            </a:r>
            <a:r>
              <a:rPr lang="en-US" dirty="0">
                <a:solidFill>
                  <a:schemeClr val="bg1"/>
                </a:solidFill>
              </a:rPr>
              <a:t> bad</a:t>
            </a:r>
          </a:p>
        </p:txBody>
      </p:sp>
      <p:sp>
        <p:nvSpPr>
          <p:cNvPr id="17" name="Rectangle 16">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838"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2C0062-74C8-2DDE-FFE9-C0590FDE031E}"/>
              </a:ext>
            </a:extLst>
          </p:cNvPr>
          <p:cNvPicPr>
            <a:picLocks noChangeAspect="1"/>
          </p:cNvPicPr>
          <p:nvPr/>
        </p:nvPicPr>
        <p:blipFill>
          <a:blip r:embed="rId2"/>
          <a:stretch>
            <a:fillRect/>
          </a:stretch>
        </p:blipFill>
        <p:spPr>
          <a:xfrm>
            <a:off x="631355" y="1965360"/>
            <a:ext cx="4833277" cy="4712444"/>
          </a:xfrm>
          <a:prstGeom prst="rect">
            <a:avLst/>
          </a:prstGeom>
        </p:spPr>
      </p:pic>
      <p:pic>
        <p:nvPicPr>
          <p:cNvPr id="8" name="Picture 7">
            <a:extLst>
              <a:ext uri="{FF2B5EF4-FFF2-40B4-BE49-F238E27FC236}">
                <a16:creationId xmlns:a16="http://schemas.microsoft.com/office/drawing/2014/main" id="{CC19E24F-41E6-4F80-D470-5F50DBC3B1A6}"/>
              </a:ext>
            </a:extLst>
          </p:cNvPr>
          <p:cNvPicPr>
            <a:picLocks noChangeAspect="1"/>
          </p:cNvPicPr>
          <p:nvPr/>
        </p:nvPicPr>
        <p:blipFill>
          <a:blip r:embed="rId3"/>
          <a:stretch>
            <a:fillRect/>
          </a:stretch>
        </p:blipFill>
        <p:spPr>
          <a:xfrm>
            <a:off x="6375116" y="2404707"/>
            <a:ext cx="5574385" cy="204858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4333B64-9FFE-26BE-6BFF-5D181E99B6B8}"/>
              </a:ext>
            </a:extLst>
          </p:cNvPr>
          <p:cNvPicPr>
            <a:picLocks noChangeAspect="1"/>
          </p:cNvPicPr>
          <p:nvPr/>
        </p:nvPicPr>
        <p:blipFill>
          <a:blip r:embed="rId4"/>
          <a:stretch>
            <a:fillRect/>
          </a:stretch>
        </p:blipFill>
        <p:spPr>
          <a:xfrm>
            <a:off x="5038260" y="4927787"/>
            <a:ext cx="6911241" cy="12267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6981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739F-DA8F-6E94-95FF-2F14EA1DCCF4}"/>
              </a:ext>
            </a:extLst>
          </p:cNvPr>
          <p:cNvSpPr>
            <a:spLocks noGrp="1"/>
          </p:cNvSpPr>
          <p:nvPr>
            <p:ph type="title"/>
          </p:nvPr>
        </p:nvSpPr>
        <p:spPr>
          <a:xfrm>
            <a:off x="838200" y="365125"/>
            <a:ext cx="5846379" cy="1325563"/>
          </a:xfrm>
        </p:spPr>
        <p:txBody>
          <a:bodyPr>
            <a:normAutofit fontScale="90000"/>
          </a:bodyPr>
          <a:lstStyle/>
          <a:p>
            <a:r>
              <a:rPr lang="en-CA" dirty="0"/>
              <a:t>Calls for public platforms and digital sovereignty</a:t>
            </a:r>
          </a:p>
        </p:txBody>
      </p:sp>
      <p:pic>
        <p:nvPicPr>
          <p:cNvPr id="3" name="Picture 2" descr="A close-up of a document&#10;&#10;AI-generated content may be incorrect.">
            <a:extLst>
              <a:ext uri="{FF2B5EF4-FFF2-40B4-BE49-F238E27FC236}">
                <a16:creationId xmlns:a16="http://schemas.microsoft.com/office/drawing/2014/main" id="{F0822315-3FFD-967B-9D76-1F6416F11DE9}"/>
              </a:ext>
            </a:extLst>
          </p:cNvPr>
          <p:cNvPicPr>
            <a:picLocks noChangeAspect="1"/>
          </p:cNvPicPr>
          <p:nvPr/>
        </p:nvPicPr>
        <p:blipFill>
          <a:blip r:embed="rId3"/>
          <a:stretch>
            <a:fillRect/>
          </a:stretch>
        </p:blipFill>
        <p:spPr>
          <a:xfrm>
            <a:off x="7348279" y="0"/>
            <a:ext cx="4843721" cy="6858000"/>
          </a:xfrm>
          <a:prstGeom prst="rect">
            <a:avLst/>
          </a:prstGeom>
        </p:spPr>
      </p:pic>
      <p:grpSp>
        <p:nvGrpSpPr>
          <p:cNvPr id="4" name="Group 3">
            <a:extLst>
              <a:ext uri="{FF2B5EF4-FFF2-40B4-BE49-F238E27FC236}">
                <a16:creationId xmlns:a16="http://schemas.microsoft.com/office/drawing/2014/main" id="{C612D6CD-D000-930B-CB6F-95F26287AD21}"/>
              </a:ext>
            </a:extLst>
          </p:cNvPr>
          <p:cNvGrpSpPr/>
          <p:nvPr/>
        </p:nvGrpSpPr>
        <p:grpSpPr>
          <a:xfrm>
            <a:off x="3685717" y="1744524"/>
            <a:ext cx="5071494" cy="4054136"/>
            <a:chOff x="5133628" y="1285325"/>
            <a:chExt cx="6551860" cy="5237535"/>
          </a:xfrm>
        </p:grpSpPr>
        <p:pic>
          <p:nvPicPr>
            <p:cNvPr id="5" name="Picture 4" descr="A screenshot of a phone&#10;&#10;AI-generated content may be incorrect.">
              <a:extLst>
                <a:ext uri="{FF2B5EF4-FFF2-40B4-BE49-F238E27FC236}">
                  <a16:creationId xmlns:a16="http://schemas.microsoft.com/office/drawing/2014/main" id="{3E79D492-E3B3-F831-F518-B375D01E8C1F}"/>
                </a:ext>
              </a:extLst>
            </p:cNvPr>
            <p:cNvPicPr>
              <a:picLocks noChangeAspect="1"/>
            </p:cNvPicPr>
            <p:nvPr/>
          </p:nvPicPr>
          <p:blipFill>
            <a:blip r:embed="rId4"/>
            <a:stretch>
              <a:fillRect/>
            </a:stretch>
          </p:blipFill>
          <p:spPr>
            <a:xfrm>
              <a:off x="5133628" y="1285325"/>
              <a:ext cx="4553184" cy="2457576"/>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pic>
          <p:nvPicPr>
            <p:cNvPr id="6" name="Picture 5" descr="A screenshot of a news article&#10;&#10;AI-generated content may be incorrect.">
              <a:extLst>
                <a:ext uri="{FF2B5EF4-FFF2-40B4-BE49-F238E27FC236}">
                  <a16:creationId xmlns:a16="http://schemas.microsoft.com/office/drawing/2014/main" id="{B28668F0-51DC-FF82-B3E5-B2D4EEF03495}"/>
                </a:ext>
              </a:extLst>
            </p:cNvPr>
            <p:cNvPicPr>
              <a:picLocks noChangeAspect="1"/>
            </p:cNvPicPr>
            <p:nvPr/>
          </p:nvPicPr>
          <p:blipFill>
            <a:blip r:embed="rId5"/>
            <a:stretch>
              <a:fillRect/>
            </a:stretch>
          </p:blipFill>
          <p:spPr>
            <a:xfrm>
              <a:off x="7799088" y="2426899"/>
              <a:ext cx="3886400" cy="4095961"/>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grpSp>
      <p:sp>
        <p:nvSpPr>
          <p:cNvPr id="7" name="TextBox 6">
            <a:extLst>
              <a:ext uri="{FF2B5EF4-FFF2-40B4-BE49-F238E27FC236}">
                <a16:creationId xmlns:a16="http://schemas.microsoft.com/office/drawing/2014/main" id="{B6FA4952-1219-6C19-4DC7-1055A58555FE}"/>
              </a:ext>
            </a:extLst>
          </p:cNvPr>
          <p:cNvSpPr txBox="1"/>
          <p:nvPr/>
        </p:nvSpPr>
        <p:spPr>
          <a:xfrm>
            <a:off x="0" y="6427113"/>
            <a:ext cx="7348279" cy="430887"/>
          </a:xfrm>
          <a:prstGeom prst="rect">
            <a:avLst/>
          </a:prstGeom>
          <a:noFill/>
        </p:spPr>
        <p:txBody>
          <a:bodyPr wrap="square" anchor="b">
            <a:spAutoFit/>
          </a:bodyPr>
          <a:lstStyle/>
          <a:p>
            <a:pPr algn="ctr"/>
            <a:r>
              <a:rPr lang="en-US" sz="1100" dirty="0"/>
              <a:t>Mitra, Neophytou, and Gururaja. </a:t>
            </a:r>
            <a:r>
              <a:rPr lang="en-US" sz="1100" dirty="0">
                <a:hlinkClick r:id="rId6"/>
              </a:rPr>
              <a:t>Information Access of the Oppressed: Freirean Design for Emancipatory Information Access</a:t>
            </a:r>
            <a:r>
              <a:rPr lang="en-US" sz="1100" dirty="0"/>
              <a:t>. Preprint, 2026.</a:t>
            </a:r>
            <a:endParaRPr lang="en-CA" sz="1100" dirty="0"/>
          </a:p>
        </p:txBody>
      </p:sp>
      <p:grpSp>
        <p:nvGrpSpPr>
          <p:cNvPr id="10" name="Group 9">
            <a:extLst>
              <a:ext uri="{FF2B5EF4-FFF2-40B4-BE49-F238E27FC236}">
                <a16:creationId xmlns:a16="http://schemas.microsoft.com/office/drawing/2014/main" id="{7AFAC560-D0DC-90FA-49C4-7C8ABF783DC6}"/>
              </a:ext>
            </a:extLst>
          </p:cNvPr>
          <p:cNvGrpSpPr/>
          <p:nvPr/>
        </p:nvGrpSpPr>
        <p:grpSpPr>
          <a:xfrm>
            <a:off x="510801" y="2854091"/>
            <a:ext cx="4969293" cy="3203134"/>
            <a:chOff x="510801" y="2854091"/>
            <a:chExt cx="4969293" cy="3203134"/>
          </a:xfrm>
        </p:grpSpPr>
        <p:sp>
          <p:nvSpPr>
            <p:cNvPr id="8" name="TextBox 7">
              <a:extLst>
                <a:ext uri="{FF2B5EF4-FFF2-40B4-BE49-F238E27FC236}">
                  <a16:creationId xmlns:a16="http://schemas.microsoft.com/office/drawing/2014/main" id="{D1E6BD5E-C2BE-C57D-E966-C0CA4E9E3D98}"/>
                </a:ext>
              </a:extLst>
            </p:cNvPr>
            <p:cNvSpPr txBox="1"/>
            <p:nvPr/>
          </p:nvSpPr>
          <p:spPr>
            <a:xfrm>
              <a:off x="510802" y="3872011"/>
              <a:ext cx="4969292" cy="2185214"/>
            </a:xfrm>
            <a:prstGeom prst="rect">
              <a:avLst/>
            </a:prstGeom>
            <a:noFill/>
          </p:spPr>
          <p:txBody>
            <a:bodyPr wrap="square" rtlCol="0">
              <a:spAutoFit/>
            </a:bodyPr>
            <a:lstStyle/>
            <a:p>
              <a:pPr>
                <a:spcBef>
                  <a:spcPts val="1200"/>
                </a:spcBef>
              </a:pPr>
              <a:r>
                <a:rPr lang="en-US" dirty="0"/>
                <a:t>No search engine is truly open nor reflects the internet in all its diversity  if it systemically erases the voices of the global south that represents 85% of the world’s population</a:t>
              </a:r>
            </a:p>
            <a:p>
              <a:pPr>
                <a:spcBef>
                  <a:spcPts val="1200"/>
                </a:spcBef>
              </a:pPr>
              <a:r>
                <a:rPr lang="en-US" dirty="0"/>
                <a:t>We must seek epistemic justice for the global south and marginalized populations within powerful nation-states</a:t>
              </a:r>
              <a:endParaRPr lang="en-CA" dirty="0"/>
            </a:p>
          </p:txBody>
        </p:sp>
        <p:sp>
          <p:nvSpPr>
            <p:cNvPr id="9" name="TextBox 8">
              <a:extLst>
                <a:ext uri="{FF2B5EF4-FFF2-40B4-BE49-F238E27FC236}">
                  <a16:creationId xmlns:a16="http://schemas.microsoft.com/office/drawing/2014/main" id="{8D1DD790-5D3F-0BAD-EE8A-0B4FF44A2F84}"/>
                </a:ext>
              </a:extLst>
            </p:cNvPr>
            <p:cNvSpPr txBox="1"/>
            <p:nvPr/>
          </p:nvSpPr>
          <p:spPr>
            <a:xfrm>
              <a:off x="510801" y="2854091"/>
              <a:ext cx="2963919" cy="923330"/>
            </a:xfrm>
            <a:prstGeom prst="rect">
              <a:avLst/>
            </a:prstGeom>
            <a:noFill/>
          </p:spPr>
          <p:txBody>
            <a:bodyPr wrap="square" rtlCol="0" anchor="b">
              <a:spAutoFit/>
            </a:bodyPr>
            <a:lstStyle/>
            <a:p>
              <a:pPr>
                <a:spcBef>
                  <a:spcPts val="1200"/>
                </a:spcBef>
              </a:pPr>
              <a:r>
                <a:rPr lang="en-CA" dirty="0"/>
                <a:t>However, </a:t>
              </a:r>
              <a:r>
                <a:rPr lang="en-US" dirty="0"/>
                <a:t>Eurocentrism is not a meaningful antidote to American Exceptionalism</a:t>
              </a:r>
              <a:endParaRPr lang="en-CA" dirty="0"/>
            </a:p>
          </p:txBody>
        </p:sp>
      </p:grpSp>
    </p:spTree>
    <p:extLst>
      <p:ext uri="{BB962C8B-B14F-4D97-AF65-F5344CB8AC3E}">
        <p14:creationId xmlns:p14="http://schemas.microsoft.com/office/powerpoint/2010/main" val="178928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7D3D2-3CCE-8652-3F0C-9C2695E505F9}"/>
              </a:ext>
            </a:extLst>
          </p:cNvPr>
          <p:cNvSpPr>
            <a:spLocks noGrp="1"/>
          </p:cNvSpPr>
          <p:nvPr>
            <p:ph type="title"/>
          </p:nvPr>
        </p:nvSpPr>
        <p:spPr/>
        <p:txBody>
          <a:bodyPr/>
          <a:lstStyle/>
          <a:p>
            <a:r>
              <a:rPr lang="en-CA" dirty="0"/>
              <a:t>Open, to what end?</a:t>
            </a:r>
          </a:p>
        </p:txBody>
      </p:sp>
      <p:sp>
        <p:nvSpPr>
          <p:cNvPr id="4" name="Content Placeholder 3">
            <a:extLst>
              <a:ext uri="{FF2B5EF4-FFF2-40B4-BE49-F238E27FC236}">
                <a16:creationId xmlns:a16="http://schemas.microsoft.com/office/drawing/2014/main" id="{AA26E160-2D9E-CC59-7D36-522AD852AF5A}"/>
              </a:ext>
            </a:extLst>
          </p:cNvPr>
          <p:cNvSpPr>
            <a:spLocks noGrp="1"/>
          </p:cNvSpPr>
          <p:nvPr>
            <p:ph sz="half" idx="1"/>
          </p:nvPr>
        </p:nvSpPr>
        <p:spPr>
          <a:xfrm>
            <a:off x="838199" y="1538713"/>
            <a:ext cx="5669802" cy="4660289"/>
          </a:xfrm>
        </p:spPr>
        <p:txBody>
          <a:bodyPr>
            <a:normAutofit/>
          </a:bodyPr>
          <a:lstStyle/>
          <a:p>
            <a:pPr marL="0" indent="0">
              <a:lnSpc>
                <a:spcPct val="100000"/>
              </a:lnSpc>
              <a:spcBef>
                <a:spcPts val="1800"/>
              </a:spcBef>
              <a:buNone/>
            </a:pPr>
            <a:r>
              <a:rPr lang="en-US" sz="2000" dirty="0"/>
              <a:t>Openness should not be appraised </a:t>
            </a:r>
            <a:r>
              <a:rPr lang="en-US" sz="2000" dirty="0" err="1"/>
              <a:t>w.r.t.</a:t>
            </a:r>
            <a:r>
              <a:rPr lang="en-US" sz="2000" dirty="0"/>
              <a:t> what is being made open; but </a:t>
            </a:r>
            <a:r>
              <a:rPr lang="en-US" sz="2000" dirty="0" err="1"/>
              <a:t>w.r.t.</a:t>
            </a:r>
            <a:r>
              <a:rPr lang="en-US" sz="2000" dirty="0"/>
              <a:t> what </a:t>
            </a:r>
            <a:r>
              <a:rPr lang="en-US" sz="2000" dirty="0" err="1"/>
              <a:t>functionings</a:t>
            </a:r>
            <a:r>
              <a:rPr lang="en-US" sz="2000" dirty="0"/>
              <a:t> it affords to actors—e.g., (</a:t>
            </a:r>
            <a:r>
              <a:rPr lang="en-US" sz="2000" dirty="0" err="1"/>
              <a:t>i</a:t>
            </a:r>
            <a:r>
              <a:rPr lang="en-US" sz="2000" dirty="0"/>
              <a:t>) To critique the system, (ii) to copy the system, and (iii) to co-opt and co-construct the system</a:t>
            </a:r>
          </a:p>
          <a:p>
            <a:pPr marL="457200" lvl="1" indent="0">
              <a:lnSpc>
                <a:spcPct val="100000"/>
              </a:lnSpc>
              <a:spcBef>
                <a:spcPts val="1800"/>
              </a:spcBef>
              <a:buNone/>
            </a:pPr>
            <a:r>
              <a:rPr lang="en-US" sz="1800" dirty="0"/>
              <a:t>If you made open the code, data, and models but not the compute then only highly-resourced actors can copy the system</a:t>
            </a:r>
          </a:p>
          <a:p>
            <a:pPr marL="457200" lvl="1" indent="0">
              <a:lnSpc>
                <a:spcPct val="100000"/>
              </a:lnSpc>
              <a:spcBef>
                <a:spcPts val="1800"/>
              </a:spcBef>
              <a:buNone/>
            </a:pPr>
            <a:r>
              <a:rPr lang="en-US" sz="1800" dirty="0"/>
              <a:t>If you only made the system open to be copied but not to be changed, then that is inadequate for addressing representational harms</a:t>
            </a:r>
          </a:p>
        </p:txBody>
      </p:sp>
      <p:sp>
        <p:nvSpPr>
          <p:cNvPr id="3" name="TextBox 2">
            <a:extLst>
              <a:ext uri="{FF2B5EF4-FFF2-40B4-BE49-F238E27FC236}">
                <a16:creationId xmlns:a16="http://schemas.microsoft.com/office/drawing/2014/main" id="{03A81EA2-EA47-D806-496D-B0978E0F3444}"/>
              </a:ext>
            </a:extLst>
          </p:cNvPr>
          <p:cNvSpPr txBox="1"/>
          <p:nvPr/>
        </p:nvSpPr>
        <p:spPr>
          <a:xfrm>
            <a:off x="0" y="6396335"/>
            <a:ext cx="12192000" cy="461665"/>
          </a:xfrm>
          <a:prstGeom prst="rect">
            <a:avLst/>
          </a:prstGeom>
          <a:noFill/>
        </p:spPr>
        <p:txBody>
          <a:bodyPr wrap="square" anchor="b">
            <a:spAutoFit/>
          </a:bodyPr>
          <a:lstStyle/>
          <a:p>
            <a:pPr algn="ctr"/>
            <a:r>
              <a:rPr lang="en-CA" sz="1200" dirty="0"/>
              <a:t>Sen. </a:t>
            </a:r>
            <a:r>
              <a:rPr lang="en-CA" sz="1200" dirty="0">
                <a:hlinkClick r:id="rId3"/>
              </a:rPr>
              <a:t>Commodities and Capabilities</a:t>
            </a:r>
            <a:r>
              <a:rPr lang="en-CA" sz="1200" dirty="0"/>
              <a:t>. Oxford university press, 1999.</a:t>
            </a:r>
          </a:p>
          <a:p>
            <a:pPr algn="ctr"/>
            <a:r>
              <a:rPr lang="en-US" sz="1200" dirty="0"/>
              <a:t>Neophytou and Mitra. </a:t>
            </a:r>
            <a:r>
              <a:rPr lang="en-US" sz="1200" dirty="0">
                <a:hlinkClick r:id="rId4"/>
              </a:rPr>
              <a:t>Open, to What End? A Capability-Theoretic Perspective on Open Search</a:t>
            </a:r>
            <a:r>
              <a:rPr lang="en-US" sz="1200" dirty="0"/>
              <a:t>. In proc. Open Search Symposium, 2026.</a:t>
            </a:r>
          </a:p>
        </p:txBody>
      </p:sp>
      <p:sp>
        <p:nvSpPr>
          <p:cNvPr id="9" name="TextBox 8">
            <a:extLst>
              <a:ext uri="{FF2B5EF4-FFF2-40B4-BE49-F238E27FC236}">
                <a16:creationId xmlns:a16="http://schemas.microsoft.com/office/drawing/2014/main" id="{B2C77E23-1271-B836-92DC-F131E06F6A6C}"/>
              </a:ext>
            </a:extLst>
          </p:cNvPr>
          <p:cNvSpPr txBox="1"/>
          <p:nvPr/>
        </p:nvSpPr>
        <p:spPr>
          <a:xfrm>
            <a:off x="6683300" y="1677449"/>
            <a:ext cx="2518508" cy="830997"/>
          </a:xfrm>
          <a:prstGeom prst="rect">
            <a:avLst/>
          </a:prstGeom>
          <a:noFill/>
        </p:spPr>
        <p:txBody>
          <a:bodyPr wrap="square" rtlCol="0" anchor="ctr">
            <a:spAutoFit/>
          </a:bodyPr>
          <a:lstStyle/>
          <a:p>
            <a:pPr algn="ctr"/>
            <a:r>
              <a:rPr lang="en-CA" sz="2800" dirty="0"/>
              <a:t>Capabilities</a:t>
            </a:r>
          </a:p>
          <a:p>
            <a:pPr algn="ctr"/>
            <a:r>
              <a:rPr lang="en-CA" dirty="0"/>
              <a:t>(to function)</a:t>
            </a:r>
          </a:p>
        </p:txBody>
      </p:sp>
      <p:sp>
        <p:nvSpPr>
          <p:cNvPr id="10" name="TextBox 9">
            <a:extLst>
              <a:ext uri="{FF2B5EF4-FFF2-40B4-BE49-F238E27FC236}">
                <a16:creationId xmlns:a16="http://schemas.microsoft.com/office/drawing/2014/main" id="{510E6165-90D7-B94F-E1C3-68ECE7F80EB7}"/>
              </a:ext>
            </a:extLst>
          </p:cNvPr>
          <p:cNvSpPr txBox="1"/>
          <p:nvPr/>
        </p:nvSpPr>
        <p:spPr>
          <a:xfrm>
            <a:off x="6683300" y="492933"/>
            <a:ext cx="2518508" cy="523220"/>
          </a:xfrm>
          <a:prstGeom prst="rect">
            <a:avLst/>
          </a:prstGeom>
          <a:noFill/>
        </p:spPr>
        <p:txBody>
          <a:bodyPr wrap="square" rtlCol="0" anchor="ctr">
            <a:spAutoFit/>
          </a:bodyPr>
          <a:lstStyle/>
          <a:p>
            <a:pPr algn="ctr"/>
            <a:r>
              <a:rPr lang="en-CA" sz="2800" dirty="0"/>
              <a:t>Commodities</a:t>
            </a:r>
          </a:p>
        </p:txBody>
      </p:sp>
      <p:sp>
        <p:nvSpPr>
          <p:cNvPr id="11" name="TextBox 10">
            <a:extLst>
              <a:ext uri="{FF2B5EF4-FFF2-40B4-BE49-F238E27FC236}">
                <a16:creationId xmlns:a16="http://schemas.microsoft.com/office/drawing/2014/main" id="{6C98643B-B50A-85CC-FA0B-FE91FDF9D2DC}"/>
              </a:ext>
            </a:extLst>
          </p:cNvPr>
          <p:cNvSpPr txBox="1"/>
          <p:nvPr/>
        </p:nvSpPr>
        <p:spPr>
          <a:xfrm>
            <a:off x="6683300" y="3169742"/>
            <a:ext cx="2518508" cy="523220"/>
          </a:xfrm>
          <a:prstGeom prst="rect">
            <a:avLst/>
          </a:prstGeom>
          <a:noFill/>
        </p:spPr>
        <p:txBody>
          <a:bodyPr wrap="square" rtlCol="0" anchor="ctr">
            <a:spAutoFit/>
          </a:bodyPr>
          <a:lstStyle/>
          <a:p>
            <a:pPr algn="ctr"/>
            <a:r>
              <a:rPr lang="en-CA" sz="2800" dirty="0" err="1"/>
              <a:t>Functionings</a:t>
            </a:r>
            <a:endParaRPr lang="en-CA" sz="2800" dirty="0"/>
          </a:p>
        </p:txBody>
      </p:sp>
      <p:sp>
        <p:nvSpPr>
          <p:cNvPr id="12" name="TextBox 11">
            <a:extLst>
              <a:ext uri="{FF2B5EF4-FFF2-40B4-BE49-F238E27FC236}">
                <a16:creationId xmlns:a16="http://schemas.microsoft.com/office/drawing/2014/main" id="{75383D0F-F272-53E7-30FE-45EBC556E153}"/>
              </a:ext>
            </a:extLst>
          </p:cNvPr>
          <p:cNvSpPr txBox="1"/>
          <p:nvPr/>
        </p:nvSpPr>
        <p:spPr>
          <a:xfrm>
            <a:off x="6683300" y="4354258"/>
            <a:ext cx="2518508" cy="523220"/>
          </a:xfrm>
          <a:prstGeom prst="rect">
            <a:avLst/>
          </a:prstGeom>
          <a:noFill/>
        </p:spPr>
        <p:txBody>
          <a:bodyPr wrap="square" rtlCol="0" anchor="ctr">
            <a:spAutoFit/>
          </a:bodyPr>
          <a:lstStyle/>
          <a:p>
            <a:pPr algn="ctr"/>
            <a:r>
              <a:rPr lang="en-CA" sz="2800" dirty="0"/>
              <a:t>Well-beings</a:t>
            </a:r>
          </a:p>
        </p:txBody>
      </p:sp>
      <p:sp>
        <p:nvSpPr>
          <p:cNvPr id="17" name="TextBox 16">
            <a:extLst>
              <a:ext uri="{FF2B5EF4-FFF2-40B4-BE49-F238E27FC236}">
                <a16:creationId xmlns:a16="http://schemas.microsoft.com/office/drawing/2014/main" id="{0492AB30-C09D-5345-17AB-58B7D1EC6118}"/>
              </a:ext>
            </a:extLst>
          </p:cNvPr>
          <p:cNvSpPr txBox="1"/>
          <p:nvPr/>
        </p:nvSpPr>
        <p:spPr>
          <a:xfrm>
            <a:off x="9428371" y="1538950"/>
            <a:ext cx="2518508" cy="954107"/>
          </a:xfrm>
          <a:prstGeom prst="rect">
            <a:avLst/>
          </a:prstGeom>
          <a:noFill/>
        </p:spPr>
        <p:txBody>
          <a:bodyPr wrap="square" rtlCol="0" anchor="ctr">
            <a:spAutoFit/>
          </a:bodyPr>
          <a:lstStyle/>
          <a:p>
            <a:r>
              <a:rPr lang="en-CA" sz="1400" dirty="0"/>
              <a:t>Depends on both the commodities being made open and actor-specific circumstances</a:t>
            </a:r>
            <a:endParaRPr lang="en-CA" sz="1050" dirty="0"/>
          </a:p>
        </p:txBody>
      </p:sp>
      <p:sp>
        <p:nvSpPr>
          <p:cNvPr id="18" name="TextBox 17">
            <a:extLst>
              <a:ext uri="{FF2B5EF4-FFF2-40B4-BE49-F238E27FC236}">
                <a16:creationId xmlns:a16="http://schemas.microsoft.com/office/drawing/2014/main" id="{8DC24D64-0F47-42C6-8463-15029C880015}"/>
              </a:ext>
            </a:extLst>
          </p:cNvPr>
          <p:cNvSpPr txBox="1"/>
          <p:nvPr/>
        </p:nvSpPr>
        <p:spPr>
          <a:xfrm>
            <a:off x="9428371" y="308267"/>
            <a:ext cx="2518508" cy="738664"/>
          </a:xfrm>
          <a:prstGeom prst="rect">
            <a:avLst/>
          </a:prstGeom>
          <a:noFill/>
        </p:spPr>
        <p:txBody>
          <a:bodyPr wrap="square" rtlCol="0" anchor="ctr">
            <a:spAutoFit/>
          </a:bodyPr>
          <a:lstStyle/>
          <a:p>
            <a:r>
              <a:rPr lang="en-CA" sz="1400" dirty="0"/>
              <a:t>E.g., </a:t>
            </a:r>
            <a:r>
              <a:rPr lang="en-US" sz="1400" dirty="0"/>
              <a:t>code, data, models, tooling, compute, labor, and governance</a:t>
            </a:r>
            <a:endParaRPr lang="en-CA" sz="1050" dirty="0"/>
          </a:p>
        </p:txBody>
      </p:sp>
      <p:sp>
        <p:nvSpPr>
          <p:cNvPr id="19" name="TextBox 18">
            <a:extLst>
              <a:ext uri="{FF2B5EF4-FFF2-40B4-BE49-F238E27FC236}">
                <a16:creationId xmlns:a16="http://schemas.microsoft.com/office/drawing/2014/main" id="{BA414C28-72CF-A9D3-7866-951B5595A023}"/>
              </a:ext>
            </a:extLst>
          </p:cNvPr>
          <p:cNvSpPr txBox="1"/>
          <p:nvPr/>
        </p:nvSpPr>
        <p:spPr>
          <a:xfrm>
            <a:off x="9428371" y="3092798"/>
            <a:ext cx="2518508" cy="523220"/>
          </a:xfrm>
          <a:prstGeom prst="rect">
            <a:avLst/>
          </a:prstGeom>
          <a:noFill/>
        </p:spPr>
        <p:txBody>
          <a:bodyPr wrap="square" rtlCol="0" anchor="ctr">
            <a:spAutoFit/>
          </a:bodyPr>
          <a:lstStyle/>
          <a:p>
            <a:r>
              <a:rPr lang="en-CA" sz="1400" dirty="0"/>
              <a:t>E.g., critique, copy, and co-opt and co-construct</a:t>
            </a:r>
            <a:endParaRPr lang="en-CA" sz="1050" dirty="0"/>
          </a:p>
        </p:txBody>
      </p:sp>
      <p:sp>
        <p:nvSpPr>
          <p:cNvPr id="20" name="TextBox 19">
            <a:extLst>
              <a:ext uri="{FF2B5EF4-FFF2-40B4-BE49-F238E27FC236}">
                <a16:creationId xmlns:a16="http://schemas.microsoft.com/office/drawing/2014/main" id="{47E4B5D9-4F98-EF74-168B-4D35623FE97F}"/>
              </a:ext>
            </a:extLst>
          </p:cNvPr>
          <p:cNvSpPr txBox="1"/>
          <p:nvPr/>
        </p:nvSpPr>
        <p:spPr>
          <a:xfrm>
            <a:off x="9428371" y="3954147"/>
            <a:ext cx="2518508" cy="1169551"/>
          </a:xfrm>
          <a:prstGeom prst="rect">
            <a:avLst/>
          </a:prstGeom>
          <a:noFill/>
        </p:spPr>
        <p:txBody>
          <a:bodyPr wrap="square" rtlCol="0" anchor="ctr">
            <a:spAutoFit/>
          </a:bodyPr>
          <a:lstStyle/>
          <a:p>
            <a:r>
              <a:rPr lang="en-CA" sz="1400" dirty="0"/>
              <a:t>E.g., </a:t>
            </a:r>
            <a:r>
              <a:rPr lang="en-US" sz="1400" dirty="0"/>
              <a:t>digital sovereignty, meet underserved needs, market competition, open science, social justice, emancipation, and democracy</a:t>
            </a:r>
            <a:endParaRPr lang="en-CA" sz="1050" dirty="0"/>
          </a:p>
        </p:txBody>
      </p:sp>
      <p:cxnSp>
        <p:nvCxnSpPr>
          <p:cNvPr id="22" name="Straight Arrow Connector 21">
            <a:extLst>
              <a:ext uri="{FF2B5EF4-FFF2-40B4-BE49-F238E27FC236}">
                <a16:creationId xmlns:a16="http://schemas.microsoft.com/office/drawing/2014/main" id="{5EC79CE7-A84E-ECA3-333E-F35DCB53D696}"/>
              </a:ext>
            </a:extLst>
          </p:cNvPr>
          <p:cNvCxnSpPr>
            <a:stCxn id="10" idx="2"/>
            <a:endCxn id="9" idx="0"/>
          </p:cNvCxnSpPr>
          <p:nvPr/>
        </p:nvCxnSpPr>
        <p:spPr>
          <a:xfrm>
            <a:off x="7942554" y="1016153"/>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3C9DB7CE-1E72-8754-5E56-7EE959B9121D}"/>
              </a:ext>
            </a:extLst>
          </p:cNvPr>
          <p:cNvCxnSpPr>
            <a:cxnSpLocks/>
            <a:stCxn id="9" idx="2"/>
            <a:endCxn id="11" idx="0"/>
          </p:cNvCxnSpPr>
          <p:nvPr/>
        </p:nvCxnSpPr>
        <p:spPr>
          <a:xfrm>
            <a:off x="7942554" y="2508446"/>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1BEACBF6-B6EE-D251-D42A-C20CEAF3EB33}"/>
              </a:ext>
            </a:extLst>
          </p:cNvPr>
          <p:cNvCxnSpPr>
            <a:cxnSpLocks/>
            <a:stCxn id="11" idx="2"/>
            <a:endCxn id="12" idx="0"/>
          </p:cNvCxnSpPr>
          <p:nvPr/>
        </p:nvCxnSpPr>
        <p:spPr>
          <a:xfrm>
            <a:off x="7942554" y="3692962"/>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Content Placeholder 3">
            <a:extLst>
              <a:ext uri="{FF2B5EF4-FFF2-40B4-BE49-F238E27FC236}">
                <a16:creationId xmlns:a16="http://schemas.microsoft.com/office/drawing/2014/main" id="{0667047D-DBC6-D1B9-2023-282B49DDB321}"/>
              </a:ext>
            </a:extLst>
          </p:cNvPr>
          <p:cNvSpPr txBox="1">
            <a:spLocks/>
          </p:cNvSpPr>
          <p:nvPr/>
        </p:nvSpPr>
        <p:spPr>
          <a:xfrm>
            <a:off x="6570018" y="5134874"/>
            <a:ext cx="5263579" cy="106412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2000" dirty="0">
                <a:latin typeface="Aptos SemiBold" panose="020B0004020202020204" pitchFamily="34" charset="0"/>
              </a:rPr>
              <a:t>Reframing “openness” in search using Amartya Sen’s Capability-Theory from welfare economics</a:t>
            </a:r>
            <a:endParaRPr lang="en-CA" sz="2000" dirty="0">
              <a:latin typeface="Aptos SemiBold" panose="020B0004020202020204" pitchFamily="34" charset="0"/>
            </a:endParaRPr>
          </a:p>
        </p:txBody>
      </p:sp>
    </p:spTree>
    <p:extLst>
      <p:ext uri="{BB962C8B-B14F-4D97-AF65-F5344CB8AC3E}">
        <p14:creationId xmlns:p14="http://schemas.microsoft.com/office/powerpoint/2010/main" val="1867018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490AAA32-BBC8-954B-A1CB-D5C0452614EF}"/>
              </a:ext>
            </a:extLst>
          </p:cNvPr>
          <p:cNvPicPr>
            <a:picLocks noChangeAspect="1"/>
          </p:cNvPicPr>
          <p:nvPr/>
        </p:nvPicPr>
        <p:blipFill>
          <a:blip r:embed="rId2">
            <a:extLst>
              <a:ext uri="{28A0092B-C50C-407E-A947-70E740481C1C}">
                <a14:useLocalDpi xmlns:a14="http://schemas.microsoft.com/office/drawing/2010/main" val="0"/>
              </a:ext>
            </a:extLst>
          </a:blip>
          <a:srcRect b="10375"/>
          <a:stretch>
            <a:fillRect/>
          </a:stretch>
        </p:blipFill>
        <p:spPr>
          <a:xfrm>
            <a:off x="20" y="1282"/>
            <a:ext cx="12191980" cy="6856718"/>
          </a:xfrm>
          <a:prstGeom prst="rect">
            <a:avLst/>
          </a:prstGeom>
        </p:spPr>
      </p:pic>
      <p:pic>
        <p:nvPicPr>
          <p:cNvPr id="9" name="Picture 8">
            <a:extLst>
              <a:ext uri="{FF2B5EF4-FFF2-40B4-BE49-F238E27FC236}">
                <a16:creationId xmlns:a16="http://schemas.microsoft.com/office/drawing/2014/main" id="{11473576-8783-0B7B-874F-61D912E23827}"/>
              </a:ext>
            </a:extLst>
          </p:cNvPr>
          <p:cNvPicPr>
            <a:picLocks noChangeAspect="1"/>
          </p:cNvPicPr>
          <p:nvPr/>
        </p:nvPicPr>
        <p:blipFill>
          <a:blip r:embed="rId3"/>
          <a:stretch>
            <a:fillRect/>
          </a:stretch>
        </p:blipFill>
        <p:spPr>
          <a:xfrm>
            <a:off x="9955988" y="4810576"/>
            <a:ext cx="1862650" cy="1862650"/>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18C80495-332B-02DB-1D3A-EE4B6005D373}"/>
              </a:ext>
            </a:extLst>
          </p:cNvPr>
          <p:cNvSpPr/>
          <p:nvPr/>
        </p:nvSpPr>
        <p:spPr>
          <a:xfrm>
            <a:off x="-1" y="5054138"/>
            <a:ext cx="9465870" cy="180386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i="1" dirty="0">
                <a:latin typeface="Aptos SemiBold" panose="020B0004020202020204" pitchFamily="34" charset="0"/>
              </a:rPr>
              <a:t>What is our bold positive vision for IR research that does not involve uncritical adoption of AI nor is content with simply trying to minimize its harms, but instead inspires us to realize liberatory democratic futures for all through information access technology research and development?</a:t>
            </a:r>
          </a:p>
        </p:txBody>
      </p:sp>
      <p:sp>
        <p:nvSpPr>
          <p:cNvPr id="11" name="TextBox 10">
            <a:extLst>
              <a:ext uri="{FF2B5EF4-FFF2-40B4-BE49-F238E27FC236}">
                <a16:creationId xmlns:a16="http://schemas.microsoft.com/office/drawing/2014/main" id="{1D6EB988-37BB-0814-3C5C-5D0F5CD77805}"/>
              </a:ext>
            </a:extLst>
          </p:cNvPr>
          <p:cNvSpPr txBox="1"/>
          <p:nvPr/>
        </p:nvSpPr>
        <p:spPr>
          <a:xfrm>
            <a:off x="10249052" y="4988966"/>
            <a:ext cx="1294791" cy="338554"/>
          </a:xfrm>
          <a:prstGeom prst="rect">
            <a:avLst/>
          </a:prstGeom>
          <a:noFill/>
        </p:spPr>
        <p:txBody>
          <a:bodyPr wrap="square" rtlCol="0">
            <a:spAutoFit/>
          </a:bodyPr>
          <a:lstStyle/>
          <a:p>
            <a:pPr algn="ctr"/>
            <a:r>
              <a:rPr lang="en-CA" sz="1600" dirty="0">
                <a:latin typeface="Aptos SemiBold" panose="020B0004020202020204" pitchFamily="34" charset="0"/>
              </a:rPr>
              <a:t>SIGIR 2026</a:t>
            </a:r>
          </a:p>
        </p:txBody>
      </p:sp>
      <p:sp>
        <p:nvSpPr>
          <p:cNvPr id="12" name="TextBox 11">
            <a:extLst>
              <a:ext uri="{FF2B5EF4-FFF2-40B4-BE49-F238E27FC236}">
                <a16:creationId xmlns:a16="http://schemas.microsoft.com/office/drawing/2014/main" id="{ED0146FC-B7D2-E757-D4EC-B0A962DAF718}"/>
              </a:ext>
            </a:extLst>
          </p:cNvPr>
          <p:cNvSpPr txBox="1"/>
          <p:nvPr/>
        </p:nvSpPr>
        <p:spPr>
          <a:xfrm>
            <a:off x="9954464" y="5750975"/>
            <a:ext cx="1862650" cy="400110"/>
          </a:xfrm>
          <a:prstGeom prst="rect">
            <a:avLst/>
          </a:prstGeom>
          <a:noFill/>
        </p:spPr>
        <p:txBody>
          <a:bodyPr wrap="square" rtlCol="0">
            <a:spAutoFit/>
          </a:bodyPr>
          <a:lstStyle/>
          <a:p>
            <a:pPr algn="ctr"/>
            <a:r>
              <a:rPr lang="en-CA" sz="2000" b="1" dirty="0">
                <a:latin typeface="Aptos SemiBold" panose="020B0004020202020204" pitchFamily="34" charset="0"/>
              </a:rPr>
              <a:t>Friday, July 24</a:t>
            </a:r>
          </a:p>
        </p:txBody>
      </p:sp>
      <p:sp>
        <p:nvSpPr>
          <p:cNvPr id="14" name="Arc 13">
            <a:extLst>
              <a:ext uri="{FF2B5EF4-FFF2-40B4-BE49-F238E27FC236}">
                <a16:creationId xmlns:a16="http://schemas.microsoft.com/office/drawing/2014/main" id="{384EFD9F-E992-2CF6-568A-28465D76B2E3}"/>
              </a:ext>
            </a:extLst>
          </p:cNvPr>
          <p:cNvSpPr/>
          <p:nvPr/>
        </p:nvSpPr>
        <p:spPr>
          <a:xfrm rot="20969541">
            <a:off x="1608535" y="5634165"/>
            <a:ext cx="2092537" cy="457539"/>
          </a:xfrm>
          <a:prstGeom prst="arc">
            <a:avLst>
              <a:gd name="adj1" fmla="val 16200000"/>
              <a:gd name="adj2" fmla="val 21378120"/>
            </a:avLst>
          </a:prstGeom>
          <a:ln w="57150">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258046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122494-A4D8-82C7-B5EC-986933AEBD77}"/>
              </a:ext>
            </a:extLst>
          </p:cNvPr>
          <p:cNvSpPr>
            <a:spLocks noGrp="1"/>
          </p:cNvSpPr>
          <p:nvPr>
            <p:ph type="title"/>
          </p:nvPr>
        </p:nvSpPr>
        <p:spPr/>
        <p:txBody>
          <a:bodyPr>
            <a:normAutofit/>
          </a:bodyPr>
          <a:lstStyle/>
          <a:p>
            <a:pPr algn="ctr"/>
            <a:r>
              <a:rPr lang="en-CA" sz="6000" dirty="0"/>
              <a:t>We need public IR platforms!</a:t>
            </a:r>
          </a:p>
        </p:txBody>
      </p:sp>
      <p:grpSp>
        <p:nvGrpSpPr>
          <p:cNvPr id="6" name="Group 5">
            <a:extLst>
              <a:ext uri="{FF2B5EF4-FFF2-40B4-BE49-F238E27FC236}">
                <a16:creationId xmlns:a16="http://schemas.microsoft.com/office/drawing/2014/main" id="{E8A4A0A4-DA0F-CBB9-FCA6-F6D6D47EF098}"/>
              </a:ext>
            </a:extLst>
          </p:cNvPr>
          <p:cNvGrpSpPr/>
          <p:nvPr/>
        </p:nvGrpSpPr>
        <p:grpSpPr>
          <a:xfrm>
            <a:off x="163078" y="1899378"/>
            <a:ext cx="5835408" cy="2816650"/>
            <a:chOff x="31740" y="3750122"/>
            <a:chExt cx="5835408" cy="2816650"/>
          </a:xfrm>
        </p:grpSpPr>
        <p:sp>
          <p:nvSpPr>
            <p:cNvPr id="7" name="Rectangle: Rounded Corners 6">
              <a:extLst>
                <a:ext uri="{FF2B5EF4-FFF2-40B4-BE49-F238E27FC236}">
                  <a16:creationId xmlns:a16="http://schemas.microsoft.com/office/drawing/2014/main" id="{4B37C579-8D98-4958-39D8-77380A08ABD8}"/>
                </a:ext>
              </a:extLst>
            </p:cNvPr>
            <p:cNvSpPr/>
            <p:nvPr/>
          </p:nvSpPr>
          <p:spPr>
            <a:xfrm>
              <a:off x="31740" y="3750122"/>
              <a:ext cx="5835408" cy="2816650"/>
            </a:xfrm>
            <a:prstGeom prst="roundRect">
              <a:avLst>
                <a:gd name="adj" fmla="val 41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8" name="Group 7">
              <a:extLst>
                <a:ext uri="{FF2B5EF4-FFF2-40B4-BE49-F238E27FC236}">
                  <a16:creationId xmlns:a16="http://schemas.microsoft.com/office/drawing/2014/main" id="{5465B859-949B-4F99-12B7-08C7CFCC360E}"/>
                </a:ext>
              </a:extLst>
            </p:cNvPr>
            <p:cNvGrpSpPr/>
            <p:nvPr/>
          </p:nvGrpSpPr>
          <p:grpSpPr>
            <a:xfrm>
              <a:off x="205721" y="5017108"/>
              <a:ext cx="5517669" cy="1440000"/>
              <a:chOff x="291455" y="5017108"/>
              <a:chExt cx="5517669" cy="1440000"/>
            </a:xfrm>
          </p:grpSpPr>
          <p:pic>
            <p:nvPicPr>
              <p:cNvPr id="10" name="Picture 9">
                <a:extLst>
                  <a:ext uri="{FF2B5EF4-FFF2-40B4-BE49-F238E27FC236}">
                    <a16:creationId xmlns:a16="http://schemas.microsoft.com/office/drawing/2014/main" id="{FF0CE422-B3C9-8F5E-82EA-98F6BA80EAA5}"/>
                  </a:ext>
                </a:extLst>
              </p:cNvPr>
              <p:cNvPicPr>
                <a:picLocks noChangeAspect="1"/>
              </p:cNvPicPr>
              <p:nvPr/>
            </p:nvPicPr>
            <p:blipFill>
              <a:blip r:embed="rId2"/>
              <a:stretch>
                <a:fillRect/>
              </a:stretch>
            </p:blipFill>
            <p:spPr>
              <a:xfrm>
                <a:off x="2767164" y="5017108"/>
                <a:ext cx="3041960" cy="1440000"/>
              </a:xfrm>
              <a:prstGeom prst="rect">
                <a:avLst/>
              </a:prstGeom>
            </p:spPr>
          </p:pic>
          <p:pic>
            <p:nvPicPr>
              <p:cNvPr id="11" name="Picture 10">
                <a:extLst>
                  <a:ext uri="{FF2B5EF4-FFF2-40B4-BE49-F238E27FC236}">
                    <a16:creationId xmlns:a16="http://schemas.microsoft.com/office/drawing/2014/main" id="{B6965C5A-91F9-D302-25AC-4AA08F907CCE}"/>
                  </a:ext>
                </a:extLst>
              </p:cNvPr>
              <p:cNvPicPr>
                <a:picLocks noChangeAspect="1"/>
              </p:cNvPicPr>
              <p:nvPr/>
            </p:nvPicPr>
            <p:blipFill>
              <a:blip r:embed="rId3"/>
              <a:stretch>
                <a:fillRect/>
              </a:stretch>
            </p:blipFill>
            <p:spPr>
              <a:xfrm>
                <a:off x="291455" y="5017108"/>
                <a:ext cx="2314795" cy="1440000"/>
              </a:xfrm>
              <a:prstGeom prst="rect">
                <a:avLst/>
              </a:prstGeom>
              <a:ln>
                <a:solidFill>
                  <a:schemeClr val="tx1">
                    <a:lumMod val="65000"/>
                    <a:lumOff val="35000"/>
                  </a:schemeClr>
                </a:solidFill>
              </a:ln>
            </p:spPr>
          </p:pic>
        </p:grpSp>
        <p:sp>
          <p:nvSpPr>
            <p:cNvPr id="9" name="TextBox 8">
              <a:extLst>
                <a:ext uri="{FF2B5EF4-FFF2-40B4-BE49-F238E27FC236}">
                  <a16:creationId xmlns:a16="http://schemas.microsoft.com/office/drawing/2014/main" id="{D1196D75-1BD3-C711-794B-FF72A4281FDC}"/>
                </a:ext>
              </a:extLst>
            </p:cNvPr>
            <p:cNvSpPr txBox="1"/>
            <p:nvPr/>
          </p:nvSpPr>
          <p:spPr>
            <a:xfrm>
              <a:off x="338011" y="3840864"/>
              <a:ext cx="5222866" cy="1015663"/>
            </a:xfrm>
            <a:prstGeom prst="rect">
              <a:avLst/>
            </a:prstGeom>
            <a:noFill/>
          </p:spPr>
          <p:txBody>
            <a:bodyPr wrap="square" rtlCol="0">
              <a:spAutoFit/>
            </a:bodyPr>
            <a:lstStyle/>
            <a:p>
              <a:pPr algn="ctr"/>
              <a:r>
                <a:rPr lang="en-CA" sz="2000" dirty="0"/>
                <a:t>In </a:t>
              </a:r>
              <a:r>
                <a:rPr lang="en-US" sz="2000" dirty="0"/>
                <a:t>the social media landscape, decentralization has emerged as a dominant strategy to safeguard against capture</a:t>
              </a:r>
              <a:endParaRPr lang="en-CA" sz="2000" dirty="0"/>
            </a:p>
          </p:txBody>
        </p:sp>
      </p:grpSp>
      <p:grpSp>
        <p:nvGrpSpPr>
          <p:cNvPr id="12" name="Group 11">
            <a:extLst>
              <a:ext uri="{FF2B5EF4-FFF2-40B4-BE49-F238E27FC236}">
                <a16:creationId xmlns:a16="http://schemas.microsoft.com/office/drawing/2014/main" id="{1DD224E0-C162-1F99-33ED-BC44C6CF92B6}"/>
              </a:ext>
            </a:extLst>
          </p:cNvPr>
          <p:cNvGrpSpPr/>
          <p:nvPr/>
        </p:nvGrpSpPr>
        <p:grpSpPr>
          <a:xfrm>
            <a:off x="6119671" y="1899378"/>
            <a:ext cx="5909251" cy="2816650"/>
            <a:chOff x="5988333" y="3750122"/>
            <a:chExt cx="5909251" cy="2816650"/>
          </a:xfrm>
        </p:grpSpPr>
        <p:sp>
          <p:nvSpPr>
            <p:cNvPr id="13" name="Rectangle: Rounded Corners 12">
              <a:extLst>
                <a:ext uri="{FF2B5EF4-FFF2-40B4-BE49-F238E27FC236}">
                  <a16:creationId xmlns:a16="http://schemas.microsoft.com/office/drawing/2014/main" id="{B5CB7810-8B58-3D02-D8C3-2721641280B4}"/>
                </a:ext>
              </a:extLst>
            </p:cNvPr>
            <p:cNvSpPr/>
            <p:nvPr/>
          </p:nvSpPr>
          <p:spPr>
            <a:xfrm>
              <a:off x="5988333" y="3750122"/>
              <a:ext cx="5909251" cy="2816650"/>
            </a:xfrm>
            <a:prstGeom prst="roundRect">
              <a:avLst>
                <a:gd name="adj" fmla="val 41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a:extLst>
                <a:ext uri="{FF2B5EF4-FFF2-40B4-BE49-F238E27FC236}">
                  <a16:creationId xmlns:a16="http://schemas.microsoft.com/office/drawing/2014/main" id="{A156775B-4281-E37A-2495-110F7DB4172F}"/>
                </a:ext>
              </a:extLst>
            </p:cNvPr>
            <p:cNvPicPr>
              <a:picLocks noChangeAspect="1"/>
            </p:cNvPicPr>
            <p:nvPr/>
          </p:nvPicPr>
          <p:blipFill>
            <a:blip r:embed="rId4"/>
            <a:srcRect l="618" t="2777" r="782" b="2717"/>
            <a:stretch>
              <a:fillRect/>
            </a:stretch>
          </p:blipFill>
          <p:spPr>
            <a:xfrm>
              <a:off x="6194150" y="5057105"/>
              <a:ext cx="5486400" cy="1360868"/>
            </a:xfrm>
            <a:prstGeom prst="rect">
              <a:avLst/>
            </a:prstGeom>
          </p:spPr>
        </p:pic>
        <p:sp>
          <p:nvSpPr>
            <p:cNvPr id="15" name="TextBox 14">
              <a:extLst>
                <a:ext uri="{FF2B5EF4-FFF2-40B4-BE49-F238E27FC236}">
                  <a16:creationId xmlns:a16="http://schemas.microsoft.com/office/drawing/2014/main" id="{750A610F-7279-EB00-9652-C2F33180D36E}"/>
                </a:ext>
              </a:extLst>
            </p:cNvPr>
            <p:cNvSpPr txBox="1"/>
            <p:nvPr/>
          </p:nvSpPr>
          <p:spPr>
            <a:xfrm>
              <a:off x="5988333" y="3840864"/>
              <a:ext cx="5907206" cy="1015663"/>
            </a:xfrm>
            <a:prstGeom prst="rect">
              <a:avLst/>
            </a:prstGeom>
            <a:noFill/>
          </p:spPr>
          <p:txBody>
            <a:bodyPr wrap="square" rtlCol="0">
              <a:spAutoFit/>
            </a:bodyPr>
            <a:lstStyle/>
            <a:p>
              <a:pPr algn="ctr"/>
              <a:r>
                <a:rPr lang="en-CA" sz="2000" dirty="0"/>
                <a:t>But beyond technological decentralization, we need decentralization and democratization of our social infrastructure for governance and moderation</a:t>
              </a:r>
            </a:p>
          </p:txBody>
        </p:sp>
      </p:grpSp>
      <p:sp>
        <p:nvSpPr>
          <p:cNvPr id="16" name="Content Placeholder 2">
            <a:extLst>
              <a:ext uri="{FF2B5EF4-FFF2-40B4-BE49-F238E27FC236}">
                <a16:creationId xmlns:a16="http://schemas.microsoft.com/office/drawing/2014/main" id="{857A904A-BC55-B65F-D24D-812F3E1EE9E0}"/>
              </a:ext>
            </a:extLst>
          </p:cNvPr>
          <p:cNvSpPr txBox="1">
            <a:spLocks/>
          </p:cNvSpPr>
          <p:nvPr/>
        </p:nvSpPr>
        <p:spPr>
          <a:xfrm>
            <a:off x="2576900" y="4820460"/>
            <a:ext cx="7038200" cy="2058747"/>
          </a:xfrm>
          <a:prstGeom prst="rect">
            <a:avLst/>
          </a:prstGeom>
        </p:spPr>
        <p:txBody>
          <a:bodyPr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600" i="1" dirty="0">
                <a:latin typeface="Aptos SemiBold" panose="020B0004020202020204" pitchFamily="34" charset="0"/>
              </a:rPr>
              <a:t>But we also need a fundamental transformation in how we approach and conduct IR research</a:t>
            </a:r>
            <a:endParaRPr lang="en-CA" sz="3600" i="1" dirty="0">
              <a:latin typeface="Aptos SemiBold" panose="020B0004020202020204" pitchFamily="34" charset="0"/>
            </a:endParaRPr>
          </a:p>
        </p:txBody>
      </p:sp>
    </p:spTree>
    <p:extLst>
      <p:ext uri="{BB962C8B-B14F-4D97-AF65-F5344CB8AC3E}">
        <p14:creationId xmlns:p14="http://schemas.microsoft.com/office/powerpoint/2010/main" val="457255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B1ACAC9-8C1E-3559-2B27-69F26F1F2FFC}"/>
              </a:ext>
            </a:extLst>
          </p:cNvPr>
          <p:cNvGrpSpPr/>
          <p:nvPr/>
        </p:nvGrpSpPr>
        <p:grpSpPr>
          <a:xfrm>
            <a:off x="543047" y="859356"/>
            <a:ext cx="6423208" cy="5139288"/>
            <a:chOff x="1998772" y="275557"/>
            <a:chExt cx="8193052" cy="6555362"/>
          </a:xfrm>
        </p:grpSpPr>
        <p:pic>
          <p:nvPicPr>
            <p:cNvPr id="3" name="Picture 2">
              <a:extLst>
                <a:ext uri="{FF2B5EF4-FFF2-40B4-BE49-F238E27FC236}">
                  <a16:creationId xmlns:a16="http://schemas.microsoft.com/office/drawing/2014/main" id="{B5402DFE-B506-1566-157F-9B75155B02CB}"/>
                </a:ext>
              </a:extLst>
            </p:cNvPr>
            <p:cNvPicPr>
              <a:picLocks noChangeAspect="1"/>
            </p:cNvPicPr>
            <p:nvPr/>
          </p:nvPicPr>
          <p:blipFill>
            <a:blip r:embed="rId2"/>
            <a:stretch>
              <a:fillRect/>
            </a:stretch>
          </p:blipFill>
          <p:spPr>
            <a:xfrm>
              <a:off x="1998772" y="2231871"/>
              <a:ext cx="8193052" cy="3988800"/>
            </a:xfrm>
            <a:prstGeom prst="rect">
              <a:avLst/>
            </a:prstGeom>
          </p:spPr>
        </p:pic>
        <p:pic>
          <p:nvPicPr>
            <p:cNvPr id="4" name="Picture 3" descr="A close-up of a paper&#10;&#10;AI-generated content may be incorrect.">
              <a:extLst>
                <a:ext uri="{FF2B5EF4-FFF2-40B4-BE49-F238E27FC236}">
                  <a16:creationId xmlns:a16="http://schemas.microsoft.com/office/drawing/2014/main" id="{D9BBC512-701C-DEA2-7C0A-A25A24298664}"/>
                </a:ext>
              </a:extLst>
            </p:cNvPr>
            <p:cNvPicPr>
              <a:picLocks noChangeAspect="1"/>
            </p:cNvPicPr>
            <p:nvPr/>
          </p:nvPicPr>
          <p:blipFill>
            <a:blip r:embed="rId3"/>
            <a:stretch>
              <a:fillRect/>
            </a:stretch>
          </p:blipFill>
          <p:spPr>
            <a:xfrm>
              <a:off x="2190549" y="275557"/>
              <a:ext cx="7810901" cy="1714588"/>
            </a:xfrm>
            <a:custGeom>
              <a:avLst/>
              <a:gdLst>
                <a:gd name="csX0" fmla="*/ 0 w 7810901"/>
                <a:gd name="csY0" fmla="*/ 0 h 1714588"/>
                <a:gd name="csX1" fmla="*/ 401703 w 7810901"/>
                <a:gd name="csY1" fmla="*/ 0 h 1714588"/>
                <a:gd name="csX2" fmla="*/ 1037734 w 7810901"/>
                <a:gd name="csY2" fmla="*/ 0 h 1714588"/>
                <a:gd name="csX3" fmla="*/ 1361328 w 7810901"/>
                <a:gd name="csY3" fmla="*/ 0 h 1714588"/>
                <a:gd name="csX4" fmla="*/ 1684923 w 7810901"/>
                <a:gd name="csY4" fmla="*/ 0 h 1714588"/>
                <a:gd name="csX5" fmla="*/ 2399062 w 7810901"/>
                <a:gd name="csY5" fmla="*/ 0 h 1714588"/>
                <a:gd name="csX6" fmla="*/ 2956984 w 7810901"/>
                <a:gd name="csY6" fmla="*/ 0 h 1714588"/>
                <a:gd name="csX7" fmla="*/ 3593014 w 7810901"/>
                <a:gd name="csY7" fmla="*/ 0 h 1714588"/>
                <a:gd name="csX8" fmla="*/ 4150936 w 7810901"/>
                <a:gd name="csY8" fmla="*/ 0 h 1714588"/>
                <a:gd name="csX9" fmla="*/ 4474530 w 7810901"/>
                <a:gd name="csY9" fmla="*/ 0 h 1714588"/>
                <a:gd name="csX10" fmla="*/ 4954343 w 7810901"/>
                <a:gd name="csY10" fmla="*/ 0 h 1714588"/>
                <a:gd name="csX11" fmla="*/ 5277937 w 7810901"/>
                <a:gd name="csY11" fmla="*/ 0 h 1714588"/>
                <a:gd name="csX12" fmla="*/ 5913968 w 7810901"/>
                <a:gd name="csY12" fmla="*/ 0 h 1714588"/>
                <a:gd name="csX13" fmla="*/ 6315671 w 7810901"/>
                <a:gd name="csY13" fmla="*/ 0 h 1714588"/>
                <a:gd name="csX14" fmla="*/ 7029811 w 7810901"/>
                <a:gd name="csY14" fmla="*/ 0 h 1714588"/>
                <a:gd name="csX15" fmla="*/ 7810901 w 7810901"/>
                <a:gd name="csY15" fmla="*/ 0 h 1714588"/>
                <a:gd name="csX16" fmla="*/ 7810901 w 7810901"/>
                <a:gd name="csY16" fmla="*/ 571529 h 1714588"/>
                <a:gd name="csX17" fmla="*/ 7810901 w 7810901"/>
                <a:gd name="csY17" fmla="*/ 1108767 h 1714588"/>
                <a:gd name="csX18" fmla="*/ 7810901 w 7810901"/>
                <a:gd name="csY18" fmla="*/ 1714588 h 1714588"/>
                <a:gd name="csX19" fmla="*/ 7174870 w 7810901"/>
                <a:gd name="csY19" fmla="*/ 1714588 h 1714588"/>
                <a:gd name="csX20" fmla="*/ 6538840 w 7810901"/>
                <a:gd name="csY20" fmla="*/ 1714588 h 1714588"/>
                <a:gd name="csX21" fmla="*/ 6215246 w 7810901"/>
                <a:gd name="csY21" fmla="*/ 1714588 h 1714588"/>
                <a:gd name="csX22" fmla="*/ 5501106 w 7810901"/>
                <a:gd name="csY22" fmla="*/ 1714588 h 1714588"/>
                <a:gd name="csX23" fmla="*/ 4865075 w 7810901"/>
                <a:gd name="csY23" fmla="*/ 1714588 h 1714588"/>
                <a:gd name="csX24" fmla="*/ 4150936 w 7810901"/>
                <a:gd name="csY24" fmla="*/ 1714588 h 1714588"/>
                <a:gd name="csX25" fmla="*/ 3593014 w 7810901"/>
                <a:gd name="csY25" fmla="*/ 1714588 h 1714588"/>
                <a:gd name="csX26" fmla="*/ 3113202 w 7810901"/>
                <a:gd name="csY26" fmla="*/ 1714588 h 1714588"/>
                <a:gd name="csX27" fmla="*/ 2633389 w 7810901"/>
                <a:gd name="csY27" fmla="*/ 1714588 h 1714588"/>
                <a:gd name="csX28" fmla="*/ 1997359 w 7810901"/>
                <a:gd name="csY28" fmla="*/ 1714588 h 1714588"/>
                <a:gd name="csX29" fmla="*/ 1361328 w 7810901"/>
                <a:gd name="csY29" fmla="*/ 1714588 h 1714588"/>
                <a:gd name="csX30" fmla="*/ 725298 w 7810901"/>
                <a:gd name="csY30" fmla="*/ 1714588 h 1714588"/>
                <a:gd name="csX31" fmla="*/ 0 w 7810901"/>
                <a:gd name="csY31" fmla="*/ 1714588 h 1714588"/>
                <a:gd name="csX32" fmla="*/ 0 w 7810901"/>
                <a:gd name="csY32" fmla="*/ 1108767 h 1714588"/>
                <a:gd name="csX33" fmla="*/ 0 w 7810901"/>
                <a:gd name="csY33" fmla="*/ 520092 h 1714588"/>
                <a:gd name="csX34" fmla="*/ 0 w 7810901"/>
                <a:gd name="csY34" fmla="*/ 0 h 1714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7810901" h="1714588" fill="none" extrusionOk="0">
                  <a:moveTo>
                    <a:pt x="0" y="0"/>
                  </a:moveTo>
                  <a:cubicBezTo>
                    <a:pt x="101332" y="-13942"/>
                    <a:pt x="286745" y="23331"/>
                    <a:pt x="401703" y="0"/>
                  </a:cubicBezTo>
                  <a:cubicBezTo>
                    <a:pt x="516661" y="-23331"/>
                    <a:pt x="859983" y="63786"/>
                    <a:pt x="1037734" y="0"/>
                  </a:cubicBezTo>
                  <a:cubicBezTo>
                    <a:pt x="1215485" y="-63786"/>
                    <a:pt x="1243465" y="16986"/>
                    <a:pt x="1361328" y="0"/>
                  </a:cubicBezTo>
                  <a:cubicBezTo>
                    <a:pt x="1479191" y="-16986"/>
                    <a:pt x="1608439" y="19939"/>
                    <a:pt x="1684923" y="0"/>
                  </a:cubicBezTo>
                  <a:cubicBezTo>
                    <a:pt x="1761408" y="-19939"/>
                    <a:pt x="2233157" y="45394"/>
                    <a:pt x="2399062" y="0"/>
                  </a:cubicBezTo>
                  <a:cubicBezTo>
                    <a:pt x="2564967" y="-45394"/>
                    <a:pt x="2787673" y="6887"/>
                    <a:pt x="2956984" y="0"/>
                  </a:cubicBezTo>
                  <a:cubicBezTo>
                    <a:pt x="3126295" y="-6887"/>
                    <a:pt x="3306604" y="25933"/>
                    <a:pt x="3593014" y="0"/>
                  </a:cubicBezTo>
                  <a:cubicBezTo>
                    <a:pt x="3879424" y="-25933"/>
                    <a:pt x="3992295" y="24059"/>
                    <a:pt x="4150936" y="0"/>
                  </a:cubicBezTo>
                  <a:cubicBezTo>
                    <a:pt x="4309577" y="-24059"/>
                    <a:pt x="4368701" y="28564"/>
                    <a:pt x="4474530" y="0"/>
                  </a:cubicBezTo>
                  <a:cubicBezTo>
                    <a:pt x="4580359" y="-28564"/>
                    <a:pt x="4787019" y="16029"/>
                    <a:pt x="4954343" y="0"/>
                  </a:cubicBezTo>
                  <a:cubicBezTo>
                    <a:pt x="5121667" y="-16029"/>
                    <a:pt x="5180716" y="31610"/>
                    <a:pt x="5277937" y="0"/>
                  </a:cubicBezTo>
                  <a:cubicBezTo>
                    <a:pt x="5375158" y="-31610"/>
                    <a:pt x="5693877" y="64555"/>
                    <a:pt x="5913968" y="0"/>
                  </a:cubicBezTo>
                  <a:cubicBezTo>
                    <a:pt x="6134059" y="-64555"/>
                    <a:pt x="6228531" y="8969"/>
                    <a:pt x="6315671" y="0"/>
                  </a:cubicBezTo>
                  <a:cubicBezTo>
                    <a:pt x="6402811" y="-8969"/>
                    <a:pt x="6699708" y="42374"/>
                    <a:pt x="7029811" y="0"/>
                  </a:cubicBezTo>
                  <a:cubicBezTo>
                    <a:pt x="7359914" y="-42374"/>
                    <a:pt x="7452102" y="52891"/>
                    <a:pt x="7810901" y="0"/>
                  </a:cubicBezTo>
                  <a:cubicBezTo>
                    <a:pt x="7849420" y="137238"/>
                    <a:pt x="7761882" y="416357"/>
                    <a:pt x="7810901" y="571529"/>
                  </a:cubicBezTo>
                  <a:cubicBezTo>
                    <a:pt x="7859920" y="726701"/>
                    <a:pt x="7767422" y="868886"/>
                    <a:pt x="7810901" y="1108767"/>
                  </a:cubicBezTo>
                  <a:cubicBezTo>
                    <a:pt x="7854380" y="1348648"/>
                    <a:pt x="7809237" y="1564586"/>
                    <a:pt x="7810901" y="1714588"/>
                  </a:cubicBezTo>
                  <a:cubicBezTo>
                    <a:pt x="7627720" y="1775854"/>
                    <a:pt x="7480439" y="1681092"/>
                    <a:pt x="7174870" y="1714588"/>
                  </a:cubicBezTo>
                  <a:cubicBezTo>
                    <a:pt x="6869301" y="1748084"/>
                    <a:pt x="6793067" y="1681363"/>
                    <a:pt x="6538840" y="1714588"/>
                  </a:cubicBezTo>
                  <a:cubicBezTo>
                    <a:pt x="6284613" y="1747813"/>
                    <a:pt x="6358206" y="1709087"/>
                    <a:pt x="6215246" y="1714588"/>
                  </a:cubicBezTo>
                  <a:cubicBezTo>
                    <a:pt x="6072286" y="1720089"/>
                    <a:pt x="5666899" y="1696465"/>
                    <a:pt x="5501106" y="1714588"/>
                  </a:cubicBezTo>
                  <a:cubicBezTo>
                    <a:pt x="5335313" y="1732711"/>
                    <a:pt x="5035855" y="1656291"/>
                    <a:pt x="4865075" y="1714588"/>
                  </a:cubicBezTo>
                  <a:cubicBezTo>
                    <a:pt x="4694295" y="1772885"/>
                    <a:pt x="4500915" y="1675858"/>
                    <a:pt x="4150936" y="1714588"/>
                  </a:cubicBezTo>
                  <a:cubicBezTo>
                    <a:pt x="3800957" y="1753318"/>
                    <a:pt x="3825279" y="1701368"/>
                    <a:pt x="3593014" y="1714588"/>
                  </a:cubicBezTo>
                  <a:cubicBezTo>
                    <a:pt x="3360749" y="1727808"/>
                    <a:pt x="3256385" y="1704975"/>
                    <a:pt x="3113202" y="1714588"/>
                  </a:cubicBezTo>
                  <a:cubicBezTo>
                    <a:pt x="2970019" y="1724201"/>
                    <a:pt x="2847068" y="1677205"/>
                    <a:pt x="2633389" y="1714588"/>
                  </a:cubicBezTo>
                  <a:cubicBezTo>
                    <a:pt x="2419710" y="1751971"/>
                    <a:pt x="2132411" y="1682343"/>
                    <a:pt x="1997359" y="1714588"/>
                  </a:cubicBezTo>
                  <a:cubicBezTo>
                    <a:pt x="1862307" y="1746833"/>
                    <a:pt x="1569359" y="1638441"/>
                    <a:pt x="1361328" y="1714588"/>
                  </a:cubicBezTo>
                  <a:cubicBezTo>
                    <a:pt x="1153297" y="1790735"/>
                    <a:pt x="1001207" y="1675980"/>
                    <a:pt x="725298" y="1714588"/>
                  </a:cubicBezTo>
                  <a:cubicBezTo>
                    <a:pt x="449389" y="1753196"/>
                    <a:pt x="330140" y="1700189"/>
                    <a:pt x="0" y="1714588"/>
                  </a:cubicBezTo>
                  <a:cubicBezTo>
                    <a:pt x="-16214" y="1557486"/>
                    <a:pt x="5796" y="1337079"/>
                    <a:pt x="0" y="1108767"/>
                  </a:cubicBezTo>
                  <a:cubicBezTo>
                    <a:pt x="-5796" y="880455"/>
                    <a:pt x="7956" y="650338"/>
                    <a:pt x="0" y="520092"/>
                  </a:cubicBezTo>
                  <a:cubicBezTo>
                    <a:pt x="-7956" y="389846"/>
                    <a:pt x="61050" y="256337"/>
                    <a:pt x="0" y="0"/>
                  </a:cubicBezTo>
                  <a:close/>
                </a:path>
                <a:path w="7810901" h="1714588" stroke="0" extrusionOk="0">
                  <a:moveTo>
                    <a:pt x="0" y="0"/>
                  </a:moveTo>
                  <a:cubicBezTo>
                    <a:pt x="205487" y="-546"/>
                    <a:pt x="291180" y="50100"/>
                    <a:pt x="557922" y="0"/>
                  </a:cubicBezTo>
                  <a:cubicBezTo>
                    <a:pt x="824664" y="-50100"/>
                    <a:pt x="876480" y="9052"/>
                    <a:pt x="959625" y="0"/>
                  </a:cubicBezTo>
                  <a:cubicBezTo>
                    <a:pt x="1042770" y="-9052"/>
                    <a:pt x="1323196" y="4660"/>
                    <a:pt x="1673765" y="0"/>
                  </a:cubicBezTo>
                  <a:cubicBezTo>
                    <a:pt x="2024334" y="-4660"/>
                    <a:pt x="2159968" y="507"/>
                    <a:pt x="2309795" y="0"/>
                  </a:cubicBezTo>
                  <a:cubicBezTo>
                    <a:pt x="2459622" y="-507"/>
                    <a:pt x="2615849" y="20"/>
                    <a:pt x="2711498" y="0"/>
                  </a:cubicBezTo>
                  <a:cubicBezTo>
                    <a:pt x="2807147" y="-20"/>
                    <a:pt x="2964855" y="11396"/>
                    <a:pt x="3035093" y="0"/>
                  </a:cubicBezTo>
                  <a:cubicBezTo>
                    <a:pt x="3105331" y="-11396"/>
                    <a:pt x="3291716" y="25813"/>
                    <a:pt x="3358687" y="0"/>
                  </a:cubicBezTo>
                  <a:cubicBezTo>
                    <a:pt x="3425658" y="-25813"/>
                    <a:pt x="3673643" y="36669"/>
                    <a:pt x="3760391" y="0"/>
                  </a:cubicBezTo>
                  <a:cubicBezTo>
                    <a:pt x="3847139" y="-36669"/>
                    <a:pt x="3992382" y="4887"/>
                    <a:pt x="4083985" y="0"/>
                  </a:cubicBezTo>
                  <a:cubicBezTo>
                    <a:pt x="4175588" y="-4887"/>
                    <a:pt x="4349270" y="22833"/>
                    <a:pt x="4563798" y="0"/>
                  </a:cubicBezTo>
                  <a:cubicBezTo>
                    <a:pt x="4778326" y="-22833"/>
                    <a:pt x="5118971" y="75874"/>
                    <a:pt x="5277937" y="0"/>
                  </a:cubicBezTo>
                  <a:cubicBezTo>
                    <a:pt x="5436903" y="-75874"/>
                    <a:pt x="5796585" y="66730"/>
                    <a:pt x="5992077" y="0"/>
                  </a:cubicBezTo>
                  <a:cubicBezTo>
                    <a:pt x="6187569" y="-66730"/>
                    <a:pt x="6292085" y="11051"/>
                    <a:pt x="6393780" y="0"/>
                  </a:cubicBezTo>
                  <a:cubicBezTo>
                    <a:pt x="6495475" y="-11051"/>
                    <a:pt x="6637603" y="39442"/>
                    <a:pt x="6873593" y="0"/>
                  </a:cubicBezTo>
                  <a:cubicBezTo>
                    <a:pt x="7109583" y="-39442"/>
                    <a:pt x="7398683" y="13969"/>
                    <a:pt x="7810901" y="0"/>
                  </a:cubicBezTo>
                  <a:cubicBezTo>
                    <a:pt x="7839437" y="161751"/>
                    <a:pt x="7787170" y="338381"/>
                    <a:pt x="7810901" y="571529"/>
                  </a:cubicBezTo>
                  <a:cubicBezTo>
                    <a:pt x="7834632" y="804677"/>
                    <a:pt x="7785552" y="947276"/>
                    <a:pt x="7810901" y="1143059"/>
                  </a:cubicBezTo>
                  <a:cubicBezTo>
                    <a:pt x="7836250" y="1338842"/>
                    <a:pt x="7781694" y="1590703"/>
                    <a:pt x="7810901" y="1714588"/>
                  </a:cubicBezTo>
                  <a:cubicBezTo>
                    <a:pt x="7661759" y="1714709"/>
                    <a:pt x="7586276" y="1705053"/>
                    <a:pt x="7409198" y="1714588"/>
                  </a:cubicBezTo>
                  <a:cubicBezTo>
                    <a:pt x="7232120" y="1724123"/>
                    <a:pt x="7071462" y="1702631"/>
                    <a:pt x="6929385" y="1714588"/>
                  </a:cubicBezTo>
                  <a:cubicBezTo>
                    <a:pt x="6787308" y="1726545"/>
                    <a:pt x="6696540" y="1707484"/>
                    <a:pt x="6527682" y="1714588"/>
                  </a:cubicBezTo>
                  <a:cubicBezTo>
                    <a:pt x="6358824" y="1721692"/>
                    <a:pt x="6330692" y="1697863"/>
                    <a:pt x="6204087" y="1714588"/>
                  </a:cubicBezTo>
                  <a:cubicBezTo>
                    <a:pt x="6077482" y="1731313"/>
                    <a:pt x="5769630" y="1662659"/>
                    <a:pt x="5568057" y="1714588"/>
                  </a:cubicBezTo>
                  <a:cubicBezTo>
                    <a:pt x="5366484" y="1766517"/>
                    <a:pt x="5126877" y="1641090"/>
                    <a:pt x="4932026" y="1714588"/>
                  </a:cubicBezTo>
                  <a:cubicBezTo>
                    <a:pt x="4737175" y="1788086"/>
                    <a:pt x="4643763" y="1691587"/>
                    <a:pt x="4452214" y="1714588"/>
                  </a:cubicBezTo>
                  <a:cubicBezTo>
                    <a:pt x="4260665" y="1737589"/>
                    <a:pt x="4183825" y="1669325"/>
                    <a:pt x="4050510" y="1714588"/>
                  </a:cubicBezTo>
                  <a:cubicBezTo>
                    <a:pt x="3917195" y="1759851"/>
                    <a:pt x="3778864" y="1679616"/>
                    <a:pt x="3570698" y="1714588"/>
                  </a:cubicBezTo>
                  <a:cubicBezTo>
                    <a:pt x="3362532" y="1749560"/>
                    <a:pt x="3329416" y="1709990"/>
                    <a:pt x="3168994" y="1714588"/>
                  </a:cubicBezTo>
                  <a:cubicBezTo>
                    <a:pt x="3008572" y="1719186"/>
                    <a:pt x="2891922" y="1681942"/>
                    <a:pt x="2689182" y="1714588"/>
                  </a:cubicBezTo>
                  <a:cubicBezTo>
                    <a:pt x="2486442" y="1747234"/>
                    <a:pt x="2357104" y="1691361"/>
                    <a:pt x="2209369" y="1714588"/>
                  </a:cubicBezTo>
                  <a:cubicBezTo>
                    <a:pt x="2061634" y="1737815"/>
                    <a:pt x="1863319" y="1658179"/>
                    <a:pt x="1729557" y="1714588"/>
                  </a:cubicBezTo>
                  <a:cubicBezTo>
                    <a:pt x="1595795" y="1770997"/>
                    <a:pt x="1438869" y="1706667"/>
                    <a:pt x="1249744" y="1714588"/>
                  </a:cubicBezTo>
                  <a:cubicBezTo>
                    <a:pt x="1060619" y="1722509"/>
                    <a:pt x="769545" y="1703971"/>
                    <a:pt x="613714" y="1714588"/>
                  </a:cubicBezTo>
                  <a:cubicBezTo>
                    <a:pt x="457883" y="1725205"/>
                    <a:pt x="158549" y="1660746"/>
                    <a:pt x="0" y="1714588"/>
                  </a:cubicBezTo>
                  <a:cubicBezTo>
                    <a:pt x="-19607" y="1523025"/>
                    <a:pt x="26956" y="1329873"/>
                    <a:pt x="0" y="1125913"/>
                  </a:cubicBezTo>
                  <a:cubicBezTo>
                    <a:pt x="-26956" y="921954"/>
                    <a:pt x="43245" y="699399"/>
                    <a:pt x="0" y="588675"/>
                  </a:cubicBezTo>
                  <a:cubicBezTo>
                    <a:pt x="-43245" y="477951"/>
                    <a:pt x="47919" y="127598"/>
                    <a:pt x="0" y="0"/>
                  </a:cubicBezTo>
                  <a:close/>
                </a:path>
              </a:pathLst>
            </a:custGeom>
            <a:ln>
              <a:solidFill>
                <a:schemeClr val="tx1"/>
              </a:solidFill>
              <a:extLst>
                <a:ext uri="{C807C97D-BFC1-408E-A445-0C87EB9F89A2}">
                  <ask:lineSketchStyleProps xmlns:ask="http://schemas.microsoft.com/office/drawing/2018/sketchyshapes" sd="2165498218">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5B8F16E-7D04-8136-636D-5E2B0B92E373}"/>
                </a:ext>
              </a:extLst>
            </p:cNvPr>
            <p:cNvSpPr txBox="1"/>
            <p:nvPr/>
          </p:nvSpPr>
          <p:spPr>
            <a:xfrm>
              <a:off x="2986341" y="6320563"/>
              <a:ext cx="6219316" cy="510356"/>
            </a:xfrm>
            <a:prstGeom prst="rect">
              <a:avLst/>
            </a:prstGeom>
            <a:noFill/>
          </p:spPr>
          <p:txBody>
            <a:bodyPr wrap="square" rtlCol="0">
              <a:spAutoFit/>
            </a:bodyPr>
            <a:lstStyle/>
            <a:p>
              <a:pPr algn="ctr"/>
              <a:r>
                <a:rPr lang="en-CA" sz="2000" dirty="0"/>
                <a:t>Published in 1976 (half a century ago)</a:t>
              </a:r>
            </a:p>
          </p:txBody>
        </p:sp>
      </p:grpSp>
      <p:sp>
        <p:nvSpPr>
          <p:cNvPr id="8" name="Text Placeholder 7">
            <a:extLst>
              <a:ext uri="{FF2B5EF4-FFF2-40B4-BE49-F238E27FC236}">
                <a16:creationId xmlns:a16="http://schemas.microsoft.com/office/drawing/2014/main" id="{C449433F-A071-7AF8-A343-719890AF76AB}"/>
              </a:ext>
            </a:extLst>
          </p:cNvPr>
          <p:cNvSpPr txBox="1">
            <a:spLocks/>
          </p:cNvSpPr>
          <p:nvPr/>
        </p:nvSpPr>
        <p:spPr>
          <a:xfrm>
            <a:off x="7277164" y="859355"/>
            <a:ext cx="4533100" cy="319326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00"/>
              </a:spcBef>
              <a:buNone/>
            </a:pPr>
            <a:r>
              <a:rPr lang="en-CA" sz="2400" dirty="0"/>
              <a:t>The topic of “societal good” is currently undertheorized in IR</a:t>
            </a:r>
          </a:p>
          <a:p>
            <a:pPr marL="0" indent="0">
              <a:lnSpc>
                <a:spcPct val="100000"/>
              </a:lnSpc>
              <a:spcBef>
                <a:spcPts val="2400"/>
              </a:spcBef>
              <a:buNone/>
            </a:pPr>
            <a:r>
              <a:rPr lang="en-CA" sz="2400" dirty="0"/>
              <a:t>We centered this question at the </a:t>
            </a:r>
            <a:r>
              <a:rPr lang="en-CA" sz="2400" dirty="0">
                <a:latin typeface="Aptos SemiBold" panose="020B0004020202020204" pitchFamily="34" charset="0"/>
              </a:rPr>
              <a:t>ECIR 2026 IR-for-Good Track</a:t>
            </a:r>
            <a:r>
              <a:rPr lang="en-CA" sz="2400" dirty="0"/>
              <a:t> by adopting as this year’s theme:</a:t>
            </a:r>
          </a:p>
          <a:p>
            <a:pPr marL="0" indent="0" algn="ctr">
              <a:lnSpc>
                <a:spcPct val="100000"/>
              </a:lnSpc>
              <a:spcBef>
                <a:spcPts val="1200"/>
              </a:spcBef>
              <a:buNone/>
            </a:pPr>
            <a:r>
              <a:rPr lang="en-CA" sz="2400" i="1" dirty="0">
                <a:latin typeface="Aptos SemiBold" panose="020B0004020202020204" pitchFamily="34" charset="0"/>
              </a:rPr>
              <a:t>What is IR for Good?</a:t>
            </a:r>
          </a:p>
        </p:txBody>
      </p:sp>
      <p:sp>
        <p:nvSpPr>
          <p:cNvPr id="9" name="TextBox 8">
            <a:extLst>
              <a:ext uri="{FF2B5EF4-FFF2-40B4-BE49-F238E27FC236}">
                <a16:creationId xmlns:a16="http://schemas.microsoft.com/office/drawing/2014/main" id="{34177E54-D7C0-4DBB-FA62-9B8B19BD6701}"/>
              </a:ext>
            </a:extLst>
          </p:cNvPr>
          <p:cNvSpPr txBox="1"/>
          <p:nvPr/>
        </p:nvSpPr>
        <p:spPr>
          <a:xfrm>
            <a:off x="0" y="6211669"/>
            <a:ext cx="12192000" cy="646331"/>
          </a:xfrm>
          <a:prstGeom prst="rect">
            <a:avLst/>
          </a:prstGeom>
          <a:noFill/>
        </p:spPr>
        <p:txBody>
          <a:bodyPr wrap="square" anchor="b">
            <a:spAutoFit/>
          </a:bodyPr>
          <a:lstStyle/>
          <a:p>
            <a:pPr algn="ctr"/>
            <a:r>
              <a:rPr lang="en-US" sz="1200" dirty="0"/>
              <a:t>Mitra and Heuss. </a:t>
            </a:r>
            <a:r>
              <a:rPr lang="en-US" sz="1200" dirty="0">
                <a:hlinkClick r:id="rId4"/>
              </a:rPr>
              <a:t>What is IR-for-Good?</a:t>
            </a:r>
            <a:r>
              <a:rPr lang="en-US" sz="1200" dirty="0"/>
              <a:t> Blog post, 2025.</a:t>
            </a:r>
          </a:p>
          <a:p>
            <a:pPr algn="ctr"/>
            <a:r>
              <a:rPr lang="en-CA" sz="1200" dirty="0"/>
              <a:t>Anand, Urbano, Ren, Verberne, Heuss, Mitra, Frobe, Heinrich Merker, and </a:t>
            </a:r>
            <a:r>
              <a:rPr lang="en-CA" sz="1200" dirty="0" err="1"/>
              <a:t>Scells</a:t>
            </a:r>
            <a:r>
              <a:rPr lang="en-CA" sz="1200" dirty="0"/>
              <a:t>. </a:t>
            </a:r>
            <a:r>
              <a:rPr lang="en-CA" sz="1200" dirty="0">
                <a:hlinkClick r:id="rId5"/>
              </a:rPr>
              <a:t>Report on the 48th European Conference on Information Retrieval (ECIR 2026)</a:t>
            </a:r>
            <a:r>
              <a:rPr lang="en-CA" sz="1200" dirty="0"/>
              <a:t>. In SIGIR Forum, 2026.</a:t>
            </a:r>
            <a:endParaRPr lang="en-US" sz="1200" dirty="0"/>
          </a:p>
          <a:p>
            <a:pPr algn="ctr"/>
            <a:r>
              <a:rPr lang="en-CA" sz="1200" dirty="0"/>
              <a:t>Belkin and Robertson. </a:t>
            </a:r>
            <a:r>
              <a:rPr lang="en-US" sz="1200" dirty="0">
                <a:hlinkClick r:id="rId6"/>
              </a:rPr>
              <a:t>Some Ethical and Political Implications of Theoretical Research in Information Science</a:t>
            </a:r>
            <a:r>
              <a:rPr lang="en-US" sz="1200" dirty="0"/>
              <a:t>. In proc. ASIS, 1976.</a:t>
            </a:r>
            <a:endParaRPr lang="en-CA" sz="1200" dirty="0"/>
          </a:p>
        </p:txBody>
      </p:sp>
      <p:sp>
        <p:nvSpPr>
          <p:cNvPr id="10" name="Arc 9">
            <a:extLst>
              <a:ext uri="{FF2B5EF4-FFF2-40B4-BE49-F238E27FC236}">
                <a16:creationId xmlns:a16="http://schemas.microsoft.com/office/drawing/2014/main" id="{611D44C7-8F82-A80B-4F29-24B9A56AEF7B}"/>
              </a:ext>
            </a:extLst>
          </p:cNvPr>
          <p:cNvSpPr/>
          <p:nvPr/>
        </p:nvSpPr>
        <p:spPr>
          <a:xfrm rot="21095691">
            <a:off x="5542785" y="3709766"/>
            <a:ext cx="5486750" cy="1199693"/>
          </a:xfrm>
          <a:prstGeom prst="arc">
            <a:avLst>
              <a:gd name="adj1" fmla="val 16200000"/>
              <a:gd name="adj2" fmla="val 21378120"/>
            </a:avLst>
          </a:prstGeom>
          <a:ln w="28575"/>
        </p:spPr>
        <p:style>
          <a:lnRef idx="2">
            <a:schemeClr val="dk1"/>
          </a:lnRef>
          <a:fillRef idx="0">
            <a:schemeClr val="dk1"/>
          </a:fillRef>
          <a:effectRef idx="1">
            <a:schemeClr val="dk1"/>
          </a:effectRef>
          <a:fontRef idx="minor">
            <a:schemeClr val="tx1"/>
          </a:fontRef>
        </p:style>
        <p:txBody>
          <a:bodyPr rtlCol="0" anchor="ctr"/>
          <a:lstStyle/>
          <a:p>
            <a:pPr algn="ctr"/>
            <a:endParaRPr lang="en-CA"/>
          </a:p>
        </p:txBody>
      </p:sp>
      <p:pic>
        <p:nvPicPr>
          <p:cNvPr id="11" name="Picture 10" descr="A white text on a white background&#10;&#10;AI-generated content may be incorrect.">
            <a:extLst>
              <a:ext uri="{FF2B5EF4-FFF2-40B4-BE49-F238E27FC236}">
                <a16:creationId xmlns:a16="http://schemas.microsoft.com/office/drawing/2014/main" id="{5305A407-56AC-6563-B676-2101B0CEAEB4}"/>
              </a:ext>
            </a:extLst>
          </p:cNvPr>
          <p:cNvPicPr>
            <a:picLocks noChangeAspect="1"/>
          </p:cNvPicPr>
          <p:nvPr/>
        </p:nvPicPr>
        <p:blipFill>
          <a:blip r:embed="rId7"/>
          <a:stretch>
            <a:fillRect/>
          </a:stretch>
        </p:blipFill>
        <p:spPr>
          <a:xfrm>
            <a:off x="7131609" y="3934825"/>
            <a:ext cx="2941421" cy="1838388"/>
          </a:xfrm>
          <a:custGeom>
            <a:avLst/>
            <a:gdLst>
              <a:gd name="csX0" fmla="*/ 0 w 2941421"/>
              <a:gd name="csY0" fmla="*/ 0 h 1838388"/>
              <a:gd name="csX1" fmla="*/ 500042 w 2941421"/>
              <a:gd name="csY1" fmla="*/ 0 h 1838388"/>
              <a:gd name="csX2" fmla="*/ 1117740 w 2941421"/>
              <a:gd name="csY2" fmla="*/ 0 h 1838388"/>
              <a:gd name="csX3" fmla="*/ 1676610 w 2941421"/>
              <a:gd name="csY3" fmla="*/ 0 h 1838388"/>
              <a:gd name="csX4" fmla="*/ 2176652 w 2941421"/>
              <a:gd name="csY4" fmla="*/ 0 h 1838388"/>
              <a:gd name="csX5" fmla="*/ 2941421 w 2941421"/>
              <a:gd name="csY5" fmla="*/ 0 h 1838388"/>
              <a:gd name="csX6" fmla="*/ 2941421 w 2941421"/>
              <a:gd name="csY6" fmla="*/ 459597 h 1838388"/>
              <a:gd name="csX7" fmla="*/ 2941421 w 2941421"/>
              <a:gd name="csY7" fmla="*/ 955962 h 1838388"/>
              <a:gd name="csX8" fmla="*/ 2941421 w 2941421"/>
              <a:gd name="csY8" fmla="*/ 1433943 h 1838388"/>
              <a:gd name="csX9" fmla="*/ 2941421 w 2941421"/>
              <a:gd name="csY9" fmla="*/ 1838388 h 1838388"/>
              <a:gd name="csX10" fmla="*/ 2323723 w 2941421"/>
              <a:gd name="csY10" fmla="*/ 1838388 h 1838388"/>
              <a:gd name="csX11" fmla="*/ 1735438 w 2941421"/>
              <a:gd name="csY11" fmla="*/ 1838388 h 1838388"/>
              <a:gd name="csX12" fmla="*/ 1235397 w 2941421"/>
              <a:gd name="csY12" fmla="*/ 1838388 h 1838388"/>
              <a:gd name="csX13" fmla="*/ 705941 w 2941421"/>
              <a:gd name="csY13" fmla="*/ 1838388 h 1838388"/>
              <a:gd name="csX14" fmla="*/ 0 w 2941421"/>
              <a:gd name="csY14" fmla="*/ 1838388 h 1838388"/>
              <a:gd name="csX15" fmla="*/ 0 w 2941421"/>
              <a:gd name="csY15" fmla="*/ 1397175 h 1838388"/>
              <a:gd name="csX16" fmla="*/ 0 w 2941421"/>
              <a:gd name="csY16" fmla="*/ 937578 h 1838388"/>
              <a:gd name="csX17" fmla="*/ 0 w 2941421"/>
              <a:gd name="csY17" fmla="*/ 459597 h 1838388"/>
              <a:gd name="csX18" fmla="*/ 0 w 2941421"/>
              <a:gd name="csY18" fmla="*/ 0 h 18383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941421" h="1838388" fill="none" extrusionOk="0">
                <a:moveTo>
                  <a:pt x="0" y="0"/>
                </a:moveTo>
                <a:cubicBezTo>
                  <a:pt x="234214" y="-33057"/>
                  <a:pt x="272234" y="47744"/>
                  <a:pt x="500042" y="0"/>
                </a:cubicBezTo>
                <a:cubicBezTo>
                  <a:pt x="727850" y="-47744"/>
                  <a:pt x="863426" y="29142"/>
                  <a:pt x="1117740" y="0"/>
                </a:cubicBezTo>
                <a:cubicBezTo>
                  <a:pt x="1372054" y="-29142"/>
                  <a:pt x="1558099" y="52848"/>
                  <a:pt x="1676610" y="0"/>
                </a:cubicBezTo>
                <a:cubicBezTo>
                  <a:pt x="1795121" y="-52848"/>
                  <a:pt x="1938038" y="19026"/>
                  <a:pt x="2176652" y="0"/>
                </a:cubicBezTo>
                <a:cubicBezTo>
                  <a:pt x="2415266" y="-19026"/>
                  <a:pt x="2729367" y="53711"/>
                  <a:pt x="2941421" y="0"/>
                </a:cubicBezTo>
                <a:cubicBezTo>
                  <a:pt x="2951533" y="132397"/>
                  <a:pt x="2936637" y="340858"/>
                  <a:pt x="2941421" y="459597"/>
                </a:cubicBezTo>
                <a:cubicBezTo>
                  <a:pt x="2946205" y="578336"/>
                  <a:pt x="2934706" y="763042"/>
                  <a:pt x="2941421" y="955962"/>
                </a:cubicBezTo>
                <a:cubicBezTo>
                  <a:pt x="2948136" y="1148883"/>
                  <a:pt x="2930879" y="1337184"/>
                  <a:pt x="2941421" y="1433943"/>
                </a:cubicBezTo>
                <a:cubicBezTo>
                  <a:pt x="2951963" y="1530702"/>
                  <a:pt x="2897333" y="1726782"/>
                  <a:pt x="2941421" y="1838388"/>
                </a:cubicBezTo>
                <a:cubicBezTo>
                  <a:pt x="2672841" y="1861941"/>
                  <a:pt x="2489488" y="1786042"/>
                  <a:pt x="2323723" y="1838388"/>
                </a:cubicBezTo>
                <a:cubicBezTo>
                  <a:pt x="2157958" y="1890734"/>
                  <a:pt x="1937432" y="1807207"/>
                  <a:pt x="1735438" y="1838388"/>
                </a:cubicBezTo>
                <a:cubicBezTo>
                  <a:pt x="1533445" y="1869569"/>
                  <a:pt x="1422370" y="1835821"/>
                  <a:pt x="1235397" y="1838388"/>
                </a:cubicBezTo>
                <a:cubicBezTo>
                  <a:pt x="1048424" y="1840955"/>
                  <a:pt x="840321" y="1794216"/>
                  <a:pt x="705941" y="1838388"/>
                </a:cubicBezTo>
                <a:cubicBezTo>
                  <a:pt x="571561" y="1882560"/>
                  <a:pt x="294245" y="1826919"/>
                  <a:pt x="0" y="1838388"/>
                </a:cubicBezTo>
                <a:cubicBezTo>
                  <a:pt x="-23531" y="1646995"/>
                  <a:pt x="43923" y="1558597"/>
                  <a:pt x="0" y="1397175"/>
                </a:cubicBezTo>
                <a:cubicBezTo>
                  <a:pt x="-43923" y="1235753"/>
                  <a:pt x="15818" y="1031039"/>
                  <a:pt x="0" y="937578"/>
                </a:cubicBezTo>
                <a:cubicBezTo>
                  <a:pt x="-15818" y="844117"/>
                  <a:pt x="20436" y="592132"/>
                  <a:pt x="0" y="459597"/>
                </a:cubicBezTo>
                <a:cubicBezTo>
                  <a:pt x="-20436" y="327062"/>
                  <a:pt x="51427" y="155572"/>
                  <a:pt x="0" y="0"/>
                </a:cubicBezTo>
                <a:close/>
              </a:path>
              <a:path w="2941421" h="1838388" stroke="0" extrusionOk="0">
                <a:moveTo>
                  <a:pt x="0" y="0"/>
                </a:moveTo>
                <a:cubicBezTo>
                  <a:pt x="230111" y="-41365"/>
                  <a:pt x="298046" y="25017"/>
                  <a:pt x="500042" y="0"/>
                </a:cubicBezTo>
                <a:cubicBezTo>
                  <a:pt x="702038" y="-25017"/>
                  <a:pt x="900115" y="24094"/>
                  <a:pt x="1029497" y="0"/>
                </a:cubicBezTo>
                <a:cubicBezTo>
                  <a:pt x="1158880" y="-24094"/>
                  <a:pt x="1465025" y="65494"/>
                  <a:pt x="1676610" y="0"/>
                </a:cubicBezTo>
                <a:cubicBezTo>
                  <a:pt x="1888195" y="-65494"/>
                  <a:pt x="2031823" y="69067"/>
                  <a:pt x="2323723" y="0"/>
                </a:cubicBezTo>
                <a:cubicBezTo>
                  <a:pt x="2615623" y="-69067"/>
                  <a:pt x="2663761" y="41262"/>
                  <a:pt x="2941421" y="0"/>
                </a:cubicBezTo>
                <a:cubicBezTo>
                  <a:pt x="2977796" y="201839"/>
                  <a:pt x="2910102" y="215624"/>
                  <a:pt x="2941421" y="422829"/>
                </a:cubicBezTo>
                <a:cubicBezTo>
                  <a:pt x="2972740" y="630034"/>
                  <a:pt x="2896172" y="777409"/>
                  <a:pt x="2941421" y="900810"/>
                </a:cubicBezTo>
                <a:cubicBezTo>
                  <a:pt x="2986670" y="1024211"/>
                  <a:pt x="2915026" y="1248571"/>
                  <a:pt x="2941421" y="1342023"/>
                </a:cubicBezTo>
                <a:cubicBezTo>
                  <a:pt x="2967816" y="1435475"/>
                  <a:pt x="2921971" y="1726647"/>
                  <a:pt x="2941421" y="1838388"/>
                </a:cubicBezTo>
                <a:cubicBezTo>
                  <a:pt x="2737606" y="1897141"/>
                  <a:pt x="2549045" y="1803811"/>
                  <a:pt x="2382551" y="1838388"/>
                </a:cubicBezTo>
                <a:cubicBezTo>
                  <a:pt x="2216057" y="1872965"/>
                  <a:pt x="2080656" y="1784751"/>
                  <a:pt x="1823681" y="1838388"/>
                </a:cubicBezTo>
                <a:cubicBezTo>
                  <a:pt x="1566706" y="1892025"/>
                  <a:pt x="1437716" y="1775549"/>
                  <a:pt x="1264811" y="1838388"/>
                </a:cubicBezTo>
                <a:cubicBezTo>
                  <a:pt x="1091906" y="1901227"/>
                  <a:pt x="955012" y="1777924"/>
                  <a:pt x="705941" y="1838388"/>
                </a:cubicBezTo>
                <a:cubicBezTo>
                  <a:pt x="456870" y="1898852"/>
                  <a:pt x="154722" y="1824396"/>
                  <a:pt x="0" y="1838388"/>
                </a:cubicBezTo>
                <a:cubicBezTo>
                  <a:pt x="-49600" y="1723975"/>
                  <a:pt x="7444" y="1517120"/>
                  <a:pt x="0" y="1415559"/>
                </a:cubicBezTo>
                <a:cubicBezTo>
                  <a:pt x="-7444" y="1313998"/>
                  <a:pt x="30551" y="1154821"/>
                  <a:pt x="0" y="1011113"/>
                </a:cubicBezTo>
                <a:cubicBezTo>
                  <a:pt x="-30551" y="867405"/>
                  <a:pt x="22699" y="772288"/>
                  <a:pt x="0" y="606668"/>
                </a:cubicBezTo>
                <a:cubicBezTo>
                  <a:pt x="-22699" y="441049"/>
                  <a:pt x="37758" y="127113"/>
                  <a:pt x="0" y="0"/>
                </a:cubicBezTo>
                <a:close/>
              </a:path>
            </a:pathLst>
          </a:custGeom>
          <a:ln>
            <a:solidFill>
              <a:schemeClr val="tx1"/>
            </a:solidFill>
            <a:extLst>
              <a:ext uri="{C807C97D-BFC1-408E-A445-0C87EB9F89A2}">
                <ask:lineSketchStyleProps xmlns:ask="http://schemas.microsoft.com/office/drawing/2018/sketchyshapes" sd="3024981522">
                  <a:prstGeom prst="rect">
                    <a:avLst/>
                  </a:prstGeom>
                  <ask:type>
                    <ask:lineSketchScribble/>
                  </ask:type>
                </ask:lineSketchStyleProps>
              </a:ext>
            </a:extLst>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2A63C590-AB16-4776-F52B-5D95FBE40E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6359" y="4571146"/>
            <a:ext cx="2941420" cy="1655008"/>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8707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A5982-F698-0D31-2001-878E3EA7FE59}"/>
              </a:ext>
            </a:extLst>
          </p:cNvPr>
          <p:cNvSpPr txBox="1">
            <a:spLocks/>
          </p:cNvSpPr>
          <p:nvPr/>
        </p:nvSpPr>
        <p:spPr>
          <a:xfrm>
            <a:off x="1769012" y="1913534"/>
            <a:ext cx="8653976" cy="338998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200" dirty="0"/>
              <a:t>We define a </a:t>
            </a:r>
            <a:r>
              <a:rPr lang="en-US" sz="3200" b="1" i="1" u="sng" dirty="0"/>
              <a:t>frame</a:t>
            </a:r>
            <a:r>
              <a:rPr lang="en-US" sz="3200" dirty="0"/>
              <a:t> as comprising of:</a:t>
            </a:r>
          </a:p>
          <a:p>
            <a:pPr marL="457200" lvl="1" indent="0">
              <a:lnSpc>
                <a:spcPct val="100000"/>
              </a:lnSpc>
              <a:buNone/>
            </a:pPr>
            <a:r>
              <a:rPr lang="en-US" sz="2800" dirty="0"/>
              <a:t>(</a:t>
            </a:r>
            <a:r>
              <a:rPr lang="en-US" sz="2800" dirty="0" err="1"/>
              <a:t>i</a:t>
            </a:r>
            <a:r>
              <a:rPr lang="en-US" sz="2800" dirty="0"/>
              <a:t>) A set of desired goals,</a:t>
            </a:r>
          </a:p>
          <a:p>
            <a:pPr marL="457200" lvl="1" indent="0">
              <a:lnSpc>
                <a:spcPct val="100000"/>
              </a:lnSpc>
              <a:buNone/>
            </a:pPr>
            <a:r>
              <a:rPr lang="en-US" sz="2800" dirty="0"/>
              <a:t>(ii) A collection of methods and practices, and</a:t>
            </a:r>
          </a:p>
          <a:p>
            <a:pPr marL="457200" lvl="1" indent="0">
              <a:lnSpc>
                <a:spcPct val="100000"/>
              </a:lnSpc>
              <a:buNone/>
            </a:pPr>
            <a:r>
              <a:rPr lang="en-US" sz="2800" dirty="0"/>
              <a:t>(iii) A body of underlying values, politics, and epistemologies that distinguish it from other frames.</a:t>
            </a:r>
            <a:endParaRPr lang="en-CA" sz="2800" dirty="0"/>
          </a:p>
        </p:txBody>
      </p:sp>
      <p:sp>
        <p:nvSpPr>
          <p:cNvPr id="4" name="TextBox 3">
            <a:extLst>
              <a:ext uri="{FF2B5EF4-FFF2-40B4-BE49-F238E27FC236}">
                <a16:creationId xmlns:a16="http://schemas.microsoft.com/office/drawing/2014/main" id="{1C55C5A8-FB5E-F13E-C95C-BDDB17701818}"/>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Towards Critical IR Theories and Practices</a:t>
            </a:r>
            <a:r>
              <a:rPr lang="en-US" sz="1200" dirty="0"/>
              <a:t>. In SIGIR Forum, 2026.</a:t>
            </a:r>
            <a:endParaRPr lang="en-CA" sz="1200" dirty="0"/>
          </a:p>
        </p:txBody>
      </p:sp>
      <p:sp>
        <p:nvSpPr>
          <p:cNvPr id="7" name="Title 9">
            <a:extLst>
              <a:ext uri="{FF2B5EF4-FFF2-40B4-BE49-F238E27FC236}">
                <a16:creationId xmlns:a16="http://schemas.microsoft.com/office/drawing/2014/main" id="{B3FAB157-92AA-2CF8-9C38-CB8725425D71}"/>
              </a:ext>
            </a:extLst>
          </p:cNvPr>
          <p:cNvSpPr>
            <a:spLocks noGrp="1"/>
          </p:cNvSpPr>
          <p:nvPr>
            <p:ph type="title"/>
          </p:nvPr>
        </p:nvSpPr>
        <p:spPr>
          <a:xfrm>
            <a:off x="838200" y="365126"/>
            <a:ext cx="10515600" cy="884126"/>
          </a:xfrm>
        </p:spPr>
        <p:txBody>
          <a:bodyPr/>
          <a:lstStyle/>
          <a:p>
            <a:pPr algn="ctr"/>
            <a:r>
              <a:rPr lang="en-CA" dirty="0"/>
              <a:t>How do we frame societal concerns in IR?</a:t>
            </a:r>
          </a:p>
        </p:txBody>
      </p:sp>
    </p:spTree>
    <p:extLst>
      <p:ext uri="{BB962C8B-B14F-4D97-AF65-F5344CB8AC3E}">
        <p14:creationId xmlns:p14="http://schemas.microsoft.com/office/powerpoint/2010/main" val="567392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8A0E-20ED-F471-0539-37B3C91C847D}"/>
              </a:ext>
            </a:extLst>
          </p:cNvPr>
          <p:cNvSpPr>
            <a:spLocks noGrp="1"/>
          </p:cNvSpPr>
          <p:nvPr>
            <p:ph type="title"/>
          </p:nvPr>
        </p:nvSpPr>
        <p:spPr>
          <a:xfrm>
            <a:off x="2498704" y="448857"/>
            <a:ext cx="7194593" cy="1325563"/>
          </a:xfrm>
        </p:spPr>
        <p:txBody>
          <a:bodyPr anchor="b"/>
          <a:lstStyle/>
          <a:p>
            <a:r>
              <a:rPr lang="en-CA" dirty="0"/>
              <a:t>Positionality</a:t>
            </a:r>
          </a:p>
        </p:txBody>
      </p:sp>
      <p:sp>
        <p:nvSpPr>
          <p:cNvPr id="3" name="Content Placeholder 2">
            <a:extLst>
              <a:ext uri="{FF2B5EF4-FFF2-40B4-BE49-F238E27FC236}">
                <a16:creationId xmlns:a16="http://schemas.microsoft.com/office/drawing/2014/main" id="{A6BFFF2C-482B-03FC-1264-54242B73F8D4}"/>
              </a:ext>
            </a:extLst>
          </p:cNvPr>
          <p:cNvSpPr>
            <a:spLocks noGrp="1"/>
          </p:cNvSpPr>
          <p:nvPr>
            <p:ph idx="1"/>
          </p:nvPr>
        </p:nvSpPr>
        <p:spPr>
          <a:xfrm>
            <a:off x="2498703" y="1774420"/>
            <a:ext cx="7194594" cy="4430132"/>
          </a:xfrm>
        </p:spPr>
        <p:txBody>
          <a:bodyPr>
            <a:normAutofit/>
          </a:bodyPr>
          <a:lstStyle/>
          <a:p>
            <a:pPr marL="0" indent="0">
              <a:lnSpc>
                <a:spcPct val="100000"/>
              </a:lnSpc>
              <a:buNone/>
            </a:pPr>
            <a:r>
              <a:rPr lang="en-CA" sz="2400" dirty="0"/>
              <a:t>My perspectives are informed by:</a:t>
            </a:r>
          </a:p>
          <a:p>
            <a:pPr>
              <a:lnSpc>
                <a:spcPct val="100000"/>
              </a:lnSpc>
              <a:buFont typeface="Wingdings" panose="05000000000000000000" pitchFamily="2" charset="2"/>
              <a:buChar char="v"/>
            </a:pPr>
            <a:r>
              <a:rPr lang="en-CA" sz="2000" dirty="0"/>
              <a:t> My research experiences as an IR researcher</a:t>
            </a:r>
          </a:p>
          <a:p>
            <a:pPr>
              <a:lnSpc>
                <a:spcPct val="100000"/>
              </a:lnSpc>
              <a:buFont typeface="Wingdings" panose="05000000000000000000" pitchFamily="2" charset="2"/>
              <a:buChar char="v"/>
            </a:pPr>
            <a:r>
              <a:rPr lang="en-CA" sz="2000" dirty="0"/>
              <a:t> My professional experiences working in Big Tech for 19 years</a:t>
            </a:r>
          </a:p>
          <a:p>
            <a:pPr>
              <a:lnSpc>
                <a:spcPct val="100000"/>
              </a:lnSpc>
              <a:buFont typeface="Wingdings" panose="05000000000000000000" pitchFamily="2" charset="2"/>
              <a:buChar char="v"/>
            </a:pPr>
            <a:r>
              <a:rPr lang="en-CA" sz="2000" dirty="0"/>
              <a:t> My lived experiences growing up in postcolonial Kolkata, India</a:t>
            </a:r>
          </a:p>
          <a:p>
            <a:pPr lvl="1">
              <a:lnSpc>
                <a:spcPct val="100000"/>
              </a:lnSpc>
              <a:buFont typeface="Wingdings" panose="05000000000000000000" pitchFamily="2" charset="2"/>
              <a:buChar char="v"/>
            </a:pPr>
            <a:r>
              <a:rPr lang="en-CA" sz="1800" dirty="0"/>
              <a:t> I was born only ~3.5 decade after India’s independence</a:t>
            </a:r>
          </a:p>
          <a:p>
            <a:pPr>
              <a:lnSpc>
                <a:spcPct val="100000"/>
              </a:lnSpc>
              <a:buFont typeface="Wingdings" panose="05000000000000000000" pitchFamily="2" charset="2"/>
              <a:buChar char="v"/>
            </a:pPr>
            <a:r>
              <a:rPr lang="en-CA" sz="2000" dirty="0"/>
              <a:t> My lived experiences as an immigrant worker in the US, the UK, and Canada</a:t>
            </a:r>
          </a:p>
          <a:p>
            <a:pPr>
              <a:lnSpc>
                <a:spcPct val="100000"/>
              </a:lnSpc>
              <a:buFont typeface="Wingdings" panose="05000000000000000000" pitchFamily="2" charset="2"/>
              <a:buChar char="v"/>
            </a:pPr>
            <a:r>
              <a:rPr lang="en-CA" sz="2000" dirty="0"/>
              <a:t> My involvement in movement organizing for social justice within the Southasian diaspora in Canada</a:t>
            </a:r>
          </a:p>
          <a:p>
            <a:pPr>
              <a:lnSpc>
                <a:spcPct val="100000"/>
              </a:lnSpc>
              <a:buFont typeface="Wingdings" panose="05000000000000000000" pitchFamily="2" charset="2"/>
              <a:buChar char="v"/>
            </a:pPr>
            <a:r>
              <a:rPr lang="en-CA" sz="2000" dirty="0"/>
              <a:t> My lived experiences navigating these spaces as a middle-class Southasian Bengali and a cisgender man</a:t>
            </a:r>
          </a:p>
        </p:txBody>
      </p:sp>
    </p:spTree>
    <p:extLst>
      <p:ext uri="{BB962C8B-B14F-4D97-AF65-F5344CB8AC3E}">
        <p14:creationId xmlns:p14="http://schemas.microsoft.com/office/powerpoint/2010/main" val="269405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C1DF48E8-D3B2-DBEA-C190-6DACB5CA4DE6}"/>
              </a:ext>
            </a:extLst>
          </p:cNvPr>
          <p:cNvPicPr>
            <a:picLocks noGrp="1" noChangeAspect="1"/>
          </p:cNvPicPr>
          <p:nvPr>
            <p:ph idx="1"/>
          </p:nvPr>
        </p:nvPicPr>
        <p:blipFill>
          <a:blip r:embed="rId2"/>
          <a:srcRect t="23289" r="78467" b="61750"/>
          <a:stretch>
            <a:fillRect/>
          </a:stretch>
        </p:blipFill>
        <p:spPr>
          <a:xfrm>
            <a:off x="1222170" y="1843431"/>
            <a:ext cx="2098931" cy="884126"/>
          </a:xfrm>
          <a:prstGeom prst="rect">
            <a:avLst/>
          </a:prstGeom>
        </p:spPr>
      </p:pic>
      <p:sp>
        <p:nvSpPr>
          <p:cNvPr id="14" name="TextBox 13">
            <a:extLst>
              <a:ext uri="{FF2B5EF4-FFF2-40B4-BE49-F238E27FC236}">
                <a16:creationId xmlns:a16="http://schemas.microsoft.com/office/drawing/2014/main" id="{FB2E96BA-E98C-9BB3-8D80-7B633BB3848A}"/>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Towards Critical IR Theories and Practices</a:t>
            </a:r>
            <a:r>
              <a:rPr lang="en-US" sz="1200" dirty="0"/>
              <a:t>. In SIGIR Forum, 2026.</a:t>
            </a:r>
            <a:endParaRPr lang="en-CA" sz="1200" dirty="0"/>
          </a:p>
        </p:txBody>
      </p:sp>
      <p:sp>
        <p:nvSpPr>
          <p:cNvPr id="5" name="Title 9">
            <a:extLst>
              <a:ext uri="{FF2B5EF4-FFF2-40B4-BE49-F238E27FC236}">
                <a16:creationId xmlns:a16="http://schemas.microsoft.com/office/drawing/2014/main" id="{EDE3E66B-25DD-1BC1-0FE9-FDA9A77072EB}"/>
              </a:ext>
            </a:extLst>
          </p:cNvPr>
          <p:cNvSpPr>
            <a:spLocks noGrp="1"/>
          </p:cNvSpPr>
          <p:nvPr>
            <p:ph type="title"/>
          </p:nvPr>
        </p:nvSpPr>
        <p:spPr>
          <a:xfrm>
            <a:off x="838200" y="365126"/>
            <a:ext cx="10515600" cy="884126"/>
          </a:xfrm>
        </p:spPr>
        <p:txBody>
          <a:bodyPr/>
          <a:lstStyle/>
          <a:p>
            <a:pPr algn="ctr"/>
            <a:r>
              <a:rPr lang="en-CA" dirty="0"/>
              <a:t>How do we frame societal concerns in IR?</a:t>
            </a:r>
          </a:p>
        </p:txBody>
      </p:sp>
      <p:sp>
        <p:nvSpPr>
          <p:cNvPr id="6" name="TextBox 5">
            <a:extLst>
              <a:ext uri="{FF2B5EF4-FFF2-40B4-BE49-F238E27FC236}">
                <a16:creationId xmlns:a16="http://schemas.microsoft.com/office/drawing/2014/main" id="{B51E7547-DA31-9041-C82E-472F38BAC6FA}"/>
              </a:ext>
            </a:extLst>
          </p:cNvPr>
          <p:cNvSpPr txBox="1"/>
          <p:nvPr/>
        </p:nvSpPr>
        <p:spPr>
          <a:xfrm>
            <a:off x="3462269" y="1809033"/>
            <a:ext cx="7188661" cy="923330"/>
          </a:xfrm>
          <a:prstGeom prst="rect">
            <a:avLst/>
          </a:prstGeom>
          <a:noFill/>
        </p:spPr>
        <p:txBody>
          <a:bodyPr wrap="square" rtlCol="0">
            <a:spAutoFit/>
          </a:bodyPr>
          <a:lstStyle/>
          <a:p>
            <a:r>
              <a:rPr lang="en-CA" i="1" dirty="0"/>
              <a:t>Are we defining our goals in terms of what is desirable as a </a:t>
            </a:r>
            <a:r>
              <a:rPr lang="en-CA" b="1" i="1" dirty="0"/>
              <a:t>good system</a:t>
            </a:r>
            <a:r>
              <a:rPr lang="en-CA" i="1" dirty="0"/>
              <a:t> or what is desirable as a </a:t>
            </a:r>
            <a:r>
              <a:rPr lang="en-CA" b="1" i="1" dirty="0"/>
              <a:t>good society</a:t>
            </a:r>
            <a:r>
              <a:rPr lang="en-CA" i="1" dirty="0"/>
              <a:t>? Is it possible or meaningful to define the former without defining the latter?</a:t>
            </a:r>
          </a:p>
        </p:txBody>
      </p:sp>
      <p:sp>
        <p:nvSpPr>
          <p:cNvPr id="7" name="TextBox 6">
            <a:extLst>
              <a:ext uri="{FF2B5EF4-FFF2-40B4-BE49-F238E27FC236}">
                <a16:creationId xmlns:a16="http://schemas.microsoft.com/office/drawing/2014/main" id="{D6DA6948-CAB3-6541-53B3-D84DAE1CB4E4}"/>
              </a:ext>
            </a:extLst>
          </p:cNvPr>
          <p:cNvSpPr txBox="1"/>
          <p:nvPr/>
        </p:nvSpPr>
        <p:spPr>
          <a:xfrm>
            <a:off x="3462269" y="2826557"/>
            <a:ext cx="7188661" cy="1200329"/>
          </a:xfrm>
          <a:prstGeom prst="rect">
            <a:avLst/>
          </a:prstGeom>
          <a:noFill/>
        </p:spPr>
        <p:txBody>
          <a:bodyPr wrap="square" rtlCol="0">
            <a:spAutoFit/>
          </a:bodyPr>
          <a:lstStyle/>
          <a:p>
            <a:r>
              <a:rPr lang="en-CA" i="1" dirty="0"/>
              <a:t>Are we limited to </a:t>
            </a:r>
            <a:r>
              <a:rPr lang="en-CA" b="1" i="1" dirty="0"/>
              <a:t>trying to reduce the harm of emerging systems</a:t>
            </a:r>
            <a:r>
              <a:rPr lang="en-CA" i="1" dirty="0"/>
              <a:t> or are we trying to </a:t>
            </a:r>
            <a:r>
              <a:rPr lang="en-CA" b="1" i="1" dirty="0"/>
              <a:t>design societally beneficial systems</a:t>
            </a:r>
            <a:r>
              <a:rPr lang="en-CA" i="1" dirty="0"/>
              <a:t>? The risk of the former is that we get stuck at an equilibrium where harmful systems are rendered palatable enough through ethics-washing.</a:t>
            </a:r>
          </a:p>
        </p:txBody>
      </p:sp>
      <p:sp>
        <p:nvSpPr>
          <p:cNvPr id="8" name="TextBox 7">
            <a:extLst>
              <a:ext uri="{FF2B5EF4-FFF2-40B4-BE49-F238E27FC236}">
                <a16:creationId xmlns:a16="http://schemas.microsoft.com/office/drawing/2014/main" id="{781C947B-6C9C-8B6C-4ABC-E5E8ABA32FB4}"/>
              </a:ext>
            </a:extLst>
          </p:cNvPr>
          <p:cNvSpPr txBox="1"/>
          <p:nvPr/>
        </p:nvSpPr>
        <p:spPr>
          <a:xfrm>
            <a:off x="3462269" y="4152529"/>
            <a:ext cx="7188661" cy="646331"/>
          </a:xfrm>
          <a:prstGeom prst="rect">
            <a:avLst/>
          </a:prstGeom>
          <a:noFill/>
        </p:spPr>
        <p:txBody>
          <a:bodyPr wrap="square" rtlCol="0">
            <a:spAutoFit/>
          </a:bodyPr>
          <a:lstStyle/>
          <a:p>
            <a:r>
              <a:rPr lang="en-CA" dirty="0"/>
              <a:t>What sociopolitical values shape our research? What body of knowledge informs our work? Are we explicit about these in our work?</a:t>
            </a:r>
          </a:p>
        </p:txBody>
      </p:sp>
      <p:pic>
        <p:nvPicPr>
          <p:cNvPr id="9" name="Content Placeholder 12">
            <a:extLst>
              <a:ext uri="{FF2B5EF4-FFF2-40B4-BE49-F238E27FC236}">
                <a16:creationId xmlns:a16="http://schemas.microsoft.com/office/drawing/2014/main" id="{0037AA46-8997-0731-4F35-0DDE152336BD}"/>
              </a:ext>
            </a:extLst>
          </p:cNvPr>
          <p:cNvPicPr>
            <a:picLocks noChangeAspect="1"/>
          </p:cNvPicPr>
          <p:nvPr/>
        </p:nvPicPr>
        <p:blipFill>
          <a:blip r:embed="rId2"/>
          <a:srcRect t="40508" r="78467" b="37673"/>
          <a:stretch>
            <a:fillRect/>
          </a:stretch>
        </p:blipFill>
        <p:spPr>
          <a:xfrm>
            <a:off x="1222170" y="2863132"/>
            <a:ext cx="2098931" cy="1289396"/>
          </a:xfrm>
          <a:prstGeom prst="rect">
            <a:avLst/>
          </a:prstGeom>
        </p:spPr>
      </p:pic>
      <p:pic>
        <p:nvPicPr>
          <p:cNvPr id="11" name="Content Placeholder 12">
            <a:extLst>
              <a:ext uri="{FF2B5EF4-FFF2-40B4-BE49-F238E27FC236}">
                <a16:creationId xmlns:a16="http://schemas.microsoft.com/office/drawing/2014/main" id="{C5D83C26-7834-AC21-0CF9-A00C9AA13F04}"/>
              </a:ext>
            </a:extLst>
          </p:cNvPr>
          <p:cNvPicPr>
            <a:picLocks noChangeAspect="1"/>
          </p:cNvPicPr>
          <p:nvPr/>
        </p:nvPicPr>
        <p:blipFill>
          <a:blip r:embed="rId2"/>
          <a:srcRect t="62326" r="78467" b="21058"/>
          <a:stretch>
            <a:fillRect/>
          </a:stretch>
        </p:blipFill>
        <p:spPr>
          <a:xfrm>
            <a:off x="1222169" y="4152528"/>
            <a:ext cx="2098931" cy="981937"/>
          </a:xfrm>
          <a:prstGeom prst="rect">
            <a:avLst/>
          </a:prstGeom>
        </p:spPr>
      </p:pic>
    </p:spTree>
    <p:extLst>
      <p:ext uri="{BB962C8B-B14F-4D97-AF65-F5344CB8AC3E}">
        <p14:creationId xmlns:p14="http://schemas.microsoft.com/office/powerpoint/2010/main" val="354294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F4A4B-232E-AB0D-901C-BEB8DAB5F7E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40771C8-C9C6-AB40-E155-B5D6AB7E6830}"/>
              </a:ext>
            </a:extLst>
          </p:cNvPr>
          <p:cNvSpPr>
            <a:spLocks noGrp="1"/>
          </p:cNvSpPr>
          <p:nvPr>
            <p:ph type="title"/>
          </p:nvPr>
        </p:nvSpPr>
        <p:spPr>
          <a:xfrm>
            <a:off x="838200" y="365126"/>
            <a:ext cx="10515600" cy="884126"/>
          </a:xfrm>
        </p:spPr>
        <p:txBody>
          <a:bodyPr/>
          <a:lstStyle/>
          <a:p>
            <a:pPr algn="ctr"/>
            <a:r>
              <a:rPr lang="en-US" dirty="0"/>
              <a:t>The two frames of IR &amp; Society</a:t>
            </a:r>
            <a:endParaRPr lang="en-CA" dirty="0"/>
          </a:p>
        </p:txBody>
      </p:sp>
      <p:pic>
        <p:nvPicPr>
          <p:cNvPr id="13" name="Content Placeholder 12">
            <a:extLst>
              <a:ext uri="{FF2B5EF4-FFF2-40B4-BE49-F238E27FC236}">
                <a16:creationId xmlns:a16="http://schemas.microsoft.com/office/drawing/2014/main" id="{F5319F9C-19CB-2490-368D-78646D2AC165}"/>
              </a:ext>
            </a:extLst>
          </p:cNvPr>
          <p:cNvPicPr>
            <a:picLocks noGrp="1" noChangeAspect="1"/>
          </p:cNvPicPr>
          <p:nvPr>
            <p:ph idx="1"/>
          </p:nvPr>
        </p:nvPicPr>
        <p:blipFill>
          <a:blip r:embed="rId2"/>
          <a:srcRect t="13220"/>
          <a:stretch>
            <a:fillRect/>
          </a:stretch>
        </p:blipFill>
        <p:spPr>
          <a:xfrm>
            <a:off x="1222170" y="1248412"/>
            <a:ext cx="9747661" cy="5128239"/>
          </a:xfrm>
          <a:prstGeom prst="rect">
            <a:avLst/>
          </a:prstGeom>
        </p:spPr>
      </p:pic>
      <p:sp>
        <p:nvSpPr>
          <p:cNvPr id="14" name="TextBox 13">
            <a:extLst>
              <a:ext uri="{FF2B5EF4-FFF2-40B4-BE49-F238E27FC236}">
                <a16:creationId xmlns:a16="http://schemas.microsoft.com/office/drawing/2014/main" id="{0E812D7D-FC6B-D28D-FEFA-CC71F674FF2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Towards Critical IR Theories and Practices</a:t>
            </a:r>
            <a:r>
              <a:rPr lang="en-US" sz="1200" dirty="0"/>
              <a:t>. In SIGIR Forum, 2026.</a:t>
            </a:r>
            <a:endParaRPr lang="en-CA" sz="1200" dirty="0"/>
          </a:p>
        </p:txBody>
      </p:sp>
    </p:spTree>
    <p:extLst>
      <p:ext uri="{BB962C8B-B14F-4D97-AF65-F5344CB8AC3E}">
        <p14:creationId xmlns:p14="http://schemas.microsoft.com/office/powerpoint/2010/main" val="3785121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E45D-1461-8B15-A534-F13519163994}"/>
              </a:ext>
            </a:extLst>
          </p:cNvPr>
          <p:cNvSpPr>
            <a:spLocks noGrp="1"/>
          </p:cNvSpPr>
          <p:nvPr>
            <p:ph type="title"/>
          </p:nvPr>
        </p:nvSpPr>
        <p:spPr>
          <a:xfrm>
            <a:off x="839788" y="188555"/>
            <a:ext cx="10515600" cy="792624"/>
          </a:xfrm>
        </p:spPr>
        <p:txBody>
          <a:bodyPr>
            <a:noAutofit/>
          </a:bodyPr>
          <a:lstStyle/>
          <a:p>
            <a:pPr algn="ctr"/>
            <a:r>
              <a:rPr lang="en-US" sz="4000" dirty="0"/>
              <a:t>Shifting towards critical IR theories and practices</a:t>
            </a:r>
            <a:endParaRPr lang="en-CA" sz="4000" dirty="0"/>
          </a:p>
        </p:txBody>
      </p:sp>
      <p:sp>
        <p:nvSpPr>
          <p:cNvPr id="3" name="Text Placeholder 2">
            <a:extLst>
              <a:ext uri="{FF2B5EF4-FFF2-40B4-BE49-F238E27FC236}">
                <a16:creationId xmlns:a16="http://schemas.microsoft.com/office/drawing/2014/main" id="{C0A72006-19B3-835B-BDA4-7F9CBACEC937}"/>
              </a:ext>
            </a:extLst>
          </p:cNvPr>
          <p:cNvSpPr>
            <a:spLocks noGrp="1"/>
          </p:cNvSpPr>
          <p:nvPr>
            <p:ph type="body" idx="1"/>
          </p:nvPr>
        </p:nvSpPr>
        <p:spPr>
          <a:xfrm>
            <a:off x="150230" y="930240"/>
            <a:ext cx="5157787" cy="677358"/>
          </a:xfrm>
        </p:spPr>
        <p:txBody>
          <a:bodyPr>
            <a:normAutofit/>
          </a:bodyPr>
          <a:lstStyle/>
          <a:p>
            <a:pPr algn="ctr"/>
            <a:r>
              <a:rPr lang="en-US" sz="2000" dirty="0"/>
              <a:t>The 3</a:t>
            </a:r>
            <a:r>
              <a:rPr lang="en-US" sz="2000" baseline="30000" dirty="0"/>
              <a:t>rd</a:t>
            </a:r>
            <a:r>
              <a:rPr lang="en-US" sz="2000" dirty="0"/>
              <a:t> Strategic Workshop on Information Retrieval in Lorne (SWIRL), 2018</a:t>
            </a:r>
          </a:p>
        </p:txBody>
      </p:sp>
      <p:sp>
        <p:nvSpPr>
          <p:cNvPr id="5" name="Text Placeholder 4">
            <a:extLst>
              <a:ext uri="{FF2B5EF4-FFF2-40B4-BE49-F238E27FC236}">
                <a16:creationId xmlns:a16="http://schemas.microsoft.com/office/drawing/2014/main" id="{DA68D49F-77F8-32E4-DD1D-1B197F93435F}"/>
              </a:ext>
            </a:extLst>
          </p:cNvPr>
          <p:cNvSpPr>
            <a:spLocks noGrp="1"/>
          </p:cNvSpPr>
          <p:nvPr>
            <p:ph type="body" sz="quarter" idx="3"/>
          </p:nvPr>
        </p:nvSpPr>
        <p:spPr>
          <a:xfrm>
            <a:off x="5896047" y="940455"/>
            <a:ext cx="5183188" cy="677358"/>
          </a:xfrm>
        </p:spPr>
        <p:txBody>
          <a:bodyPr>
            <a:normAutofit/>
          </a:bodyPr>
          <a:lstStyle/>
          <a:p>
            <a:pPr algn="ctr"/>
            <a:r>
              <a:rPr lang="en-US" sz="2000" dirty="0"/>
              <a:t>The 4</a:t>
            </a:r>
            <a:r>
              <a:rPr lang="en-US" sz="2000" baseline="30000" dirty="0"/>
              <a:t>th</a:t>
            </a:r>
            <a:r>
              <a:rPr lang="en-US" sz="2000" dirty="0"/>
              <a:t> Strategic Workshop on Information Retrieval in Lorne (SWIRL), 2025</a:t>
            </a:r>
          </a:p>
        </p:txBody>
      </p:sp>
      <p:sp>
        <p:nvSpPr>
          <p:cNvPr id="18" name="TextBox 17">
            <a:extLst>
              <a:ext uri="{FF2B5EF4-FFF2-40B4-BE49-F238E27FC236}">
                <a16:creationId xmlns:a16="http://schemas.microsoft.com/office/drawing/2014/main" id="{53682CB3-AD62-AC80-5F5B-08F6AA73ECA3}"/>
              </a:ext>
            </a:extLst>
          </p:cNvPr>
          <p:cNvSpPr txBox="1"/>
          <p:nvPr/>
        </p:nvSpPr>
        <p:spPr>
          <a:xfrm>
            <a:off x="0" y="6211669"/>
            <a:ext cx="12192000" cy="646331"/>
          </a:xfrm>
          <a:prstGeom prst="rect">
            <a:avLst/>
          </a:prstGeom>
          <a:noFill/>
        </p:spPr>
        <p:txBody>
          <a:bodyPr wrap="square" anchor="b">
            <a:spAutoFit/>
          </a:bodyPr>
          <a:lstStyle/>
          <a:p>
            <a:pPr algn="ctr"/>
            <a:r>
              <a:rPr lang="en-US" sz="1200" dirty="0"/>
              <a:t>Mitra. </a:t>
            </a:r>
            <a:r>
              <a:rPr lang="en-US" sz="1200" dirty="0">
                <a:hlinkClick r:id="rId2"/>
              </a:rPr>
              <a:t>Towards Critical IR Theories and Practices</a:t>
            </a:r>
            <a:r>
              <a:rPr lang="en-US" sz="1200" dirty="0"/>
              <a:t>. In SIGIR Forum, 2026.</a:t>
            </a:r>
          </a:p>
          <a:p>
            <a:pPr algn="ctr"/>
            <a:r>
              <a:rPr lang="en-US" sz="1200" dirty="0"/>
              <a:t>Culpepper et al. </a:t>
            </a:r>
            <a:r>
              <a:rPr lang="en-US" sz="1200" dirty="0">
                <a:hlinkClick r:id="rId3"/>
              </a:rPr>
              <a:t>Research Frontiers in Information Retrieval: Report from the Third Strategic Workshop on Information Retrieval in Lorne (SWIRL 2018)</a:t>
            </a:r>
            <a:r>
              <a:rPr lang="en-US" sz="1200" dirty="0"/>
              <a:t>. In ACM SIGIR Forum, 2018.</a:t>
            </a:r>
          </a:p>
          <a:p>
            <a:pPr algn="ctr"/>
            <a:r>
              <a:rPr lang="en-US" sz="1200" dirty="0" err="1"/>
              <a:t>Trippas</a:t>
            </a:r>
            <a:r>
              <a:rPr lang="en-US" sz="1200" dirty="0"/>
              <a:t> et al. </a:t>
            </a:r>
            <a:r>
              <a:rPr lang="en-US" sz="1200" dirty="0">
                <a:hlinkClick r:id="rId4"/>
              </a:rPr>
              <a:t>Report from the 4th Strategic Workshop on Information Retrieval in Lorne (SWIRL 2025)</a:t>
            </a:r>
            <a:r>
              <a:rPr lang="en-US" sz="1200" dirty="0"/>
              <a:t>. In ACM SIGIR Forum, 2025.</a:t>
            </a:r>
          </a:p>
        </p:txBody>
      </p:sp>
      <p:pic>
        <p:nvPicPr>
          <p:cNvPr id="13" name="Picture 12">
            <a:extLst>
              <a:ext uri="{FF2B5EF4-FFF2-40B4-BE49-F238E27FC236}">
                <a16:creationId xmlns:a16="http://schemas.microsoft.com/office/drawing/2014/main" id="{6EF48EF5-60CB-8357-2CE5-4984A06D4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916" y="1685106"/>
            <a:ext cx="4058962" cy="198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1221B73-A3FA-577E-BCF0-7D4877683606}"/>
              </a:ext>
            </a:extLst>
          </p:cNvPr>
          <p:cNvPicPr>
            <a:picLocks noChangeAspect="1"/>
          </p:cNvPicPr>
          <p:nvPr/>
        </p:nvPicPr>
        <p:blipFill>
          <a:blip r:embed="rId6"/>
          <a:stretch>
            <a:fillRect/>
          </a:stretch>
        </p:blipFill>
        <p:spPr>
          <a:xfrm>
            <a:off x="289336" y="3829924"/>
            <a:ext cx="4218122" cy="433451"/>
          </a:xfrm>
          <a:custGeom>
            <a:avLst/>
            <a:gdLst>
              <a:gd name="csX0" fmla="*/ 0 w 4218122"/>
              <a:gd name="csY0" fmla="*/ 0 h 433451"/>
              <a:gd name="csX1" fmla="*/ 485084 w 4218122"/>
              <a:gd name="csY1" fmla="*/ 0 h 433451"/>
              <a:gd name="csX2" fmla="*/ 970168 w 4218122"/>
              <a:gd name="csY2" fmla="*/ 0 h 433451"/>
              <a:gd name="csX3" fmla="*/ 1581796 w 4218122"/>
              <a:gd name="csY3" fmla="*/ 0 h 433451"/>
              <a:gd name="csX4" fmla="*/ 2066880 w 4218122"/>
              <a:gd name="csY4" fmla="*/ 0 h 433451"/>
              <a:gd name="csX5" fmla="*/ 2551964 w 4218122"/>
              <a:gd name="csY5" fmla="*/ 0 h 433451"/>
              <a:gd name="csX6" fmla="*/ 3037048 w 4218122"/>
              <a:gd name="csY6" fmla="*/ 0 h 433451"/>
              <a:gd name="csX7" fmla="*/ 3564313 w 4218122"/>
              <a:gd name="csY7" fmla="*/ 0 h 433451"/>
              <a:gd name="csX8" fmla="*/ 4218122 w 4218122"/>
              <a:gd name="csY8" fmla="*/ 0 h 433451"/>
              <a:gd name="csX9" fmla="*/ 4218122 w 4218122"/>
              <a:gd name="csY9" fmla="*/ 433451 h 433451"/>
              <a:gd name="csX10" fmla="*/ 3606494 w 4218122"/>
              <a:gd name="csY10" fmla="*/ 433451 h 433451"/>
              <a:gd name="csX11" fmla="*/ 3163592 w 4218122"/>
              <a:gd name="csY11" fmla="*/ 433451 h 433451"/>
              <a:gd name="csX12" fmla="*/ 2678507 w 4218122"/>
              <a:gd name="csY12" fmla="*/ 433451 h 433451"/>
              <a:gd name="csX13" fmla="*/ 2277786 w 4218122"/>
              <a:gd name="csY13" fmla="*/ 433451 h 433451"/>
              <a:gd name="csX14" fmla="*/ 1834883 w 4218122"/>
              <a:gd name="csY14" fmla="*/ 433451 h 433451"/>
              <a:gd name="csX15" fmla="*/ 1434161 w 4218122"/>
              <a:gd name="csY15" fmla="*/ 433451 h 433451"/>
              <a:gd name="csX16" fmla="*/ 949077 w 4218122"/>
              <a:gd name="csY16" fmla="*/ 433451 h 433451"/>
              <a:gd name="csX17" fmla="*/ 506175 w 4218122"/>
              <a:gd name="csY17" fmla="*/ 433451 h 433451"/>
              <a:gd name="csX18" fmla="*/ 0 w 4218122"/>
              <a:gd name="csY18" fmla="*/ 433451 h 433451"/>
              <a:gd name="csX19" fmla="*/ 0 w 4218122"/>
              <a:gd name="csY19" fmla="*/ 0 h 4334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218122" h="43345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21960" y="167470"/>
                  <a:pt x="4204226" y="315105"/>
                  <a:pt x="4218122" y="433451"/>
                </a:cubicBezTo>
                <a:cubicBezTo>
                  <a:pt x="4017516" y="446680"/>
                  <a:pt x="3908673" y="425600"/>
                  <a:pt x="3606494" y="433451"/>
                </a:cubicBezTo>
                <a:cubicBezTo>
                  <a:pt x="3304315" y="441302"/>
                  <a:pt x="3326214" y="418719"/>
                  <a:pt x="3163592" y="433451"/>
                </a:cubicBezTo>
                <a:cubicBezTo>
                  <a:pt x="3000970" y="448183"/>
                  <a:pt x="2861641" y="424989"/>
                  <a:pt x="2678507" y="433451"/>
                </a:cubicBezTo>
                <a:cubicBezTo>
                  <a:pt x="2495374" y="441913"/>
                  <a:pt x="2429525" y="419932"/>
                  <a:pt x="2277786" y="433451"/>
                </a:cubicBezTo>
                <a:cubicBezTo>
                  <a:pt x="2126047" y="446970"/>
                  <a:pt x="1971316" y="425659"/>
                  <a:pt x="1834883" y="433451"/>
                </a:cubicBezTo>
                <a:cubicBezTo>
                  <a:pt x="1698450" y="441243"/>
                  <a:pt x="1571770" y="418310"/>
                  <a:pt x="1434161" y="433451"/>
                </a:cubicBezTo>
                <a:cubicBezTo>
                  <a:pt x="1296552" y="448592"/>
                  <a:pt x="1138895" y="379723"/>
                  <a:pt x="949077" y="433451"/>
                </a:cubicBezTo>
                <a:cubicBezTo>
                  <a:pt x="759259" y="487179"/>
                  <a:pt x="663859" y="387785"/>
                  <a:pt x="506175" y="433451"/>
                </a:cubicBezTo>
                <a:cubicBezTo>
                  <a:pt x="348491" y="479117"/>
                  <a:pt x="217472" y="426384"/>
                  <a:pt x="0" y="433451"/>
                </a:cubicBezTo>
                <a:cubicBezTo>
                  <a:pt x="-30439" y="342263"/>
                  <a:pt x="40380" y="145259"/>
                  <a:pt x="0" y="0"/>
                </a:cubicBezTo>
                <a:close/>
              </a:path>
              <a:path w="4218122" h="43345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26774" y="162633"/>
                  <a:pt x="4214532" y="219507"/>
                  <a:pt x="4218122" y="433451"/>
                </a:cubicBezTo>
                <a:cubicBezTo>
                  <a:pt x="4092503" y="477173"/>
                  <a:pt x="3931502" y="387466"/>
                  <a:pt x="3817400" y="433451"/>
                </a:cubicBezTo>
                <a:cubicBezTo>
                  <a:pt x="3703298" y="479436"/>
                  <a:pt x="3463879" y="389309"/>
                  <a:pt x="3247954" y="433451"/>
                </a:cubicBezTo>
                <a:cubicBezTo>
                  <a:pt x="3032029" y="477593"/>
                  <a:pt x="2987292" y="396795"/>
                  <a:pt x="2847232" y="433451"/>
                </a:cubicBezTo>
                <a:cubicBezTo>
                  <a:pt x="2707172" y="470107"/>
                  <a:pt x="2520941" y="397245"/>
                  <a:pt x="2235605" y="433451"/>
                </a:cubicBezTo>
                <a:cubicBezTo>
                  <a:pt x="1950269" y="469657"/>
                  <a:pt x="1904854" y="390710"/>
                  <a:pt x="1792702" y="433451"/>
                </a:cubicBezTo>
                <a:cubicBezTo>
                  <a:pt x="1680550" y="476192"/>
                  <a:pt x="1483653" y="397800"/>
                  <a:pt x="1391980" y="433451"/>
                </a:cubicBezTo>
                <a:cubicBezTo>
                  <a:pt x="1300307" y="469102"/>
                  <a:pt x="1064079" y="367974"/>
                  <a:pt x="822534" y="433451"/>
                </a:cubicBezTo>
                <a:cubicBezTo>
                  <a:pt x="580989" y="498928"/>
                  <a:pt x="342827" y="386316"/>
                  <a:pt x="0" y="433451"/>
                </a:cubicBezTo>
                <a:cubicBezTo>
                  <a:pt x="-46220" y="324879"/>
                  <a:pt x="27237" y="191983"/>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grpSp>
        <p:nvGrpSpPr>
          <p:cNvPr id="29" name="Group 28">
            <a:extLst>
              <a:ext uri="{FF2B5EF4-FFF2-40B4-BE49-F238E27FC236}">
                <a16:creationId xmlns:a16="http://schemas.microsoft.com/office/drawing/2014/main" id="{13953BAC-5E42-E2B2-C14E-CEF8FC410621}"/>
              </a:ext>
            </a:extLst>
          </p:cNvPr>
          <p:cNvGrpSpPr/>
          <p:nvPr/>
        </p:nvGrpSpPr>
        <p:grpSpPr>
          <a:xfrm>
            <a:off x="264087" y="4484046"/>
            <a:ext cx="4268619" cy="1579206"/>
            <a:chOff x="1129563" y="4680027"/>
            <a:chExt cx="4268619" cy="1579206"/>
          </a:xfrm>
        </p:grpSpPr>
        <p:pic>
          <p:nvPicPr>
            <p:cNvPr id="20" name="Picture 19">
              <a:extLst>
                <a:ext uri="{FF2B5EF4-FFF2-40B4-BE49-F238E27FC236}">
                  <a16:creationId xmlns:a16="http://schemas.microsoft.com/office/drawing/2014/main" id="{8A9A3080-EA00-6FE0-A232-5D57975CF7D1}"/>
                </a:ext>
              </a:extLst>
            </p:cNvPr>
            <p:cNvPicPr>
              <a:picLocks noChangeAspect="1"/>
            </p:cNvPicPr>
            <p:nvPr/>
          </p:nvPicPr>
          <p:blipFill>
            <a:blip r:embed="rId7"/>
            <a:stretch>
              <a:fillRect/>
            </a:stretch>
          </p:blipFill>
          <p:spPr>
            <a:xfrm>
              <a:off x="1129563" y="4680027"/>
              <a:ext cx="2465037" cy="1490400"/>
            </a:xfrm>
            <a:prstGeom prst="rect">
              <a:avLst/>
            </a:prstGeom>
            <a:ln>
              <a:solidFill>
                <a:schemeClr val="accent1"/>
              </a:solidFill>
            </a:ln>
            <a:effectLst>
              <a:outerShdw blurRad="292100" dist="139700" dir="2700000" algn="tl" rotWithShape="0">
                <a:srgbClr val="333333">
                  <a:alpha val="65000"/>
                </a:srgbClr>
              </a:outerShdw>
            </a:effectLst>
          </p:spPr>
        </p:pic>
        <p:pic>
          <p:nvPicPr>
            <p:cNvPr id="24" name="Picture 23" descr="A close-up of a document&#10;&#10;AI-generated content may be incorrect.">
              <a:extLst>
                <a:ext uri="{FF2B5EF4-FFF2-40B4-BE49-F238E27FC236}">
                  <a16:creationId xmlns:a16="http://schemas.microsoft.com/office/drawing/2014/main" id="{A257ABD8-EF44-7384-E97F-AA613388C120}"/>
                </a:ext>
              </a:extLst>
            </p:cNvPr>
            <p:cNvPicPr>
              <a:picLocks noChangeAspect="1"/>
            </p:cNvPicPr>
            <p:nvPr/>
          </p:nvPicPr>
          <p:blipFill>
            <a:blip r:embed="rId8"/>
            <a:stretch>
              <a:fillRect/>
            </a:stretch>
          </p:blipFill>
          <p:spPr>
            <a:xfrm>
              <a:off x="2591717" y="5084433"/>
              <a:ext cx="2806465" cy="1174800"/>
            </a:xfrm>
            <a:custGeom>
              <a:avLst/>
              <a:gdLst>
                <a:gd name="csX0" fmla="*/ 0 w 2806465"/>
                <a:gd name="csY0" fmla="*/ 0 h 1174800"/>
                <a:gd name="csX1" fmla="*/ 617422 w 2806465"/>
                <a:gd name="csY1" fmla="*/ 0 h 1174800"/>
                <a:gd name="csX2" fmla="*/ 1150651 w 2806465"/>
                <a:gd name="csY2" fmla="*/ 0 h 1174800"/>
                <a:gd name="csX3" fmla="*/ 1711944 w 2806465"/>
                <a:gd name="csY3" fmla="*/ 0 h 1174800"/>
                <a:gd name="csX4" fmla="*/ 2217107 w 2806465"/>
                <a:gd name="csY4" fmla="*/ 0 h 1174800"/>
                <a:gd name="csX5" fmla="*/ 2806465 w 2806465"/>
                <a:gd name="csY5" fmla="*/ 0 h 1174800"/>
                <a:gd name="csX6" fmla="*/ 2806465 w 2806465"/>
                <a:gd name="csY6" fmla="*/ 599148 h 1174800"/>
                <a:gd name="csX7" fmla="*/ 2806465 w 2806465"/>
                <a:gd name="csY7" fmla="*/ 1174800 h 1174800"/>
                <a:gd name="csX8" fmla="*/ 2301301 w 2806465"/>
                <a:gd name="csY8" fmla="*/ 1174800 h 1174800"/>
                <a:gd name="csX9" fmla="*/ 1796138 w 2806465"/>
                <a:gd name="csY9" fmla="*/ 1174800 h 1174800"/>
                <a:gd name="csX10" fmla="*/ 1178715 w 2806465"/>
                <a:gd name="csY10" fmla="*/ 1174800 h 1174800"/>
                <a:gd name="csX11" fmla="*/ 701616 w 2806465"/>
                <a:gd name="csY11" fmla="*/ 1174800 h 1174800"/>
                <a:gd name="csX12" fmla="*/ 0 w 2806465"/>
                <a:gd name="csY12" fmla="*/ 1174800 h 1174800"/>
                <a:gd name="csX13" fmla="*/ 0 w 2806465"/>
                <a:gd name="csY13" fmla="*/ 575652 h 1174800"/>
                <a:gd name="csX14" fmla="*/ 0 w 2806465"/>
                <a:gd name="csY14" fmla="*/ 0 h 1174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806465" h="1174800" fill="none" extrusionOk="0">
                  <a:moveTo>
                    <a:pt x="0" y="0"/>
                  </a:moveTo>
                  <a:cubicBezTo>
                    <a:pt x="238108" y="-39269"/>
                    <a:pt x="395541" y="10301"/>
                    <a:pt x="617422" y="0"/>
                  </a:cubicBezTo>
                  <a:cubicBezTo>
                    <a:pt x="839303" y="-10301"/>
                    <a:pt x="914644" y="10738"/>
                    <a:pt x="1150651" y="0"/>
                  </a:cubicBezTo>
                  <a:cubicBezTo>
                    <a:pt x="1386658" y="-10738"/>
                    <a:pt x="1476296" y="44152"/>
                    <a:pt x="1711944" y="0"/>
                  </a:cubicBezTo>
                  <a:cubicBezTo>
                    <a:pt x="1947592" y="-44152"/>
                    <a:pt x="2064053" y="10207"/>
                    <a:pt x="2217107" y="0"/>
                  </a:cubicBezTo>
                  <a:cubicBezTo>
                    <a:pt x="2370161" y="-10207"/>
                    <a:pt x="2670481" y="27725"/>
                    <a:pt x="2806465" y="0"/>
                  </a:cubicBezTo>
                  <a:cubicBezTo>
                    <a:pt x="2826937" y="258756"/>
                    <a:pt x="2800488" y="299941"/>
                    <a:pt x="2806465" y="599148"/>
                  </a:cubicBezTo>
                  <a:cubicBezTo>
                    <a:pt x="2812442" y="898355"/>
                    <a:pt x="2769048" y="968088"/>
                    <a:pt x="2806465" y="1174800"/>
                  </a:cubicBezTo>
                  <a:cubicBezTo>
                    <a:pt x="2661713" y="1202562"/>
                    <a:pt x="2541313" y="1128035"/>
                    <a:pt x="2301301" y="1174800"/>
                  </a:cubicBezTo>
                  <a:cubicBezTo>
                    <a:pt x="2061289" y="1221565"/>
                    <a:pt x="1976762" y="1169396"/>
                    <a:pt x="1796138" y="1174800"/>
                  </a:cubicBezTo>
                  <a:cubicBezTo>
                    <a:pt x="1615514" y="1180204"/>
                    <a:pt x="1315263" y="1124822"/>
                    <a:pt x="1178715" y="1174800"/>
                  </a:cubicBezTo>
                  <a:cubicBezTo>
                    <a:pt x="1042167" y="1224778"/>
                    <a:pt x="923890" y="1145520"/>
                    <a:pt x="701616" y="1174800"/>
                  </a:cubicBezTo>
                  <a:cubicBezTo>
                    <a:pt x="479342" y="1204080"/>
                    <a:pt x="306289" y="1112509"/>
                    <a:pt x="0" y="1174800"/>
                  </a:cubicBezTo>
                  <a:cubicBezTo>
                    <a:pt x="-41760" y="1008346"/>
                    <a:pt x="14231" y="827915"/>
                    <a:pt x="0" y="575652"/>
                  </a:cubicBezTo>
                  <a:cubicBezTo>
                    <a:pt x="-14231" y="323389"/>
                    <a:pt x="10394" y="212380"/>
                    <a:pt x="0" y="0"/>
                  </a:cubicBezTo>
                  <a:close/>
                </a:path>
                <a:path w="2806465" h="1174800" stroke="0" extrusionOk="0">
                  <a:moveTo>
                    <a:pt x="0" y="0"/>
                  </a:moveTo>
                  <a:cubicBezTo>
                    <a:pt x="138430" y="-20811"/>
                    <a:pt x="283493" y="30643"/>
                    <a:pt x="505164" y="0"/>
                  </a:cubicBezTo>
                  <a:cubicBezTo>
                    <a:pt x="726835" y="-30643"/>
                    <a:pt x="805912" y="18442"/>
                    <a:pt x="1066457" y="0"/>
                  </a:cubicBezTo>
                  <a:cubicBezTo>
                    <a:pt x="1327002" y="-18442"/>
                    <a:pt x="1345808" y="17658"/>
                    <a:pt x="1543556" y="0"/>
                  </a:cubicBezTo>
                  <a:cubicBezTo>
                    <a:pt x="1741304" y="-17658"/>
                    <a:pt x="1864152" y="28019"/>
                    <a:pt x="2020655" y="0"/>
                  </a:cubicBezTo>
                  <a:cubicBezTo>
                    <a:pt x="2177158" y="-28019"/>
                    <a:pt x="2607085" y="35030"/>
                    <a:pt x="2806465" y="0"/>
                  </a:cubicBezTo>
                  <a:cubicBezTo>
                    <a:pt x="2840757" y="122372"/>
                    <a:pt x="2764385" y="439954"/>
                    <a:pt x="2806465" y="563904"/>
                  </a:cubicBezTo>
                  <a:cubicBezTo>
                    <a:pt x="2848545" y="687854"/>
                    <a:pt x="2802841" y="964116"/>
                    <a:pt x="2806465" y="1174800"/>
                  </a:cubicBezTo>
                  <a:cubicBezTo>
                    <a:pt x="2567605" y="1220461"/>
                    <a:pt x="2485185" y="1139071"/>
                    <a:pt x="2301301" y="1174800"/>
                  </a:cubicBezTo>
                  <a:cubicBezTo>
                    <a:pt x="2117417" y="1210529"/>
                    <a:pt x="1994166" y="1141576"/>
                    <a:pt x="1824202" y="1174800"/>
                  </a:cubicBezTo>
                  <a:cubicBezTo>
                    <a:pt x="1654238" y="1208024"/>
                    <a:pt x="1414519" y="1136913"/>
                    <a:pt x="1290974" y="1174800"/>
                  </a:cubicBezTo>
                  <a:cubicBezTo>
                    <a:pt x="1167429" y="1212687"/>
                    <a:pt x="889159" y="1123130"/>
                    <a:pt x="785810" y="1174800"/>
                  </a:cubicBezTo>
                  <a:cubicBezTo>
                    <a:pt x="682461" y="1226470"/>
                    <a:pt x="259037" y="1144699"/>
                    <a:pt x="0" y="1174800"/>
                  </a:cubicBezTo>
                  <a:cubicBezTo>
                    <a:pt x="-20581" y="991319"/>
                    <a:pt x="59581" y="699492"/>
                    <a:pt x="0" y="563904"/>
                  </a:cubicBezTo>
                  <a:cubicBezTo>
                    <a:pt x="-59581" y="428316"/>
                    <a:pt x="35971" y="239863"/>
                    <a:pt x="0" y="0"/>
                  </a:cubicBezTo>
                  <a:close/>
                </a:path>
              </a:pathLst>
            </a:custGeom>
            <a:ln>
              <a:solidFill>
                <a:schemeClr val="tx1"/>
              </a:solidFill>
              <a:extLst>
                <a:ext uri="{C807C97D-BFC1-408E-A445-0C87EB9F89A2}">
                  <ask:lineSketchStyleProps xmlns:ask="http://schemas.microsoft.com/office/drawing/2018/sketchyshapes" sd="4033344227">
                    <a:prstGeom prst="rect">
                      <a:avLst/>
                    </a:prstGeom>
                    <ask:type>
                      <ask:lineSketchScribble/>
                    </ask:type>
                  </ask:lineSketchStyleProps>
                </a:ext>
              </a:extLst>
            </a:ln>
            <a:effectLst>
              <a:outerShdw blurRad="292100" dist="139700" dir="2700000" algn="tl" rotWithShape="0">
                <a:srgbClr val="333333">
                  <a:alpha val="65000"/>
                </a:srgbClr>
              </a:outerShdw>
            </a:effectLst>
          </p:spPr>
        </p:pic>
      </p:grpSp>
      <p:pic>
        <p:nvPicPr>
          <p:cNvPr id="7" name="Picture 4" descr="May be an image of 1 person and table">
            <a:extLst>
              <a:ext uri="{FF2B5EF4-FFF2-40B4-BE49-F238E27FC236}">
                <a16:creationId xmlns:a16="http://schemas.microsoft.com/office/drawing/2014/main" id="{08D52F3D-7072-20C5-6799-D2226F4DDDC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643" r="5525"/>
          <a:stretch/>
        </p:blipFill>
        <p:spPr bwMode="auto">
          <a:xfrm>
            <a:off x="6901837" y="1686364"/>
            <a:ext cx="3171608" cy="1985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BCBF84B-9672-BB07-1CB2-802403E51249}"/>
              </a:ext>
            </a:extLst>
          </p:cNvPr>
          <p:cNvPicPr>
            <a:picLocks noChangeAspect="1"/>
          </p:cNvPicPr>
          <p:nvPr/>
        </p:nvPicPr>
        <p:blipFill>
          <a:blip r:embed="rId10"/>
          <a:stretch>
            <a:fillRect/>
          </a:stretch>
        </p:blipFill>
        <p:spPr>
          <a:xfrm>
            <a:off x="6585448" y="3829924"/>
            <a:ext cx="3804386" cy="432000"/>
          </a:xfrm>
          <a:custGeom>
            <a:avLst/>
            <a:gdLst>
              <a:gd name="csX0" fmla="*/ 0 w 3804386"/>
              <a:gd name="csY0" fmla="*/ 0 h 432000"/>
              <a:gd name="csX1" fmla="*/ 543484 w 3804386"/>
              <a:gd name="csY1" fmla="*/ 0 h 432000"/>
              <a:gd name="csX2" fmla="*/ 1125011 w 3804386"/>
              <a:gd name="csY2" fmla="*/ 0 h 432000"/>
              <a:gd name="csX3" fmla="*/ 1630451 w 3804386"/>
              <a:gd name="csY3" fmla="*/ 0 h 432000"/>
              <a:gd name="csX4" fmla="*/ 2135891 w 3804386"/>
              <a:gd name="csY4" fmla="*/ 0 h 432000"/>
              <a:gd name="csX5" fmla="*/ 2755462 w 3804386"/>
              <a:gd name="csY5" fmla="*/ 0 h 432000"/>
              <a:gd name="csX6" fmla="*/ 3260902 w 3804386"/>
              <a:gd name="csY6" fmla="*/ 0 h 432000"/>
              <a:gd name="csX7" fmla="*/ 3804386 w 3804386"/>
              <a:gd name="csY7" fmla="*/ 0 h 432000"/>
              <a:gd name="csX8" fmla="*/ 3804386 w 3804386"/>
              <a:gd name="csY8" fmla="*/ 432000 h 432000"/>
              <a:gd name="csX9" fmla="*/ 3184815 w 3804386"/>
              <a:gd name="csY9" fmla="*/ 432000 h 432000"/>
              <a:gd name="csX10" fmla="*/ 2755462 w 3804386"/>
              <a:gd name="csY10" fmla="*/ 432000 h 432000"/>
              <a:gd name="csX11" fmla="*/ 2250023 w 3804386"/>
              <a:gd name="csY11" fmla="*/ 432000 h 432000"/>
              <a:gd name="csX12" fmla="*/ 1782627 w 3804386"/>
              <a:gd name="csY12" fmla="*/ 432000 h 432000"/>
              <a:gd name="csX13" fmla="*/ 1315231 w 3804386"/>
              <a:gd name="csY13" fmla="*/ 432000 h 432000"/>
              <a:gd name="csX14" fmla="*/ 809791 w 3804386"/>
              <a:gd name="csY14" fmla="*/ 432000 h 432000"/>
              <a:gd name="csX15" fmla="*/ 0 w 3804386"/>
              <a:gd name="csY15" fmla="*/ 432000 h 432000"/>
              <a:gd name="csX16" fmla="*/ 0 w 3804386"/>
              <a:gd name="csY16" fmla="*/ 0 h 432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804386" h="432000" fill="none" extrusionOk="0">
                <a:moveTo>
                  <a:pt x="0" y="0"/>
                </a:moveTo>
                <a:cubicBezTo>
                  <a:pt x="157843" y="-40650"/>
                  <a:pt x="389524" y="4936"/>
                  <a:pt x="543484" y="0"/>
                </a:cubicBezTo>
                <a:cubicBezTo>
                  <a:pt x="697444" y="-4936"/>
                  <a:pt x="919535" y="46056"/>
                  <a:pt x="1125011" y="0"/>
                </a:cubicBezTo>
                <a:cubicBezTo>
                  <a:pt x="1330487" y="-46056"/>
                  <a:pt x="1443737" y="21822"/>
                  <a:pt x="1630451" y="0"/>
                </a:cubicBezTo>
                <a:cubicBezTo>
                  <a:pt x="1817165" y="-21822"/>
                  <a:pt x="1922721" y="2872"/>
                  <a:pt x="2135891" y="0"/>
                </a:cubicBezTo>
                <a:cubicBezTo>
                  <a:pt x="2349061" y="-2872"/>
                  <a:pt x="2480397" y="12333"/>
                  <a:pt x="2755462" y="0"/>
                </a:cubicBezTo>
                <a:cubicBezTo>
                  <a:pt x="3030527" y="-12333"/>
                  <a:pt x="3030861" y="7048"/>
                  <a:pt x="3260902" y="0"/>
                </a:cubicBezTo>
                <a:cubicBezTo>
                  <a:pt x="3490943" y="-7048"/>
                  <a:pt x="3633711" y="45647"/>
                  <a:pt x="3804386" y="0"/>
                </a:cubicBezTo>
                <a:cubicBezTo>
                  <a:pt x="3854652" y="187113"/>
                  <a:pt x="3754534" y="343042"/>
                  <a:pt x="3804386" y="432000"/>
                </a:cubicBezTo>
                <a:cubicBezTo>
                  <a:pt x="3564623" y="433658"/>
                  <a:pt x="3444117" y="429652"/>
                  <a:pt x="3184815" y="432000"/>
                </a:cubicBezTo>
                <a:cubicBezTo>
                  <a:pt x="2925513" y="434348"/>
                  <a:pt x="2881252" y="424595"/>
                  <a:pt x="2755462" y="432000"/>
                </a:cubicBezTo>
                <a:cubicBezTo>
                  <a:pt x="2629672" y="439405"/>
                  <a:pt x="2429359" y="409230"/>
                  <a:pt x="2250023" y="432000"/>
                </a:cubicBezTo>
                <a:cubicBezTo>
                  <a:pt x="2070687" y="454770"/>
                  <a:pt x="1976852" y="410353"/>
                  <a:pt x="1782627" y="432000"/>
                </a:cubicBezTo>
                <a:cubicBezTo>
                  <a:pt x="1588402" y="453647"/>
                  <a:pt x="1421797" y="387001"/>
                  <a:pt x="1315231" y="432000"/>
                </a:cubicBezTo>
                <a:cubicBezTo>
                  <a:pt x="1208665" y="476999"/>
                  <a:pt x="991791" y="400978"/>
                  <a:pt x="809791" y="432000"/>
                </a:cubicBezTo>
                <a:cubicBezTo>
                  <a:pt x="627791" y="463022"/>
                  <a:pt x="219888" y="340684"/>
                  <a:pt x="0" y="432000"/>
                </a:cubicBezTo>
                <a:cubicBezTo>
                  <a:pt x="-10597" y="307061"/>
                  <a:pt x="5434" y="144466"/>
                  <a:pt x="0" y="0"/>
                </a:cubicBezTo>
                <a:close/>
              </a:path>
              <a:path w="3804386" h="432000" stroke="0" extrusionOk="0">
                <a:moveTo>
                  <a:pt x="0" y="0"/>
                </a:moveTo>
                <a:cubicBezTo>
                  <a:pt x="222059" y="-9850"/>
                  <a:pt x="315015" y="16773"/>
                  <a:pt x="505440" y="0"/>
                </a:cubicBezTo>
                <a:cubicBezTo>
                  <a:pt x="695865" y="-16773"/>
                  <a:pt x="807601" y="47499"/>
                  <a:pt x="934792" y="0"/>
                </a:cubicBezTo>
                <a:cubicBezTo>
                  <a:pt x="1061983" y="-47499"/>
                  <a:pt x="1427405" y="69642"/>
                  <a:pt x="1554363" y="0"/>
                </a:cubicBezTo>
                <a:cubicBezTo>
                  <a:pt x="1681321" y="-69642"/>
                  <a:pt x="1951539" y="15454"/>
                  <a:pt x="2097847" y="0"/>
                </a:cubicBezTo>
                <a:cubicBezTo>
                  <a:pt x="2244155" y="-15454"/>
                  <a:pt x="2490269" y="13951"/>
                  <a:pt x="2641331" y="0"/>
                </a:cubicBezTo>
                <a:cubicBezTo>
                  <a:pt x="2792393" y="-13951"/>
                  <a:pt x="3021569" y="43919"/>
                  <a:pt x="3146771" y="0"/>
                </a:cubicBezTo>
                <a:cubicBezTo>
                  <a:pt x="3271973" y="-43919"/>
                  <a:pt x="3558891" y="16332"/>
                  <a:pt x="3804386" y="0"/>
                </a:cubicBezTo>
                <a:cubicBezTo>
                  <a:pt x="3844714" y="153775"/>
                  <a:pt x="3773137" y="247784"/>
                  <a:pt x="3804386" y="432000"/>
                </a:cubicBezTo>
                <a:cubicBezTo>
                  <a:pt x="3689237" y="453197"/>
                  <a:pt x="3444248" y="377358"/>
                  <a:pt x="3336990" y="432000"/>
                </a:cubicBezTo>
                <a:cubicBezTo>
                  <a:pt x="3229732" y="486642"/>
                  <a:pt x="3017866" y="428458"/>
                  <a:pt x="2793506" y="432000"/>
                </a:cubicBezTo>
                <a:cubicBezTo>
                  <a:pt x="2569146" y="435542"/>
                  <a:pt x="2339748" y="397032"/>
                  <a:pt x="2211979" y="432000"/>
                </a:cubicBezTo>
                <a:cubicBezTo>
                  <a:pt x="2084210" y="466968"/>
                  <a:pt x="1943789" y="420353"/>
                  <a:pt x="1782627" y="432000"/>
                </a:cubicBezTo>
                <a:cubicBezTo>
                  <a:pt x="1621465" y="443647"/>
                  <a:pt x="1359770" y="405757"/>
                  <a:pt x="1163055" y="432000"/>
                </a:cubicBezTo>
                <a:cubicBezTo>
                  <a:pt x="966340" y="458243"/>
                  <a:pt x="906171" y="415608"/>
                  <a:pt x="695659" y="432000"/>
                </a:cubicBezTo>
                <a:cubicBezTo>
                  <a:pt x="485147" y="448392"/>
                  <a:pt x="241011" y="387955"/>
                  <a:pt x="0" y="432000"/>
                </a:cubicBezTo>
                <a:cubicBezTo>
                  <a:pt x="-50479" y="294910"/>
                  <a:pt x="14947" y="136269"/>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grpSp>
        <p:nvGrpSpPr>
          <p:cNvPr id="27" name="Group 26">
            <a:extLst>
              <a:ext uri="{FF2B5EF4-FFF2-40B4-BE49-F238E27FC236}">
                <a16:creationId xmlns:a16="http://schemas.microsoft.com/office/drawing/2014/main" id="{E3B4F938-B3BF-D169-77E5-C551556A4377}"/>
              </a:ext>
            </a:extLst>
          </p:cNvPr>
          <p:cNvGrpSpPr/>
          <p:nvPr/>
        </p:nvGrpSpPr>
        <p:grpSpPr>
          <a:xfrm>
            <a:off x="5047368" y="4484046"/>
            <a:ext cx="6880546" cy="1672244"/>
            <a:chOff x="5553606" y="4659503"/>
            <a:chExt cx="6880546" cy="1672244"/>
          </a:xfrm>
        </p:grpSpPr>
        <p:pic>
          <p:nvPicPr>
            <p:cNvPr id="23" name="Picture 22" descr="A screenshot of a web page&#10;&#10;AI-generated content may be incorrect.">
              <a:extLst>
                <a:ext uri="{FF2B5EF4-FFF2-40B4-BE49-F238E27FC236}">
                  <a16:creationId xmlns:a16="http://schemas.microsoft.com/office/drawing/2014/main" id="{54D5DFCD-D447-0FEA-DCA6-256EC0D5C651}"/>
                </a:ext>
              </a:extLst>
            </p:cNvPr>
            <p:cNvPicPr>
              <a:picLocks noChangeAspect="1"/>
            </p:cNvPicPr>
            <p:nvPr/>
          </p:nvPicPr>
          <p:blipFill>
            <a:blip r:embed="rId11"/>
            <a:stretch>
              <a:fillRect/>
            </a:stretch>
          </p:blipFill>
          <p:spPr>
            <a:xfrm>
              <a:off x="10276623" y="4679328"/>
              <a:ext cx="2157529" cy="1491099"/>
            </a:xfrm>
            <a:prstGeom prst="rect">
              <a:avLst/>
            </a:prstGeom>
            <a:ln>
              <a:solidFill>
                <a:schemeClr val="accent1"/>
              </a:solidFill>
            </a:ln>
            <a:effectLst>
              <a:outerShdw blurRad="292100" dist="139700" dir="2700000" algn="tl" rotWithShape="0">
                <a:srgbClr val="333333">
                  <a:alpha val="65000"/>
                </a:srgbClr>
              </a:outerShdw>
            </a:effectLst>
          </p:spPr>
        </p:pic>
        <p:pic>
          <p:nvPicPr>
            <p:cNvPr id="22" name="Picture 21" descr="A group of buildings with a roof&#10;&#10;AI-generated content may be incorrect.">
              <a:extLst>
                <a:ext uri="{FF2B5EF4-FFF2-40B4-BE49-F238E27FC236}">
                  <a16:creationId xmlns:a16="http://schemas.microsoft.com/office/drawing/2014/main" id="{11AED99A-35C3-867C-4C74-8C9AFE24ECDD}"/>
                </a:ext>
              </a:extLst>
            </p:cNvPr>
            <p:cNvPicPr>
              <a:picLocks noChangeAspect="1"/>
            </p:cNvPicPr>
            <p:nvPr/>
          </p:nvPicPr>
          <p:blipFill>
            <a:blip r:embed="rId12"/>
            <a:stretch>
              <a:fillRect/>
            </a:stretch>
          </p:blipFill>
          <p:spPr>
            <a:xfrm>
              <a:off x="5553606" y="4659503"/>
              <a:ext cx="1958009" cy="1491099"/>
            </a:xfrm>
            <a:prstGeom prst="rect">
              <a:avLst/>
            </a:prstGeom>
            <a:ln>
              <a:solidFill>
                <a:schemeClr val="accent1"/>
              </a:solid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2EDF801-D63C-5CB8-6934-8C469FC2AE68}"/>
                </a:ext>
              </a:extLst>
            </p:cNvPr>
            <p:cNvPicPr>
              <a:picLocks noChangeAspect="1"/>
            </p:cNvPicPr>
            <p:nvPr/>
          </p:nvPicPr>
          <p:blipFill>
            <a:blip r:embed="rId13"/>
            <a:srcRect l="18438" r="19377" b="47000"/>
            <a:stretch>
              <a:fillRect/>
            </a:stretch>
          </p:blipFill>
          <p:spPr>
            <a:xfrm>
              <a:off x="7456867" y="4841347"/>
              <a:ext cx="2962142" cy="1490400"/>
            </a:xfrm>
            <a:prstGeom prst="rect">
              <a:avLst/>
            </a:prstGeom>
            <a:ln>
              <a:solidFill>
                <a:schemeClr val="accent1"/>
              </a:solidFill>
            </a:ln>
            <a:effectLst>
              <a:outerShdw blurRad="292100" dist="139700" dir="2700000" algn="tl" rotWithShape="0">
                <a:srgbClr val="333333">
                  <a:alpha val="65000"/>
                </a:srgbClr>
              </a:outerShdw>
            </a:effectLst>
          </p:spPr>
        </p:pic>
      </p:grpSp>
      <p:sp>
        <p:nvSpPr>
          <p:cNvPr id="32" name="Arrow: Down 31">
            <a:extLst>
              <a:ext uri="{FF2B5EF4-FFF2-40B4-BE49-F238E27FC236}">
                <a16:creationId xmlns:a16="http://schemas.microsoft.com/office/drawing/2014/main" id="{4333697B-9BDB-5F04-BC85-66F6DABA88C7}"/>
              </a:ext>
            </a:extLst>
          </p:cNvPr>
          <p:cNvSpPr/>
          <p:nvPr/>
        </p:nvSpPr>
        <p:spPr>
          <a:xfrm rot="16200000">
            <a:off x="5565247" y="2368640"/>
            <a:ext cx="199221" cy="620130"/>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44293F2F-D5D7-D4FB-8B37-3FCEB4E3335D}"/>
              </a:ext>
            </a:extLst>
          </p:cNvPr>
          <p:cNvSpPr txBox="1"/>
          <p:nvPr/>
        </p:nvSpPr>
        <p:spPr>
          <a:xfrm>
            <a:off x="7500375" y="5581186"/>
            <a:ext cx="1862650" cy="369332"/>
          </a:xfrm>
          <a:prstGeom prst="rect">
            <a:avLst/>
          </a:prstGeom>
          <a:noFill/>
        </p:spPr>
        <p:txBody>
          <a:bodyPr wrap="square" rtlCol="0">
            <a:spAutoFit/>
          </a:bodyPr>
          <a:lstStyle/>
          <a:p>
            <a:pPr algn="ctr"/>
            <a:r>
              <a:rPr lang="en-CA" b="1" dirty="0">
                <a:latin typeface="Aptos SemiBold" panose="020B0004020202020204" pitchFamily="34" charset="0"/>
              </a:rPr>
              <a:t>Friday, July 24</a:t>
            </a:r>
          </a:p>
        </p:txBody>
      </p:sp>
    </p:spTree>
    <p:extLst>
      <p:ext uri="{BB962C8B-B14F-4D97-AF65-F5344CB8AC3E}">
        <p14:creationId xmlns:p14="http://schemas.microsoft.com/office/powerpoint/2010/main" val="651466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988136-9A85-BF24-0373-0052968ACF08}"/>
              </a:ext>
            </a:extLst>
          </p:cNvPr>
          <p:cNvSpPr txBox="1">
            <a:spLocks/>
          </p:cNvSpPr>
          <p:nvPr/>
        </p:nvSpPr>
        <p:spPr>
          <a:xfrm>
            <a:off x="1823125" y="1431990"/>
            <a:ext cx="8545751" cy="399402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CA" dirty="0"/>
              <a:t>Without a critical lens, we end up with incredibly problematic interpretations of concepts like “political bias” that may amount to </a:t>
            </a:r>
            <a:r>
              <a:rPr lang="en-CA" b="1" i="1" dirty="0"/>
              <a:t>algorithmic </a:t>
            </a:r>
            <a:r>
              <a:rPr lang="en-CA" b="1" i="1" dirty="0" err="1"/>
              <a:t>bothsidism</a:t>
            </a:r>
            <a:r>
              <a:rPr lang="en-CA" dirty="0"/>
              <a:t>; and inappropriately frame the concern as one of fairness when it is in fact about the concentration of platform power and lack of</a:t>
            </a:r>
            <a:r>
              <a:rPr lang="en-US" dirty="0"/>
              <a:t> equitable spaces for</a:t>
            </a:r>
            <a:r>
              <a:rPr lang="en-CA" dirty="0"/>
              <a:t> social deliberation and negotiation within our platforms </a:t>
            </a:r>
          </a:p>
        </p:txBody>
      </p:sp>
      <p:sp>
        <p:nvSpPr>
          <p:cNvPr id="5" name="TextBox 4">
            <a:extLst>
              <a:ext uri="{FF2B5EF4-FFF2-40B4-BE49-F238E27FC236}">
                <a16:creationId xmlns:a16="http://schemas.microsoft.com/office/drawing/2014/main" id="{1018AF53-7DAE-574D-70BC-5F6D072CB739}"/>
              </a:ext>
            </a:extLst>
          </p:cNvPr>
          <p:cNvSpPr txBox="1"/>
          <p:nvPr/>
        </p:nvSpPr>
        <p:spPr>
          <a:xfrm>
            <a:off x="0" y="6396335"/>
            <a:ext cx="12192000" cy="461665"/>
          </a:xfrm>
          <a:prstGeom prst="rect">
            <a:avLst/>
          </a:prstGeom>
          <a:noFill/>
        </p:spPr>
        <p:txBody>
          <a:bodyPr wrap="square" anchor="b">
            <a:spAutoFit/>
          </a:bodyPr>
          <a:lstStyle/>
          <a:p>
            <a:pPr algn="ctr"/>
            <a:r>
              <a:rPr lang="en-US" sz="1200" dirty="0"/>
              <a:t>Mitra. </a:t>
            </a:r>
            <a:r>
              <a:rPr lang="en-US" sz="1200" dirty="0">
                <a:hlinkClick r:id="rId2"/>
              </a:rPr>
              <a:t>Search and Society: Reimagining Information Access for Radical Futures</a:t>
            </a:r>
            <a:r>
              <a:rPr lang="en-US" sz="1200" dirty="0"/>
              <a:t>. In IRRJ, 2025.</a:t>
            </a:r>
            <a:endParaRPr lang="en-CA" sz="1200" dirty="0"/>
          </a:p>
          <a:p>
            <a:pPr algn="ctr"/>
            <a:r>
              <a:rPr lang="en-US" sz="1200" dirty="0"/>
              <a:t>Mitra. </a:t>
            </a:r>
            <a:r>
              <a:rPr lang="en-US" sz="1200" dirty="0">
                <a:hlinkClick r:id="rId3"/>
              </a:rPr>
              <a:t>Towards Critical IR Theories and Practices</a:t>
            </a:r>
            <a:r>
              <a:rPr lang="en-US" sz="1200" dirty="0"/>
              <a:t>. In SIGIR Forum, 2026.</a:t>
            </a:r>
            <a:endParaRPr lang="en-CA" sz="1200" dirty="0"/>
          </a:p>
        </p:txBody>
      </p:sp>
    </p:spTree>
    <p:extLst>
      <p:ext uri="{BB962C8B-B14F-4D97-AF65-F5344CB8AC3E}">
        <p14:creationId xmlns:p14="http://schemas.microsoft.com/office/powerpoint/2010/main" val="2661141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52B4-261A-1952-27B8-5E6EE6471A3E}"/>
              </a:ext>
            </a:extLst>
          </p:cNvPr>
          <p:cNvSpPr>
            <a:spLocks noGrp="1"/>
          </p:cNvSpPr>
          <p:nvPr>
            <p:ph type="title"/>
          </p:nvPr>
        </p:nvSpPr>
        <p:spPr/>
        <p:txBody>
          <a:bodyPr>
            <a:normAutofit/>
          </a:bodyPr>
          <a:lstStyle/>
          <a:p>
            <a:pPr algn="ctr"/>
            <a:r>
              <a:rPr lang="en-CA" sz="5400" dirty="0"/>
              <a:t>Six recommendations for Critical IR</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4C9A5F86-F629-E30C-7E09-ACFAA3E7A284}"/>
                  </a:ext>
                </a:extLst>
              </p:cNvPr>
              <p:cNvGraphicFramePr>
                <a:graphicFrameLocks noChangeAspect="1"/>
              </p:cNvGraphicFramePr>
              <p:nvPr>
                <p:extLst>
                  <p:ext uri="{D42A27DB-BD31-4B8C-83A1-F6EECF244321}">
                    <p14:modId xmlns:p14="http://schemas.microsoft.com/office/powerpoint/2010/main" val="1618029722"/>
                  </p:ext>
                </p:extLst>
              </p:nvPr>
            </p:nvGraphicFramePr>
            <p:xfrm>
              <a:off x="838200" y="1825625"/>
              <a:ext cx="10515600" cy="4351338"/>
            </p:xfrm>
            <a:graphic>
              <a:graphicData uri="http://schemas.microsoft.com/office/powerpoint/2016/summaryzoom">
                <psuz:summaryZm>
                  <psuz:summaryZmObj sectionId="{8077ED99-227E-4461-A4C4-9B5AE1599BA5}">
                    <psuz:zmPr id="{373B9FEE-9870-4711-9905-FA224ACAAB05}" transitionDur="1000">
                      <p166:blipFill xmlns:p166="http://schemas.microsoft.com/office/powerpoint/2016/6/main">
                        <a:blip r:embed="rId2"/>
                        <a:stretch>
                          <a:fillRect/>
                        </a:stretch>
                      </p166:blipFill>
                      <p166:spPr xmlns:p166="http://schemas.microsoft.com/office/powerpoint/2016/6/main">
                        <a:xfrm>
                          <a:off x="407479" y="342010"/>
                          <a:ext cx="3154680" cy="1774508"/>
                        </a:xfrm>
                        <a:prstGeom prst="rect">
                          <a:avLst/>
                        </a:prstGeom>
                        <a:ln w="3175">
                          <a:solidFill>
                            <a:prstClr val="ltGray"/>
                          </a:solidFill>
                        </a:ln>
                      </p166:spPr>
                    </psuz:zmPr>
                  </psuz:summaryZmObj>
                  <psuz:summaryZmObj sectionId="{3526E7C1-81F1-4F24-AC68-F83597E4DB13}">
                    <psuz:zmPr id="{F2790564-1F9C-4F01-A0CB-88AA169D9463}" transitionDur="1000">
                      <p166:blipFill xmlns:p166="http://schemas.microsoft.com/office/powerpoint/2016/6/main">
                        <a:blip r:embed="rId3"/>
                        <a:stretch>
                          <a:fillRect/>
                        </a:stretch>
                      </p166:blipFill>
                      <p166:spPr xmlns:p166="http://schemas.microsoft.com/office/powerpoint/2016/6/main">
                        <a:xfrm>
                          <a:off x="3680460" y="342010"/>
                          <a:ext cx="3154680" cy="1774508"/>
                        </a:xfrm>
                        <a:prstGeom prst="rect">
                          <a:avLst/>
                        </a:prstGeom>
                        <a:ln w="3175">
                          <a:solidFill>
                            <a:prstClr val="ltGray"/>
                          </a:solidFill>
                        </a:ln>
                      </p166:spPr>
                    </psuz:zmPr>
                  </psuz:summaryZmObj>
                  <psuz:summaryZmObj sectionId="{449BB276-CDDB-4159-91F9-D423DE087AFE}">
                    <psuz:zmPr id="{FEE96626-744E-41BF-A998-FEEB4719B8FD}" transitionDur="1000">
                      <p166:blipFill xmlns:p166="http://schemas.microsoft.com/office/powerpoint/2016/6/main">
                        <a:blip r:embed="rId4"/>
                        <a:stretch>
                          <a:fillRect/>
                        </a:stretch>
                      </p166:blipFill>
                      <p166:spPr xmlns:p166="http://schemas.microsoft.com/office/powerpoint/2016/6/main">
                        <a:xfrm>
                          <a:off x="6953441" y="342010"/>
                          <a:ext cx="3154680" cy="1774508"/>
                        </a:xfrm>
                        <a:prstGeom prst="rect">
                          <a:avLst/>
                        </a:prstGeom>
                        <a:ln w="3175">
                          <a:solidFill>
                            <a:prstClr val="ltGray"/>
                          </a:solidFill>
                        </a:ln>
                      </p166:spPr>
                    </psuz:zmPr>
                  </psuz:summaryZmObj>
                  <psuz:summaryZmObj sectionId="{72AF1FAD-CBD2-4B1C-B83C-4C99BF3B6B7A}">
                    <psuz:zmPr id="{073A3A6B-0E20-482A-A552-5E41D3A2FE68}" transitionDur="1000">
                      <p166:blipFill xmlns:p166="http://schemas.microsoft.com/office/powerpoint/2016/6/main">
                        <a:blip r:embed="rId5"/>
                        <a:stretch>
                          <a:fillRect/>
                        </a:stretch>
                      </p166:blipFill>
                      <p166:spPr xmlns:p166="http://schemas.microsoft.com/office/powerpoint/2016/6/main">
                        <a:xfrm>
                          <a:off x="407479" y="2234819"/>
                          <a:ext cx="3154680" cy="1774508"/>
                        </a:xfrm>
                        <a:prstGeom prst="rect">
                          <a:avLst/>
                        </a:prstGeom>
                        <a:ln w="3175">
                          <a:solidFill>
                            <a:prstClr val="ltGray"/>
                          </a:solidFill>
                        </a:ln>
                      </p166:spPr>
                    </psuz:zmPr>
                  </psuz:summaryZmObj>
                  <psuz:summaryZmObj sectionId="{5D2FECDF-C07B-4369-99DE-FB0666F1A0AB}">
                    <psuz:zmPr id="{991787F5-2D45-4FC7-8C82-5A23346E78FC}" transitionDur="1000">
                      <p166:blipFill xmlns:p166="http://schemas.microsoft.com/office/powerpoint/2016/6/main">
                        <a:blip r:embed="rId6"/>
                        <a:stretch>
                          <a:fillRect/>
                        </a:stretch>
                      </p166:blipFill>
                      <p166:spPr xmlns:p166="http://schemas.microsoft.com/office/powerpoint/2016/6/main">
                        <a:xfrm>
                          <a:off x="3680460" y="2234819"/>
                          <a:ext cx="3154680" cy="1774508"/>
                        </a:xfrm>
                        <a:prstGeom prst="rect">
                          <a:avLst/>
                        </a:prstGeom>
                        <a:ln w="3175">
                          <a:solidFill>
                            <a:prstClr val="ltGray"/>
                          </a:solidFill>
                        </a:ln>
                      </p166:spPr>
                    </psuz:zmPr>
                  </psuz:summaryZmObj>
                  <psuz:summaryZmObj sectionId="{4CDCEFCF-A8F3-48F7-B278-1F246A55FFCA}">
                    <psuz:zmPr id="{91B1996A-A9E3-4549-9596-3DE1C631ABEB}" transitionDur="1000">
                      <p166:blipFill xmlns:p166="http://schemas.microsoft.com/office/powerpoint/2016/6/main">
                        <a:blip r:embed="rId7"/>
                        <a:stretch>
                          <a:fillRect/>
                        </a:stretch>
                      </p166:blipFill>
                      <p166:spPr xmlns:p166="http://schemas.microsoft.com/office/powerpoint/2016/6/main">
                        <a:xfrm>
                          <a:off x="6953441" y="2234819"/>
                          <a:ext cx="3154680" cy="1774508"/>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4C9A5F86-F629-E30C-7E09-ACFAA3E7A284}"/>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3" name="Picture 3">
                  <a:hlinkClick r:id="rId8"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45679" y="2167635"/>
                  <a:ext cx="3154680" cy="1774508"/>
                </a:xfrm>
                <a:prstGeom prst="rect">
                  <a:avLst/>
                </a:prstGeom>
                <a:ln w="3175">
                  <a:solidFill>
                    <a:prstClr val="ltGray"/>
                  </a:solidFill>
                </a:ln>
              </p:spPr>
            </p:pic>
            <p:pic>
              <p:nvPicPr>
                <p:cNvPr id="4" name="Picture 4">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518660" y="2167635"/>
                  <a:ext cx="3154680" cy="1774508"/>
                </a:xfrm>
                <a:prstGeom prst="rect">
                  <a:avLst/>
                </a:prstGeom>
                <a:ln w="3175">
                  <a:solidFill>
                    <a:prstClr val="ltGray"/>
                  </a:solidFill>
                </a:ln>
              </p:spPr>
            </p:pic>
            <p:pic>
              <p:nvPicPr>
                <p:cNvPr id="6" name="Picture 6">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791641" y="2167635"/>
                  <a:ext cx="3154680" cy="1774508"/>
                </a:xfrm>
                <a:prstGeom prst="rect">
                  <a:avLst/>
                </a:prstGeom>
                <a:ln w="3175">
                  <a:solidFill>
                    <a:prstClr val="ltGray"/>
                  </a:solidFill>
                </a:ln>
              </p:spPr>
            </p:pic>
            <p:pic>
              <p:nvPicPr>
                <p:cNvPr id="7" name="Picture 7">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245679" y="4060444"/>
                  <a:ext cx="3154680" cy="1774508"/>
                </a:xfrm>
                <a:prstGeom prst="rect">
                  <a:avLst/>
                </a:prstGeom>
                <a:ln w="3175">
                  <a:solidFill>
                    <a:prstClr val="ltGray"/>
                  </a:solidFill>
                </a:ln>
              </p:spPr>
            </p:pic>
            <p:pic>
              <p:nvPicPr>
                <p:cNvPr id="8" name="Picture 8">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518660" y="4060444"/>
                  <a:ext cx="3154680" cy="1774508"/>
                </a:xfrm>
                <a:prstGeom prst="rect">
                  <a:avLst/>
                </a:prstGeom>
                <a:ln w="3175">
                  <a:solidFill>
                    <a:prstClr val="ltGray"/>
                  </a:solidFill>
                </a:ln>
              </p:spPr>
            </p:pic>
            <p:pic>
              <p:nvPicPr>
                <p:cNvPr id="9" name="Picture 9">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791641" y="4060444"/>
                  <a:ext cx="3154680" cy="1774508"/>
                </a:xfrm>
                <a:prstGeom prst="rect">
                  <a:avLst/>
                </a:prstGeom>
                <a:ln w="3175">
                  <a:solidFill>
                    <a:prstClr val="ltGray"/>
                  </a:solidFill>
                </a:ln>
              </p:spPr>
            </p:pic>
          </p:grpSp>
        </mc:Fallback>
      </mc:AlternateContent>
      <p:sp>
        <p:nvSpPr>
          <p:cNvPr id="10" name="TextBox 9">
            <a:extLst>
              <a:ext uri="{FF2B5EF4-FFF2-40B4-BE49-F238E27FC236}">
                <a16:creationId xmlns:a16="http://schemas.microsoft.com/office/drawing/2014/main" id="{BDEC2C41-682E-FC4E-55DE-398D374CCFDA}"/>
              </a:ext>
            </a:extLst>
          </p:cNvPr>
          <p:cNvSpPr txBox="1"/>
          <p:nvPr/>
        </p:nvSpPr>
        <p:spPr>
          <a:xfrm>
            <a:off x="0" y="6410295"/>
            <a:ext cx="12192000" cy="446276"/>
          </a:xfrm>
          <a:prstGeom prst="rect">
            <a:avLst/>
          </a:prstGeom>
          <a:noFill/>
        </p:spPr>
        <p:txBody>
          <a:bodyPr wrap="square" anchor="b">
            <a:spAutoFit/>
          </a:bodyPr>
          <a:lstStyle/>
          <a:p>
            <a:pPr algn="ctr"/>
            <a:r>
              <a:rPr lang="en-US" sz="1100" dirty="0"/>
              <a:t>Mitra. </a:t>
            </a:r>
            <a:r>
              <a:rPr lang="en-US" sz="1100" dirty="0">
                <a:hlinkClick r:id="rId14"/>
              </a:rPr>
              <a:t>Towards Critical IR Theories and Practices</a:t>
            </a:r>
            <a:r>
              <a:rPr lang="en-US" sz="1100" dirty="0"/>
              <a:t>. In SIGIR Forum, 2026.</a:t>
            </a:r>
            <a:endParaRPr lang="en-CA" sz="1100" dirty="0"/>
          </a:p>
          <a:p>
            <a:pPr algn="ctr"/>
            <a:r>
              <a:rPr lang="en-US" sz="1100" dirty="0"/>
              <a:t>Mitra, Neophytou, and Gururaja. </a:t>
            </a:r>
            <a:r>
              <a:rPr lang="en-US" sz="1100" dirty="0">
                <a:hlinkClick r:id="rId15"/>
              </a:rPr>
              <a:t>Information Access of the Oppressed: Freirean Design for Emancipatory Information Access</a:t>
            </a:r>
            <a:r>
              <a:rPr lang="en-US" sz="1100" dirty="0"/>
              <a:t>. Preprint, 2026.</a:t>
            </a:r>
            <a:endParaRPr lang="en-CA" sz="1100" dirty="0"/>
          </a:p>
        </p:txBody>
      </p:sp>
    </p:spTree>
    <p:extLst>
      <p:ext uri="{BB962C8B-B14F-4D97-AF65-F5344CB8AC3E}">
        <p14:creationId xmlns:p14="http://schemas.microsoft.com/office/powerpoint/2010/main" val="4189228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4F57E-8C6B-DD02-E7F7-0092702757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DD19DD-7AD0-DA4E-D984-F5CBE72B3CA7}"/>
              </a:ext>
            </a:extLst>
          </p:cNvPr>
          <p:cNvSpPr>
            <a:spLocks noGrp="1"/>
          </p:cNvSpPr>
          <p:nvPr>
            <p:ph type="title"/>
          </p:nvPr>
        </p:nvSpPr>
        <p:spPr>
          <a:xfrm>
            <a:off x="831850" y="2045283"/>
            <a:ext cx="10515600" cy="1399222"/>
          </a:xfrm>
        </p:spPr>
        <p:txBody>
          <a:bodyPr anchor="ctr"/>
          <a:lstStyle/>
          <a:p>
            <a:pPr algn="ctr"/>
            <a:r>
              <a:rPr lang="en-CA" dirty="0"/>
              <a:t>Structural analysis</a:t>
            </a:r>
          </a:p>
        </p:txBody>
      </p:sp>
      <p:sp>
        <p:nvSpPr>
          <p:cNvPr id="5" name="Text Placeholder 4">
            <a:extLst>
              <a:ext uri="{FF2B5EF4-FFF2-40B4-BE49-F238E27FC236}">
                <a16:creationId xmlns:a16="http://schemas.microsoft.com/office/drawing/2014/main" id="{4D92945E-4EA5-DADC-74D0-6DA143621817}"/>
              </a:ext>
            </a:extLst>
          </p:cNvPr>
          <p:cNvSpPr>
            <a:spLocks noGrp="1"/>
          </p:cNvSpPr>
          <p:nvPr>
            <p:ph type="body" idx="1"/>
          </p:nvPr>
        </p:nvSpPr>
        <p:spPr>
          <a:xfrm>
            <a:off x="831850" y="3444505"/>
            <a:ext cx="10515600" cy="1961039"/>
          </a:xfrm>
        </p:spPr>
        <p:txBody>
          <a:bodyPr>
            <a:normAutofit/>
          </a:bodyPr>
          <a:lstStyle/>
          <a:p>
            <a:pPr algn="ctr"/>
            <a:r>
              <a:rPr lang="en-US" sz="3600" dirty="0"/>
              <a:t>Grounding in critical theories and structural critiques of systems of oppression</a:t>
            </a:r>
            <a:endParaRPr lang="en-CA" sz="3600" dirty="0"/>
          </a:p>
        </p:txBody>
      </p:sp>
    </p:spTree>
    <p:extLst>
      <p:ext uri="{BB962C8B-B14F-4D97-AF65-F5344CB8AC3E}">
        <p14:creationId xmlns:p14="http://schemas.microsoft.com/office/powerpoint/2010/main" val="129743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1DD35-E620-A1AC-35B6-016D9A3A873D}"/>
              </a:ext>
            </a:extLst>
          </p:cNvPr>
          <p:cNvSpPr>
            <a:spLocks noGrp="1"/>
          </p:cNvSpPr>
          <p:nvPr>
            <p:ph type="title"/>
          </p:nvPr>
        </p:nvSpPr>
        <p:spPr>
          <a:xfrm>
            <a:off x="838200" y="510167"/>
            <a:ext cx="5682418" cy="1680085"/>
          </a:xfrm>
        </p:spPr>
        <p:txBody>
          <a:bodyPr>
            <a:normAutofit fontScale="90000"/>
          </a:bodyPr>
          <a:lstStyle/>
          <a:p>
            <a:pPr>
              <a:lnSpc>
                <a:spcPct val="100000"/>
              </a:lnSpc>
            </a:pPr>
            <a:r>
              <a:rPr lang="en-CA" dirty="0"/>
              <a:t>IR needs a systemic understanding of our world</a:t>
            </a:r>
          </a:p>
        </p:txBody>
      </p:sp>
      <p:sp>
        <p:nvSpPr>
          <p:cNvPr id="5" name="Content Placeholder 4">
            <a:extLst>
              <a:ext uri="{FF2B5EF4-FFF2-40B4-BE49-F238E27FC236}">
                <a16:creationId xmlns:a16="http://schemas.microsoft.com/office/drawing/2014/main" id="{01D64FBB-BAE9-9021-D828-8057BE984A4F}"/>
              </a:ext>
            </a:extLst>
          </p:cNvPr>
          <p:cNvSpPr>
            <a:spLocks noGrp="1"/>
          </p:cNvSpPr>
          <p:nvPr>
            <p:ph sz="half" idx="1"/>
          </p:nvPr>
        </p:nvSpPr>
        <p:spPr>
          <a:xfrm>
            <a:off x="838199" y="2238703"/>
            <a:ext cx="5682417" cy="3190990"/>
          </a:xfrm>
        </p:spPr>
        <p:txBody>
          <a:bodyPr>
            <a:normAutofit/>
          </a:bodyPr>
          <a:lstStyle/>
          <a:p>
            <a:pPr marL="0" indent="0">
              <a:lnSpc>
                <a:spcPct val="110000"/>
              </a:lnSpc>
              <a:spcBef>
                <a:spcPts val="1800"/>
              </a:spcBef>
              <a:buNone/>
            </a:pPr>
            <a:r>
              <a:rPr lang="en-US" sz="2200" dirty="0"/>
              <a:t>IR research cannot be </a:t>
            </a:r>
            <a:r>
              <a:rPr lang="en-US" sz="2200" b="1" dirty="0"/>
              <a:t>rigorous</a:t>
            </a:r>
            <a:r>
              <a:rPr lang="en-US" sz="2200" dirty="0"/>
              <a:t> if it is not informed by an understanding of </a:t>
            </a:r>
            <a:r>
              <a:rPr lang="en-CA" sz="2200" b="1" dirty="0"/>
              <a:t>systemic power relations</a:t>
            </a:r>
            <a:r>
              <a:rPr lang="en-CA" sz="2200" dirty="0"/>
              <a:t> between dominant and oppressed groups in society and the structures that support </a:t>
            </a:r>
            <a:r>
              <a:rPr lang="en-CA" sz="2200" b="1" dirty="0"/>
              <a:t>systemic oppression</a:t>
            </a:r>
          </a:p>
          <a:p>
            <a:pPr marL="0" indent="0">
              <a:lnSpc>
                <a:spcPct val="110000"/>
              </a:lnSpc>
              <a:spcBef>
                <a:spcPts val="1800"/>
              </a:spcBef>
              <a:buNone/>
            </a:pPr>
            <a:r>
              <a:rPr lang="en-CA" sz="2200" dirty="0"/>
              <a:t>Without that understanding we are doomed to be trapped in a </a:t>
            </a:r>
            <a:r>
              <a:rPr lang="en-CA" sz="2200" dirty="0" err="1"/>
              <a:t>technosolutionist</a:t>
            </a:r>
            <a:r>
              <a:rPr lang="en-CA" sz="2200" dirty="0"/>
              <a:t> mindset</a:t>
            </a:r>
          </a:p>
        </p:txBody>
      </p:sp>
      <p:sp>
        <p:nvSpPr>
          <p:cNvPr id="10" name="TextBox 9">
            <a:extLst>
              <a:ext uri="{FF2B5EF4-FFF2-40B4-BE49-F238E27FC236}">
                <a16:creationId xmlns:a16="http://schemas.microsoft.com/office/drawing/2014/main" id="{0F5DD92F-B697-5DD5-1779-52C95622F231}"/>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US" sz="1200" dirty="0">
                <a:hlinkClick r:id="rId2"/>
              </a:rPr>
              <a:t>Towards Critical IR Theories and Practices</a:t>
            </a:r>
            <a:r>
              <a:rPr lang="en-US" sz="1200" dirty="0"/>
              <a:t>. In SIGIR Forum, 2026.</a:t>
            </a:r>
            <a:endParaRPr lang="en-CA" sz="1200" dirty="0"/>
          </a:p>
        </p:txBody>
      </p:sp>
      <p:grpSp>
        <p:nvGrpSpPr>
          <p:cNvPr id="18" name="Group 17">
            <a:extLst>
              <a:ext uri="{FF2B5EF4-FFF2-40B4-BE49-F238E27FC236}">
                <a16:creationId xmlns:a16="http://schemas.microsoft.com/office/drawing/2014/main" id="{287299EB-55F0-628C-07A8-B48BE2099DC2}"/>
              </a:ext>
            </a:extLst>
          </p:cNvPr>
          <p:cNvGrpSpPr/>
          <p:nvPr/>
        </p:nvGrpSpPr>
        <p:grpSpPr>
          <a:xfrm>
            <a:off x="6699745" y="510167"/>
            <a:ext cx="3302372" cy="2895877"/>
            <a:chOff x="6823759" y="323733"/>
            <a:chExt cx="2740368" cy="2403051"/>
          </a:xfrm>
        </p:grpSpPr>
        <p:pic>
          <p:nvPicPr>
            <p:cNvPr id="16" name="Picture 15">
              <a:extLst>
                <a:ext uri="{FF2B5EF4-FFF2-40B4-BE49-F238E27FC236}">
                  <a16:creationId xmlns:a16="http://schemas.microsoft.com/office/drawing/2014/main" id="{732894B3-054A-F17A-0B82-A0A6BF55B38D}"/>
                </a:ext>
              </a:extLst>
            </p:cNvPr>
            <p:cNvPicPr>
              <a:picLocks noChangeAspect="1"/>
            </p:cNvPicPr>
            <p:nvPr/>
          </p:nvPicPr>
          <p:blipFill>
            <a:blip r:embed="rId3"/>
            <a:srcRect b="88454"/>
            <a:stretch>
              <a:fillRect/>
            </a:stretch>
          </p:blipFill>
          <p:spPr>
            <a:xfrm>
              <a:off x="6823759" y="323733"/>
              <a:ext cx="2740368" cy="337094"/>
            </a:xfrm>
            <a:prstGeom prst="rect">
              <a:avLst/>
            </a:prstGeom>
          </p:spPr>
        </p:pic>
        <p:pic>
          <p:nvPicPr>
            <p:cNvPr id="17" name="Picture 16">
              <a:extLst>
                <a:ext uri="{FF2B5EF4-FFF2-40B4-BE49-F238E27FC236}">
                  <a16:creationId xmlns:a16="http://schemas.microsoft.com/office/drawing/2014/main" id="{164F8394-EABB-E1F4-0723-C6ECEA5EB65D}"/>
                </a:ext>
              </a:extLst>
            </p:cNvPr>
            <p:cNvPicPr>
              <a:picLocks noChangeAspect="1"/>
            </p:cNvPicPr>
            <p:nvPr/>
          </p:nvPicPr>
          <p:blipFill>
            <a:blip r:embed="rId3"/>
            <a:srcRect t="29237"/>
            <a:stretch>
              <a:fillRect/>
            </a:stretch>
          </p:blipFill>
          <p:spPr>
            <a:xfrm>
              <a:off x="6823759" y="660827"/>
              <a:ext cx="2740368" cy="2065957"/>
            </a:xfrm>
            <a:prstGeom prst="rect">
              <a:avLst/>
            </a:prstGeom>
          </p:spPr>
        </p:pic>
      </p:grpSp>
      <p:pic>
        <p:nvPicPr>
          <p:cNvPr id="19" name="Picture 18">
            <a:extLst>
              <a:ext uri="{FF2B5EF4-FFF2-40B4-BE49-F238E27FC236}">
                <a16:creationId xmlns:a16="http://schemas.microsoft.com/office/drawing/2014/main" id="{5D2695E7-81DE-0FC0-0576-1293C2EDA9CD}"/>
              </a:ext>
            </a:extLst>
          </p:cNvPr>
          <p:cNvPicPr>
            <a:picLocks noChangeAspect="1"/>
          </p:cNvPicPr>
          <p:nvPr/>
        </p:nvPicPr>
        <p:blipFill>
          <a:blip r:embed="rId4"/>
          <a:stretch>
            <a:fillRect/>
          </a:stretch>
        </p:blipFill>
        <p:spPr>
          <a:xfrm>
            <a:off x="8866269" y="197166"/>
            <a:ext cx="3033668" cy="1586573"/>
          </a:xfrm>
          <a:custGeom>
            <a:avLst/>
            <a:gdLst>
              <a:gd name="csX0" fmla="*/ 0 w 3033668"/>
              <a:gd name="csY0" fmla="*/ 0 h 1586573"/>
              <a:gd name="csX1" fmla="*/ 535948 w 3033668"/>
              <a:gd name="csY1" fmla="*/ 0 h 1586573"/>
              <a:gd name="csX2" fmla="*/ 1102233 w 3033668"/>
              <a:gd name="csY2" fmla="*/ 0 h 1586573"/>
              <a:gd name="csX3" fmla="*/ 1668517 w 3033668"/>
              <a:gd name="csY3" fmla="*/ 0 h 1586573"/>
              <a:gd name="csX4" fmla="*/ 2113455 w 3033668"/>
              <a:gd name="csY4" fmla="*/ 0 h 1586573"/>
              <a:gd name="csX5" fmla="*/ 2528057 w 3033668"/>
              <a:gd name="csY5" fmla="*/ 0 h 1586573"/>
              <a:gd name="csX6" fmla="*/ 3033668 w 3033668"/>
              <a:gd name="csY6" fmla="*/ 0 h 1586573"/>
              <a:gd name="csX7" fmla="*/ 3033668 w 3033668"/>
              <a:gd name="csY7" fmla="*/ 528858 h 1586573"/>
              <a:gd name="csX8" fmla="*/ 3033668 w 3033668"/>
              <a:gd name="csY8" fmla="*/ 1073581 h 1586573"/>
              <a:gd name="csX9" fmla="*/ 3033668 w 3033668"/>
              <a:gd name="csY9" fmla="*/ 1586573 h 1586573"/>
              <a:gd name="csX10" fmla="*/ 2528057 w 3033668"/>
              <a:gd name="csY10" fmla="*/ 1586573 h 1586573"/>
              <a:gd name="csX11" fmla="*/ 1992109 w 3033668"/>
              <a:gd name="csY11" fmla="*/ 1586573 h 1586573"/>
              <a:gd name="csX12" fmla="*/ 1516834 w 3033668"/>
              <a:gd name="csY12" fmla="*/ 1586573 h 1586573"/>
              <a:gd name="csX13" fmla="*/ 1102233 w 3033668"/>
              <a:gd name="csY13" fmla="*/ 1586573 h 1586573"/>
              <a:gd name="csX14" fmla="*/ 535948 w 3033668"/>
              <a:gd name="csY14" fmla="*/ 1586573 h 1586573"/>
              <a:gd name="csX15" fmla="*/ 0 w 3033668"/>
              <a:gd name="csY15" fmla="*/ 1586573 h 1586573"/>
              <a:gd name="csX16" fmla="*/ 0 w 3033668"/>
              <a:gd name="csY16" fmla="*/ 1105313 h 1586573"/>
              <a:gd name="csX17" fmla="*/ 0 w 3033668"/>
              <a:gd name="csY17" fmla="*/ 608186 h 1586573"/>
              <a:gd name="csX18" fmla="*/ 0 w 3033668"/>
              <a:gd name="csY18" fmla="*/ 0 h 1586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033668" h="1586573" fill="none" extrusionOk="0">
                <a:moveTo>
                  <a:pt x="0" y="0"/>
                </a:moveTo>
                <a:cubicBezTo>
                  <a:pt x="241692" y="-59638"/>
                  <a:pt x="380241" y="33123"/>
                  <a:pt x="535948" y="0"/>
                </a:cubicBezTo>
                <a:cubicBezTo>
                  <a:pt x="691655" y="-33123"/>
                  <a:pt x="953567" y="34579"/>
                  <a:pt x="1102233" y="0"/>
                </a:cubicBezTo>
                <a:cubicBezTo>
                  <a:pt x="1250900" y="-34579"/>
                  <a:pt x="1510583" y="27457"/>
                  <a:pt x="1668517" y="0"/>
                </a:cubicBezTo>
                <a:cubicBezTo>
                  <a:pt x="1826451" y="-27457"/>
                  <a:pt x="1938478" y="38600"/>
                  <a:pt x="2113455" y="0"/>
                </a:cubicBezTo>
                <a:cubicBezTo>
                  <a:pt x="2288432" y="-38600"/>
                  <a:pt x="2413739" y="39630"/>
                  <a:pt x="2528057" y="0"/>
                </a:cubicBezTo>
                <a:cubicBezTo>
                  <a:pt x="2642375" y="-39630"/>
                  <a:pt x="2831878" y="18862"/>
                  <a:pt x="3033668" y="0"/>
                </a:cubicBezTo>
                <a:cubicBezTo>
                  <a:pt x="3064901" y="152173"/>
                  <a:pt x="3008973" y="319187"/>
                  <a:pt x="3033668" y="528858"/>
                </a:cubicBezTo>
                <a:cubicBezTo>
                  <a:pt x="3058363" y="738529"/>
                  <a:pt x="3015783" y="944555"/>
                  <a:pt x="3033668" y="1073581"/>
                </a:cubicBezTo>
                <a:cubicBezTo>
                  <a:pt x="3051553" y="1202607"/>
                  <a:pt x="2982671" y="1469405"/>
                  <a:pt x="3033668" y="1586573"/>
                </a:cubicBezTo>
                <a:cubicBezTo>
                  <a:pt x="2922317" y="1636717"/>
                  <a:pt x="2648939" y="1554008"/>
                  <a:pt x="2528057" y="1586573"/>
                </a:cubicBezTo>
                <a:cubicBezTo>
                  <a:pt x="2407175" y="1619138"/>
                  <a:pt x="2255870" y="1563894"/>
                  <a:pt x="1992109" y="1586573"/>
                </a:cubicBezTo>
                <a:cubicBezTo>
                  <a:pt x="1728348" y="1609252"/>
                  <a:pt x="1683981" y="1542535"/>
                  <a:pt x="1516834" y="1586573"/>
                </a:cubicBezTo>
                <a:cubicBezTo>
                  <a:pt x="1349688" y="1630611"/>
                  <a:pt x="1251190" y="1551838"/>
                  <a:pt x="1102233" y="1586573"/>
                </a:cubicBezTo>
                <a:cubicBezTo>
                  <a:pt x="953276" y="1621308"/>
                  <a:pt x="649362" y="1532014"/>
                  <a:pt x="535948" y="1586573"/>
                </a:cubicBezTo>
                <a:cubicBezTo>
                  <a:pt x="422535" y="1641132"/>
                  <a:pt x="200197" y="1585748"/>
                  <a:pt x="0" y="1586573"/>
                </a:cubicBezTo>
                <a:cubicBezTo>
                  <a:pt x="-10930" y="1402819"/>
                  <a:pt x="19597" y="1304305"/>
                  <a:pt x="0" y="1105313"/>
                </a:cubicBezTo>
                <a:cubicBezTo>
                  <a:pt x="-19597" y="906321"/>
                  <a:pt x="25079" y="828773"/>
                  <a:pt x="0" y="608186"/>
                </a:cubicBezTo>
                <a:cubicBezTo>
                  <a:pt x="-25079" y="387599"/>
                  <a:pt x="25842" y="184824"/>
                  <a:pt x="0" y="0"/>
                </a:cubicBezTo>
                <a:close/>
              </a:path>
              <a:path w="3033668" h="1586573" stroke="0" extrusionOk="0">
                <a:moveTo>
                  <a:pt x="0" y="0"/>
                </a:moveTo>
                <a:cubicBezTo>
                  <a:pt x="169656" y="-15489"/>
                  <a:pt x="349327" y="33607"/>
                  <a:pt x="505611" y="0"/>
                </a:cubicBezTo>
                <a:cubicBezTo>
                  <a:pt x="661895" y="-33607"/>
                  <a:pt x="934199" y="24493"/>
                  <a:pt x="1071896" y="0"/>
                </a:cubicBezTo>
                <a:cubicBezTo>
                  <a:pt x="1209593" y="-24493"/>
                  <a:pt x="1287011" y="11098"/>
                  <a:pt x="1486497" y="0"/>
                </a:cubicBezTo>
                <a:cubicBezTo>
                  <a:pt x="1685983" y="-11098"/>
                  <a:pt x="1851429" y="55800"/>
                  <a:pt x="1961772" y="0"/>
                </a:cubicBezTo>
                <a:cubicBezTo>
                  <a:pt x="2072115" y="-55800"/>
                  <a:pt x="2305847" y="29434"/>
                  <a:pt x="2497720" y="0"/>
                </a:cubicBezTo>
                <a:cubicBezTo>
                  <a:pt x="2689593" y="-29434"/>
                  <a:pt x="2791143" y="45714"/>
                  <a:pt x="3033668" y="0"/>
                </a:cubicBezTo>
                <a:cubicBezTo>
                  <a:pt x="3033804" y="273788"/>
                  <a:pt x="3005166" y="433024"/>
                  <a:pt x="3033668" y="560589"/>
                </a:cubicBezTo>
                <a:cubicBezTo>
                  <a:pt x="3062170" y="688154"/>
                  <a:pt x="2992861" y="919754"/>
                  <a:pt x="3033668" y="1105313"/>
                </a:cubicBezTo>
                <a:cubicBezTo>
                  <a:pt x="3074475" y="1290872"/>
                  <a:pt x="3025500" y="1422581"/>
                  <a:pt x="3033668" y="1586573"/>
                </a:cubicBezTo>
                <a:cubicBezTo>
                  <a:pt x="2807898" y="1618101"/>
                  <a:pt x="2695342" y="1536379"/>
                  <a:pt x="2558393" y="1586573"/>
                </a:cubicBezTo>
                <a:cubicBezTo>
                  <a:pt x="2421444" y="1636767"/>
                  <a:pt x="2304211" y="1538808"/>
                  <a:pt x="2143792" y="1586573"/>
                </a:cubicBezTo>
                <a:cubicBezTo>
                  <a:pt x="1983373" y="1634338"/>
                  <a:pt x="1817997" y="1584266"/>
                  <a:pt x="1577507" y="1586573"/>
                </a:cubicBezTo>
                <a:cubicBezTo>
                  <a:pt x="1337018" y="1588880"/>
                  <a:pt x="1292129" y="1552008"/>
                  <a:pt x="1132569" y="1586573"/>
                </a:cubicBezTo>
                <a:cubicBezTo>
                  <a:pt x="973009" y="1621138"/>
                  <a:pt x="812139" y="1537693"/>
                  <a:pt x="657295" y="1586573"/>
                </a:cubicBezTo>
                <a:cubicBezTo>
                  <a:pt x="502451" y="1635453"/>
                  <a:pt x="135515" y="1560385"/>
                  <a:pt x="0" y="1586573"/>
                </a:cubicBezTo>
                <a:cubicBezTo>
                  <a:pt x="-49722" y="1394428"/>
                  <a:pt x="6774" y="1207947"/>
                  <a:pt x="0" y="1089447"/>
                </a:cubicBezTo>
                <a:cubicBezTo>
                  <a:pt x="-6774" y="970947"/>
                  <a:pt x="53922" y="830880"/>
                  <a:pt x="0" y="592321"/>
                </a:cubicBezTo>
                <a:cubicBezTo>
                  <a:pt x="-53922" y="353762"/>
                  <a:pt x="20896" y="13529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20" name="Picture 19">
            <a:extLst>
              <a:ext uri="{FF2B5EF4-FFF2-40B4-BE49-F238E27FC236}">
                <a16:creationId xmlns:a16="http://schemas.microsoft.com/office/drawing/2014/main" id="{81B48621-6E92-FC7A-4ADD-072D688E8DAD}"/>
              </a:ext>
            </a:extLst>
          </p:cNvPr>
          <p:cNvPicPr>
            <a:picLocks noChangeAspect="1"/>
          </p:cNvPicPr>
          <p:nvPr/>
        </p:nvPicPr>
        <p:blipFill>
          <a:blip r:embed="rId5"/>
          <a:stretch>
            <a:fillRect/>
          </a:stretch>
        </p:blipFill>
        <p:spPr>
          <a:xfrm>
            <a:off x="8866269" y="2238703"/>
            <a:ext cx="3147218" cy="1886568"/>
          </a:xfrm>
          <a:custGeom>
            <a:avLst/>
            <a:gdLst>
              <a:gd name="csX0" fmla="*/ 0 w 3147218"/>
              <a:gd name="csY0" fmla="*/ 0 h 1886568"/>
              <a:gd name="csX1" fmla="*/ 461592 w 3147218"/>
              <a:gd name="csY1" fmla="*/ 0 h 1886568"/>
              <a:gd name="csX2" fmla="*/ 923184 w 3147218"/>
              <a:gd name="csY2" fmla="*/ 0 h 1886568"/>
              <a:gd name="csX3" fmla="*/ 1353304 w 3147218"/>
              <a:gd name="csY3" fmla="*/ 0 h 1886568"/>
              <a:gd name="csX4" fmla="*/ 1814896 w 3147218"/>
              <a:gd name="csY4" fmla="*/ 0 h 1886568"/>
              <a:gd name="csX5" fmla="*/ 2339432 w 3147218"/>
              <a:gd name="csY5" fmla="*/ 0 h 1886568"/>
              <a:gd name="csX6" fmla="*/ 3147218 w 3147218"/>
              <a:gd name="csY6" fmla="*/ 0 h 1886568"/>
              <a:gd name="csX7" fmla="*/ 3147218 w 3147218"/>
              <a:gd name="csY7" fmla="*/ 471642 h 1886568"/>
              <a:gd name="csX8" fmla="*/ 3147218 w 3147218"/>
              <a:gd name="csY8" fmla="*/ 943284 h 1886568"/>
              <a:gd name="csX9" fmla="*/ 3147218 w 3147218"/>
              <a:gd name="csY9" fmla="*/ 1433792 h 1886568"/>
              <a:gd name="csX10" fmla="*/ 3147218 w 3147218"/>
              <a:gd name="csY10" fmla="*/ 1886568 h 1886568"/>
              <a:gd name="csX11" fmla="*/ 2622682 w 3147218"/>
              <a:gd name="csY11" fmla="*/ 1886568 h 1886568"/>
              <a:gd name="csX12" fmla="*/ 2035201 w 3147218"/>
              <a:gd name="csY12" fmla="*/ 1886568 h 1886568"/>
              <a:gd name="csX13" fmla="*/ 1479192 w 3147218"/>
              <a:gd name="csY13" fmla="*/ 1886568 h 1886568"/>
              <a:gd name="csX14" fmla="*/ 1049073 w 3147218"/>
              <a:gd name="csY14" fmla="*/ 1886568 h 1886568"/>
              <a:gd name="csX15" fmla="*/ 556009 w 3147218"/>
              <a:gd name="csY15" fmla="*/ 1886568 h 1886568"/>
              <a:gd name="csX16" fmla="*/ 0 w 3147218"/>
              <a:gd name="csY16" fmla="*/ 1886568 h 1886568"/>
              <a:gd name="csX17" fmla="*/ 0 w 3147218"/>
              <a:gd name="csY17" fmla="*/ 1433792 h 1886568"/>
              <a:gd name="csX18" fmla="*/ 0 w 3147218"/>
              <a:gd name="csY18" fmla="*/ 924418 h 1886568"/>
              <a:gd name="csX19" fmla="*/ 0 w 3147218"/>
              <a:gd name="csY19" fmla="*/ 452776 h 1886568"/>
              <a:gd name="csX20" fmla="*/ 0 w 3147218"/>
              <a:gd name="csY20" fmla="*/ 0 h 18865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147218" h="1886568" fill="none" extrusionOk="0">
                <a:moveTo>
                  <a:pt x="0" y="0"/>
                </a:moveTo>
                <a:cubicBezTo>
                  <a:pt x="189565" y="-51693"/>
                  <a:pt x="289039" y="1096"/>
                  <a:pt x="461592" y="0"/>
                </a:cubicBezTo>
                <a:cubicBezTo>
                  <a:pt x="634145" y="-1096"/>
                  <a:pt x="700125" y="6365"/>
                  <a:pt x="923184" y="0"/>
                </a:cubicBezTo>
                <a:cubicBezTo>
                  <a:pt x="1146243" y="-6365"/>
                  <a:pt x="1262550" y="35499"/>
                  <a:pt x="1353304" y="0"/>
                </a:cubicBezTo>
                <a:cubicBezTo>
                  <a:pt x="1444058" y="-35499"/>
                  <a:pt x="1634331" y="8844"/>
                  <a:pt x="1814896" y="0"/>
                </a:cubicBezTo>
                <a:cubicBezTo>
                  <a:pt x="1995461" y="-8844"/>
                  <a:pt x="2099641" y="44770"/>
                  <a:pt x="2339432" y="0"/>
                </a:cubicBezTo>
                <a:cubicBezTo>
                  <a:pt x="2579223" y="-44770"/>
                  <a:pt x="2762173" y="38050"/>
                  <a:pt x="3147218" y="0"/>
                </a:cubicBezTo>
                <a:cubicBezTo>
                  <a:pt x="3169760" y="174854"/>
                  <a:pt x="3144563" y="285637"/>
                  <a:pt x="3147218" y="471642"/>
                </a:cubicBezTo>
                <a:cubicBezTo>
                  <a:pt x="3149873" y="657647"/>
                  <a:pt x="3097775" y="848074"/>
                  <a:pt x="3147218" y="943284"/>
                </a:cubicBezTo>
                <a:cubicBezTo>
                  <a:pt x="3196661" y="1038494"/>
                  <a:pt x="3145698" y="1299472"/>
                  <a:pt x="3147218" y="1433792"/>
                </a:cubicBezTo>
                <a:cubicBezTo>
                  <a:pt x="3148738" y="1568112"/>
                  <a:pt x="3103173" y="1765757"/>
                  <a:pt x="3147218" y="1886568"/>
                </a:cubicBezTo>
                <a:cubicBezTo>
                  <a:pt x="3024734" y="1929396"/>
                  <a:pt x="2727933" y="1855913"/>
                  <a:pt x="2622682" y="1886568"/>
                </a:cubicBezTo>
                <a:cubicBezTo>
                  <a:pt x="2517431" y="1917223"/>
                  <a:pt x="2196877" y="1880987"/>
                  <a:pt x="2035201" y="1886568"/>
                </a:cubicBezTo>
                <a:cubicBezTo>
                  <a:pt x="1873525" y="1892149"/>
                  <a:pt x="1657441" y="1854984"/>
                  <a:pt x="1479192" y="1886568"/>
                </a:cubicBezTo>
                <a:cubicBezTo>
                  <a:pt x="1300943" y="1918152"/>
                  <a:pt x="1258957" y="1858014"/>
                  <a:pt x="1049073" y="1886568"/>
                </a:cubicBezTo>
                <a:cubicBezTo>
                  <a:pt x="839189" y="1915122"/>
                  <a:pt x="698916" y="1835443"/>
                  <a:pt x="556009" y="1886568"/>
                </a:cubicBezTo>
                <a:cubicBezTo>
                  <a:pt x="413102" y="1937693"/>
                  <a:pt x="255948" y="1822904"/>
                  <a:pt x="0" y="1886568"/>
                </a:cubicBezTo>
                <a:cubicBezTo>
                  <a:pt x="-28694" y="1667376"/>
                  <a:pt x="29961" y="1579823"/>
                  <a:pt x="0" y="1433792"/>
                </a:cubicBezTo>
                <a:cubicBezTo>
                  <a:pt x="-29961" y="1287761"/>
                  <a:pt x="56781" y="1134409"/>
                  <a:pt x="0" y="924418"/>
                </a:cubicBezTo>
                <a:cubicBezTo>
                  <a:pt x="-56781" y="714427"/>
                  <a:pt x="45864" y="620016"/>
                  <a:pt x="0" y="452776"/>
                </a:cubicBezTo>
                <a:cubicBezTo>
                  <a:pt x="-45864" y="285536"/>
                  <a:pt x="37101" y="103275"/>
                  <a:pt x="0" y="0"/>
                </a:cubicBezTo>
                <a:close/>
              </a:path>
              <a:path w="3147218" h="1886568" stroke="0" extrusionOk="0">
                <a:moveTo>
                  <a:pt x="0" y="0"/>
                </a:moveTo>
                <a:cubicBezTo>
                  <a:pt x="217580" y="-43875"/>
                  <a:pt x="376149" y="56657"/>
                  <a:pt x="524536" y="0"/>
                </a:cubicBezTo>
                <a:cubicBezTo>
                  <a:pt x="672923" y="-56657"/>
                  <a:pt x="919504" y="949"/>
                  <a:pt x="1112017" y="0"/>
                </a:cubicBezTo>
                <a:cubicBezTo>
                  <a:pt x="1304530" y="-949"/>
                  <a:pt x="1361813" y="34770"/>
                  <a:pt x="1542137" y="0"/>
                </a:cubicBezTo>
                <a:cubicBezTo>
                  <a:pt x="1722461" y="-34770"/>
                  <a:pt x="1891395" y="277"/>
                  <a:pt x="2035201" y="0"/>
                </a:cubicBezTo>
                <a:cubicBezTo>
                  <a:pt x="2179007" y="-277"/>
                  <a:pt x="2360003" y="58466"/>
                  <a:pt x="2591209" y="0"/>
                </a:cubicBezTo>
                <a:cubicBezTo>
                  <a:pt x="2822415" y="-58466"/>
                  <a:pt x="2956965" y="12681"/>
                  <a:pt x="3147218" y="0"/>
                </a:cubicBezTo>
                <a:cubicBezTo>
                  <a:pt x="3179420" y="194416"/>
                  <a:pt x="3118503" y="318206"/>
                  <a:pt x="3147218" y="509373"/>
                </a:cubicBezTo>
                <a:cubicBezTo>
                  <a:pt x="3175933" y="700540"/>
                  <a:pt x="3109351" y="860005"/>
                  <a:pt x="3147218" y="999881"/>
                </a:cubicBezTo>
                <a:cubicBezTo>
                  <a:pt x="3185085" y="1139757"/>
                  <a:pt x="3102124" y="1221084"/>
                  <a:pt x="3147218" y="1414926"/>
                </a:cubicBezTo>
                <a:cubicBezTo>
                  <a:pt x="3192312" y="1608768"/>
                  <a:pt x="3123026" y="1771465"/>
                  <a:pt x="3147218" y="1886568"/>
                </a:cubicBezTo>
                <a:cubicBezTo>
                  <a:pt x="3044250" y="1935067"/>
                  <a:pt x="2792652" y="1846258"/>
                  <a:pt x="2654154" y="1886568"/>
                </a:cubicBezTo>
                <a:cubicBezTo>
                  <a:pt x="2515656" y="1926878"/>
                  <a:pt x="2359051" y="1862041"/>
                  <a:pt x="2066673" y="1886568"/>
                </a:cubicBezTo>
                <a:cubicBezTo>
                  <a:pt x="1774295" y="1911095"/>
                  <a:pt x="1830809" y="1853057"/>
                  <a:pt x="1605081" y="1886568"/>
                </a:cubicBezTo>
                <a:cubicBezTo>
                  <a:pt x="1379353" y="1920079"/>
                  <a:pt x="1285358" y="1827513"/>
                  <a:pt x="1112017" y="1886568"/>
                </a:cubicBezTo>
                <a:cubicBezTo>
                  <a:pt x="938676" y="1945623"/>
                  <a:pt x="771852" y="1826896"/>
                  <a:pt x="587481" y="1886568"/>
                </a:cubicBezTo>
                <a:cubicBezTo>
                  <a:pt x="403110" y="1946240"/>
                  <a:pt x="153569" y="1846805"/>
                  <a:pt x="0" y="1886568"/>
                </a:cubicBezTo>
                <a:cubicBezTo>
                  <a:pt x="-24196" y="1665063"/>
                  <a:pt x="15364" y="1515775"/>
                  <a:pt x="0" y="1377195"/>
                </a:cubicBezTo>
                <a:cubicBezTo>
                  <a:pt x="-15364" y="1238615"/>
                  <a:pt x="20906" y="1091531"/>
                  <a:pt x="0" y="943284"/>
                </a:cubicBezTo>
                <a:cubicBezTo>
                  <a:pt x="-20906" y="795037"/>
                  <a:pt x="14640" y="573123"/>
                  <a:pt x="0" y="452776"/>
                </a:cubicBezTo>
                <a:cubicBezTo>
                  <a:pt x="-14640" y="332429"/>
                  <a:pt x="27988" y="162904"/>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23" name="Picture 22">
            <a:extLst>
              <a:ext uri="{FF2B5EF4-FFF2-40B4-BE49-F238E27FC236}">
                <a16:creationId xmlns:a16="http://schemas.microsoft.com/office/drawing/2014/main" id="{222F88AE-8A5A-7E22-BB57-558D90BC589D}"/>
              </a:ext>
            </a:extLst>
          </p:cNvPr>
          <p:cNvPicPr>
            <a:picLocks noChangeAspect="1"/>
          </p:cNvPicPr>
          <p:nvPr/>
        </p:nvPicPr>
        <p:blipFill>
          <a:blip r:embed="rId6"/>
          <a:stretch>
            <a:fillRect/>
          </a:stretch>
        </p:blipFill>
        <p:spPr>
          <a:xfrm>
            <a:off x="6763571" y="4424084"/>
            <a:ext cx="3647739" cy="1841795"/>
          </a:xfrm>
          <a:custGeom>
            <a:avLst/>
            <a:gdLst>
              <a:gd name="csX0" fmla="*/ 0 w 3647739"/>
              <a:gd name="csY0" fmla="*/ 0 h 1841795"/>
              <a:gd name="csX1" fmla="*/ 521106 w 3647739"/>
              <a:gd name="csY1" fmla="*/ 0 h 1841795"/>
              <a:gd name="csX2" fmla="*/ 969256 w 3647739"/>
              <a:gd name="csY2" fmla="*/ 0 h 1841795"/>
              <a:gd name="csX3" fmla="*/ 1490362 w 3647739"/>
              <a:gd name="csY3" fmla="*/ 0 h 1841795"/>
              <a:gd name="csX4" fmla="*/ 2011468 w 3647739"/>
              <a:gd name="csY4" fmla="*/ 0 h 1841795"/>
              <a:gd name="csX5" fmla="*/ 2532573 w 3647739"/>
              <a:gd name="csY5" fmla="*/ 0 h 1841795"/>
              <a:gd name="csX6" fmla="*/ 3017201 w 3647739"/>
              <a:gd name="csY6" fmla="*/ 0 h 1841795"/>
              <a:gd name="csX7" fmla="*/ 3647739 w 3647739"/>
              <a:gd name="csY7" fmla="*/ 0 h 1841795"/>
              <a:gd name="csX8" fmla="*/ 3647739 w 3647739"/>
              <a:gd name="csY8" fmla="*/ 405195 h 1841795"/>
              <a:gd name="csX9" fmla="*/ 3647739 w 3647739"/>
              <a:gd name="csY9" fmla="*/ 865644 h 1841795"/>
              <a:gd name="csX10" fmla="*/ 3647739 w 3647739"/>
              <a:gd name="csY10" fmla="*/ 1326092 h 1841795"/>
              <a:gd name="csX11" fmla="*/ 3647739 w 3647739"/>
              <a:gd name="csY11" fmla="*/ 1841795 h 1841795"/>
              <a:gd name="csX12" fmla="*/ 3163111 w 3647739"/>
              <a:gd name="csY12" fmla="*/ 1841795 h 1841795"/>
              <a:gd name="csX13" fmla="*/ 2678483 w 3647739"/>
              <a:gd name="csY13" fmla="*/ 1841795 h 1841795"/>
              <a:gd name="csX14" fmla="*/ 2120900 w 3647739"/>
              <a:gd name="csY14" fmla="*/ 1841795 h 1841795"/>
              <a:gd name="csX15" fmla="*/ 1636271 w 3647739"/>
              <a:gd name="csY15" fmla="*/ 1841795 h 1841795"/>
              <a:gd name="csX16" fmla="*/ 1078689 w 3647739"/>
              <a:gd name="csY16" fmla="*/ 1841795 h 1841795"/>
              <a:gd name="csX17" fmla="*/ 484628 w 3647739"/>
              <a:gd name="csY17" fmla="*/ 1841795 h 1841795"/>
              <a:gd name="csX18" fmla="*/ 0 w 3647739"/>
              <a:gd name="csY18" fmla="*/ 1841795 h 1841795"/>
              <a:gd name="csX19" fmla="*/ 0 w 3647739"/>
              <a:gd name="csY19" fmla="*/ 1399764 h 1841795"/>
              <a:gd name="csX20" fmla="*/ 0 w 3647739"/>
              <a:gd name="csY20" fmla="*/ 939315 h 1841795"/>
              <a:gd name="csX21" fmla="*/ 0 w 3647739"/>
              <a:gd name="csY21" fmla="*/ 515703 h 1841795"/>
              <a:gd name="csX22" fmla="*/ 0 w 3647739"/>
              <a:gd name="csY22" fmla="*/ 0 h 18417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647739" h="1841795" fill="none" extrusionOk="0">
                <a:moveTo>
                  <a:pt x="0" y="0"/>
                </a:moveTo>
                <a:cubicBezTo>
                  <a:pt x="217246" y="-26069"/>
                  <a:pt x="325992" y="23021"/>
                  <a:pt x="521106" y="0"/>
                </a:cubicBezTo>
                <a:cubicBezTo>
                  <a:pt x="716220" y="-23021"/>
                  <a:pt x="834542" y="49287"/>
                  <a:pt x="969256" y="0"/>
                </a:cubicBezTo>
                <a:cubicBezTo>
                  <a:pt x="1103970" y="-49287"/>
                  <a:pt x="1383868" y="56417"/>
                  <a:pt x="1490362" y="0"/>
                </a:cubicBezTo>
                <a:cubicBezTo>
                  <a:pt x="1596856" y="-56417"/>
                  <a:pt x="1819849" y="59360"/>
                  <a:pt x="2011468" y="0"/>
                </a:cubicBezTo>
                <a:cubicBezTo>
                  <a:pt x="2203087" y="-59360"/>
                  <a:pt x="2375163" y="62523"/>
                  <a:pt x="2532573" y="0"/>
                </a:cubicBezTo>
                <a:cubicBezTo>
                  <a:pt x="2689983" y="-62523"/>
                  <a:pt x="2821625" y="14940"/>
                  <a:pt x="3017201" y="0"/>
                </a:cubicBezTo>
                <a:cubicBezTo>
                  <a:pt x="3212777" y="-14940"/>
                  <a:pt x="3378269" y="75487"/>
                  <a:pt x="3647739" y="0"/>
                </a:cubicBezTo>
                <a:cubicBezTo>
                  <a:pt x="3678863" y="81995"/>
                  <a:pt x="3626142" y="293464"/>
                  <a:pt x="3647739" y="405195"/>
                </a:cubicBezTo>
                <a:cubicBezTo>
                  <a:pt x="3669336" y="516927"/>
                  <a:pt x="3609273" y="657004"/>
                  <a:pt x="3647739" y="865644"/>
                </a:cubicBezTo>
                <a:cubicBezTo>
                  <a:pt x="3686205" y="1074284"/>
                  <a:pt x="3636404" y="1131618"/>
                  <a:pt x="3647739" y="1326092"/>
                </a:cubicBezTo>
                <a:cubicBezTo>
                  <a:pt x="3659074" y="1520566"/>
                  <a:pt x="3615259" y="1708294"/>
                  <a:pt x="3647739" y="1841795"/>
                </a:cubicBezTo>
                <a:cubicBezTo>
                  <a:pt x="3461573" y="1875589"/>
                  <a:pt x="3269459" y="1815712"/>
                  <a:pt x="3163111" y="1841795"/>
                </a:cubicBezTo>
                <a:cubicBezTo>
                  <a:pt x="3056763" y="1867878"/>
                  <a:pt x="2906743" y="1787347"/>
                  <a:pt x="2678483" y="1841795"/>
                </a:cubicBezTo>
                <a:cubicBezTo>
                  <a:pt x="2450223" y="1896243"/>
                  <a:pt x="2380767" y="1833152"/>
                  <a:pt x="2120900" y="1841795"/>
                </a:cubicBezTo>
                <a:cubicBezTo>
                  <a:pt x="1861033" y="1850438"/>
                  <a:pt x="1767589" y="1811081"/>
                  <a:pt x="1636271" y="1841795"/>
                </a:cubicBezTo>
                <a:cubicBezTo>
                  <a:pt x="1504953" y="1872509"/>
                  <a:pt x="1285122" y="1777195"/>
                  <a:pt x="1078689" y="1841795"/>
                </a:cubicBezTo>
                <a:cubicBezTo>
                  <a:pt x="872256" y="1906395"/>
                  <a:pt x="766743" y="1817204"/>
                  <a:pt x="484628" y="1841795"/>
                </a:cubicBezTo>
                <a:cubicBezTo>
                  <a:pt x="202513" y="1866386"/>
                  <a:pt x="195845" y="1838336"/>
                  <a:pt x="0" y="1841795"/>
                </a:cubicBezTo>
                <a:cubicBezTo>
                  <a:pt x="-50936" y="1674374"/>
                  <a:pt x="30573" y="1604835"/>
                  <a:pt x="0" y="1399764"/>
                </a:cubicBezTo>
                <a:cubicBezTo>
                  <a:pt x="-30573" y="1194693"/>
                  <a:pt x="3161" y="1116924"/>
                  <a:pt x="0" y="939315"/>
                </a:cubicBezTo>
                <a:cubicBezTo>
                  <a:pt x="-3161" y="761706"/>
                  <a:pt x="49328" y="680416"/>
                  <a:pt x="0" y="515703"/>
                </a:cubicBezTo>
                <a:cubicBezTo>
                  <a:pt x="-49328" y="350990"/>
                  <a:pt x="16634" y="208440"/>
                  <a:pt x="0" y="0"/>
                </a:cubicBezTo>
                <a:close/>
              </a:path>
              <a:path w="3647739" h="1841795" stroke="0" extrusionOk="0">
                <a:moveTo>
                  <a:pt x="0" y="0"/>
                </a:moveTo>
                <a:cubicBezTo>
                  <a:pt x="109969" y="-36804"/>
                  <a:pt x="401204" y="49322"/>
                  <a:pt x="521106" y="0"/>
                </a:cubicBezTo>
                <a:cubicBezTo>
                  <a:pt x="641008" y="-49322"/>
                  <a:pt x="912745" y="33892"/>
                  <a:pt x="1115166" y="0"/>
                </a:cubicBezTo>
                <a:cubicBezTo>
                  <a:pt x="1317587" y="-33892"/>
                  <a:pt x="1356077" y="26358"/>
                  <a:pt x="1526839" y="0"/>
                </a:cubicBezTo>
                <a:cubicBezTo>
                  <a:pt x="1697601" y="-26358"/>
                  <a:pt x="1855991" y="43438"/>
                  <a:pt x="2011468" y="0"/>
                </a:cubicBezTo>
                <a:cubicBezTo>
                  <a:pt x="2166945" y="-43438"/>
                  <a:pt x="2330356" y="11712"/>
                  <a:pt x="2569050" y="0"/>
                </a:cubicBezTo>
                <a:cubicBezTo>
                  <a:pt x="2807744" y="-11712"/>
                  <a:pt x="2999372" y="42792"/>
                  <a:pt x="3163111" y="0"/>
                </a:cubicBezTo>
                <a:cubicBezTo>
                  <a:pt x="3326850" y="-42792"/>
                  <a:pt x="3543379" y="35071"/>
                  <a:pt x="3647739" y="0"/>
                </a:cubicBezTo>
                <a:cubicBezTo>
                  <a:pt x="3697349" y="168322"/>
                  <a:pt x="3625227" y="241140"/>
                  <a:pt x="3647739" y="423613"/>
                </a:cubicBezTo>
                <a:cubicBezTo>
                  <a:pt x="3670251" y="606086"/>
                  <a:pt x="3616410" y="637151"/>
                  <a:pt x="3647739" y="828808"/>
                </a:cubicBezTo>
                <a:cubicBezTo>
                  <a:pt x="3679068" y="1020465"/>
                  <a:pt x="3639989" y="1122922"/>
                  <a:pt x="3647739" y="1270839"/>
                </a:cubicBezTo>
                <a:cubicBezTo>
                  <a:pt x="3655489" y="1418756"/>
                  <a:pt x="3647061" y="1708081"/>
                  <a:pt x="3647739" y="1841795"/>
                </a:cubicBezTo>
                <a:cubicBezTo>
                  <a:pt x="3508578" y="1849341"/>
                  <a:pt x="3348809" y="1779293"/>
                  <a:pt x="3090156" y="1841795"/>
                </a:cubicBezTo>
                <a:cubicBezTo>
                  <a:pt x="2831503" y="1904297"/>
                  <a:pt x="2804813" y="1838370"/>
                  <a:pt x="2642005" y="1841795"/>
                </a:cubicBezTo>
                <a:cubicBezTo>
                  <a:pt x="2479197" y="1845220"/>
                  <a:pt x="2266612" y="1787687"/>
                  <a:pt x="2157377" y="1841795"/>
                </a:cubicBezTo>
                <a:cubicBezTo>
                  <a:pt x="2048142" y="1895903"/>
                  <a:pt x="1890169" y="1810708"/>
                  <a:pt x="1636271" y="1841795"/>
                </a:cubicBezTo>
                <a:cubicBezTo>
                  <a:pt x="1382373" y="1872882"/>
                  <a:pt x="1338762" y="1803209"/>
                  <a:pt x="1188121" y="1841795"/>
                </a:cubicBezTo>
                <a:cubicBezTo>
                  <a:pt x="1037480" y="1880381"/>
                  <a:pt x="819497" y="1795651"/>
                  <a:pt x="594060" y="1841795"/>
                </a:cubicBezTo>
                <a:cubicBezTo>
                  <a:pt x="368623" y="1887939"/>
                  <a:pt x="244848" y="1812760"/>
                  <a:pt x="0" y="1841795"/>
                </a:cubicBezTo>
                <a:cubicBezTo>
                  <a:pt x="-41498" y="1731403"/>
                  <a:pt x="615" y="1530027"/>
                  <a:pt x="0" y="1399764"/>
                </a:cubicBezTo>
                <a:cubicBezTo>
                  <a:pt x="-615" y="1269501"/>
                  <a:pt x="5316" y="1116025"/>
                  <a:pt x="0" y="957733"/>
                </a:cubicBezTo>
                <a:cubicBezTo>
                  <a:pt x="-5316" y="799441"/>
                  <a:pt x="38487" y="697544"/>
                  <a:pt x="0" y="534121"/>
                </a:cubicBezTo>
                <a:cubicBezTo>
                  <a:pt x="-38487" y="370698"/>
                  <a:pt x="24188" y="128837"/>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sp>
        <p:nvSpPr>
          <p:cNvPr id="24" name="TextBox 23">
            <a:extLst>
              <a:ext uri="{FF2B5EF4-FFF2-40B4-BE49-F238E27FC236}">
                <a16:creationId xmlns:a16="http://schemas.microsoft.com/office/drawing/2014/main" id="{363C35DA-2655-24D8-61DF-FF8E79673B9B}"/>
              </a:ext>
            </a:extLst>
          </p:cNvPr>
          <p:cNvSpPr txBox="1"/>
          <p:nvPr/>
        </p:nvSpPr>
        <p:spPr>
          <a:xfrm>
            <a:off x="8581805" y="4369110"/>
            <a:ext cx="2493168" cy="707886"/>
          </a:xfrm>
          <a:prstGeom prst="rect">
            <a:avLst/>
          </a:prstGeom>
          <a:noFill/>
        </p:spPr>
        <p:txBody>
          <a:bodyPr wrap="square" rtlCol="0">
            <a:spAutoFit/>
          </a:bodyPr>
          <a:lstStyle/>
          <a:p>
            <a:r>
              <a:rPr lang="en-CA" sz="2000" dirty="0">
                <a:latin typeface="Aptos SemiBold" panose="020B0004020202020204" pitchFamily="34" charset="0"/>
              </a:rPr>
              <a:t>…and the question of sustainable IR</a:t>
            </a:r>
          </a:p>
        </p:txBody>
      </p:sp>
    </p:spTree>
    <p:extLst>
      <p:ext uri="{BB962C8B-B14F-4D97-AF65-F5344CB8AC3E}">
        <p14:creationId xmlns:p14="http://schemas.microsoft.com/office/powerpoint/2010/main" val="14690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a16="http://schemas.microsoft.com/office/drawing/2014/main" id="{178EAB3F-7016-35B4-6290-CDC6F4FCFC71}"/>
              </a:ext>
            </a:extLst>
          </p:cNvPr>
          <p:cNvPicPr>
            <a:picLocks noChangeAspect="1"/>
          </p:cNvPicPr>
          <p:nvPr/>
        </p:nvPicPr>
        <p:blipFill>
          <a:blip r:embed="rId2"/>
          <a:stretch>
            <a:fillRect/>
          </a:stretch>
        </p:blipFill>
        <p:spPr>
          <a:xfrm>
            <a:off x="4524368" y="2100572"/>
            <a:ext cx="7036901" cy="4131179"/>
          </a:xfrm>
          <a:prstGeom prst="rect">
            <a:avLst/>
          </a:prstGeom>
          <a:ln>
            <a:solidFill>
              <a:schemeClr val="tx1">
                <a:lumMod val="75000"/>
                <a:lumOff val="25000"/>
              </a:schemeClr>
            </a:solidFill>
          </a:ln>
          <a:effectLst/>
        </p:spPr>
      </p:pic>
      <p:sp>
        <p:nvSpPr>
          <p:cNvPr id="14" name="Rectangle: Rounded Corners 13">
            <a:extLst>
              <a:ext uri="{FF2B5EF4-FFF2-40B4-BE49-F238E27FC236}">
                <a16:creationId xmlns:a16="http://schemas.microsoft.com/office/drawing/2014/main" id="{72548FEB-B1FD-C155-F49E-955961E7FE8F}"/>
              </a:ext>
            </a:extLst>
          </p:cNvPr>
          <p:cNvSpPr/>
          <p:nvPr/>
        </p:nvSpPr>
        <p:spPr>
          <a:xfrm>
            <a:off x="6361029" y="4913291"/>
            <a:ext cx="3146453" cy="22198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Rounded Corners 14">
            <a:extLst>
              <a:ext uri="{FF2B5EF4-FFF2-40B4-BE49-F238E27FC236}">
                <a16:creationId xmlns:a16="http://schemas.microsoft.com/office/drawing/2014/main" id="{BA581972-9D3F-4C56-9570-50F481A28EB1}"/>
              </a:ext>
            </a:extLst>
          </p:cNvPr>
          <p:cNvSpPr/>
          <p:nvPr/>
        </p:nvSpPr>
        <p:spPr>
          <a:xfrm>
            <a:off x="6361029" y="3028301"/>
            <a:ext cx="3148161" cy="22152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54422338-C7B4-D0EB-24BE-9D1876CDBCFE}"/>
              </a:ext>
            </a:extLst>
          </p:cNvPr>
          <p:cNvSpPr txBox="1"/>
          <p:nvPr/>
        </p:nvSpPr>
        <p:spPr>
          <a:xfrm>
            <a:off x="9642248" y="2872019"/>
            <a:ext cx="25497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0000"/>
                </a:solidFill>
                <a:effectLst/>
                <a:uLnTx/>
                <a:uFillTx/>
                <a:latin typeface="Aptos" panose="02110004020202020204"/>
                <a:ea typeface="+mn-ea"/>
                <a:cs typeface="+mn-cs"/>
              </a:rPr>
              <a:t>A.K.A “hallucinations”,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0000"/>
                </a:solidFill>
                <a:effectLst/>
                <a:uLnTx/>
                <a:uFillTx/>
                <a:latin typeface="Aptos" panose="02110004020202020204"/>
                <a:ea typeface="+mn-ea"/>
                <a:cs typeface="+mn-cs"/>
              </a:rPr>
              <a:t>we avoid that term as it is anthropomorphizing</a:t>
            </a:r>
          </a:p>
        </p:txBody>
      </p:sp>
      <p:sp>
        <p:nvSpPr>
          <p:cNvPr id="5" name="Title 4">
            <a:extLst>
              <a:ext uri="{FF2B5EF4-FFF2-40B4-BE49-F238E27FC236}">
                <a16:creationId xmlns:a16="http://schemas.microsoft.com/office/drawing/2014/main" id="{4CE0FC32-A7E6-990F-3AE0-19AFE163CB98}"/>
              </a:ext>
            </a:extLst>
          </p:cNvPr>
          <p:cNvSpPr>
            <a:spLocks noGrp="1"/>
          </p:cNvSpPr>
          <p:nvPr>
            <p:ph type="title"/>
          </p:nvPr>
        </p:nvSpPr>
        <p:spPr>
          <a:xfrm>
            <a:off x="5018537" y="541790"/>
            <a:ext cx="6542731" cy="1325563"/>
          </a:xfrm>
        </p:spPr>
        <p:txBody>
          <a:bodyPr>
            <a:noAutofit/>
          </a:bodyPr>
          <a:lstStyle/>
          <a:p>
            <a:r>
              <a:rPr lang="en-CA" sz="3600" dirty="0"/>
              <a:t>We need to focus on the systemic consequences of IR technologies</a:t>
            </a:r>
          </a:p>
        </p:txBody>
      </p:sp>
      <p:sp>
        <p:nvSpPr>
          <p:cNvPr id="6" name="TextBox 5">
            <a:extLst>
              <a:ext uri="{FF2B5EF4-FFF2-40B4-BE49-F238E27FC236}">
                <a16:creationId xmlns:a16="http://schemas.microsoft.com/office/drawing/2014/main" id="{025326A1-B712-E23C-2409-27ED3852F67C}"/>
              </a:ext>
            </a:extLst>
          </p:cNvPr>
          <p:cNvSpPr txBox="1"/>
          <p:nvPr/>
        </p:nvSpPr>
        <p:spPr>
          <a:xfrm>
            <a:off x="0" y="6396335"/>
            <a:ext cx="12192000" cy="461665"/>
          </a:xfrm>
          <a:prstGeom prst="rect">
            <a:avLst/>
          </a:prstGeom>
          <a:noFill/>
        </p:spPr>
        <p:txBody>
          <a:bodyPr wrap="square" anchor="b">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3"/>
              </a:rPr>
              <a:t>Sociotechnical implications of generative artificial intelligence for information access</a:t>
            </a:r>
            <a:r>
              <a:rPr lang="en-US" sz="1200" dirty="0"/>
              <a:t>. Book chapter, Springer Nature, 2025.</a:t>
            </a:r>
          </a:p>
          <a:p>
            <a:pPr algn="ctr"/>
            <a:r>
              <a:rPr lang="en-US" sz="1200" dirty="0" err="1"/>
              <a:t>Gausen</a:t>
            </a:r>
            <a:r>
              <a:rPr lang="en-US" sz="1200" dirty="0"/>
              <a:t>, Mitra, &amp; Lindley. </a:t>
            </a:r>
            <a:r>
              <a:rPr lang="en-US" sz="1200" dirty="0">
                <a:hlinkClick r:id="rId4"/>
              </a:rPr>
              <a:t>A Framework for Exploring the Consequences of AI-Mediated Enterprise Knowledge Access and Identifying Risks to Workers</a:t>
            </a:r>
            <a:r>
              <a:rPr lang="en-US" sz="1200" dirty="0"/>
              <a:t>. In Proc. </a:t>
            </a:r>
            <a:r>
              <a:rPr lang="en-US" sz="1200" dirty="0" err="1"/>
              <a:t>FAccT</a:t>
            </a:r>
            <a:r>
              <a:rPr lang="en-US" sz="1200" dirty="0"/>
              <a:t>, 2024.</a:t>
            </a:r>
            <a:endParaRPr lang="en-CA" sz="1200" dirty="0"/>
          </a:p>
        </p:txBody>
      </p:sp>
      <p:pic>
        <p:nvPicPr>
          <p:cNvPr id="7" name="Picture 2" descr="Book cover">
            <a:extLst>
              <a:ext uri="{FF2B5EF4-FFF2-40B4-BE49-F238E27FC236}">
                <a16:creationId xmlns:a16="http://schemas.microsoft.com/office/drawing/2014/main" id="{2DF97200-E6A2-859F-57FF-937EBE26C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73" y="1605961"/>
            <a:ext cx="2976782" cy="4625790"/>
          </a:xfrm>
          <a:prstGeom prst="rect">
            <a:avLst/>
          </a:prstGeom>
          <a:ln w="19050">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48FC858-23C4-6DE8-14C9-F83FEBC28CDE}"/>
              </a:ext>
            </a:extLst>
          </p:cNvPr>
          <p:cNvPicPr>
            <a:picLocks noChangeAspect="1"/>
          </p:cNvPicPr>
          <p:nvPr/>
        </p:nvPicPr>
        <p:blipFill>
          <a:blip r:embed="rId6"/>
          <a:srcRect b="39258"/>
          <a:stretch>
            <a:fillRect/>
          </a:stretch>
        </p:blipFill>
        <p:spPr>
          <a:xfrm>
            <a:off x="491130" y="681037"/>
            <a:ext cx="4304950" cy="1587706"/>
          </a:xfrm>
          <a:custGeom>
            <a:avLst/>
            <a:gdLst>
              <a:gd name="csX0" fmla="*/ 0 w 4304950"/>
              <a:gd name="csY0" fmla="*/ 0 h 1587706"/>
              <a:gd name="csX1" fmla="*/ 538119 w 4304950"/>
              <a:gd name="csY1" fmla="*/ 0 h 1587706"/>
              <a:gd name="csX2" fmla="*/ 990138 w 4304950"/>
              <a:gd name="csY2" fmla="*/ 0 h 1587706"/>
              <a:gd name="csX3" fmla="*/ 1571307 w 4304950"/>
              <a:gd name="csY3" fmla="*/ 0 h 1587706"/>
              <a:gd name="csX4" fmla="*/ 2066376 w 4304950"/>
              <a:gd name="csY4" fmla="*/ 0 h 1587706"/>
              <a:gd name="csX5" fmla="*/ 2604495 w 4304950"/>
              <a:gd name="csY5" fmla="*/ 0 h 1587706"/>
              <a:gd name="csX6" fmla="*/ 3185663 w 4304950"/>
              <a:gd name="csY6" fmla="*/ 0 h 1587706"/>
              <a:gd name="csX7" fmla="*/ 3723782 w 4304950"/>
              <a:gd name="csY7" fmla="*/ 0 h 1587706"/>
              <a:gd name="csX8" fmla="*/ 4304950 w 4304950"/>
              <a:gd name="csY8" fmla="*/ 0 h 1587706"/>
              <a:gd name="csX9" fmla="*/ 4304950 w 4304950"/>
              <a:gd name="csY9" fmla="*/ 560989 h 1587706"/>
              <a:gd name="csX10" fmla="*/ 4304950 w 4304950"/>
              <a:gd name="csY10" fmla="*/ 1074348 h 1587706"/>
              <a:gd name="csX11" fmla="*/ 4304950 w 4304950"/>
              <a:gd name="csY11" fmla="*/ 1587706 h 1587706"/>
              <a:gd name="csX12" fmla="*/ 3895980 w 4304950"/>
              <a:gd name="csY12" fmla="*/ 1587706 h 1587706"/>
              <a:gd name="csX13" fmla="*/ 3357861 w 4304950"/>
              <a:gd name="csY13" fmla="*/ 1587706 h 1587706"/>
              <a:gd name="csX14" fmla="*/ 2733643 w 4304950"/>
              <a:gd name="csY14" fmla="*/ 1587706 h 1587706"/>
              <a:gd name="csX15" fmla="*/ 2195525 w 4304950"/>
              <a:gd name="csY15" fmla="*/ 1587706 h 1587706"/>
              <a:gd name="csX16" fmla="*/ 1786554 w 4304950"/>
              <a:gd name="csY16" fmla="*/ 1587706 h 1587706"/>
              <a:gd name="csX17" fmla="*/ 1248436 w 4304950"/>
              <a:gd name="csY17" fmla="*/ 1587706 h 1587706"/>
              <a:gd name="csX18" fmla="*/ 796416 w 4304950"/>
              <a:gd name="csY18" fmla="*/ 1587706 h 1587706"/>
              <a:gd name="csX19" fmla="*/ 0 w 4304950"/>
              <a:gd name="csY19" fmla="*/ 1587706 h 1587706"/>
              <a:gd name="csX20" fmla="*/ 0 w 4304950"/>
              <a:gd name="csY20" fmla="*/ 1058471 h 1587706"/>
              <a:gd name="csX21" fmla="*/ 0 w 4304950"/>
              <a:gd name="csY21" fmla="*/ 529235 h 1587706"/>
              <a:gd name="csX22" fmla="*/ 0 w 4304950"/>
              <a:gd name="csY22" fmla="*/ 0 h 15877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304950" h="1587706" fill="none" extrusionOk="0">
                <a:moveTo>
                  <a:pt x="0" y="0"/>
                </a:moveTo>
                <a:cubicBezTo>
                  <a:pt x="120193" y="-24813"/>
                  <a:pt x="370431" y="16980"/>
                  <a:pt x="538119" y="0"/>
                </a:cubicBezTo>
                <a:cubicBezTo>
                  <a:pt x="705807" y="-16980"/>
                  <a:pt x="827371" y="3268"/>
                  <a:pt x="990138" y="0"/>
                </a:cubicBezTo>
                <a:cubicBezTo>
                  <a:pt x="1152905" y="-3268"/>
                  <a:pt x="1404782" y="69339"/>
                  <a:pt x="1571307" y="0"/>
                </a:cubicBezTo>
                <a:cubicBezTo>
                  <a:pt x="1737832" y="-69339"/>
                  <a:pt x="1833032" y="42500"/>
                  <a:pt x="2066376" y="0"/>
                </a:cubicBezTo>
                <a:cubicBezTo>
                  <a:pt x="2299720" y="-42500"/>
                  <a:pt x="2346356" y="30570"/>
                  <a:pt x="2604495" y="0"/>
                </a:cubicBezTo>
                <a:cubicBezTo>
                  <a:pt x="2862634" y="-30570"/>
                  <a:pt x="2914746" y="39274"/>
                  <a:pt x="3185663" y="0"/>
                </a:cubicBezTo>
                <a:cubicBezTo>
                  <a:pt x="3456580" y="-39274"/>
                  <a:pt x="3560716" y="16132"/>
                  <a:pt x="3723782" y="0"/>
                </a:cubicBezTo>
                <a:cubicBezTo>
                  <a:pt x="3886848" y="-16132"/>
                  <a:pt x="4185366" y="37856"/>
                  <a:pt x="4304950" y="0"/>
                </a:cubicBezTo>
                <a:cubicBezTo>
                  <a:pt x="4347721" y="145375"/>
                  <a:pt x="4240479" y="321406"/>
                  <a:pt x="4304950" y="560989"/>
                </a:cubicBezTo>
                <a:cubicBezTo>
                  <a:pt x="4369421" y="800572"/>
                  <a:pt x="4281055" y="841442"/>
                  <a:pt x="4304950" y="1074348"/>
                </a:cubicBezTo>
                <a:cubicBezTo>
                  <a:pt x="4328845" y="1307254"/>
                  <a:pt x="4255360" y="1355939"/>
                  <a:pt x="4304950" y="1587706"/>
                </a:cubicBezTo>
                <a:cubicBezTo>
                  <a:pt x="4202122" y="1610971"/>
                  <a:pt x="3992668" y="1551080"/>
                  <a:pt x="3895980" y="1587706"/>
                </a:cubicBezTo>
                <a:cubicBezTo>
                  <a:pt x="3799292" y="1624332"/>
                  <a:pt x="3565974" y="1568356"/>
                  <a:pt x="3357861" y="1587706"/>
                </a:cubicBezTo>
                <a:cubicBezTo>
                  <a:pt x="3149748" y="1607056"/>
                  <a:pt x="2907915" y="1569823"/>
                  <a:pt x="2733643" y="1587706"/>
                </a:cubicBezTo>
                <a:cubicBezTo>
                  <a:pt x="2559371" y="1605589"/>
                  <a:pt x="2411300" y="1570603"/>
                  <a:pt x="2195525" y="1587706"/>
                </a:cubicBezTo>
                <a:cubicBezTo>
                  <a:pt x="1979750" y="1604809"/>
                  <a:pt x="1899323" y="1542452"/>
                  <a:pt x="1786554" y="1587706"/>
                </a:cubicBezTo>
                <a:cubicBezTo>
                  <a:pt x="1673785" y="1632960"/>
                  <a:pt x="1478215" y="1581498"/>
                  <a:pt x="1248436" y="1587706"/>
                </a:cubicBezTo>
                <a:cubicBezTo>
                  <a:pt x="1018657" y="1593914"/>
                  <a:pt x="915754" y="1558057"/>
                  <a:pt x="796416" y="1587706"/>
                </a:cubicBezTo>
                <a:cubicBezTo>
                  <a:pt x="677078" y="1617355"/>
                  <a:pt x="325668" y="1556750"/>
                  <a:pt x="0" y="1587706"/>
                </a:cubicBezTo>
                <a:cubicBezTo>
                  <a:pt x="-45136" y="1418460"/>
                  <a:pt x="60640" y="1297683"/>
                  <a:pt x="0" y="1058471"/>
                </a:cubicBezTo>
                <a:cubicBezTo>
                  <a:pt x="-60640" y="819259"/>
                  <a:pt x="55909" y="642683"/>
                  <a:pt x="0" y="529235"/>
                </a:cubicBezTo>
                <a:cubicBezTo>
                  <a:pt x="-55909" y="415787"/>
                  <a:pt x="36872" y="259102"/>
                  <a:pt x="0" y="0"/>
                </a:cubicBezTo>
                <a:close/>
              </a:path>
              <a:path w="4304950" h="1587706" stroke="0" extrusionOk="0">
                <a:moveTo>
                  <a:pt x="0" y="0"/>
                </a:moveTo>
                <a:cubicBezTo>
                  <a:pt x="121494" y="-52650"/>
                  <a:pt x="405706" y="21399"/>
                  <a:pt x="538119" y="0"/>
                </a:cubicBezTo>
                <a:cubicBezTo>
                  <a:pt x="670532" y="-21399"/>
                  <a:pt x="902906" y="32751"/>
                  <a:pt x="1119287" y="0"/>
                </a:cubicBezTo>
                <a:cubicBezTo>
                  <a:pt x="1335668" y="-32751"/>
                  <a:pt x="1476397" y="24896"/>
                  <a:pt x="1657406" y="0"/>
                </a:cubicBezTo>
                <a:cubicBezTo>
                  <a:pt x="1838415" y="-24896"/>
                  <a:pt x="2073127" y="62392"/>
                  <a:pt x="2238574" y="0"/>
                </a:cubicBezTo>
                <a:cubicBezTo>
                  <a:pt x="2404021" y="-62392"/>
                  <a:pt x="2525187" y="39813"/>
                  <a:pt x="2690594" y="0"/>
                </a:cubicBezTo>
                <a:cubicBezTo>
                  <a:pt x="2856001" y="-39813"/>
                  <a:pt x="2998516" y="1598"/>
                  <a:pt x="3271762" y="0"/>
                </a:cubicBezTo>
                <a:cubicBezTo>
                  <a:pt x="3545008" y="-1598"/>
                  <a:pt x="3662128" y="45617"/>
                  <a:pt x="3809881" y="0"/>
                </a:cubicBezTo>
                <a:cubicBezTo>
                  <a:pt x="3957634" y="-45617"/>
                  <a:pt x="4203609" y="3321"/>
                  <a:pt x="4304950" y="0"/>
                </a:cubicBezTo>
                <a:cubicBezTo>
                  <a:pt x="4353472" y="270833"/>
                  <a:pt x="4269398" y="399143"/>
                  <a:pt x="4304950" y="545112"/>
                </a:cubicBezTo>
                <a:cubicBezTo>
                  <a:pt x="4340502" y="691081"/>
                  <a:pt x="4247286" y="940777"/>
                  <a:pt x="4304950" y="1106102"/>
                </a:cubicBezTo>
                <a:cubicBezTo>
                  <a:pt x="4362614" y="1271427"/>
                  <a:pt x="4266071" y="1373388"/>
                  <a:pt x="4304950" y="1587706"/>
                </a:cubicBezTo>
                <a:cubicBezTo>
                  <a:pt x="4085881" y="1601932"/>
                  <a:pt x="3894858" y="1527055"/>
                  <a:pt x="3766831" y="1587706"/>
                </a:cubicBezTo>
                <a:cubicBezTo>
                  <a:pt x="3638804" y="1648357"/>
                  <a:pt x="3461070" y="1544894"/>
                  <a:pt x="3271762" y="1587706"/>
                </a:cubicBezTo>
                <a:cubicBezTo>
                  <a:pt x="3082454" y="1630518"/>
                  <a:pt x="3009502" y="1570400"/>
                  <a:pt x="2819742" y="1587706"/>
                </a:cubicBezTo>
                <a:cubicBezTo>
                  <a:pt x="2629982" y="1605012"/>
                  <a:pt x="2512488" y="1578546"/>
                  <a:pt x="2324673" y="1587706"/>
                </a:cubicBezTo>
                <a:cubicBezTo>
                  <a:pt x="2136858" y="1596866"/>
                  <a:pt x="2040797" y="1547704"/>
                  <a:pt x="1872653" y="1587706"/>
                </a:cubicBezTo>
                <a:cubicBezTo>
                  <a:pt x="1704509" y="1627708"/>
                  <a:pt x="1625749" y="1566878"/>
                  <a:pt x="1420634" y="1587706"/>
                </a:cubicBezTo>
                <a:cubicBezTo>
                  <a:pt x="1215519" y="1608534"/>
                  <a:pt x="963009" y="1563894"/>
                  <a:pt x="839465" y="1587706"/>
                </a:cubicBezTo>
                <a:cubicBezTo>
                  <a:pt x="715921" y="1611518"/>
                  <a:pt x="271414" y="1554656"/>
                  <a:pt x="0" y="1587706"/>
                </a:cubicBezTo>
                <a:cubicBezTo>
                  <a:pt x="-44890" y="1400063"/>
                  <a:pt x="67042" y="1295695"/>
                  <a:pt x="0" y="1026717"/>
                </a:cubicBezTo>
                <a:cubicBezTo>
                  <a:pt x="-67042" y="757739"/>
                  <a:pt x="29053" y="628460"/>
                  <a:pt x="0" y="513358"/>
                </a:cubicBezTo>
                <a:cubicBezTo>
                  <a:pt x="-29053" y="398256"/>
                  <a:pt x="24079" y="151703"/>
                  <a:pt x="0" y="0"/>
                </a:cubicBezTo>
                <a:close/>
              </a:path>
            </a:pathLst>
          </a:custGeom>
          <a:ln>
            <a:solidFill>
              <a:schemeClr val="tx1"/>
            </a:solidFill>
            <a:extLst>
              <a:ext uri="{C807C97D-BFC1-408E-A445-0C87EB9F89A2}">
                <ask:lineSketchStyleProps xmlns:ask="http://schemas.microsoft.com/office/drawing/2018/sketchyshapes" sd="411319610">
                  <a:prstGeom prst="rect">
                    <a:avLst/>
                  </a:prstGeom>
                  <ask:type>
                    <ask:lineSketchScribble/>
                  </ask:type>
                </ask:lineSketchStyleProps>
              </a:ext>
            </a:extLst>
          </a:ln>
        </p:spPr>
      </p:pic>
    </p:spTree>
    <p:extLst>
      <p:ext uri="{BB962C8B-B14F-4D97-AF65-F5344CB8AC3E}">
        <p14:creationId xmlns:p14="http://schemas.microsoft.com/office/powerpoint/2010/main" val="139438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26" presetClass="emph" presetSubtype="0" fill="hold" grpId="1" nodeType="afterEffect">
                                  <p:stCondLst>
                                    <p:cond delay="0"/>
                                  </p:stCondLst>
                                  <p:childTnLst>
                                    <p:animEffect transition="out" filter="fade">
                                      <p:cBhvr>
                                        <p:cTn id="13" dur="500" tmFilter="0, 0; .2, .5; .8, .5; 1, 0"/>
                                        <p:tgtEl>
                                          <p:spTgt spid="15"/>
                                        </p:tgtEl>
                                      </p:cBhvr>
                                    </p:animEffect>
                                    <p:animScale>
                                      <p:cBhvr>
                                        <p:cTn id="14" dur="250" autoRev="1" fill="hold"/>
                                        <p:tgtEl>
                                          <p:spTgt spid="15"/>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P spid="14" grpId="2" animBg="1"/>
      <p:bldP spid="15" grpId="1" animBg="1"/>
      <p:bldP spid="15" grpId="2" animBg="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0D2F4291-B34B-5D6C-A3DC-1B1EC3211DDF}"/>
              </a:ext>
            </a:extLst>
          </p:cNvPr>
          <p:cNvSpPr txBox="1">
            <a:spLocks/>
          </p:cNvSpPr>
          <p:nvPr/>
        </p:nvSpPr>
        <p:spPr>
          <a:xfrm>
            <a:off x="2880715" y="2179849"/>
            <a:ext cx="6430571" cy="2994484"/>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1800"/>
              </a:spcBef>
              <a:buFont typeface="Arial" panose="020B0604020202020204" pitchFamily="34" charset="0"/>
              <a:buNone/>
            </a:pPr>
            <a:r>
              <a:rPr lang="en-CA" dirty="0"/>
              <a:t>Our work needs to be grounded in </a:t>
            </a:r>
            <a:r>
              <a:rPr lang="en-CA" b="1" dirty="0"/>
              <a:t>relevant scholarship</a:t>
            </a:r>
            <a:r>
              <a:rPr lang="en-CA" dirty="0"/>
              <a:t> incl. critical theories, feminist theories, and decolonial theories—as well as </a:t>
            </a:r>
            <a:r>
              <a:rPr lang="en-US" dirty="0"/>
              <a:t>other forms of knowledge from activism and movement organizing</a:t>
            </a:r>
          </a:p>
          <a:p>
            <a:pPr marL="0" indent="0" algn="ctr">
              <a:lnSpc>
                <a:spcPct val="120000"/>
              </a:lnSpc>
              <a:spcBef>
                <a:spcPts val="1800"/>
              </a:spcBef>
              <a:buFont typeface="Arial" panose="020B0604020202020204" pitchFamily="34" charset="0"/>
              <a:buNone/>
            </a:pPr>
            <a:r>
              <a:rPr lang="en-US" dirty="0"/>
              <a:t>This generally applies to the whole field of computing, but IR specifically lags behind even our neighboring fields</a:t>
            </a:r>
            <a:endParaRPr lang="en-CA" dirty="0"/>
          </a:p>
        </p:txBody>
      </p:sp>
      <p:pic>
        <p:nvPicPr>
          <p:cNvPr id="8" name="Picture 7">
            <a:extLst>
              <a:ext uri="{FF2B5EF4-FFF2-40B4-BE49-F238E27FC236}">
                <a16:creationId xmlns:a16="http://schemas.microsoft.com/office/drawing/2014/main" id="{2827054C-930E-0C8D-F3AF-4EF19AF5877B}"/>
              </a:ext>
            </a:extLst>
          </p:cNvPr>
          <p:cNvPicPr>
            <a:picLocks noChangeAspect="1"/>
          </p:cNvPicPr>
          <p:nvPr/>
        </p:nvPicPr>
        <p:blipFill>
          <a:blip r:embed="rId2"/>
          <a:stretch>
            <a:fillRect/>
          </a:stretch>
        </p:blipFill>
        <p:spPr>
          <a:xfrm>
            <a:off x="6739058" y="294912"/>
            <a:ext cx="4536086" cy="1151701"/>
          </a:xfrm>
          <a:custGeom>
            <a:avLst/>
            <a:gdLst>
              <a:gd name="csX0" fmla="*/ 0 w 4536086"/>
              <a:gd name="csY0" fmla="*/ 0 h 1151701"/>
              <a:gd name="csX1" fmla="*/ 521650 w 4536086"/>
              <a:gd name="csY1" fmla="*/ 0 h 1151701"/>
              <a:gd name="csX2" fmla="*/ 1179382 w 4536086"/>
              <a:gd name="csY2" fmla="*/ 0 h 1151701"/>
              <a:gd name="csX3" fmla="*/ 1655671 w 4536086"/>
              <a:gd name="csY3" fmla="*/ 0 h 1151701"/>
              <a:gd name="csX4" fmla="*/ 2086600 w 4536086"/>
              <a:gd name="csY4" fmla="*/ 0 h 1151701"/>
              <a:gd name="csX5" fmla="*/ 2562889 w 4536086"/>
              <a:gd name="csY5" fmla="*/ 0 h 1151701"/>
              <a:gd name="csX6" fmla="*/ 3129899 w 4536086"/>
              <a:gd name="csY6" fmla="*/ 0 h 1151701"/>
              <a:gd name="csX7" fmla="*/ 3696910 w 4536086"/>
              <a:gd name="csY7" fmla="*/ 0 h 1151701"/>
              <a:gd name="csX8" fmla="*/ 4536086 w 4536086"/>
              <a:gd name="csY8" fmla="*/ 0 h 1151701"/>
              <a:gd name="csX9" fmla="*/ 4536086 w 4536086"/>
              <a:gd name="csY9" fmla="*/ 564333 h 1151701"/>
              <a:gd name="csX10" fmla="*/ 4536086 w 4536086"/>
              <a:gd name="csY10" fmla="*/ 1151701 h 1151701"/>
              <a:gd name="csX11" fmla="*/ 3969075 w 4536086"/>
              <a:gd name="csY11" fmla="*/ 1151701 h 1151701"/>
              <a:gd name="csX12" fmla="*/ 3538147 w 4536086"/>
              <a:gd name="csY12" fmla="*/ 1151701 h 1151701"/>
              <a:gd name="csX13" fmla="*/ 2880415 w 4536086"/>
              <a:gd name="csY13" fmla="*/ 1151701 h 1151701"/>
              <a:gd name="csX14" fmla="*/ 2268043 w 4536086"/>
              <a:gd name="csY14" fmla="*/ 1151701 h 1151701"/>
              <a:gd name="csX15" fmla="*/ 1837115 w 4536086"/>
              <a:gd name="csY15" fmla="*/ 1151701 h 1151701"/>
              <a:gd name="csX16" fmla="*/ 1315465 w 4536086"/>
              <a:gd name="csY16" fmla="*/ 1151701 h 1151701"/>
              <a:gd name="csX17" fmla="*/ 703093 w 4536086"/>
              <a:gd name="csY17" fmla="*/ 1151701 h 1151701"/>
              <a:gd name="csX18" fmla="*/ 0 w 4536086"/>
              <a:gd name="csY18" fmla="*/ 1151701 h 1151701"/>
              <a:gd name="csX19" fmla="*/ 0 w 4536086"/>
              <a:gd name="csY19" fmla="*/ 564333 h 1151701"/>
              <a:gd name="csX20" fmla="*/ 0 w 4536086"/>
              <a:gd name="csY20" fmla="*/ 0 h 11517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536086" h="1151701" fill="none" extrusionOk="0">
                <a:moveTo>
                  <a:pt x="0" y="0"/>
                </a:moveTo>
                <a:cubicBezTo>
                  <a:pt x="236832" y="-60217"/>
                  <a:pt x="294642" y="26910"/>
                  <a:pt x="521650" y="0"/>
                </a:cubicBezTo>
                <a:cubicBezTo>
                  <a:pt x="748658" y="-26910"/>
                  <a:pt x="1038868" y="51462"/>
                  <a:pt x="1179382" y="0"/>
                </a:cubicBezTo>
                <a:cubicBezTo>
                  <a:pt x="1319896" y="-51462"/>
                  <a:pt x="1452478" y="36522"/>
                  <a:pt x="1655671" y="0"/>
                </a:cubicBezTo>
                <a:cubicBezTo>
                  <a:pt x="1858864" y="-36522"/>
                  <a:pt x="1998122" y="1769"/>
                  <a:pt x="2086600" y="0"/>
                </a:cubicBezTo>
                <a:cubicBezTo>
                  <a:pt x="2175078" y="-1769"/>
                  <a:pt x="2446943" y="7984"/>
                  <a:pt x="2562889" y="0"/>
                </a:cubicBezTo>
                <a:cubicBezTo>
                  <a:pt x="2678835" y="-7984"/>
                  <a:pt x="2911427" y="1091"/>
                  <a:pt x="3129899" y="0"/>
                </a:cubicBezTo>
                <a:cubicBezTo>
                  <a:pt x="3348371" y="-1091"/>
                  <a:pt x="3430355" y="33066"/>
                  <a:pt x="3696910" y="0"/>
                </a:cubicBezTo>
                <a:cubicBezTo>
                  <a:pt x="3963465" y="-33066"/>
                  <a:pt x="4161178" y="40727"/>
                  <a:pt x="4536086" y="0"/>
                </a:cubicBezTo>
                <a:cubicBezTo>
                  <a:pt x="4581331" y="270178"/>
                  <a:pt x="4529825" y="423298"/>
                  <a:pt x="4536086" y="564333"/>
                </a:cubicBezTo>
                <a:cubicBezTo>
                  <a:pt x="4542347" y="705368"/>
                  <a:pt x="4500663" y="956843"/>
                  <a:pt x="4536086" y="1151701"/>
                </a:cubicBezTo>
                <a:cubicBezTo>
                  <a:pt x="4279556" y="1214447"/>
                  <a:pt x="4237150" y="1106460"/>
                  <a:pt x="3969075" y="1151701"/>
                </a:cubicBezTo>
                <a:cubicBezTo>
                  <a:pt x="3701000" y="1196942"/>
                  <a:pt x="3690148" y="1112478"/>
                  <a:pt x="3538147" y="1151701"/>
                </a:cubicBezTo>
                <a:cubicBezTo>
                  <a:pt x="3386146" y="1190924"/>
                  <a:pt x="3133431" y="1124309"/>
                  <a:pt x="2880415" y="1151701"/>
                </a:cubicBezTo>
                <a:cubicBezTo>
                  <a:pt x="2627399" y="1179093"/>
                  <a:pt x="2469675" y="1151399"/>
                  <a:pt x="2268043" y="1151701"/>
                </a:cubicBezTo>
                <a:cubicBezTo>
                  <a:pt x="2066411" y="1152003"/>
                  <a:pt x="2001283" y="1115339"/>
                  <a:pt x="1837115" y="1151701"/>
                </a:cubicBezTo>
                <a:cubicBezTo>
                  <a:pt x="1672947" y="1188063"/>
                  <a:pt x="1518160" y="1109466"/>
                  <a:pt x="1315465" y="1151701"/>
                </a:cubicBezTo>
                <a:cubicBezTo>
                  <a:pt x="1112770" y="1193936"/>
                  <a:pt x="902439" y="1107879"/>
                  <a:pt x="703093" y="1151701"/>
                </a:cubicBezTo>
                <a:cubicBezTo>
                  <a:pt x="503747" y="1195523"/>
                  <a:pt x="202927" y="1099325"/>
                  <a:pt x="0" y="1151701"/>
                </a:cubicBezTo>
                <a:cubicBezTo>
                  <a:pt x="-28075" y="954719"/>
                  <a:pt x="3904" y="811470"/>
                  <a:pt x="0" y="564333"/>
                </a:cubicBezTo>
                <a:cubicBezTo>
                  <a:pt x="-3904" y="317196"/>
                  <a:pt x="59464" y="140992"/>
                  <a:pt x="0" y="0"/>
                </a:cubicBezTo>
                <a:close/>
              </a:path>
              <a:path w="4536086" h="1151701" stroke="0" extrusionOk="0">
                <a:moveTo>
                  <a:pt x="0" y="0"/>
                </a:moveTo>
                <a:cubicBezTo>
                  <a:pt x="199385" y="-38524"/>
                  <a:pt x="310823" y="55487"/>
                  <a:pt x="567011" y="0"/>
                </a:cubicBezTo>
                <a:cubicBezTo>
                  <a:pt x="823199" y="-55487"/>
                  <a:pt x="933608" y="41899"/>
                  <a:pt x="1224743" y="0"/>
                </a:cubicBezTo>
                <a:cubicBezTo>
                  <a:pt x="1515878" y="-41899"/>
                  <a:pt x="1514987" y="18743"/>
                  <a:pt x="1655671" y="0"/>
                </a:cubicBezTo>
                <a:cubicBezTo>
                  <a:pt x="1796355" y="-18743"/>
                  <a:pt x="2014317" y="4032"/>
                  <a:pt x="2177321" y="0"/>
                </a:cubicBezTo>
                <a:cubicBezTo>
                  <a:pt x="2340325" y="-4032"/>
                  <a:pt x="2548418" y="21271"/>
                  <a:pt x="2789693" y="0"/>
                </a:cubicBezTo>
                <a:cubicBezTo>
                  <a:pt x="3030968" y="-21271"/>
                  <a:pt x="3160036" y="34414"/>
                  <a:pt x="3447425" y="0"/>
                </a:cubicBezTo>
                <a:cubicBezTo>
                  <a:pt x="3734814" y="-34414"/>
                  <a:pt x="4022338" y="86829"/>
                  <a:pt x="4536086" y="0"/>
                </a:cubicBezTo>
                <a:cubicBezTo>
                  <a:pt x="4578985" y="230933"/>
                  <a:pt x="4492265" y="307559"/>
                  <a:pt x="4536086" y="552816"/>
                </a:cubicBezTo>
                <a:cubicBezTo>
                  <a:pt x="4579907" y="798073"/>
                  <a:pt x="4531104" y="872328"/>
                  <a:pt x="4536086" y="1151701"/>
                </a:cubicBezTo>
                <a:cubicBezTo>
                  <a:pt x="4349877" y="1197470"/>
                  <a:pt x="4235141" y="1129779"/>
                  <a:pt x="4014436" y="1151701"/>
                </a:cubicBezTo>
                <a:cubicBezTo>
                  <a:pt x="3793731" y="1173623"/>
                  <a:pt x="3762157" y="1130382"/>
                  <a:pt x="3583508" y="1151701"/>
                </a:cubicBezTo>
                <a:cubicBezTo>
                  <a:pt x="3404859" y="1173020"/>
                  <a:pt x="3092657" y="1141719"/>
                  <a:pt x="2925775" y="1151701"/>
                </a:cubicBezTo>
                <a:cubicBezTo>
                  <a:pt x="2758893" y="1161683"/>
                  <a:pt x="2639605" y="1122131"/>
                  <a:pt x="2449486" y="1151701"/>
                </a:cubicBezTo>
                <a:cubicBezTo>
                  <a:pt x="2259367" y="1181271"/>
                  <a:pt x="2041065" y="1108583"/>
                  <a:pt x="1927837" y="1151701"/>
                </a:cubicBezTo>
                <a:cubicBezTo>
                  <a:pt x="1814609" y="1194819"/>
                  <a:pt x="1588196" y="1086891"/>
                  <a:pt x="1360826" y="1151701"/>
                </a:cubicBezTo>
                <a:cubicBezTo>
                  <a:pt x="1133456" y="1216511"/>
                  <a:pt x="1074705" y="1099782"/>
                  <a:pt x="884537" y="1151701"/>
                </a:cubicBezTo>
                <a:cubicBezTo>
                  <a:pt x="694369" y="1203620"/>
                  <a:pt x="428292" y="1140202"/>
                  <a:pt x="0" y="1151701"/>
                </a:cubicBezTo>
                <a:cubicBezTo>
                  <a:pt x="-55793" y="908807"/>
                  <a:pt x="31766" y="761453"/>
                  <a:pt x="0" y="564333"/>
                </a:cubicBezTo>
                <a:cubicBezTo>
                  <a:pt x="-31766" y="367213"/>
                  <a:pt x="46784" y="131174"/>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id="{F29D1E3D-8CBC-C02B-BF00-91A0A7E93C1C}"/>
              </a:ext>
            </a:extLst>
          </p:cNvPr>
          <p:cNvPicPr>
            <a:picLocks noChangeAspect="1"/>
          </p:cNvPicPr>
          <p:nvPr/>
        </p:nvPicPr>
        <p:blipFill>
          <a:blip r:embed="rId3"/>
          <a:stretch>
            <a:fillRect/>
          </a:stretch>
        </p:blipFill>
        <p:spPr>
          <a:xfrm>
            <a:off x="3336183" y="861535"/>
            <a:ext cx="4787850" cy="1273832"/>
          </a:xfrm>
          <a:custGeom>
            <a:avLst/>
            <a:gdLst>
              <a:gd name="csX0" fmla="*/ 0 w 4787850"/>
              <a:gd name="csY0" fmla="*/ 0 h 1273832"/>
              <a:gd name="csX1" fmla="*/ 598481 w 4787850"/>
              <a:gd name="csY1" fmla="*/ 0 h 1273832"/>
              <a:gd name="csX2" fmla="*/ 1053327 w 4787850"/>
              <a:gd name="csY2" fmla="*/ 0 h 1273832"/>
              <a:gd name="csX3" fmla="*/ 1556051 w 4787850"/>
              <a:gd name="csY3" fmla="*/ 0 h 1273832"/>
              <a:gd name="csX4" fmla="*/ 2154533 w 4787850"/>
              <a:gd name="csY4" fmla="*/ 0 h 1273832"/>
              <a:gd name="csX5" fmla="*/ 2753014 w 4787850"/>
              <a:gd name="csY5" fmla="*/ 0 h 1273832"/>
              <a:gd name="csX6" fmla="*/ 3351495 w 4787850"/>
              <a:gd name="csY6" fmla="*/ 0 h 1273832"/>
              <a:gd name="csX7" fmla="*/ 3902098 w 4787850"/>
              <a:gd name="csY7" fmla="*/ 0 h 1273832"/>
              <a:gd name="csX8" fmla="*/ 4787850 w 4787850"/>
              <a:gd name="csY8" fmla="*/ 0 h 1273832"/>
              <a:gd name="csX9" fmla="*/ 4787850 w 4787850"/>
              <a:gd name="csY9" fmla="*/ 386396 h 1273832"/>
              <a:gd name="csX10" fmla="*/ 4787850 w 4787850"/>
              <a:gd name="csY10" fmla="*/ 811006 h 1273832"/>
              <a:gd name="csX11" fmla="*/ 4787850 w 4787850"/>
              <a:gd name="csY11" fmla="*/ 1273832 h 1273832"/>
              <a:gd name="csX12" fmla="*/ 4141490 w 4787850"/>
              <a:gd name="csY12" fmla="*/ 1273832 h 1273832"/>
              <a:gd name="csX13" fmla="*/ 3686645 w 4787850"/>
              <a:gd name="csY13" fmla="*/ 1273832 h 1273832"/>
              <a:gd name="csX14" fmla="*/ 3136042 w 4787850"/>
              <a:gd name="csY14" fmla="*/ 1273832 h 1273832"/>
              <a:gd name="csX15" fmla="*/ 2489682 w 4787850"/>
              <a:gd name="csY15" fmla="*/ 1273832 h 1273832"/>
              <a:gd name="csX16" fmla="*/ 1939079 w 4787850"/>
              <a:gd name="csY16" fmla="*/ 1273832 h 1273832"/>
              <a:gd name="csX17" fmla="*/ 1292719 w 4787850"/>
              <a:gd name="csY17" fmla="*/ 1273832 h 1273832"/>
              <a:gd name="csX18" fmla="*/ 598481 w 4787850"/>
              <a:gd name="csY18" fmla="*/ 1273832 h 1273832"/>
              <a:gd name="csX19" fmla="*/ 0 w 4787850"/>
              <a:gd name="csY19" fmla="*/ 1273832 h 1273832"/>
              <a:gd name="csX20" fmla="*/ 0 w 4787850"/>
              <a:gd name="csY20" fmla="*/ 861960 h 1273832"/>
              <a:gd name="csX21" fmla="*/ 0 w 4787850"/>
              <a:gd name="csY21" fmla="*/ 437349 h 1273832"/>
              <a:gd name="csX22" fmla="*/ 0 w 4787850"/>
              <a:gd name="csY22" fmla="*/ 0 h 12738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787850" h="1273832" fill="none" extrusionOk="0">
                <a:moveTo>
                  <a:pt x="0" y="0"/>
                </a:moveTo>
                <a:cubicBezTo>
                  <a:pt x="261009" y="-10289"/>
                  <a:pt x="412203" y="64364"/>
                  <a:pt x="598481" y="0"/>
                </a:cubicBezTo>
                <a:cubicBezTo>
                  <a:pt x="784759" y="-64364"/>
                  <a:pt x="847952" y="29669"/>
                  <a:pt x="1053327" y="0"/>
                </a:cubicBezTo>
                <a:cubicBezTo>
                  <a:pt x="1258702" y="-29669"/>
                  <a:pt x="1424805" y="33894"/>
                  <a:pt x="1556051" y="0"/>
                </a:cubicBezTo>
                <a:cubicBezTo>
                  <a:pt x="1687297" y="-33894"/>
                  <a:pt x="1934887" y="3003"/>
                  <a:pt x="2154533" y="0"/>
                </a:cubicBezTo>
                <a:cubicBezTo>
                  <a:pt x="2374179" y="-3003"/>
                  <a:pt x="2550777" y="31849"/>
                  <a:pt x="2753014" y="0"/>
                </a:cubicBezTo>
                <a:cubicBezTo>
                  <a:pt x="2955251" y="-31849"/>
                  <a:pt x="3055963" y="67810"/>
                  <a:pt x="3351495" y="0"/>
                </a:cubicBezTo>
                <a:cubicBezTo>
                  <a:pt x="3647027" y="-67810"/>
                  <a:pt x="3685371" y="29675"/>
                  <a:pt x="3902098" y="0"/>
                </a:cubicBezTo>
                <a:cubicBezTo>
                  <a:pt x="4118825" y="-29675"/>
                  <a:pt x="4534921" y="24168"/>
                  <a:pt x="4787850" y="0"/>
                </a:cubicBezTo>
                <a:cubicBezTo>
                  <a:pt x="4811345" y="103497"/>
                  <a:pt x="4762990" y="273750"/>
                  <a:pt x="4787850" y="386396"/>
                </a:cubicBezTo>
                <a:cubicBezTo>
                  <a:pt x="4812710" y="499042"/>
                  <a:pt x="4779558" y="624686"/>
                  <a:pt x="4787850" y="811006"/>
                </a:cubicBezTo>
                <a:cubicBezTo>
                  <a:pt x="4796142" y="997326"/>
                  <a:pt x="4781690" y="1131202"/>
                  <a:pt x="4787850" y="1273832"/>
                </a:cubicBezTo>
                <a:cubicBezTo>
                  <a:pt x="4505698" y="1335429"/>
                  <a:pt x="4352499" y="1219501"/>
                  <a:pt x="4141490" y="1273832"/>
                </a:cubicBezTo>
                <a:cubicBezTo>
                  <a:pt x="3930481" y="1328163"/>
                  <a:pt x="3828261" y="1229813"/>
                  <a:pt x="3686645" y="1273832"/>
                </a:cubicBezTo>
                <a:cubicBezTo>
                  <a:pt x="3545030" y="1317851"/>
                  <a:pt x="3280825" y="1235719"/>
                  <a:pt x="3136042" y="1273832"/>
                </a:cubicBezTo>
                <a:cubicBezTo>
                  <a:pt x="2991259" y="1311945"/>
                  <a:pt x="2620027" y="1257946"/>
                  <a:pt x="2489682" y="1273832"/>
                </a:cubicBezTo>
                <a:cubicBezTo>
                  <a:pt x="2359337" y="1289718"/>
                  <a:pt x="2213266" y="1213122"/>
                  <a:pt x="1939079" y="1273832"/>
                </a:cubicBezTo>
                <a:cubicBezTo>
                  <a:pt x="1664892" y="1334542"/>
                  <a:pt x="1614124" y="1269271"/>
                  <a:pt x="1292719" y="1273832"/>
                </a:cubicBezTo>
                <a:cubicBezTo>
                  <a:pt x="971314" y="1278393"/>
                  <a:pt x="886495" y="1261045"/>
                  <a:pt x="598481" y="1273832"/>
                </a:cubicBezTo>
                <a:cubicBezTo>
                  <a:pt x="310467" y="1286619"/>
                  <a:pt x="234975" y="1272382"/>
                  <a:pt x="0" y="1273832"/>
                </a:cubicBezTo>
                <a:cubicBezTo>
                  <a:pt x="-11245" y="1191363"/>
                  <a:pt x="6592" y="1056006"/>
                  <a:pt x="0" y="861960"/>
                </a:cubicBezTo>
                <a:cubicBezTo>
                  <a:pt x="-6592" y="667914"/>
                  <a:pt x="12938" y="565048"/>
                  <a:pt x="0" y="437349"/>
                </a:cubicBezTo>
                <a:cubicBezTo>
                  <a:pt x="-12938" y="309650"/>
                  <a:pt x="21321" y="141858"/>
                  <a:pt x="0" y="0"/>
                </a:cubicBezTo>
                <a:close/>
              </a:path>
              <a:path w="4787850" h="1273832" stroke="0" extrusionOk="0">
                <a:moveTo>
                  <a:pt x="0" y="0"/>
                </a:moveTo>
                <a:cubicBezTo>
                  <a:pt x="239116" y="-32749"/>
                  <a:pt x="369270" y="6366"/>
                  <a:pt x="598481" y="0"/>
                </a:cubicBezTo>
                <a:cubicBezTo>
                  <a:pt x="827692" y="-6366"/>
                  <a:pt x="971704" y="11224"/>
                  <a:pt x="1292720" y="0"/>
                </a:cubicBezTo>
                <a:cubicBezTo>
                  <a:pt x="1613736" y="-11224"/>
                  <a:pt x="1618076" y="2593"/>
                  <a:pt x="1747565" y="0"/>
                </a:cubicBezTo>
                <a:cubicBezTo>
                  <a:pt x="1877055" y="-2593"/>
                  <a:pt x="2057941" y="63210"/>
                  <a:pt x="2298168" y="0"/>
                </a:cubicBezTo>
                <a:cubicBezTo>
                  <a:pt x="2538395" y="-63210"/>
                  <a:pt x="2800546" y="43594"/>
                  <a:pt x="2944528" y="0"/>
                </a:cubicBezTo>
                <a:cubicBezTo>
                  <a:pt x="3088510" y="-43594"/>
                  <a:pt x="3475541" y="39458"/>
                  <a:pt x="3638766" y="0"/>
                </a:cubicBezTo>
                <a:cubicBezTo>
                  <a:pt x="3801991" y="-39458"/>
                  <a:pt x="4299680" y="57039"/>
                  <a:pt x="4787850" y="0"/>
                </a:cubicBezTo>
                <a:cubicBezTo>
                  <a:pt x="4833620" y="82351"/>
                  <a:pt x="4749146" y="315791"/>
                  <a:pt x="4787850" y="399134"/>
                </a:cubicBezTo>
                <a:cubicBezTo>
                  <a:pt x="4826554" y="482477"/>
                  <a:pt x="4761831" y="658784"/>
                  <a:pt x="4787850" y="785530"/>
                </a:cubicBezTo>
                <a:cubicBezTo>
                  <a:pt x="4813869" y="912276"/>
                  <a:pt x="4783084" y="1089355"/>
                  <a:pt x="4787850" y="1273832"/>
                </a:cubicBezTo>
                <a:cubicBezTo>
                  <a:pt x="4647938" y="1315899"/>
                  <a:pt x="4511685" y="1246523"/>
                  <a:pt x="4237247" y="1273832"/>
                </a:cubicBezTo>
                <a:cubicBezTo>
                  <a:pt x="3962809" y="1301141"/>
                  <a:pt x="3784623" y="1192726"/>
                  <a:pt x="3543009" y="1273832"/>
                </a:cubicBezTo>
                <a:cubicBezTo>
                  <a:pt x="3301395" y="1354938"/>
                  <a:pt x="3161706" y="1263941"/>
                  <a:pt x="3040285" y="1273832"/>
                </a:cubicBezTo>
                <a:cubicBezTo>
                  <a:pt x="2918864" y="1283723"/>
                  <a:pt x="2666954" y="1256009"/>
                  <a:pt x="2489682" y="1273832"/>
                </a:cubicBezTo>
                <a:cubicBezTo>
                  <a:pt x="2312410" y="1291655"/>
                  <a:pt x="2040759" y="1206631"/>
                  <a:pt x="1891201" y="1273832"/>
                </a:cubicBezTo>
                <a:cubicBezTo>
                  <a:pt x="1741643" y="1341033"/>
                  <a:pt x="1584030" y="1244995"/>
                  <a:pt x="1388477" y="1273832"/>
                </a:cubicBezTo>
                <a:cubicBezTo>
                  <a:pt x="1192924" y="1302669"/>
                  <a:pt x="893238" y="1252279"/>
                  <a:pt x="694238" y="1273832"/>
                </a:cubicBezTo>
                <a:cubicBezTo>
                  <a:pt x="495238" y="1295385"/>
                  <a:pt x="268317" y="1224530"/>
                  <a:pt x="0" y="1273832"/>
                </a:cubicBezTo>
                <a:cubicBezTo>
                  <a:pt x="-4407" y="1129835"/>
                  <a:pt x="28572" y="972138"/>
                  <a:pt x="0" y="861960"/>
                </a:cubicBezTo>
                <a:cubicBezTo>
                  <a:pt x="-28572" y="751782"/>
                  <a:pt x="2756" y="582890"/>
                  <a:pt x="0" y="450087"/>
                </a:cubicBezTo>
                <a:cubicBezTo>
                  <a:pt x="-2756" y="317284"/>
                  <a:pt x="12129" y="139619"/>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7" name="Picture 16">
            <a:extLst>
              <a:ext uri="{FF2B5EF4-FFF2-40B4-BE49-F238E27FC236}">
                <a16:creationId xmlns:a16="http://schemas.microsoft.com/office/drawing/2014/main" id="{57BCE85B-C798-A852-DC70-166A29DDDA67}"/>
              </a:ext>
            </a:extLst>
          </p:cNvPr>
          <p:cNvPicPr>
            <a:picLocks noChangeAspect="1"/>
          </p:cNvPicPr>
          <p:nvPr/>
        </p:nvPicPr>
        <p:blipFill>
          <a:blip r:embed="rId4"/>
          <a:stretch>
            <a:fillRect/>
          </a:stretch>
        </p:blipFill>
        <p:spPr>
          <a:xfrm>
            <a:off x="8737235" y="1371131"/>
            <a:ext cx="3317039" cy="1227183"/>
          </a:xfrm>
          <a:custGeom>
            <a:avLst/>
            <a:gdLst>
              <a:gd name="csX0" fmla="*/ 0 w 3317039"/>
              <a:gd name="csY0" fmla="*/ 0 h 1227183"/>
              <a:gd name="csX1" fmla="*/ 586010 w 3317039"/>
              <a:gd name="csY1" fmla="*/ 0 h 1227183"/>
              <a:gd name="csX2" fmla="*/ 1205191 w 3317039"/>
              <a:gd name="csY2" fmla="*/ 0 h 1227183"/>
              <a:gd name="csX3" fmla="*/ 1824371 w 3317039"/>
              <a:gd name="csY3" fmla="*/ 0 h 1227183"/>
              <a:gd name="csX4" fmla="*/ 2310871 w 3317039"/>
              <a:gd name="csY4" fmla="*/ 0 h 1227183"/>
              <a:gd name="csX5" fmla="*/ 2764199 w 3317039"/>
              <a:gd name="csY5" fmla="*/ 0 h 1227183"/>
              <a:gd name="csX6" fmla="*/ 3317039 w 3317039"/>
              <a:gd name="csY6" fmla="*/ 0 h 1227183"/>
              <a:gd name="csX7" fmla="*/ 3317039 w 3317039"/>
              <a:gd name="csY7" fmla="*/ 409061 h 1227183"/>
              <a:gd name="csX8" fmla="*/ 3317039 w 3317039"/>
              <a:gd name="csY8" fmla="*/ 830394 h 1227183"/>
              <a:gd name="csX9" fmla="*/ 3317039 w 3317039"/>
              <a:gd name="csY9" fmla="*/ 1227183 h 1227183"/>
              <a:gd name="csX10" fmla="*/ 2764199 w 3317039"/>
              <a:gd name="csY10" fmla="*/ 1227183 h 1227183"/>
              <a:gd name="csX11" fmla="*/ 2178189 w 3317039"/>
              <a:gd name="csY11" fmla="*/ 1227183 h 1227183"/>
              <a:gd name="csX12" fmla="*/ 1658520 w 3317039"/>
              <a:gd name="csY12" fmla="*/ 1227183 h 1227183"/>
              <a:gd name="csX13" fmla="*/ 1205191 w 3317039"/>
              <a:gd name="csY13" fmla="*/ 1227183 h 1227183"/>
              <a:gd name="csX14" fmla="*/ 586010 w 3317039"/>
              <a:gd name="csY14" fmla="*/ 1227183 h 1227183"/>
              <a:gd name="csX15" fmla="*/ 0 w 3317039"/>
              <a:gd name="csY15" fmla="*/ 1227183 h 1227183"/>
              <a:gd name="csX16" fmla="*/ 0 w 3317039"/>
              <a:gd name="csY16" fmla="*/ 854937 h 1227183"/>
              <a:gd name="csX17" fmla="*/ 0 w 3317039"/>
              <a:gd name="csY17" fmla="*/ 470420 h 1227183"/>
              <a:gd name="csX18" fmla="*/ 0 w 3317039"/>
              <a:gd name="csY18" fmla="*/ 0 h 12271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317039" h="1227183" fill="none" extrusionOk="0">
                <a:moveTo>
                  <a:pt x="0" y="0"/>
                </a:moveTo>
                <a:cubicBezTo>
                  <a:pt x="188662" y="-32374"/>
                  <a:pt x="313991" y="6212"/>
                  <a:pt x="586010" y="0"/>
                </a:cubicBezTo>
                <a:cubicBezTo>
                  <a:pt x="858029" y="-6212"/>
                  <a:pt x="900945" y="40420"/>
                  <a:pt x="1205191" y="0"/>
                </a:cubicBezTo>
                <a:cubicBezTo>
                  <a:pt x="1509437" y="-40420"/>
                  <a:pt x="1630198" y="4281"/>
                  <a:pt x="1824371" y="0"/>
                </a:cubicBezTo>
                <a:cubicBezTo>
                  <a:pt x="2018544" y="-4281"/>
                  <a:pt x="2070111" y="33916"/>
                  <a:pt x="2310871" y="0"/>
                </a:cubicBezTo>
                <a:cubicBezTo>
                  <a:pt x="2551631" y="-33916"/>
                  <a:pt x="2540167" y="10040"/>
                  <a:pt x="2764199" y="0"/>
                </a:cubicBezTo>
                <a:cubicBezTo>
                  <a:pt x="2988231" y="-10040"/>
                  <a:pt x="3143918" y="4648"/>
                  <a:pt x="3317039" y="0"/>
                </a:cubicBezTo>
                <a:cubicBezTo>
                  <a:pt x="3344021" y="121076"/>
                  <a:pt x="3276184" y="312768"/>
                  <a:pt x="3317039" y="409061"/>
                </a:cubicBezTo>
                <a:cubicBezTo>
                  <a:pt x="3357894" y="505354"/>
                  <a:pt x="3299545" y="745568"/>
                  <a:pt x="3317039" y="830394"/>
                </a:cubicBezTo>
                <a:cubicBezTo>
                  <a:pt x="3334533" y="915220"/>
                  <a:pt x="3313697" y="1060251"/>
                  <a:pt x="3317039" y="1227183"/>
                </a:cubicBezTo>
                <a:cubicBezTo>
                  <a:pt x="3069792" y="1290932"/>
                  <a:pt x="2970662" y="1221423"/>
                  <a:pt x="2764199" y="1227183"/>
                </a:cubicBezTo>
                <a:cubicBezTo>
                  <a:pt x="2557736" y="1232943"/>
                  <a:pt x="2438409" y="1165163"/>
                  <a:pt x="2178189" y="1227183"/>
                </a:cubicBezTo>
                <a:cubicBezTo>
                  <a:pt x="1917969" y="1289203"/>
                  <a:pt x="1850077" y="1189997"/>
                  <a:pt x="1658520" y="1227183"/>
                </a:cubicBezTo>
                <a:cubicBezTo>
                  <a:pt x="1466963" y="1264369"/>
                  <a:pt x="1382785" y="1201955"/>
                  <a:pt x="1205191" y="1227183"/>
                </a:cubicBezTo>
                <a:cubicBezTo>
                  <a:pt x="1027597" y="1252411"/>
                  <a:pt x="762993" y="1166945"/>
                  <a:pt x="586010" y="1227183"/>
                </a:cubicBezTo>
                <a:cubicBezTo>
                  <a:pt x="409027" y="1287421"/>
                  <a:pt x="194913" y="1171588"/>
                  <a:pt x="0" y="1227183"/>
                </a:cubicBezTo>
                <a:cubicBezTo>
                  <a:pt x="-40981" y="1109818"/>
                  <a:pt x="42384" y="1008534"/>
                  <a:pt x="0" y="854937"/>
                </a:cubicBezTo>
                <a:cubicBezTo>
                  <a:pt x="-42384" y="701340"/>
                  <a:pt x="27558" y="591236"/>
                  <a:pt x="0" y="470420"/>
                </a:cubicBezTo>
                <a:cubicBezTo>
                  <a:pt x="-27558" y="349604"/>
                  <a:pt x="46181" y="157007"/>
                  <a:pt x="0" y="0"/>
                </a:cubicBezTo>
                <a:close/>
              </a:path>
              <a:path w="3317039" h="1227183" stroke="0" extrusionOk="0">
                <a:moveTo>
                  <a:pt x="0" y="0"/>
                </a:moveTo>
                <a:cubicBezTo>
                  <a:pt x="195408" y="-6654"/>
                  <a:pt x="383422" y="14525"/>
                  <a:pt x="552840" y="0"/>
                </a:cubicBezTo>
                <a:cubicBezTo>
                  <a:pt x="722258" y="-14525"/>
                  <a:pt x="1043694" y="33213"/>
                  <a:pt x="1172020" y="0"/>
                </a:cubicBezTo>
                <a:cubicBezTo>
                  <a:pt x="1300346" y="-33213"/>
                  <a:pt x="1528939" y="25469"/>
                  <a:pt x="1625349" y="0"/>
                </a:cubicBezTo>
                <a:cubicBezTo>
                  <a:pt x="1721759" y="-25469"/>
                  <a:pt x="2027921" y="31174"/>
                  <a:pt x="2145019" y="0"/>
                </a:cubicBezTo>
                <a:cubicBezTo>
                  <a:pt x="2262117" y="-31174"/>
                  <a:pt x="2565338" y="8129"/>
                  <a:pt x="2731029" y="0"/>
                </a:cubicBezTo>
                <a:cubicBezTo>
                  <a:pt x="2896720" y="-8129"/>
                  <a:pt x="3191690" y="43924"/>
                  <a:pt x="3317039" y="0"/>
                </a:cubicBezTo>
                <a:cubicBezTo>
                  <a:pt x="3367462" y="194540"/>
                  <a:pt x="3289260" y="313518"/>
                  <a:pt x="3317039" y="433605"/>
                </a:cubicBezTo>
                <a:cubicBezTo>
                  <a:pt x="3344818" y="553693"/>
                  <a:pt x="3289650" y="657991"/>
                  <a:pt x="3317039" y="854937"/>
                </a:cubicBezTo>
                <a:cubicBezTo>
                  <a:pt x="3344428" y="1051883"/>
                  <a:pt x="3289518" y="1116682"/>
                  <a:pt x="3317039" y="1227183"/>
                </a:cubicBezTo>
                <a:cubicBezTo>
                  <a:pt x="3071349" y="1245011"/>
                  <a:pt x="2962256" y="1167404"/>
                  <a:pt x="2797370" y="1227183"/>
                </a:cubicBezTo>
                <a:cubicBezTo>
                  <a:pt x="2632484" y="1286962"/>
                  <a:pt x="2503457" y="1218535"/>
                  <a:pt x="2344041" y="1227183"/>
                </a:cubicBezTo>
                <a:cubicBezTo>
                  <a:pt x="2184625" y="1235831"/>
                  <a:pt x="1859255" y="1200232"/>
                  <a:pt x="1724860" y="1227183"/>
                </a:cubicBezTo>
                <a:cubicBezTo>
                  <a:pt x="1590465" y="1254134"/>
                  <a:pt x="1450469" y="1216948"/>
                  <a:pt x="1238361" y="1227183"/>
                </a:cubicBezTo>
                <a:cubicBezTo>
                  <a:pt x="1026253" y="1237418"/>
                  <a:pt x="942106" y="1200493"/>
                  <a:pt x="718692" y="1227183"/>
                </a:cubicBezTo>
                <a:cubicBezTo>
                  <a:pt x="495278" y="1253873"/>
                  <a:pt x="334082" y="1149935"/>
                  <a:pt x="0" y="1227183"/>
                </a:cubicBezTo>
                <a:cubicBezTo>
                  <a:pt x="-27324" y="1146381"/>
                  <a:pt x="11326" y="924747"/>
                  <a:pt x="0" y="842666"/>
                </a:cubicBezTo>
                <a:cubicBezTo>
                  <a:pt x="-11326" y="760585"/>
                  <a:pt x="23358" y="564333"/>
                  <a:pt x="0" y="458148"/>
                </a:cubicBezTo>
                <a:cubicBezTo>
                  <a:pt x="-23358" y="351963"/>
                  <a:pt x="43409" y="157366"/>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9" name="Picture 18">
            <a:extLst>
              <a:ext uri="{FF2B5EF4-FFF2-40B4-BE49-F238E27FC236}">
                <a16:creationId xmlns:a16="http://schemas.microsoft.com/office/drawing/2014/main" id="{D643C354-2FF8-E712-7732-7EC0A644D5F9}"/>
              </a:ext>
            </a:extLst>
          </p:cNvPr>
          <p:cNvPicPr>
            <a:picLocks noChangeAspect="1"/>
          </p:cNvPicPr>
          <p:nvPr/>
        </p:nvPicPr>
        <p:blipFill>
          <a:blip r:embed="rId5"/>
          <a:stretch>
            <a:fillRect/>
          </a:stretch>
        </p:blipFill>
        <p:spPr>
          <a:xfrm>
            <a:off x="173206" y="259688"/>
            <a:ext cx="4383685" cy="811003"/>
          </a:xfrm>
          <a:custGeom>
            <a:avLst/>
            <a:gdLst>
              <a:gd name="csX0" fmla="*/ 0 w 4383685"/>
              <a:gd name="csY0" fmla="*/ 0 h 811003"/>
              <a:gd name="csX1" fmla="*/ 504124 w 4383685"/>
              <a:gd name="csY1" fmla="*/ 0 h 811003"/>
              <a:gd name="csX2" fmla="*/ 1139758 w 4383685"/>
              <a:gd name="csY2" fmla="*/ 0 h 811003"/>
              <a:gd name="csX3" fmla="*/ 1600045 w 4383685"/>
              <a:gd name="csY3" fmla="*/ 0 h 811003"/>
              <a:gd name="csX4" fmla="*/ 2016495 w 4383685"/>
              <a:gd name="csY4" fmla="*/ 0 h 811003"/>
              <a:gd name="csX5" fmla="*/ 2476782 w 4383685"/>
              <a:gd name="csY5" fmla="*/ 0 h 811003"/>
              <a:gd name="csX6" fmla="*/ 3024743 w 4383685"/>
              <a:gd name="csY6" fmla="*/ 0 h 811003"/>
              <a:gd name="csX7" fmla="*/ 3572703 w 4383685"/>
              <a:gd name="csY7" fmla="*/ 0 h 811003"/>
              <a:gd name="csX8" fmla="*/ 4383685 w 4383685"/>
              <a:gd name="csY8" fmla="*/ 0 h 811003"/>
              <a:gd name="csX9" fmla="*/ 4383685 w 4383685"/>
              <a:gd name="csY9" fmla="*/ 397391 h 811003"/>
              <a:gd name="csX10" fmla="*/ 4383685 w 4383685"/>
              <a:gd name="csY10" fmla="*/ 811003 h 811003"/>
              <a:gd name="csX11" fmla="*/ 3835724 w 4383685"/>
              <a:gd name="csY11" fmla="*/ 811003 h 811003"/>
              <a:gd name="csX12" fmla="*/ 3419274 w 4383685"/>
              <a:gd name="csY12" fmla="*/ 811003 h 811003"/>
              <a:gd name="csX13" fmla="*/ 2783640 w 4383685"/>
              <a:gd name="csY13" fmla="*/ 811003 h 811003"/>
              <a:gd name="csX14" fmla="*/ 2191843 w 4383685"/>
              <a:gd name="csY14" fmla="*/ 811003 h 811003"/>
              <a:gd name="csX15" fmla="*/ 1775392 w 4383685"/>
              <a:gd name="csY15" fmla="*/ 811003 h 811003"/>
              <a:gd name="csX16" fmla="*/ 1271269 w 4383685"/>
              <a:gd name="csY16" fmla="*/ 811003 h 811003"/>
              <a:gd name="csX17" fmla="*/ 679471 w 4383685"/>
              <a:gd name="csY17" fmla="*/ 811003 h 811003"/>
              <a:gd name="csX18" fmla="*/ 0 w 4383685"/>
              <a:gd name="csY18" fmla="*/ 811003 h 811003"/>
              <a:gd name="csX19" fmla="*/ 0 w 4383685"/>
              <a:gd name="csY19" fmla="*/ 397391 h 811003"/>
              <a:gd name="csX20" fmla="*/ 0 w 4383685"/>
              <a:gd name="csY20" fmla="*/ 0 h 811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383685" h="811003" fill="none" extrusionOk="0">
                <a:moveTo>
                  <a:pt x="0" y="0"/>
                </a:moveTo>
                <a:cubicBezTo>
                  <a:pt x="171738" y="-12308"/>
                  <a:pt x="386246" y="12227"/>
                  <a:pt x="504124" y="0"/>
                </a:cubicBezTo>
                <a:cubicBezTo>
                  <a:pt x="622002" y="-12227"/>
                  <a:pt x="887920" y="34921"/>
                  <a:pt x="1139758" y="0"/>
                </a:cubicBezTo>
                <a:cubicBezTo>
                  <a:pt x="1391596" y="-34921"/>
                  <a:pt x="1371401" y="22245"/>
                  <a:pt x="1600045" y="0"/>
                </a:cubicBezTo>
                <a:cubicBezTo>
                  <a:pt x="1828689" y="-22245"/>
                  <a:pt x="1834546" y="22625"/>
                  <a:pt x="2016495" y="0"/>
                </a:cubicBezTo>
                <a:cubicBezTo>
                  <a:pt x="2198444" y="-22625"/>
                  <a:pt x="2330623" y="1265"/>
                  <a:pt x="2476782" y="0"/>
                </a:cubicBezTo>
                <a:cubicBezTo>
                  <a:pt x="2622941" y="-1265"/>
                  <a:pt x="2824545" y="32368"/>
                  <a:pt x="3024743" y="0"/>
                </a:cubicBezTo>
                <a:cubicBezTo>
                  <a:pt x="3224941" y="-32368"/>
                  <a:pt x="3348294" y="5273"/>
                  <a:pt x="3572703" y="0"/>
                </a:cubicBezTo>
                <a:cubicBezTo>
                  <a:pt x="3797112" y="-5273"/>
                  <a:pt x="4009453" y="39123"/>
                  <a:pt x="4383685" y="0"/>
                </a:cubicBezTo>
                <a:cubicBezTo>
                  <a:pt x="4389825" y="189853"/>
                  <a:pt x="4382104" y="276374"/>
                  <a:pt x="4383685" y="397391"/>
                </a:cubicBezTo>
                <a:cubicBezTo>
                  <a:pt x="4385266" y="518408"/>
                  <a:pt x="4342805" y="684521"/>
                  <a:pt x="4383685" y="811003"/>
                </a:cubicBezTo>
                <a:cubicBezTo>
                  <a:pt x="4226397" y="842811"/>
                  <a:pt x="4002051" y="806667"/>
                  <a:pt x="3835724" y="811003"/>
                </a:cubicBezTo>
                <a:cubicBezTo>
                  <a:pt x="3669397" y="815339"/>
                  <a:pt x="3568186" y="795752"/>
                  <a:pt x="3419274" y="811003"/>
                </a:cubicBezTo>
                <a:cubicBezTo>
                  <a:pt x="3270362" y="826254"/>
                  <a:pt x="3021856" y="735243"/>
                  <a:pt x="2783640" y="811003"/>
                </a:cubicBezTo>
                <a:cubicBezTo>
                  <a:pt x="2545424" y="886763"/>
                  <a:pt x="2311023" y="796044"/>
                  <a:pt x="2191843" y="811003"/>
                </a:cubicBezTo>
                <a:cubicBezTo>
                  <a:pt x="2072663" y="825962"/>
                  <a:pt x="1896397" y="789730"/>
                  <a:pt x="1775392" y="811003"/>
                </a:cubicBezTo>
                <a:cubicBezTo>
                  <a:pt x="1654387" y="832276"/>
                  <a:pt x="1475679" y="759834"/>
                  <a:pt x="1271269" y="811003"/>
                </a:cubicBezTo>
                <a:cubicBezTo>
                  <a:pt x="1066859" y="862172"/>
                  <a:pt x="832851" y="809771"/>
                  <a:pt x="679471" y="811003"/>
                </a:cubicBezTo>
                <a:cubicBezTo>
                  <a:pt x="526091" y="812235"/>
                  <a:pt x="169177" y="740079"/>
                  <a:pt x="0" y="811003"/>
                </a:cubicBezTo>
                <a:cubicBezTo>
                  <a:pt x="-13141" y="711527"/>
                  <a:pt x="41357" y="566041"/>
                  <a:pt x="0" y="397391"/>
                </a:cubicBezTo>
                <a:cubicBezTo>
                  <a:pt x="-41357" y="228741"/>
                  <a:pt x="33226" y="122321"/>
                  <a:pt x="0" y="0"/>
                </a:cubicBezTo>
                <a:close/>
              </a:path>
              <a:path w="4383685" h="811003" stroke="0" extrusionOk="0">
                <a:moveTo>
                  <a:pt x="0" y="0"/>
                </a:moveTo>
                <a:cubicBezTo>
                  <a:pt x="132170" y="-35498"/>
                  <a:pt x="287982" y="55450"/>
                  <a:pt x="547961" y="0"/>
                </a:cubicBezTo>
                <a:cubicBezTo>
                  <a:pt x="807940" y="-55450"/>
                  <a:pt x="1044028" y="59277"/>
                  <a:pt x="1183595" y="0"/>
                </a:cubicBezTo>
                <a:cubicBezTo>
                  <a:pt x="1323162" y="-59277"/>
                  <a:pt x="1480772" y="45654"/>
                  <a:pt x="1600045" y="0"/>
                </a:cubicBezTo>
                <a:cubicBezTo>
                  <a:pt x="1719318" y="-45654"/>
                  <a:pt x="1950263" y="60251"/>
                  <a:pt x="2104169" y="0"/>
                </a:cubicBezTo>
                <a:cubicBezTo>
                  <a:pt x="2258075" y="-60251"/>
                  <a:pt x="2568196" y="63577"/>
                  <a:pt x="2695966" y="0"/>
                </a:cubicBezTo>
                <a:cubicBezTo>
                  <a:pt x="2823736" y="-63577"/>
                  <a:pt x="3166825" y="29853"/>
                  <a:pt x="3331601" y="0"/>
                </a:cubicBezTo>
                <a:cubicBezTo>
                  <a:pt x="3496377" y="-29853"/>
                  <a:pt x="4167543" y="78943"/>
                  <a:pt x="4383685" y="0"/>
                </a:cubicBezTo>
                <a:cubicBezTo>
                  <a:pt x="4420767" y="157298"/>
                  <a:pt x="4349968" y="202467"/>
                  <a:pt x="4383685" y="389281"/>
                </a:cubicBezTo>
                <a:cubicBezTo>
                  <a:pt x="4417402" y="576095"/>
                  <a:pt x="4338912" y="685110"/>
                  <a:pt x="4383685" y="811003"/>
                </a:cubicBezTo>
                <a:cubicBezTo>
                  <a:pt x="4132896" y="824125"/>
                  <a:pt x="4043157" y="799437"/>
                  <a:pt x="3879561" y="811003"/>
                </a:cubicBezTo>
                <a:cubicBezTo>
                  <a:pt x="3715965" y="822569"/>
                  <a:pt x="3644946" y="796868"/>
                  <a:pt x="3463111" y="811003"/>
                </a:cubicBezTo>
                <a:cubicBezTo>
                  <a:pt x="3281276" y="825138"/>
                  <a:pt x="3103537" y="773666"/>
                  <a:pt x="2827477" y="811003"/>
                </a:cubicBezTo>
                <a:cubicBezTo>
                  <a:pt x="2551417" y="848340"/>
                  <a:pt x="2564802" y="777610"/>
                  <a:pt x="2367190" y="811003"/>
                </a:cubicBezTo>
                <a:cubicBezTo>
                  <a:pt x="2169578" y="844396"/>
                  <a:pt x="2114530" y="778038"/>
                  <a:pt x="1863066" y="811003"/>
                </a:cubicBezTo>
                <a:cubicBezTo>
                  <a:pt x="1611602" y="843968"/>
                  <a:pt x="1453897" y="805170"/>
                  <a:pt x="1315106" y="811003"/>
                </a:cubicBezTo>
                <a:cubicBezTo>
                  <a:pt x="1176315" y="816836"/>
                  <a:pt x="1077537" y="778397"/>
                  <a:pt x="854819" y="811003"/>
                </a:cubicBezTo>
                <a:cubicBezTo>
                  <a:pt x="632101" y="843609"/>
                  <a:pt x="408536" y="739724"/>
                  <a:pt x="0" y="811003"/>
                </a:cubicBezTo>
                <a:cubicBezTo>
                  <a:pt x="-22830" y="630887"/>
                  <a:pt x="19176" y="599786"/>
                  <a:pt x="0" y="397391"/>
                </a:cubicBezTo>
                <a:cubicBezTo>
                  <a:pt x="-19176" y="194996"/>
                  <a:pt x="33670" y="8821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20" name="Picture 19">
            <a:extLst>
              <a:ext uri="{FF2B5EF4-FFF2-40B4-BE49-F238E27FC236}">
                <a16:creationId xmlns:a16="http://schemas.microsoft.com/office/drawing/2014/main" id="{BFCCF3FC-3FA3-6D0A-E078-F31057D43349}"/>
              </a:ext>
            </a:extLst>
          </p:cNvPr>
          <p:cNvPicPr>
            <a:picLocks noChangeAspect="1"/>
          </p:cNvPicPr>
          <p:nvPr/>
        </p:nvPicPr>
        <p:blipFill>
          <a:blip r:embed="rId6"/>
          <a:stretch>
            <a:fillRect/>
          </a:stretch>
        </p:blipFill>
        <p:spPr>
          <a:xfrm>
            <a:off x="585028" y="949073"/>
            <a:ext cx="2849393" cy="1498781"/>
          </a:xfrm>
          <a:custGeom>
            <a:avLst/>
            <a:gdLst>
              <a:gd name="csX0" fmla="*/ 0 w 2849393"/>
              <a:gd name="csY0" fmla="*/ 0 h 1498781"/>
              <a:gd name="csX1" fmla="*/ 512891 w 2849393"/>
              <a:gd name="csY1" fmla="*/ 0 h 1498781"/>
              <a:gd name="csX2" fmla="*/ 997288 w 2849393"/>
              <a:gd name="csY2" fmla="*/ 0 h 1498781"/>
              <a:gd name="csX3" fmla="*/ 1481684 w 2849393"/>
              <a:gd name="csY3" fmla="*/ 0 h 1498781"/>
              <a:gd name="csX4" fmla="*/ 2108551 w 2849393"/>
              <a:gd name="csY4" fmla="*/ 0 h 1498781"/>
              <a:gd name="csX5" fmla="*/ 2849393 w 2849393"/>
              <a:gd name="csY5" fmla="*/ 0 h 1498781"/>
              <a:gd name="csX6" fmla="*/ 2849393 w 2849393"/>
              <a:gd name="csY6" fmla="*/ 469618 h 1498781"/>
              <a:gd name="csX7" fmla="*/ 2849393 w 2849393"/>
              <a:gd name="csY7" fmla="*/ 999187 h 1498781"/>
              <a:gd name="csX8" fmla="*/ 2849393 w 2849393"/>
              <a:gd name="csY8" fmla="*/ 1498781 h 1498781"/>
              <a:gd name="csX9" fmla="*/ 2251020 w 2849393"/>
              <a:gd name="csY9" fmla="*/ 1498781 h 1498781"/>
              <a:gd name="csX10" fmla="*/ 1766624 w 2849393"/>
              <a:gd name="csY10" fmla="*/ 1498781 h 1498781"/>
              <a:gd name="csX11" fmla="*/ 1253733 w 2849393"/>
              <a:gd name="csY11" fmla="*/ 1498781 h 1498781"/>
              <a:gd name="csX12" fmla="*/ 626866 w 2849393"/>
              <a:gd name="csY12" fmla="*/ 1498781 h 1498781"/>
              <a:gd name="csX13" fmla="*/ 0 w 2849393"/>
              <a:gd name="csY13" fmla="*/ 1498781 h 1498781"/>
              <a:gd name="csX14" fmla="*/ 0 w 2849393"/>
              <a:gd name="csY14" fmla="*/ 1014175 h 1498781"/>
              <a:gd name="csX15" fmla="*/ 0 w 2849393"/>
              <a:gd name="csY15" fmla="*/ 484606 h 1498781"/>
              <a:gd name="csX16" fmla="*/ 0 w 2849393"/>
              <a:gd name="csY16" fmla="*/ 0 h 14987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49393" h="1498781" fill="none" extrusionOk="0">
                <a:moveTo>
                  <a:pt x="0" y="0"/>
                </a:moveTo>
                <a:cubicBezTo>
                  <a:pt x="194733" y="-14174"/>
                  <a:pt x="264239" y="19551"/>
                  <a:pt x="512891" y="0"/>
                </a:cubicBezTo>
                <a:cubicBezTo>
                  <a:pt x="761543" y="-19551"/>
                  <a:pt x="834773" y="1580"/>
                  <a:pt x="997288" y="0"/>
                </a:cubicBezTo>
                <a:cubicBezTo>
                  <a:pt x="1159803" y="-1580"/>
                  <a:pt x="1335159" y="32764"/>
                  <a:pt x="1481684" y="0"/>
                </a:cubicBezTo>
                <a:cubicBezTo>
                  <a:pt x="1628209" y="-32764"/>
                  <a:pt x="1880707" y="4738"/>
                  <a:pt x="2108551" y="0"/>
                </a:cubicBezTo>
                <a:cubicBezTo>
                  <a:pt x="2336395" y="-4738"/>
                  <a:pt x="2657083" y="23741"/>
                  <a:pt x="2849393" y="0"/>
                </a:cubicBezTo>
                <a:cubicBezTo>
                  <a:pt x="2880631" y="228552"/>
                  <a:pt x="2798611" y="342748"/>
                  <a:pt x="2849393" y="469618"/>
                </a:cubicBezTo>
                <a:cubicBezTo>
                  <a:pt x="2900175" y="596488"/>
                  <a:pt x="2820865" y="813546"/>
                  <a:pt x="2849393" y="999187"/>
                </a:cubicBezTo>
                <a:cubicBezTo>
                  <a:pt x="2877921" y="1184828"/>
                  <a:pt x="2821325" y="1376240"/>
                  <a:pt x="2849393" y="1498781"/>
                </a:cubicBezTo>
                <a:cubicBezTo>
                  <a:pt x="2632733" y="1553634"/>
                  <a:pt x="2444966" y="1486737"/>
                  <a:pt x="2251020" y="1498781"/>
                </a:cubicBezTo>
                <a:cubicBezTo>
                  <a:pt x="2057074" y="1510825"/>
                  <a:pt x="1964114" y="1496035"/>
                  <a:pt x="1766624" y="1498781"/>
                </a:cubicBezTo>
                <a:cubicBezTo>
                  <a:pt x="1569134" y="1501527"/>
                  <a:pt x="1439920" y="1457000"/>
                  <a:pt x="1253733" y="1498781"/>
                </a:cubicBezTo>
                <a:cubicBezTo>
                  <a:pt x="1067546" y="1540562"/>
                  <a:pt x="935578" y="1437418"/>
                  <a:pt x="626866" y="1498781"/>
                </a:cubicBezTo>
                <a:cubicBezTo>
                  <a:pt x="318154" y="1560144"/>
                  <a:pt x="169348" y="1439300"/>
                  <a:pt x="0" y="1498781"/>
                </a:cubicBezTo>
                <a:cubicBezTo>
                  <a:pt x="-22442" y="1288762"/>
                  <a:pt x="32559" y="1154671"/>
                  <a:pt x="0" y="1014175"/>
                </a:cubicBezTo>
                <a:cubicBezTo>
                  <a:pt x="-32559" y="873679"/>
                  <a:pt x="9896" y="671611"/>
                  <a:pt x="0" y="484606"/>
                </a:cubicBezTo>
                <a:cubicBezTo>
                  <a:pt x="-9896" y="297601"/>
                  <a:pt x="39641" y="174586"/>
                  <a:pt x="0" y="0"/>
                </a:cubicBezTo>
                <a:close/>
              </a:path>
              <a:path w="2849393" h="1498781" stroke="0" extrusionOk="0">
                <a:moveTo>
                  <a:pt x="0" y="0"/>
                </a:moveTo>
                <a:cubicBezTo>
                  <a:pt x="178323" y="-57256"/>
                  <a:pt x="307830" y="54532"/>
                  <a:pt x="569879" y="0"/>
                </a:cubicBezTo>
                <a:cubicBezTo>
                  <a:pt x="831928" y="-54532"/>
                  <a:pt x="937149" y="54521"/>
                  <a:pt x="1196745" y="0"/>
                </a:cubicBezTo>
                <a:cubicBezTo>
                  <a:pt x="1456341" y="-54521"/>
                  <a:pt x="1579626" y="51975"/>
                  <a:pt x="1681142" y="0"/>
                </a:cubicBezTo>
                <a:cubicBezTo>
                  <a:pt x="1782658" y="-51975"/>
                  <a:pt x="1975176" y="32936"/>
                  <a:pt x="2222527" y="0"/>
                </a:cubicBezTo>
                <a:cubicBezTo>
                  <a:pt x="2469879" y="-32936"/>
                  <a:pt x="2649318" y="23037"/>
                  <a:pt x="2849393" y="0"/>
                </a:cubicBezTo>
                <a:cubicBezTo>
                  <a:pt x="2865946" y="180784"/>
                  <a:pt x="2823838" y="291295"/>
                  <a:pt x="2849393" y="529569"/>
                </a:cubicBezTo>
                <a:cubicBezTo>
                  <a:pt x="2874948" y="767843"/>
                  <a:pt x="2814648" y="944083"/>
                  <a:pt x="2849393" y="1059139"/>
                </a:cubicBezTo>
                <a:cubicBezTo>
                  <a:pt x="2884138" y="1174195"/>
                  <a:pt x="2821539" y="1286034"/>
                  <a:pt x="2849393" y="1498781"/>
                </a:cubicBezTo>
                <a:cubicBezTo>
                  <a:pt x="2633765" y="1548610"/>
                  <a:pt x="2580404" y="1476373"/>
                  <a:pt x="2364996" y="1498781"/>
                </a:cubicBezTo>
                <a:cubicBezTo>
                  <a:pt x="2149588" y="1521189"/>
                  <a:pt x="2015395" y="1425944"/>
                  <a:pt x="1738130" y="1498781"/>
                </a:cubicBezTo>
                <a:cubicBezTo>
                  <a:pt x="1460865" y="1571618"/>
                  <a:pt x="1415806" y="1471264"/>
                  <a:pt x="1253733" y="1498781"/>
                </a:cubicBezTo>
                <a:cubicBezTo>
                  <a:pt x="1091660" y="1526298"/>
                  <a:pt x="916453" y="1474826"/>
                  <a:pt x="626866" y="1498781"/>
                </a:cubicBezTo>
                <a:cubicBezTo>
                  <a:pt x="337279" y="1522736"/>
                  <a:pt x="207830" y="1436159"/>
                  <a:pt x="0" y="1498781"/>
                </a:cubicBezTo>
                <a:cubicBezTo>
                  <a:pt x="-22845" y="1257004"/>
                  <a:pt x="35583" y="1216719"/>
                  <a:pt x="0" y="1014175"/>
                </a:cubicBezTo>
                <a:cubicBezTo>
                  <a:pt x="-35583" y="811631"/>
                  <a:pt x="21229" y="759768"/>
                  <a:pt x="0" y="544557"/>
                </a:cubicBezTo>
                <a:cubicBezTo>
                  <a:pt x="-21229" y="329346"/>
                  <a:pt x="56815" y="241850"/>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22" name="Picture 21">
            <a:extLst>
              <a:ext uri="{FF2B5EF4-FFF2-40B4-BE49-F238E27FC236}">
                <a16:creationId xmlns:a16="http://schemas.microsoft.com/office/drawing/2014/main" id="{994D65A1-0DAF-5AA0-437C-3ED51667380E}"/>
              </a:ext>
            </a:extLst>
          </p:cNvPr>
          <p:cNvPicPr>
            <a:picLocks noChangeAspect="1"/>
          </p:cNvPicPr>
          <p:nvPr/>
        </p:nvPicPr>
        <p:blipFill>
          <a:blip r:embed="rId7"/>
          <a:stretch>
            <a:fillRect/>
          </a:stretch>
        </p:blipFill>
        <p:spPr>
          <a:xfrm>
            <a:off x="5781903" y="4796837"/>
            <a:ext cx="5531358" cy="1205624"/>
          </a:xfrm>
          <a:custGeom>
            <a:avLst/>
            <a:gdLst>
              <a:gd name="csX0" fmla="*/ 0 w 5531358"/>
              <a:gd name="csY0" fmla="*/ 0 h 1205624"/>
              <a:gd name="csX1" fmla="*/ 497822 w 5531358"/>
              <a:gd name="csY1" fmla="*/ 0 h 1205624"/>
              <a:gd name="csX2" fmla="*/ 995644 w 5531358"/>
              <a:gd name="csY2" fmla="*/ 0 h 1205624"/>
              <a:gd name="csX3" fmla="*/ 1438153 w 5531358"/>
              <a:gd name="csY3" fmla="*/ 0 h 1205624"/>
              <a:gd name="csX4" fmla="*/ 1825348 w 5531358"/>
              <a:gd name="csY4" fmla="*/ 0 h 1205624"/>
              <a:gd name="csX5" fmla="*/ 2378484 w 5531358"/>
              <a:gd name="csY5" fmla="*/ 0 h 1205624"/>
              <a:gd name="csX6" fmla="*/ 2820993 w 5531358"/>
              <a:gd name="csY6" fmla="*/ 0 h 1205624"/>
              <a:gd name="csX7" fmla="*/ 3484756 w 5531358"/>
              <a:gd name="csY7" fmla="*/ 0 h 1205624"/>
              <a:gd name="csX8" fmla="*/ 3927264 w 5531358"/>
              <a:gd name="csY8" fmla="*/ 0 h 1205624"/>
              <a:gd name="csX9" fmla="*/ 4480400 w 5531358"/>
              <a:gd name="csY9" fmla="*/ 0 h 1205624"/>
              <a:gd name="csX10" fmla="*/ 4922909 w 5531358"/>
              <a:gd name="csY10" fmla="*/ 0 h 1205624"/>
              <a:gd name="csX11" fmla="*/ 5531358 w 5531358"/>
              <a:gd name="csY11" fmla="*/ 0 h 1205624"/>
              <a:gd name="csX12" fmla="*/ 5531358 w 5531358"/>
              <a:gd name="csY12" fmla="*/ 413931 h 1205624"/>
              <a:gd name="csX13" fmla="*/ 5531358 w 5531358"/>
              <a:gd name="csY13" fmla="*/ 827862 h 1205624"/>
              <a:gd name="csX14" fmla="*/ 5531358 w 5531358"/>
              <a:gd name="csY14" fmla="*/ 1205624 h 1205624"/>
              <a:gd name="csX15" fmla="*/ 5033536 w 5531358"/>
              <a:gd name="csY15" fmla="*/ 1205624 h 1205624"/>
              <a:gd name="csX16" fmla="*/ 4480400 w 5531358"/>
              <a:gd name="csY16" fmla="*/ 1205624 h 1205624"/>
              <a:gd name="csX17" fmla="*/ 3871951 w 5531358"/>
              <a:gd name="csY17" fmla="*/ 1205624 h 1205624"/>
              <a:gd name="csX18" fmla="*/ 3484756 w 5531358"/>
              <a:gd name="csY18" fmla="*/ 1205624 h 1205624"/>
              <a:gd name="csX19" fmla="*/ 2931620 w 5531358"/>
              <a:gd name="csY19" fmla="*/ 1205624 h 1205624"/>
              <a:gd name="csX20" fmla="*/ 2267857 w 5531358"/>
              <a:gd name="csY20" fmla="*/ 1205624 h 1205624"/>
              <a:gd name="csX21" fmla="*/ 1880662 w 5531358"/>
              <a:gd name="csY21" fmla="*/ 1205624 h 1205624"/>
              <a:gd name="csX22" fmla="*/ 1216899 w 5531358"/>
              <a:gd name="csY22" fmla="*/ 1205624 h 1205624"/>
              <a:gd name="csX23" fmla="*/ 719077 w 5531358"/>
              <a:gd name="csY23" fmla="*/ 1205624 h 1205624"/>
              <a:gd name="csX24" fmla="*/ 0 w 5531358"/>
              <a:gd name="csY24" fmla="*/ 1205624 h 1205624"/>
              <a:gd name="csX25" fmla="*/ 0 w 5531358"/>
              <a:gd name="csY25" fmla="*/ 827862 h 1205624"/>
              <a:gd name="csX26" fmla="*/ 0 w 5531358"/>
              <a:gd name="csY26" fmla="*/ 438043 h 1205624"/>
              <a:gd name="csX27" fmla="*/ 0 w 5531358"/>
              <a:gd name="csY27" fmla="*/ 0 h 12056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5531358" h="1205624" fill="none" extrusionOk="0">
                <a:moveTo>
                  <a:pt x="0" y="0"/>
                </a:moveTo>
                <a:cubicBezTo>
                  <a:pt x="174423" y="-5745"/>
                  <a:pt x="331382" y="6554"/>
                  <a:pt x="497822" y="0"/>
                </a:cubicBezTo>
                <a:cubicBezTo>
                  <a:pt x="664262" y="-6554"/>
                  <a:pt x="892187" y="50567"/>
                  <a:pt x="995644" y="0"/>
                </a:cubicBezTo>
                <a:cubicBezTo>
                  <a:pt x="1099101" y="-50567"/>
                  <a:pt x="1257621" y="17897"/>
                  <a:pt x="1438153" y="0"/>
                </a:cubicBezTo>
                <a:cubicBezTo>
                  <a:pt x="1618685" y="-17897"/>
                  <a:pt x="1644802" y="33131"/>
                  <a:pt x="1825348" y="0"/>
                </a:cubicBezTo>
                <a:cubicBezTo>
                  <a:pt x="2005894" y="-33131"/>
                  <a:pt x="2172710" y="1273"/>
                  <a:pt x="2378484" y="0"/>
                </a:cubicBezTo>
                <a:cubicBezTo>
                  <a:pt x="2584258" y="-1273"/>
                  <a:pt x="2674085" y="37138"/>
                  <a:pt x="2820993" y="0"/>
                </a:cubicBezTo>
                <a:cubicBezTo>
                  <a:pt x="2967901" y="-37138"/>
                  <a:pt x="3310675" y="15726"/>
                  <a:pt x="3484756" y="0"/>
                </a:cubicBezTo>
                <a:cubicBezTo>
                  <a:pt x="3658837" y="-15726"/>
                  <a:pt x="3802574" y="43124"/>
                  <a:pt x="3927264" y="0"/>
                </a:cubicBezTo>
                <a:cubicBezTo>
                  <a:pt x="4051954" y="-43124"/>
                  <a:pt x="4258031" y="52658"/>
                  <a:pt x="4480400" y="0"/>
                </a:cubicBezTo>
                <a:cubicBezTo>
                  <a:pt x="4702769" y="-52658"/>
                  <a:pt x="4728926" y="31194"/>
                  <a:pt x="4922909" y="0"/>
                </a:cubicBezTo>
                <a:cubicBezTo>
                  <a:pt x="5116892" y="-31194"/>
                  <a:pt x="5404542" y="1593"/>
                  <a:pt x="5531358" y="0"/>
                </a:cubicBezTo>
                <a:cubicBezTo>
                  <a:pt x="5572638" y="115741"/>
                  <a:pt x="5509295" y="304440"/>
                  <a:pt x="5531358" y="413931"/>
                </a:cubicBezTo>
                <a:cubicBezTo>
                  <a:pt x="5553421" y="523422"/>
                  <a:pt x="5515569" y="633933"/>
                  <a:pt x="5531358" y="827862"/>
                </a:cubicBezTo>
                <a:cubicBezTo>
                  <a:pt x="5547147" y="1021791"/>
                  <a:pt x="5498750" y="1024766"/>
                  <a:pt x="5531358" y="1205624"/>
                </a:cubicBezTo>
                <a:cubicBezTo>
                  <a:pt x="5317140" y="1244607"/>
                  <a:pt x="5168093" y="1199125"/>
                  <a:pt x="5033536" y="1205624"/>
                </a:cubicBezTo>
                <a:cubicBezTo>
                  <a:pt x="4898979" y="1212123"/>
                  <a:pt x="4648592" y="1146381"/>
                  <a:pt x="4480400" y="1205624"/>
                </a:cubicBezTo>
                <a:cubicBezTo>
                  <a:pt x="4312208" y="1264867"/>
                  <a:pt x="4093601" y="1133346"/>
                  <a:pt x="3871951" y="1205624"/>
                </a:cubicBezTo>
                <a:cubicBezTo>
                  <a:pt x="3650301" y="1277902"/>
                  <a:pt x="3652970" y="1195438"/>
                  <a:pt x="3484756" y="1205624"/>
                </a:cubicBezTo>
                <a:cubicBezTo>
                  <a:pt x="3316542" y="1215810"/>
                  <a:pt x="3179106" y="1192586"/>
                  <a:pt x="2931620" y="1205624"/>
                </a:cubicBezTo>
                <a:cubicBezTo>
                  <a:pt x="2684134" y="1218662"/>
                  <a:pt x="2466180" y="1151930"/>
                  <a:pt x="2267857" y="1205624"/>
                </a:cubicBezTo>
                <a:cubicBezTo>
                  <a:pt x="2069534" y="1259318"/>
                  <a:pt x="2032028" y="1179602"/>
                  <a:pt x="1880662" y="1205624"/>
                </a:cubicBezTo>
                <a:cubicBezTo>
                  <a:pt x="1729296" y="1231646"/>
                  <a:pt x="1380829" y="1161059"/>
                  <a:pt x="1216899" y="1205624"/>
                </a:cubicBezTo>
                <a:cubicBezTo>
                  <a:pt x="1052969" y="1250189"/>
                  <a:pt x="904460" y="1157210"/>
                  <a:pt x="719077" y="1205624"/>
                </a:cubicBezTo>
                <a:cubicBezTo>
                  <a:pt x="533694" y="1254038"/>
                  <a:pt x="315788" y="1164843"/>
                  <a:pt x="0" y="1205624"/>
                </a:cubicBezTo>
                <a:cubicBezTo>
                  <a:pt x="-24758" y="1097205"/>
                  <a:pt x="23077" y="944917"/>
                  <a:pt x="0" y="827862"/>
                </a:cubicBezTo>
                <a:cubicBezTo>
                  <a:pt x="-23077" y="710807"/>
                  <a:pt x="17352" y="624380"/>
                  <a:pt x="0" y="438043"/>
                </a:cubicBezTo>
                <a:cubicBezTo>
                  <a:pt x="-17352" y="251706"/>
                  <a:pt x="20632" y="213803"/>
                  <a:pt x="0" y="0"/>
                </a:cubicBezTo>
                <a:close/>
              </a:path>
              <a:path w="5531358" h="1205624" stroke="0" extrusionOk="0">
                <a:moveTo>
                  <a:pt x="0" y="0"/>
                </a:moveTo>
                <a:cubicBezTo>
                  <a:pt x="124161" y="-5800"/>
                  <a:pt x="314128" y="22007"/>
                  <a:pt x="553136" y="0"/>
                </a:cubicBezTo>
                <a:cubicBezTo>
                  <a:pt x="792144" y="-22007"/>
                  <a:pt x="991788" y="42159"/>
                  <a:pt x="1216899" y="0"/>
                </a:cubicBezTo>
                <a:cubicBezTo>
                  <a:pt x="1442010" y="-42159"/>
                  <a:pt x="1512489" y="33236"/>
                  <a:pt x="1604094" y="0"/>
                </a:cubicBezTo>
                <a:cubicBezTo>
                  <a:pt x="1695699" y="-33236"/>
                  <a:pt x="1996644" y="31955"/>
                  <a:pt x="2101916" y="0"/>
                </a:cubicBezTo>
                <a:cubicBezTo>
                  <a:pt x="2207188" y="-31955"/>
                  <a:pt x="2543182" y="7083"/>
                  <a:pt x="2710365" y="0"/>
                </a:cubicBezTo>
                <a:cubicBezTo>
                  <a:pt x="2877548" y="-7083"/>
                  <a:pt x="3055432" y="72289"/>
                  <a:pt x="3374128" y="0"/>
                </a:cubicBezTo>
                <a:cubicBezTo>
                  <a:pt x="3692824" y="-72289"/>
                  <a:pt x="3894921" y="60874"/>
                  <a:pt x="4037891" y="0"/>
                </a:cubicBezTo>
                <a:cubicBezTo>
                  <a:pt x="4180861" y="-60874"/>
                  <a:pt x="4287905" y="5229"/>
                  <a:pt x="4480400" y="0"/>
                </a:cubicBezTo>
                <a:cubicBezTo>
                  <a:pt x="4672895" y="-5229"/>
                  <a:pt x="4735085" y="52303"/>
                  <a:pt x="4978222" y="0"/>
                </a:cubicBezTo>
                <a:cubicBezTo>
                  <a:pt x="5221359" y="-52303"/>
                  <a:pt x="5326015" y="49259"/>
                  <a:pt x="5531358" y="0"/>
                </a:cubicBezTo>
                <a:cubicBezTo>
                  <a:pt x="5562902" y="85106"/>
                  <a:pt x="5510988" y="189045"/>
                  <a:pt x="5531358" y="377762"/>
                </a:cubicBezTo>
                <a:cubicBezTo>
                  <a:pt x="5551728" y="566479"/>
                  <a:pt x="5514075" y="707940"/>
                  <a:pt x="5531358" y="791693"/>
                </a:cubicBezTo>
                <a:cubicBezTo>
                  <a:pt x="5548641" y="875446"/>
                  <a:pt x="5518121" y="1047502"/>
                  <a:pt x="5531358" y="1205624"/>
                </a:cubicBezTo>
                <a:cubicBezTo>
                  <a:pt x="5427408" y="1251095"/>
                  <a:pt x="5248374" y="1180136"/>
                  <a:pt x="5088849" y="1205624"/>
                </a:cubicBezTo>
                <a:cubicBezTo>
                  <a:pt x="4929324" y="1231112"/>
                  <a:pt x="4749616" y="1193551"/>
                  <a:pt x="4535714" y="1205624"/>
                </a:cubicBezTo>
                <a:cubicBezTo>
                  <a:pt x="4321813" y="1217697"/>
                  <a:pt x="4277068" y="1184026"/>
                  <a:pt x="4093205" y="1205624"/>
                </a:cubicBezTo>
                <a:cubicBezTo>
                  <a:pt x="3909342" y="1227222"/>
                  <a:pt x="3637369" y="1167122"/>
                  <a:pt x="3429442" y="1205624"/>
                </a:cubicBezTo>
                <a:cubicBezTo>
                  <a:pt x="3221515" y="1244126"/>
                  <a:pt x="2953308" y="1189672"/>
                  <a:pt x="2820993" y="1205624"/>
                </a:cubicBezTo>
                <a:cubicBezTo>
                  <a:pt x="2688678" y="1221576"/>
                  <a:pt x="2458658" y="1177936"/>
                  <a:pt x="2323170" y="1205624"/>
                </a:cubicBezTo>
                <a:cubicBezTo>
                  <a:pt x="2187682" y="1233312"/>
                  <a:pt x="1978962" y="1194175"/>
                  <a:pt x="1825348" y="1205624"/>
                </a:cubicBezTo>
                <a:cubicBezTo>
                  <a:pt x="1671734" y="1217073"/>
                  <a:pt x="1555335" y="1173179"/>
                  <a:pt x="1438153" y="1205624"/>
                </a:cubicBezTo>
                <a:cubicBezTo>
                  <a:pt x="1320972" y="1238069"/>
                  <a:pt x="1201312" y="1189474"/>
                  <a:pt x="1050958" y="1205624"/>
                </a:cubicBezTo>
                <a:cubicBezTo>
                  <a:pt x="900605" y="1221774"/>
                  <a:pt x="225860" y="1101428"/>
                  <a:pt x="0" y="1205624"/>
                </a:cubicBezTo>
                <a:cubicBezTo>
                  <a:pt x="-43952" y="1040201"/>
                  <a:pt x="1888" y="927799"/>
                  <a:pt x="0" y="791693"/>
                </a:cubicBezTo>
                <a:cubicBezTo>
                  <a:pt x="-1888" y="655587"/>
                  <a:pt x="9311" y="501850"/>
                  <a:pt x="0" y="365706"/>
                </a:cubicBezTo>
                <a:cubicBezTo>
                  <a:pt x="-9311" y="229562"/>
                  <a:pt x="8772" y="150667"/>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23" name="Picture 22">
            <a:extLst>
              <a:ext uri="{FF2B5EF4-FFF2-40B4-BE49-F238E27FC236}">
                <a16:creationId xmlns:a16="http://schemas.microsoft.com/office/drawing/2014/main" id="{0A22CF39-72C3-A068-C019-09EA8BF74919}"/>
              </a:ext>
            </a:extLst>
          </p:cNvPr>
          <p:cNvPicPr>
            <a:picLocks noChangeAspect="1"/>
          </p:cNvPicPr>
          <p:nvPr/>
        </p:nvPicPr>
        <p:blipFill>
          <a:blip r:embed="rId8"/>
          <a:stretch>
            <a:fillRect/>
          </a:stretch>
        </p:blipFill>
        <p:spPr>
          <a:xfrm>
            <a:off x="6846975" y="5820875"/>
            <a:ext cx="5118332" cy="811003"/>
          </a:xfrm>
          <a:custGeom>
            <a:avLst/>
            <a:gdLst>
              <a:gd name="csX0" fmla="*/ 0 w 5118332"/>
              <a:gd name="csY0" fmla="*/ 0 h 811003"/>
              <a:gd name="csX1" fmla="*/ 568704 w 5118332"/>
              <a:gd name="csY1" fmla="*/ 0 h 811003"/>
              <a:gd name="csX2" fmla="*/ 1035040 w 5118332"/>
              <a:gd name="csY2" fmla="*/ 0 h 811003"/>
              <a:gd name="csX3" fmla="*/ 1603744 w 5118332"/>
              <a:gd name="csY3" fmla="*/ 0 h 811003"/>
              <a:gd name="csX4" fmla="*/ 2172448 w 5118332"/>
              <a:gd name="csY4" fmla="*/ 0 h 811003"/>
              <a:gd name="csX5" fmla="*/ 2741151 w 5118332"/>
              <a:gd name="csY5" fmla="*/ 0 h 811003"/>
              <a:gd name="csX6" fmla="*/ 3258671 w 5118332"/>
              <a:gd name="csY6" fmla="*/ 0 h 811003"/>
              <a:gd name="csX7" fmla="*/ 3725008 w 5118332"/>
              <a:gd name="csY7" fmla="*/ 0 h 811003"/>
              <a:gd name="csX8" fmla="*/ 4140162 w 5118332"/>
              <a:gd name="csY8" fmla="*/ 0 h 811003"/>
              <a:gd name="csX9" fmla="*/ 5118332 w 5118332"/>
              <a:gd name="csY9" fmla="*/ 0 h 811003"/>
              <a:gd name="csX10" fmla="*/ 5118332 w 5118332"/>
              <a:gd name="csY10" fmla="*/ 389281 h 811003"/>
              <a:gd name="csX11" fmla="*/ 5118332 w 5118332"/>
              <a:gd name="csY11" fmla="*/ 811003 h 811003"/>
              <a:gd name="csX12" fmla="*/ 4600812 w 5118332"/>
              <a:gd name="csY12" fmla="*/ 811003 h 811003"/>
              <a:gd name="csX13" fmla="*/ 4083292 w 5118332"/>
              <a:gd name="csY13" fmla="*/ 811003 h 811003"/>
              <a:gd name="csX14" fmla="*/ 3463405 w 5118332"/>
              <a:gd name="csY14" fmla="*/ 811003 h 811003"/>
              <a:gd name="csX15" fmla="*/ 2945884 w 5118332"/>
              <a:gd name="csY15" fmla="*/ 811003 h 811003"/>
              <a:gd name="csX16" fmla="*/ 2325998 w 5118332"/>
              <a:gd name="csY16" fmla="*/ 811003 h 811003"/>
              <a:gd name="csX17" fmla="*/ 1654927 w 5118332"/>
              <a:gd name="csY17" fmla="*/ 811003 h 811003"/>
              <a:gd name="csX18" fmla="*/ 1137407 w 5118332"/>
              <a:gd name="csY18" fmla="*/ 811003 h 811003"/>
              <a:gd name="csX19" fmla="*/ 619887 w 5118332"/>
              <a:gd name="csY19" fmla="*/ 811003 h 811003"/>
              <a:gd name="csX20" fmla="*/ 0 w 5118332"/>
              <a:gd name="csY20" fmla="*/ 811003 h 811003"/>
              <a:gd name="csX21" fmla="*/ 0 w 5118332"/>
              <a:gd name="csY21" fmla="*/ 397391 h 811003"/>
              <a:gd name="csX22" fmla="*/ 0 w 5118332"/>
              <a:gd name="csY22" fmla="*/ 0 h 811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118332" h="811003" fill="none" extrusionOk="0">
                <a:moveTo>
                  <a:pt x="0" y="0"/>
                </a:moveTo>
                <a:cubicBezTo>
                  <a:pt x="167647" y="-49085"/>
                  <a:pt x="358575" y="37420"/>
                  <a:pt x="568704" y="0"/>
                </a:cubicBezTo>
                <a:cubicBezTo>
                  <a:pt x="778833" y="-37420"/>
                  <a:pt x="845651" y="24141"/>
                  <a:pt x="1035040" y="0"/>
                </a:cubicBezTo>
                <a:cubicBezTo>
                  <a:pt x="1224429" y="-24141"/>
                  <a:pt x="1462956" y="17848"/>
                  <a:pt x="1603744" y="0"/>
                </a:cubicBezTo>
                <a:cubicBezTo>
                  <a:pt x="1744532" y="-17848"/>
                  <a:pt x="1988391" y="30768"/>
                  <a:pt x="2172448" y="0"/>
                </a:cubicBezTo>
                <a:cubicBezTo>
                  <a:pt x="2356505" y="-30768"/>
                  <a:pt x="2557181" y="61463"/>
                  <a:pt x="2741151" y="0"/>
                </a:cubicBezTo>
                <a:cubicBezTo>
                  <a:pt x="2925121" y="-61463"/>
                  <a:pt x="3130976" y="33334"/>
                  <a:pt x="3258671" y="0"/>
                </a:cubicBezTo>
                <a:cubicBezTo>
                  <a:pt x="3386366" y="-33334"/>
                  <a:pt x="3521656" y="44467"/>
                  <a:pt x="3725008" y="0"/>
                </a:cubicBezTo>
                <a:cubicBezTo>
                  <a:pt x="3928360" y="-44467"/>
                  <a:pt x="3936895" y="32721"/>
                  <a:pt x="4140162" y="0"/>
                </a:cubicBezTo>
                <a:cubicBezTo>
                  <a:pt x="4343429" y="-32721"/>
                  <a:pt x="4684967" y="61269"/>
                  <a:pt x="5118332" y="0"/>
                </a:cubicBezTo>
                <a:cubicBezTo>
                  <a:pt x="5125786" y="102876"/>
                  <a:pt x="5103000" y="305480"/>
                  <a:pt x="5118332" y="389281"/>
                </a:cubicBezTo>
                <a:cubicBezTo>
                  <a:pt x="5133664" y="473082"/>
                  <a:pt x="5092458" y="655753"/>
                  <a:pt x="5118332" y="811003"/>
                </a:cubicBezTo>
                <a:cubicBezTo>
                  <a:pt x="4912338" y="854415"/>
                  <a:pt x="4802062" y="770266"/>
                  <a:pt x="4600812" y="811003"/>
                </a:cubicBezTo>
                <a:cubicBezTo>
                  <a:pt x="4399562" y="851740"/>
                  <a:pt x="4211353" y="802576"/>
                  <a:pt x="4083292" y="811003"/>
                </a:cubicBezTo>
                <a:cubicBezTo>
                  <a:pt x="3955231" y="819430"/>
                  <a:pt x="3745017" y="753636"/>
                  <a:pt x="3463405" y="811003"/>
                </a:cubicBezTo>
                <a:cubicBezTo>
                  <a:pt x="3181793" y="868370"/>
                  <a:pt x="3160345" y="791260"/>
                  <a:pt x="2945884" y="811003"/>
                </a:cubicBezTo>
                <a:cubicBezTo>
                  <a:pt x="2731423" y="830746"/>
                  <a:pt x="2552157" y="765291"/>
                  <a:pt x="2325998" y="811003"/>
                </a:cubicBezTo>
                <a:cubicBezTo>
                  <a:pt x="2099839" y="856715"/>
                  <a:pt x="1930027" y="796312"/>
                  <a:pt x="1654927" y="811003"/>
                </a:cubicBezTo>
                <a:cubicBezTo>
                  <a:pt x="1379827" y="825694"/>
                  <a:pt x="1304706" y="807343"/>
                  <a:pt x="1137407" y="811003"/>
                </a:cubicBezTo>
                <a:cubicBezTo>
                  <a:pt x="970108" y="814663"/>
                  <a:pt x="781096" y="789496"/>
                  <a:pt x="619887" y="811003"/>
                </a:cubicBezTo>
                <a:cubicBezTo>
                  <a:pt x="458678" y="832510"/>
                  <a:pt x="130171" y="802150"/>
                  <a:pt x="0" y="811003"/>
                </a:cubicBezTo>
                <a:cubicBezTo>
                  <a:pt x="-34265" y="689842"/>
                  <a:pt x="21911" y="493801"/>
                  <a:pt x="0" y="397391"/>
                </a:cubicBezTo>
                <a:cubicBezTo>
                  <a:pt x="-21911" y="300981"/>
                  <a:pt x="9923" y="92041"/>
                  <a:pt x="0" y="0"/>
                </a:cubicBezTo>
                <a:close/>
              </a:path>
              <a:path w="5118332" h="811003" stroke="0" extrusionOk="0">
                <a:moveTo>
                  <a:pt x="0" y="0"/>
                </a:moveTo>
                <a:cubicBezTo>
                  <a:pt x="148769" y="-66598"/>
                  <a:pt x="441486" y="54217"/>
                  <a:pt x="568704" y="0"/>
                </a:cubicBezTo>
                <a:cubicBezTo>
                  <a:pt x="695922" y="-54217"/>
                  <a:pt x="1082299" y="27481"/>
                  <a:pt x="1239774" y="0"/>
                </a:cubicBezTo>
                <a:cubicBezTo>
                  <a:pt x="1397249" y="-27481"/>
                  <a:pt x="1550531" y="44285"/>
                  <a:pt x="1654927" y="0"/>
                </a:cubicBezTo>
                <a:cubicBezTo>
                  <a:pt x="1759323" y="-44285"/>
                  <a:pt x="1993706" y="30887"/>
                  <a:pt x="2172448" y="0"/>
                </a:cubicBezTo>
                <a:cubicBezTo>
                  <a:pt x="2351190" y="-30887"/>
                  <a:pt x="2571905" y="39224"/>
                  <a:pt x="2792334" y="0"/>
                </a:cubicBezTo>
                <a:cubicBezTo>
                  <a:pt x="3012763" y="-39224"/>
                  <a:pt x="3206199" y="67119"/>
                  <a:pt x="3463405" y="0"/>
                </a:cubicBezTo>
                <a:cubicBezTo>
                  <a:pt x="3720611" y="-67119"/>
                  <a:pt x="3989245" y="16614"/>
                  <a:pt x="4134475" y="0"/>
                </a:cubicBezTo>
                <a:cubicBezTo>
                  <a:pt x="4279705" y="-16614"/>
                  <a:pt x="4471748" y="6824"/>
                  <a:pt x="4600812" y="0"/>
                </a:cubicBezTo>
                <a:cubicBezTo>
                  <a:pt x="4729876" y="-6824"/>
                  <a:pt x="4929725" y="24360"/>
                  <a:pt x="5118332" y="0"/>
                </a:cubicBezTo>
                <a:cubicBezTo>
                  <a:pt x="5161335" y="180488"/>
                  <a:pt x="5080593" y="259310"/>
                  <a:pt x="5118332" y="389281"/>
                </a:cubicBezTo>
                <a:cubicBezTo>
                  <a:pt x="5156071" y="519252"/>
                  <a:pt x="5105565" y="663088"/>
                  <a:pt x="5118332" y="811003"/>
                </a:cubicBezTo>
                <a:cubicBezTo>
                  <a:pt x="4892041" y="865028"/>
                  <a:pt x="4744553" y="775280"/>
                  <a:pt x="4498445" y="811003"/>
                </a:cubicBezTo>
                <a:cubicBezTo>
                  <a:pt x="4252337" y="846726"/>
                  <a:pt x="4129978" y="761452"/>
                  <a:pt x="4032108" y="811003"/>
                </a:cubicBezTo>
                <a:cubicBezTo>
                  <a:pt x="3934238" y="860554"/>
                  <a:pt x="3703719" y="782538"/>
                  <a:pt x="3514588" y="811003"/>
                </a:cubicBezTo>
                <a:cubicBezTo>
                  <a:pt x="3325457" y="839468"/>
                  <a:pt x="3203338" y="799524"/>
                  <a:pt x="2945884" y="811003"/>
                </a:cubicBezTo>
                <a:cubicBezTo>
                  <a:pt x="2688430" y="822482"/>
                  <a:pt x="2591829" y="772438"/>
                  <a:pt x="2479548" y="811003"/>
                </a:cubicBezTo>
                <a:cubicBezTo>
                  <a:pt x="2367267" y="849568"/>
                  <a:pt x="1953144" y="799391"/>
                  <a:pt x="1808477" y="811003"/>
                </a:cubicBezTo>
                <a:cubicBezTo>
                  <a:pt x="1663810" y="822615"/>
                  <a:pt x="1397704" y="737246"/>
                  <a:pt x="1188590" y="811003"/>
                </a:cubicBezTo>
                <a:cubicBezTo>
                  <a:pt x="979476" y="884760"/>
                  <a:pt x="823343" y="809062"/>
                  <a:pt x="671070" y="811003"/>
                </a:cubicBezTo>
                <a:cubicBezTo>
                  <a:pt x="518797" y="812944"/>
                  <a:pt x="261203" y="738513"/>
                  <a:pt x="0" y="811003"/>
                </a:cubicBezTo>
                <a:cubicBezTo>
                  <a:pt x="-3455" y="621909"/>
                  <a:pt x="24536" y="602434"/>
                  <a:pt x="0" y="429832"/>
                </a:cubicBezTo>
                <a:cubicBezTo>
                  <a:pt x="-24536" y="257230"/>
                  <a:pt x="19370" y="14759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24" name="Picture 23">
            <a:extLst>
              <a:ext uri="{FF2B5EF4-FFF2-40B4-BE49-F238E27FC236}">
                <a16:creationId xmlns:a16="http://schemas.microsoft.com/office/drawing/2014/main" id="{1E8A8EB6-6937-8202-9CAE-51C9BAA43B90}"/>
              </a:ext>
            </a:extLst>
          </p:cNvPr>
          <p:cNvPicPr>
            <a:picLocks noChangeAspect="1"/>
          </p:cNvPicPr>
          <p:nvPr/>
        </p:nvPicPr>
        <p:blipFill>
          <a:blip r:embed="rId9"/>
          <a:stretch>
            <a:fillRect/>
          </a:stretch>
        </p:blipFill>
        <p:spPr>
          <a:xfrm>
            <a:off x="9881275" y="2545611"/>
            <a:ext cx="1846849" cy="2083146"/>
          </a:xfrm>
          <a:custGeom>
            <a:avLst/>
            <a:gdLst>
              <a:gd name="csX0" fmla="*/ 0 w 1846849"/>
              <a:gd name="csY0" fmla="*/ 0 h 2083146"/>
              <a:gd name="csX1" fmla="*/ 424775 w 1846849"/>
              <a:gd name="csY1" fmla="*/ 0 h 2083146"/>
              <a:gd name="csX2" fmla="*/ 831082 w 1846849"/>
              <a:gd name="csY2" fmla="*/ 0 h 2083146"/>
              <a:gd name="csX3" fmla="*/ 1237389 w 1846849"/>
              <a:gd name="csY3" fmla="*/ 0 h 2083146"/>
              <a:gd name="csX4" fmla="*/ 1846849 w 1846849"/>
              <a:gd name="csY4" fmla="*/ 0 h 2083146"/>
              <a:gd name="csX5" fmla="*/ 1846849 w 1846849"/>
              <a:gd name="csY5" fmla="*/ 562449 h 2083146"/>
              <a:gd name="csX6" fmla="*/ 1846849 w 1846849"/>
              <a:gd name="csY6" fmla="*/ 1104067 h 2083146"/>
              <a:gd name="csX7" fmla="*/ 1846849 w 1846849"/>
              <a:gd name="csY7" fmla="*/ 2083146 h 2083146"/>
              <a:gd name="csX8" fmla="*/ 1385137 w 1846849"/>
              <a:gd name="csY8" fmla="*/ 2083146 h 2083146"/>
              <a:gd name="csX9" fmla="*/ 941893 w 1846849"/>
              <a:gd name="csY9" fmla="*/ 2083146 h 2083146"/>
              <a:gd name="csX10" fmla="*/ 535586 w 1846849"/>
              <a:gd name="csY10" fmla="*/ 2083146 h 2083146"/>
              <a:gd name="csX11" fmla="*/ 0 w 1846849"/>
              <a:gd name="csY11" fmla="*/ 2083146 h 2083146"/>
              <a:gd name="csX12" fmla="*/ 0 w 1846849"/>
              <a:gd name="csY12" fmla="*/ 1520697 h 2083146"/>
              <a:gd name="csX13" fmla="*/ 0 w 1846849"/>
              <a:gd name="csY13" fmla="*/ 999910 h 2083146"/>
              <a:gd name="csX14" fmla="*/ 0 w 1846849"/>
              <a:gd name="csY14" fmla="*/ 520787 h 2083146"/>
              <a:gd name="csX15" fmla="*/ 0 w 1846849"/>
              <a:gd name="csY15" fmla="*/ 0 h 2083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846849" h="2083146" fill="none" extrusionOk="0">
                <a:moveTo>
                  <a:pt x="0" y="0"/>
                </a:moveTo>
                <a:cubicBezTo>
                  <a:pt x="209718" y="-44970"/>
                  <a:pt x="232686" y="8702"/>
                  <a:pt x="424775" y="0"/>
                </a:cubicBezTo>
                <a:cubicBezTo>
                  <a:pt x="616864" y="-8702"/>
                  <a:pt x="735577" y="18307"/>
                  <a:pt x="831082" y="0"/>
                </a:cubicBezTo>
                <a:cubicBezTo>
                  <a:pt x="926587" y="-18307"/>
                  <a:pt x="1052578" y="13342"/>
                  <a:pt x="1237389" y="0"/>
                </a:cubicBezTo>
                <a:cubicBezTo>
                  <a:pt x="1422200" y="-13342"/>
                  <a:pt x="1546346" y="68243"/>
                  <a:pt x="1846849" y="0"/>
                </a:cubicBezTo>
                <a:cubicBezTo>
                  <a:pt x="1880467" y="240813"/>
                  <a:pt x="1834813" y="430744"/>
                  <a:pt x="1846849" y="562449"/>
                </a:cubicBezTo>
                <a:cubicBezTo>
                  <a:pt x="1858885" y="694154"/>
                  <a:pt x="1816087" y="980656"/>
                  <a:pt x="1846849" y="1104067"/>
                </a:cubicBezTo>
                <a:cubicBezTo>
                  <a:pt x="1877611" y="1227478"/>
                  <a:pt x="1798150" y="1804970"/>
                  <a:pt x="1846849" y="2083146"/>
                </a:cubicBezTo>
                <a:cubicBezTo>
                  <a:pt x="1654748" y="2131138"/>
                  <a:pt x="1569354" y="2077096"/>
                  <a:pt x="1385137" y="2083146"/>
                </a:cubicBezTo>
                <a:cubicBezTo>
                  <a:pt x="1200920" y="2089196"/>
                  <a:pt x="1150200" y="2074590"/>
                  <a:pt x="941893" y="2083146"/>
                </a:cubicBezTo>
                <a:cubicBezTo>
                  <a:pt x="733586" y="2091702"/>
                  <a:pt x="671234" y="2060395"/>
                  <a:pt x="535586" y="2083146"/>
                </a:cubicBezTo>
                <a:cubicBezTo>
                  <a:pt x="399938" y="2105897"/>
                  <a:pt x="151675" y="2042299"/>
                  <a:pt x="0" y="2083146"/>
                </a:cubicBezTo>
                <a:cubicBezTo>
                  <a:pt x="-214" y="1940538"/>
                  <a:pt x="47037" y="1759661"/>
                  <a:pt x="0" y="1520697"/>
                </a:cubicBezTo>
                <a:cubicBezTo>
                  <a:pt x="-47037" y="1281733"/>
                  <a:pt x="53690" y="1161464"/>
                  <a:pt x="0" y="999910"/>
                </a:cubicBezTo>
                <a:cubicBezTo>
                  <a:pt x="-53690" y="838356"/>
                  <a:pt x="27266" y="640555"/>
                  <a:pt x="0" y="520787"/>
                </a:cubicBezTo>
                <a:cubicBezTo>
                  <a:pt x="-27266" y="401019"/>
                  <a:pt x="44555" y="111341"/>
                  <a:pt x="0" y="0"/>
                </a:cubicBezTo>
                <a:close/>
              </a:path>
              <a:path w="1846849" h="2083146" stroke="0" extrusionOk="0">
                <a:moveTo>
                  <a:pt x="0" y="0"/>
                </a:moveTo>
                <a:cubicBezTo>
                  <a:pt x="213524" y="-19862"/>
                  <a:pt x="354152" y="30181"/>
                  <a:pt x="461712" y="0"/>
                </a:cubicBezTo>
                <a:cubicBezTo>
                  <a:pt x="569272" y="-30181"/>
                  <a:pt x="769640" y="21895"/>
                  <a:pt x="960361" y="0"/>
                </a:cubicBezTo>
                <a:cubicBezTo>
                  <a:pt x="1151082" y="-21895"/>
                  <a:pt x="1256218" y="48022"/>
                  <a:pt x="1366668" y="0"/>
                </a:cubicBezTo>
                <a:cubicBezTo>
                  <a:pt x="1477118" y="-48022"/>
                  <a:pt x="1636756" y="13884"/>
                  <a:pt x="1846849" y="0"/>
                </a:cubicBezTo>
                <a:cubicBezTo>
                  <a:pt x="1861729" y="159182"/>
                  <a:pt x="1809629" y="417407"/>
                  <a:pt x="1846849" y="541618"/>
                </a:cubicBezTo>
                <a:cubicBezTo>
                  <a:pt x="1884069" y="665829"/>
                  <a:pt x="1825581" y="853049"/>
                  <a:pt x="1846849" y="1062404"/>
                </a:cubicBezTo>
                <a:cubicBezTo>
                  <a:pt x="1868117" y="1271759"/>
                  <a:pt x="1805176" y="1457710"/>
                  <a:pt x="1846849" y="1624854"/>
                </a:cubicBezTo>
                <a:cubicBezTo>
                  <a:pt x="1888522" y="1791998"/>
                  <a:pt x="1794271" y="1923199"/>
                  <a:pt x="1846849" y="2083146"/>
                </a:cubicBezTo>
                <a:cubicBezTo>
                  <a:pt x="1654936" y="2109303"/>
                  <a:pt x="1573118" y="2074256"/>
                  <a:pt x="1440542" y="2083146"/>
                </a:cubicBezTo>
                <a:cubicBezTo>
                  <a:pt x="1307966" y="2092036"/>
                  <a:pt x="1096086" y="2061763"/>
                  <a:pt x="941893" y="2083146"/>
                </a:cubicBezTo>
                <a:cubicBezTo>
                  <a:pt x="787700" y="2104529"/>
                  <a:pt x="618583" y="2044214"/>
                  <a:pt x="535586" y="2083146"/>
                </a:cubicBezTo>
                <a:cubicBezTo>
                  <a:pt x="452589" y="2122078"/>
                  <a:pt x="194071" y="2074667"/>
                  <a:pt x="0" y="2083146"/>
                </a:cubicBezTo>
                <a:cubicBezTo>
                  <a:pt x="-2695" y="1866119"/>
                  <a:pt x="33778" y="1732462"/>
                  <a:pt x="0" y="1604022"/>
                </a:cubicBezTo>
                <a:cubicBezTo>
                  <a:pt x="-33778" y="1475582"/>
                  <a:pt x="20734" y="1285808"/>
                  <a:pt x="0" y="1145730"/>
                </a:cubicBezTo>
                <a:cubicBezTo>
                  <a:pt x="-20734" y="1005652"/>
                  <a:pt x="17612" y="842986"/>
                  <a:pt x="0" y="666607"/>
                </a:cubicBezTo>
                <a:cubicBezTo>
                  <a:pt x="-17612" y="490228"/>
                  <a:pt x="66302" y="31594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25" name="Picture 24">
            <a:extLst>
              <a:ext uri="{FF2B5EF4-FFF2-40B4-BE49-F238E27FC236}">
                <a16:creationId xmlns:a16="http://schemas.microsoft.com/office/drawing/2014/main" id="{5E5458E3-DD22-476F-32CE-21A5E4681B4B}"/>
              </a:ext>
            </a:extLst>
          </p:cNvPr>
          <p:cNvPicPr>
            <a:picLocks noChangeAspect="1"/>
          </p:cNvPicPr>
          <p:nvPr/>
        </p:nvPicPr>
        <p:blipFill>
          <a:blip r:embed="rId10"/>
          <a:stretch>
            <a:fillRect/>
          </a:stretch>
        </p:blipFill>
        <p:spPr>
          <a:xfrm>
            <a:off x="270247" y="2381987"/>
            <a:ext cx="2610467" cy="1301979"/>
          </a:xfrm>
          <a:custGeom>
            <a:avLst/>
            <a:gdLst>
              <a:gd name="csX0" fmla="*/ 0 w 2610467"/>
              <a:gd name="csY0" fmla="*/ 0 h 1301979"/>
              <a:gd name="csX1" fmla="*/ 469884 w 2610467"/>
              <a:gd name="csY1" fmla="*/ 0 h 1301979"/>
              <a:gd name="csX2" fmla="*/ 913663 w 2610467"/>
              <a:gd name="csY2" fmla="*/ 0 h 1301979"/>
              <a:gd name="csX3" fmla="*/ 1357443 w 2610467"/>
              <a:gd name="csY3" fmla="*/ 0 h 1301979"/>
              <a:gd name="csX4" fmla="*/ 1931746 w 2610467"/>
              <a:gd name="csY4" fmla="*/ 0 h 1301979"/>
              <a:gd name="csX5" fmla="*/ 2610467 w 2610467"/>
              <a:gd name="csY5" fmla="*/ 0 h 1301979"/>
              <a:gd name="csX6" fmla="*/ 2610467 w 2610467"/>
              <a:gd name="csY6" fmla="*/ 407953 h 1301979"/>
              <a:gd name="csX7" fmla="*/ 2610467 w 2610467"/>
              <a:gd name="csY7" fmla="*/ 867986 h 1301979"/>
              <a:gd name="csX8" fmla="*/ 2610467 w 2610467"/>
              <a:gd name="csY8" fmla="*/ 1301979 h 1301979"/>
              <a:gd name="csX9" fmla="*/ 2062269 w 2610467"/>
              <a:gd name="csY9" fmla="*/ 1301979 h 1301979"/>
              <a:gd name="csX10" fmla="*/ 1618490 w 2610467"/>
              <a:gd name="csY10" fmla="*/ 1301979 h 1301979"/>
              <a:gd name="csX11" fmla="*/ 1148605 w 2610467"/>
              <a:gd name="csY11" fmla="*/ 1301979 h 1301979"/>
              <a:gd name="csX12" fmla="*/ 574303 w 2610467"/>
              <a:gd name="csY12" fmla="*/ 1301979 h 1301979"/>
              <a:gd name="csX13" fmla="*/ 0 w 2610467"/>
              <a:gd name="csY13" fmla="*/ 1301979 h 1301979"/>
              <a:gd name="csX14" fmla="*/ 0 w 2610467"/>
              <a:gd name="csY14" fmla="*/ 881006 h 1301979"/>
              <a:gd name="csX15" fmla="*/ 0 w 2610467"/>
              <a:gd name="csY15" fmla="*/ 420973 h 1301979"/>
              <a:gd name="csX16" fmla="*/ 0 w 2610467"/>
              <a:gd name="csY16" fmla="*/ 0 h 130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610467" h="1301979" fill="none" extrusionOk="0">
                <a:moveTo>
                  <a:pt x="0" y="0"/>
                </a:moveTo>
                <a:cubicBezTo>
                  <a:pt x="95926" y="-23550"/>
                  <a:pt x="273986" y="18756"/>
                  <a:pt x="469884" y="0"/>
                </a:cubicBezTo>
                <a:cubicBezTo>
                  <a:pt x="665782" y="-18756"/>
                  <a:pt x="768266" y="34517"/>
                  <a:pt x="913663" y="0"/>
                </a:cubicBezTo>
                <a:cubicBezTo>
                  <a:pt x="1059060" y="-34517"/>
                  <a:pt x="1219278" y="43921"/>
                  <a:pt x="1357443" y="0"/>
                </a:cubicBezTo>
                <a:cubicBezTo>
                  <a:pt x="1495608" y="-43921"/>
                  <a:pt x="1790243" y="64404"/>
                  <a:pt x="1931746" y="0"/>
                </a:cubicBezTo>
                <a:cubicBezTo>
                  <a:pt x="2073249" y="-64404"/>
                  <a:pt x="2456293" y="58935"/>
                  <a:pt x="2610467" y="0"/>
                </a:cubicBezTo>
                <a:cubicBezTo>
                  <a:pt x="2655879" y="126448"/>
                  <a:pt x="2578630" y="271718"/>
                  <a:pt x="2610467" y="407953"/>
                </a:cubicBezTo>
                <a:cubicBezTo>
                  <a:pt x="2642304" y="544188"/>
                  <a:pt x="2590684" y="673607"/>
                  <a:pt x="2610467" y="867986"/>
                </a:cubicBezTo>
                <a:cubicBezTo>
                  <a:pt x="2630250" y="1062365"/>
                  <a:pt x="2609064" y="1165074"/>
                  <a:pt x="2610467" y="1301979"/>
                </a:cubicBezTo>
                <a:cubicBezTo>
                  <a:pt x="2401534" y="1305133"/>
                  <a:pt x="2235642" y="1276687"/>
                  <a:pt x="2062269" y="1301979"/>
                </a:cubicBezTo>
                <a:cubicBezTo>
                  <a:pt x="1888896" y="1327271"/>
                  <a:pt x="1814502" y="1254565"/>
                  <a:pt x="1618490" y="1301979"/>
                </a:cubicBezTo>
                <a:cubicBezTo>
                  <a:pt x="1422478" y="1349393"/>
                  <a:pt x="1252593" y="1283826"/>
                  <a:pt x="1148605" y="1301979"/>
                </a:cubicBezTo>
                <a:cubicBezTo>
                  <a:pt x="1044618" y="1320132"/>
                  <a:pt x="695163" y="1284969"/>
                  <a:pt x="574303" y="1301979"/>
                </a:cubicBezTo>
                <a:cubicBezTo>
                  <a:pt x="453443" y="1318989"/>
                  <a:pt x="158227" y="1239183"/>
                  <a:pt x="0" y="1301979"/>
                </a:cubicBezTo>
                <a:cubicBezTo>
                  <a:pt x="-29015" y="1175569"/>
                  <a:pt x="47704" y="1056690"/>
                  <a:pt x="0" y="881006"/>
                </a:cubicBezTo>
                <a:cubicBezTo>
                  <a:pt x="-47704" y="705322"/>
                  <a:pt x="41664" y="594660"/>
                  <a:pt x="0" y="420973"/>
                </a:cubicBezTo>
                <a:cubicBezTo>
                  <a:pt x="-41664" y="247286"/>
                  <a:pt x="44236" y="122673"/>
                  <a:pt x="0" y="0"/>
                </a:cubicBezTo>
                <a:close/>
              </a:path>
              <a:path w="2610467" h="1301979" stroke="0" extrusionOk="0">
                <a:moveTo>
                  <a:pt x="0" y="0"/>
                </a:moveTo>
                <a:cubicBezTo>
                  <a:pt x="134223" y="-31152"/>
                  <a:pt x="275936" y="46949"/>
                  <a:pt x="522093" y="0"/>
                </a:cubicBezTo>
                <a:cubicBezTo>
                  <a:pt x="768250" y="-46949"/>
                  <a:pt x="954902" y="32230"/>
                  <a:pt x="1096396" y="0"/>
                </a:cubicBezTo>
                <a:cubicBezTo>
                  <a:pt x="1237890" y="-32230"/>
                  <a:pt x="1377788" y="44180"/>
                  <a:pt x="1540176" y="0"/>
                </a:cubicBezTo>
                <a:cubicBezTo>
                  <a:pt x="1702564" y="-44180"/>
                  <a:pt x="1834000" y="19822"/>
                  <a:pt x="2036164" y="0"/>
                </a:cubicBezTo>
                <a:cubicBezTo>
                  <a:pt x="2238328" y="-19822"/>
                  <a:pt x="2376908" y="10857"/>
                  <a:pt x="2610467" y="0"/>
                </a:cubicBezTo>
                <a:cubicBezTo>
                  <a:pt x="2659220" y="219050"/>
                  <a:pt x="2608262" y="301294"/>
                  <a:pt x="2610467" y="460033"/>
                </a:cubicBezTo>
                <a:cubicBezTo>
                  <a:pt x="2612672" y="618772"/>
                  <a:pt x="2575689" y="742194"/>
                  <a:pt x="2610467" y="920065"/>
                </a:cubicBezTo>
                <a:cubicBezTo>
                  <a:pt x="2645245" y="1097936"/>
                  <a:pt x="2582445" y="1194445"/>
                  <a:pt x="2610467" y="1301979"/>
                </a:cubicBezTo>
                <a:cubicBezTo>
                  <a:pt x="2417025" y="1316316"/>
                  <a:pt x="2340190" y="1266797"/>
                  <a:pt x="2166688" y="1301979"/>
                </a:cubicBezTo>
                <a:cubicBezTo>
                  <a:pt x="1993186" y="1337161"/>
                  <a:pt x="1845489" y="1279792"/>
                  <a:pt x="1592385" y="1301979"/>
                </a:cubicBezTo>
                <a:cubicBezTo>
                  <a:pt x="1339281" y="1324166"/>
                  <a:pt x="1326393" y="1275719"/>
                  <a:pt x="1148605" y="1301979"/>
                </a:cubicBezTo>
                <a:cubicBezTo>
                  <a:pt x="970817" y="1328239"/>
                  <a:pt x="792667" y="1262455"/>
                  <a:pt x="574303" y="1301979"/>
                </a:cubicBezTo>
                <a:cubicBezTo>
                  <a:pt x="355939" y="1341503"/>
                  <a:pt x="222637" y="1295911"/>
                  <a:pt x="0" y="1301979"/>
                </a:cubicBezTo>
                <a:cubicBezTo>
                  <a:pt x="-8461" y="1139580"/>
                  <a:pt x="26136" y="970933"/>
                  <a:pt x="0" y="881006"/>
                </a:cubicBezTo>
                <a:cubicBezTo>
                  <a:pt x="-26136" y="791079"/>
                  <a:pt x="45121" y="664762"/>
                  <a:pt x="0" y="473052"/>
                </a:cubicBezTo>
                <a:cubicBezTo>
                  <a:pt x="-45121" y="281342"/>
                  <a:pt x="29262" y="217730"/>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29" name="Picture 28">
            <a:extLst>
              <a:ext uri="{FF2B5EF4-FFF2-40B4-BE49-F238E27FC236}">
                <a16:creationId xmlns:a16="http://schemas.microsoft.com/office/drawing/2014/main" id="{3921375E-DB78-8724-42F1-E3699CDDDB31}"/>
              </a:ext>
            </a:extLst>
          </p:cNvPr>
          <p:cNvPicPr>
            <a:picLocks noChangeAspect="1"/>
          </p:cNvPicPr>
          <p:nvPr/>
        </p:nvPicPr>
        <p:blipFill>
          <a:blip r:embed="rId11"/>
          <a:stretch>
            <a:fillRect/>
          </a:stretch>
        </p:blipFill>
        <p:spPr>
          <a:xfrm>
            <a:off x="425608" y="3644524"/>
            <a:ext cx="2367280" cy="1179035"/>
          </a:xfrm>
          <a:custGeom>
            <a:avLst/>
            <a:gdLst>
              <a:gd name="csX0" fmla="*/ 0 w 2367280"/>
              <a:gd name="csY0" fmla="*/ 0 h 1179035"/>
              <a:gd name="csX1" fmla="*/ 591820 w 2367280"/>
              <a:gd name="csY1" fmla="*/ 0 h 1179035"/>
              <a:gd name="csX2" fmla="*/ 1230986 w 2367280"/>
              <a:gd name="csY2" fmla="*/ 0 h 1179035"/>
              <a:gd name="csX3" fmla="*/ 1799133 w 2367280"/>
              <a:gd name="csY3" fmla="*/ 0 h 1179035"/>
              <a:gd name="csX4" fmla="*/ 2367280 w 2367280"/>
              <a:gd name="csY4" fmla="*/ 0 h 1179035"/>
              <a:gd name="csX5" fmla="*/ 2367280 w 2367280"/>
              <a:gd name="csY5" fmla="*/ 554146 h 1179035"/>
              <a:gd name="csX6" fmla="*/ 2367280 w 2367280"/>
              <a:gd name="csY6" fmla="*/ 1179035 h 1179035"/>
              <a:gd name="csX7" fmla="*/ 1846478 w 2367280"/>
              <a:gd name="csY7" fmla="*/ 1179035 h 1179035"/>
              <a:gd name="csX8" fmla="*/ 1254658 w 2367280"/>
              <a:gd name="csY8" fmla="*/ 1179035 h 1179035"/>
              <a:gd name="csX9" fmla="*/ 662838 w 2367280"/>
              <a:gd name="csY9" fmla="*/ 1179035 h 1179035"/>
              <a:gd name="csX10" fmla="*/ 0 w 2367280"/>
              <a:gd name="csY10" fmla="*/ 1179035 h 1179035"/>
              <a:gd name="csX11" fmla="*/ 0 w 2367280"/>
              <a:gd name="csY11" fmla="*/ 565937 h 1179035"/>
              <a:gd name="csX12" fmla="*/ 0 w 2367280"/>
              <a:gd name="csY12" fmla="*/ 0 h 11790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367280" h="1179035" fill="none" extrusionOk="0">
                <a:moveTo>
                  <a:pt x="0" y="0"/>
                </a:moveTo>
                <a:cubicBezTo>
                  <a:pt x="219612" y="-1528"/>
                  <a:pt x="296478" y="53326"/>
                  <a:pt x="591820" y="0"/>
                </a:cubicBezTo>
                <a:cubicBezTo>
                  <a:pt x="887162" y="-53326"/>
                  <a:pt x="1088072" y="59872"/>
                  <a:pt x="1230986" y="0"/>
                </a:cubicBezTo>
                <a:cubicBezTo>
                  <a:pt x="1373900" y="-59872"/>
                  <a:pt x="1582787" y="15338"/>
                  <a:pt x="1799133" y="0"/>
                </a:cubicBezTo>
                <a:cubicBezTo>
                  <a:pt x="2015479" y="-15338"/>
                  <a:pt x="2110734" y="60944"/>
                  <a:pt x="2367280" y="0"/>
                </a:cubicBezTo>
                <a:cubicBezTo>
                  <a:pt x="2373927" y="204260"/>
                  <a:pt x="2311076" y="345632"/>
                  <a:pt x="2367280" y="554146"/>
                </a:cubicBezTo>
                <a:cubicBezTo>
                  <a:pt x="2423484" y="762660"/>
                  <a:pt x="2320883" y="968434"/>
                  <a:pt x="2367280" y="1179035"/>
                </a:cubicBezTo>
                <a:cubicBezTo>
                  <a:pt x="2235728" y="1202105"/>
                  <a:pt x="2040326" y="1162846"/>
                  <a:pt x="1846478" y="1179035"/>
                </a:cubicBezTo>
                <a:cubicBezTo>
                  <a:pt x="1652630" y="1195224"/>
                  <a:pt x="1456674" y="1134699"/>
                  <a:pt x="1254658" y="1179035"/>
                </a:cubicBezTo>
                <a:cubicBezTo>
                  <a:pt x="1052642" y="1223371"/>
                  <a:pt x="813245" y="1160805"/>
                  <a:pt x="662838" y="1179035"/>
                </a:cubicBezTo>
                <a:cubicBezTo>
                  <a:pt x="512431" y="1197265"/>
                  <a:pt x="135585" y="1100701"/>
                  <a:pt x="0" y="1179035"/>
                </a:cubicBezTo>
                <a:cubicBezTo>
                  <a:pt x="-46812" y="884833"/>
                  <a:pt x="54321" y="775424"/>
                  <a:pt x="0" y="565937"/>
                </a:cubicBezTo>
                <a:cubicBezTo>
                  <a:pt x="-54321" y="356450"/>
                  <a:pt x="17282" y="155646"/>
                  <a:pt x="0" y="0"/>
                </a:cubicBezTo>
                <a:close/>
              </a:path>
              <a:path w="2367280" h="1179035" stroke="0" extrusionOk="0">
                <a:moveTo>
                  <a:pt x="0" y="0"/>
                </a:moveTo>
                <a:cubicBezTo>
                  <a:pt x="121666" y="-9750"/>
                  <a:pt x="389401" y="43584"/>
                  <a:pt x="591820" y="0"/>
                </a:cubicBezTo>
                <a:cubicBezTo>
                  <a:pt x="794239" y="-43584"/>
                  <a:pt x="1027805" y="29626"/>
                  <a:pt x="1230986" y="0"/>
                </a:cubicBezTo>
                <a:cubicBezTo>
                  <a:pt x="1434167" y="-29626"/>
                  <a:pt x="1580663" y="61679"/>
                  <a:pt x="1751787" y="0"/>
                </a:cubicBezTo>
                <a:cubicBezTo>
                  <a:pt x="1922911" y="-61679"/>
                  <a:pt x="2235057" y="22319"/>
                  <a:pt x="2367280" y="0"/>
                </a:cubicBezTo>
                <a:cubicBezTo>
                  <a:pt x="2395462" y="246768"/>
                  <a:pt x="2363783" y="448399"/>
                  <a:pt x="2367280" y="601308"/>
                </a:cubicBezTo>
                <a:cubicBezTo>
                  <a:pt x="2370777" y="754217"/>
                  <a:pt x="2328831" y="1038099"/>
                  <a:pt x="2367280" y="1179035"/>
                </a:cubicBezTo>
                <a:cubicBezTo>
                  <a:pt x="2102407" y="1250370"/>
                  <a:pt x="2016123" y="1104973"/>
                  <a:pt x="1728114" y="1179035"/>
                </a:cubicBezTo>
                <a:cubicBezTo>
                  <a:pt x="1440105" y="1253097"/>
                  <a:pt x="1295283" y="1157984"/>
                  <a:pt x="1088949" y="1179035"/>
                </a:cubicBezTo>
                <a:cubicBezTo>
                  <a:pt x="882616" y="1200086"/>
                  <a:pt x="704025" y="1170430"/>
                  <a:pt x="544474" y="1179035"/>
                </a:cubicBezTo>
                <a:cubicBezTo>
                  <a:pt x="384923" y="1187640"/>
                  <a:pt x="181840" y="1159489"/>
                  <a:pt x="0" y="1179035"/>
                </a:cubicBezTo>
                <a:cubicBezTo>
                  <a:pt x="-23759" y="1011133"/>
                  <a:pt x="20784" y="878873"/>
                  <a:pt x="0" y="624889"/>
                </a:cubicBezTo>
                <a:cubicBezTo>
                  <a:pt x="-20784" y="370905"/>
                  <a:pt x="3305" y="220763"/>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32" name="Picture 31">
            <a:extLst>
              <a:ext uri="{FF2B5EF4-FFF2-40B4-BE49-F238E27FC236}">
                <a16:creationId xmlns:a16="http://schemas.microsoft.com/office/drawing/2014/main" id="{FCBB7361-F922-53E1-802F-1F9FDED03C70}"/>
              </a:ext>
            </a:extLst>
          </p:cNvPr>
          <p:cNvPicPr>
            <a:picLocks noChangeAspect="1"/>
          </p:cNvPicPr>
          <p:nvPr/>
        </p:nvPicPr>
        <p:blipFill>
          <a:blip r:embed="rId12"/>
          <a:stretch>
            <a:fillRect/>
          </a:stretch>
        </p:blipFill>
        <p:spPr>
          <a:xfrm>
            <a:off x="173206" y="4796837"/>
            <a:ext cx="2699724" cy="1952254"/>
          </a:xfrm>
          <a:custGeom>
            <a:avLst/>
            <a:gdLst>
              <a:gd name="csX0" fmla="*/ 0 w 2699724"/>
              <a:gd name="csY0" fmla="*/ 0 h 1952254"/>
              <a:gd name="csX1" fmla="*/ 485950 w 2699724"/>
              <a:gd name="csY1" fmla="*/ 0 h 1952254"/>
              <a:gd name="csX2" fmla="*/ 944903 w 2699724"/>
              <a:gd name="csY2" fmla="*/ 0 h 1952254"/>
              <a:gd name="csX3" fmla="*/ 1538843 w 2699724"/>
              <a:gd name="csY3" fmla="*/ 0 h 1952254"/>
              <a:gd name="csX4" fmla="*/ 2132782 w 2699724"/>
              <a:gd name="csY4" fmla="*/ 0 h 1952254"/>
              <a:gd name="csX5" fmla="*/ 2699724 w 2699724"/>
              <a:gd name="csY5" fmla="*/ 0 h 1952254"/>
              <a:gd name="csX6" fmla="*/ 2699724 w 2699724"/>
              <a:gd name="csY6" fmla="*/ 429496 h 1952254"/>
              <a:gd name="csX7" fmla="*/ 2699724 w 2699724"/>
              <a:gd name="csY7" fmla="*/ 917559 h 1952254"/>
              <a:gd name="csX8" fmla="*/ 2699724 w 2699724"/>
              <a:gd name="csY8" fmla="*/ 1425145 h 1952254"/>
              <a:gd name="csX9" fmla="*/ 2699724 w 2699724"/>
              <a:gd name="csY9" fmla="*/ 1952254 h 1952254"/>
              <a:gd name="csX10" fmla="*/ 2213774 w 2699724"/>
              <a:gd name="csY10" fmla="*/ 1952254 h 1952254"/>
              <a:gd name="csX11" fmla="*/ 1619834 w 2699724"/>
              <a:gd name="csY11" fmla="*/ 1952254 h 1952254"/>
              <a:gd name="csX12" fmla="*/ 1052892 w 2699724"/>
              <a:gd name="csY12" fmla="*/ 1952254 h 1952254"/>
              <a:gd name="csX13" fmla="*/ 539945 w 2699724"/>
              <a:gd name="csY13" fmla="*/ 1952254 h 1952254"/>
              <a:gd name="csX14" fmla="*/ 0 w 2699724"/>
              <a:gd name="csY14" fmla="*/ 1952254 h 1952254"/>
              <a:gd name="csX15" fmla="*/ 0 w 2699724"/>
              <a:gd name="csY15" fmla="*/ 1425145 h 1952254"/>
              <a:gd name="csX16" fmla="*/ 0 w 2699724"/>
              <a:gd name="csY16" fmla="*/ 937082 h 1952254"/>
              <a:gd name="csX17" fmla="*/ 0 w 2699724"/>
              <a:gd name="csY17" fmla="*/ 488064 h 1952254"/>
              <a:gd name="csX18" fmla="*/ 0 w 2699724"/>
              <a:gd name="csY18" fmla="*/ 0 h 19522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699724" h="1952254" fill="none" extrusionOk="0">
                <a:moveTo>
                  <a:pt x="0" y="0"/>
                </a:moveTo>
                <a:cubicBezTo>
                  <a:pt x="187704" y="-6300"/>
                  <a:pt x="388523" y="11300"/>
                  <a:pt x="485950" y="0"/>
                </a:cubicBezTo>
                <a:cubicBezTo>
                  <a:pt x="583377" y="-11300"/>
                  <a:pt x="753664" y="52190"/>
                  <a:pt x="944903" y="0"/>
                </a:cubicBezTo>
                <a:cubicBezTo>
                  <a:pt x="1136142" y="-52190"/>
                  <a:pt x="1274938" y="26605"/>
                  <a:pt x="1538843" y="0"/>
                </a:cubicBezTo>
                <a:cubicBezTo>
                  <a:pt x="1802748" y="-26605"/>
                  <a:pt x="1917579" y="21857"/>
                  <a:pt x="2132782" y="0"/>
                </a:cubicBezTo>
                <a:cubicBezTo>
                  <a:pt x="2347985" y="-21857"/>
                  <a:pt x="2498727" y="35692"/>
                  <a:pt x="2699724" y="0"/>
                </a:cubicBezTo>
                <a:cubicBezTo>
                  <a:pt x="2734662" y="106045"/>
                  <a:pt x="2654025" y="276233"/>
                  <a:pt x="2699724" y="429496"/>
                </a:cubicBezTo>
                <a:cubicBezTo>
                  <a:pt x="2745423" y="582759"/>
                  <a:pt x="2655557" y="713477"/>
                  <a:pt x="2699724" y="917559"/>
                </a:cubicBezTo>
                <a:cubicBezTo>
                  <a:pt x="2743891" y="1121641"/>
                  <a:pt x="2673183" y="1268326"/>
                  <a:pt x="2699724" y="1425145"/>
                </a:cubicBezTo>
                <a:cubicBezTo>
                  <a:pt x="2726265" y="1581964"/>
                  <a:pt x="2680491" y="1737923"/>
                  <a:pt x="2699724" y="1952254"/>
                </a:cubicBezTo>
                <a:cubicBezTo>
                  <a:pt x="2458516" y="1994997"/>
                  <a:pt x="2362274" y="1909827"/>
                  <a:pt x="2213774" y="1952254"/>
                </a:cubicBezTo>
                <a:cubicBezTo>
                  <a:pt x="2065274" y="1994681"/>
                  <a:pt x="1828480" y="1940331"/>
                  <a:pt x="1619834" y="1952254"/>
                </a:cubicBezTo>
                <a:cubicBezTo>
                  <a:pt x="1411188" y="1964177"/>
                  <a:pt x="1215933" y="1938977"/>
                  <a:pt x="1052892" y="1952254"/>
                </a:cubicBezTo>
                <a:cubicBezTo>
                  <a:pt x="889851" y="1965531"/>
                  <a:pt x="746739" y="1915068"/>
                  <a:pt x="539945" y="1952254"/>
                </a:cubicBezTo>
                <a:cubicBezTo>
                  <a:pt x="333151" y="1989440"/>
                  <a:pt x="116102" y="1935291"/>
                  <a:pt x="0" y="1952254"/>
                </a:cubicBezTo>
                <a:cubicBezTo>
                  <a:pt x="-37125" y="1825489"/>
                  <a:pt x="21727" y="1563526"/>
                  <a:pt x="0" y="1425145"/>
                </a:cubicBezTo>
                <a:cubicBezTo>
                  <a:pt x="-21727" y="1286764"/>
                  <a:pt x="55114" y="1064692"/>
                  <a:pt x="0" y="937082"/>
                </a:cubicBezTo>
                <a:cubicBezTo>
                  <a:pt x="-55114" y="809472"/>
                  <a:pt x="43185" y="617307"/>
                  <a:pt x="0" y="488064"/>
                </a:cubicBezTo>
                <a:cubicBezTo>
                  <a:pt x="-43185" y="358821"/>
                  <a:pt x="42726" y="236461"/>
                  <a:pt x="0" y="0"/>
                </a:cubicBezTo>
                <a:close/>
              </a:path>
              <a:path w="2699724" h="1952254" stroke="0" extrusionOk="0">
                <a:moveTo>
                  <a:pt x="0" y="0"/>
                </a:moveTo>
                <a:cubicBezTo>
                  <a:pt x="124229" y="-6977"/>
                  <a:pt x="389121" y="32784"/>
                  <a:pt x="539945" y="0"/>
                </a:cubicBezTo>
                <a:cubicBezTo>
                  <a:pt x="690770" y="-32784"/>
                  <a:pt x="902866" y="61969"/>
                  <a:pt x="1133884" y="0"/>
                </a:cubicBezTo>
                <a:cubicBezTo>
                  <a:pt x="1364902" y="-61969"/>
                  <a:pt x="1477901" y="27715"/>
                  <a:pt x="1592837" y="0"/>
                </a:cubicBezTo>
                <a:cubicBezTo>
                  <a:pt x="1707773" y="-27715"/>
                  <a:pt x="1891799" y="12737"/>
                  <a:pt x="2105785" y="0"/>
                </a:cubicBezTo>
                <a:cubicBezTo>
                  <a:pt x="2319771" y="-12737"/>
                  <a:pt x="2487617" y="16809"/>
                  <a:pt x="2699724" y="0"/>
                </a:cubicBezTo>
                <a:cubicBezTo>
                  <a:pt x="2740201" y="118222"/>
                  <a:pt x="2661067" y="410193"/>
                  <a:pt x="2699724" y="527109"/>
                </a:cubicBezTo>
                <a:cubicBezTo>
                  <a:pt x="2738381" y="644025"/>
                  <a:pt x="2665371" y="842854"/>
                  <a:pt x="2699724" y="1054217"/>
                </a:cubicBezTo>
                <a:cubicBezTo>
                  <a:pt x="2734077" y="1265580"/>
                  <a:pt x="2606880" y="1584730"/>
                  <a:pt x="2699724" y="1952254"/>
                </a:cubicBezTo>
                <a:cubicBezTo>
                  <a:pt x="2573789" y="1982973"/>
                  <a:pt x="2459897" y="1933866"/>
                  <a:pt x="2240771" y="1952254"/>
                </a:cubicBezTo>
                <a:cubicBezTo>
                  <a:pt x="2021645" y="1970642"/>
                  <a:pt x="1825589" y="1930640"/>
                  <a:pt x="1646832" y="1952254"/>
                </a:cubicBezTo>
                <a:cubicBezTo>
                  <a:pt x="1468075" y="1973868"/>
                  <a:pt x="1416741" y="1921098"/>
                  <a:pt x="1187879" y="1952254"/>
                </a:cubicBezTo>
                <a:cubicBezTo>
                  <a:pt x="959017" y="1983410"/>
                  <a:pt x="797300" y="1933864"/>
                  <a:pt x="593939" y="1952254"/>
                </a:cubicBezTo>
                <a:cubicBezTo>
                  <a:pt x="390578" y="1970644"/>
                  <a:pt x="293382" y="1896346"/>
                  <a:pt x="0" y="1952254"/>
                </a:cubicBezTo>
                <a:cubicBezTo>
                  <a:pt x="-52670" y="1787153"/>
                  <a:pt x="39172" y="1633370"/>
                  <a:pt x="0" y="1483713"/>
                </a:cubicBezTo>
                <a:cubicBezTo>
                  <a:pt x="-39172" y="1334056"/>
                  <a:pt x="36845" y="1154425"/>
                  <a:pt x="0" y="1034695"/>
                </a:cubicBezTo>
                <a:cubicBezTo>
                  <a:pt x="-36845" y="914965"/>
                  <a:pt x="29454" y="813734"/>
                  <a:pt x="0" y="605199"/>
                </a:cubicBezTo>
                <a:cubicBezTo>
                  <a:pt x="-29454" y="396664"/>
                  <a:pt x="22836" y="25383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33" name="Picture 32">
            <a:extLst>
              <a:ext uri="{FF2B5EF4-FFF2-40B4-BE49-F238E27FC236}">
                <a16:creationId xmlns:a16="http://schemas.microsoft.com/office/drawing/2014/main" id="{4DAFBAB0-E674-9A37-10D4-1B632749F0AF}"/>
              </a:ext>
            </a:extLst>
          </p:cNvPr>
          <p:cNvPicPr>
            <a:picLocks noChangeAspect="1"/>
          </p:cNvPicPr>
          <p:nvPr/>
        </p:nvPicPr>
        <p:blipFill>
          <a:blip r:embed="rId13"/>
          <a:stretch>
            <a:fillRect/>
          </a:stretch>
        </p:blipFill>
        <p:spPr>
          <a:xfrm>
            <a:off x="2501634" y="5272595"/>
            <a:ext cx="4200467" cy="1167667"/>
          </a:xfrm>
          <a:custGeom>
            <a:avLst/>
            <a:gdLst>
              <a:gd name="csX0" fmla="*/ 0 w 4200467"/>
              <a:gd name="csY0" fmla="*/ 0 h 1167667"/>
              <a:gd name="csX1" fmla="*/ 483054 w 4200467"/>
              <a:gd name="csY1" fmla="*/ 0 h 1167667"/>
              <a:gd name="csX2" fmla="*/ 1092121 w 4200467"/>
              <a:gd name="csY2" fmla="*/ 0 h 1167667"/>
              <a:gd name="csX3" fmla="*/ 1533170 w 4200467"/>
              <a:gd name="csY3" fmla="*/ 0 h 1167667"/>
              <a:gd name="csX4" fmla="*/ 1932215 w 4200467"/>
              <a:gd name="csY4" fmla="*/ 0 h 1167667"/>
              <a:gd name="csX5" fmla="*/ 2373264 w 4200467"/>
              <a:gd name="csY5" fmla="*/ 0 h 1167667"/>
              <a:gd name="csX6" fmla="*/ 2898322 w 4200467"/>
              <a:gd name="csY6" fmla="*/ 0 h 1167667"/>
              <a:gd name="csX7" fmla="*/ 3423381 w 4200467"/>
              <a:gd name="csY7" fmla="*/ 0 h 1167667"/>
              <a:gd name="csX8" fmla="*/ 4200467 w 4200467"/>
              <a:gd name="csY8" fmla="*/ 0 h 1167667"/>
              <a:gd name="csX9" fmla="*/ 4200467 w 4200467"/>
              <a:gd name="csY9" fmla="*/ 572157 h 1167667"/>
              <a:gd name="csX10" fmla="*/ 4200467 w 4200467"/>
              <a:gd name="csY10" fmla="*/ 1167667 h 1167667"/>
              <a:gd name="csX11" fmla="*/ 3675409 w 4200467"/>
              <a:gd name="csY11" fmla="*/ 1167667 h 1167667"/>
              <a:gd name="csX12" fmla="*/ 3276364 w 4200467"/>
              <a:gd name="csY12" fmla="*/ 1167667 h 1167667"/>
              <a:gd name="csX13" fmla="*/ 2667297 w 4200467"/>
              <a:gd name="csY13" fmla="*/ 1167667 h 1167667"/>
              <a:gd name="csX14" fmla="*/ 2100234 w 4200467"/>
              <a:gd name="csY14" fmla="*/ 1167667 h 1167667"/>
              <a:gd name="csX15" fmla="*/ 1701189 w 4200467"/>
              <a:gd name="csY15" fmla="*/ 1167667 h 1167667"/>
              <a:gd name="csX16" fmla="*/ 1218135 w 4200467"/>
              <a:gd name="csY16" fmla="*/ 1167667 h 1167667"/>
              <a:gd name="csX17" fmla="*/ 651072 w 4200467"/>
              <a:gd name="csY17" fmla="*/ 1167667 h 1167667"/>
              <a:gd name="csX18" fmla="*/ 0 w 4200467"/>
              <a:gd name="csY18" fmla="*/ 1167667 h 1167667"/>
              <a:gd name="csX19" fmla="*/ 0 w 4200467"/>
              <a:gd name="csY19" fmla="*/ 572157 h 1167667"/>
              <a:gd name="csX20" fmla="*/ 0 w 4200467"/>
              <a:gd name="csY20" fmla="*/ 0 h 11676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200467" h="1167667" fill="none" extrusionOk="0">
                <a:moveTo>
                  <a:pt x="0" y="0"/>
                </a:moveTo>
                <a:cubicBezTo>
                  <a:pt x="175924" y="-48613"/>
                  <a:pt x="291086" y="1660"/>
                  <a:pt x="483054" y="0"/>
                </a:cubicBezTo>
                <a:cubicBezTo>
                  <a:pt x="675022" y="-1660"/>
                  <a:pt x="819081" y="30999"/>
                  <a:pt x="1092121" y="0"/>
                </a:cubicBezTo>
                <a:cubicBezTo>
                  <a:pt x="1365161" y="-30999"/>
                  <a:pt x="1353354" y="35142"/>
                  <a:pt x="1533170" y="0"/>
                </a:cubicBezTo>
                <a:cubicBezTo>
                  <a:pt x="1712986" y="-35142"/>
                  <a:pt x="1792759" y="32502"/>
                  <a:pt x="1932215" y="0"/>
                </a:cubicBezTo>
                <a:cubicBezTo>
                  <a:pt x="2071672" y="-32502"/>
                  <a:pt x="2165995" y="32123"/>
                  <a:pt x="2373264" y="0"/>
                </a:cubicBezTo>
                <a:cubicBezTo>
                  <a:pt x="2580533" y="-32123"/>
                  <a:pt x="2637429" y="4931"/>
                  <a:pt x="2898322" y="0"/>
                </a:cubicBezTo>
                <a:cubicBezTo>
                  <a:pt x="3159215" y="-4931"/>
                  <a:pt x="3231879" y="33553"/>
                  <a:pt x="3423381" y="0"/>
                </a:cubicBezTo>
                <a:cubicBezTo>
                  <a:pt x="3614883" y="-33553"/>
                  <a:pt x="4011173" y="88124"/>
                  <a:pt x="4200467" y="0"/>
                </a:cubicBezTo>
                <a:cubicBezTo>
                  <a:pt x="4236929" y="267575"/>
                  <a:pt x="4159070" y="316544"/>
                  <a:pt x="4200467" y="572157"/>
                </a:cubicBezTo>
                <a:cubicBezTo>
                  <a:pt x="4241864" y="827770"/>
                  <a:pt x="4176992" y="900792"/>
                  <a:pt x="4200467" y="1167667"/>
                </a:cubicBezTo>
                <a:cubicBezTo>
                  <a:pt x="4085101" y="1198261"/>
                  <a:pt x="3859065" y="1112421"/>
                  <a:pt x="3675409" y="1167667"/>
                </a:cubicBezTo>
                <a:cubicBezTo>
                  <a:pt x="3491753" y="1222913"/>
                  <a:pt x="3423036" y="1121013"/>
                  <a:pt x="3276364" y="1167667"/>
                </a:cubicBezTo>
                <a:cubicBezTo>
                  <a:pt x="3129693" y="1214321"/>
                  <a:pt x="2832754" y="1121805"/>
                  <a:pt x="2667297" y="1167667"/>
                </a:cubicBezTo>
                <a:cubicBezTo>
                  <a:pt x="2501840" y="1213529"/>
                  <a:pt x="2351203" y="1119139"/>
                  <a:pt x="2100234" y="1167667"/>
                </a:cubicBezTo>
                <a:cubicBezTo>
                  <a:pt x="1849265" y="1216195"/>
                  <a:pt x="1886196" y="1143965"/>
                  <a:pt x="1701189" y="1167667"/>
                </a:cubicBezTo>
                <a:cubicBezTo>
                  <a:pt x="1516183" y="1191369"/>
                  <a:pt x="1395187" y="1153127"/>
                  <a:pt x="1218135" y="1167667"/>
                </a:cubicBezTo>
                <a:cubicBezTo>
                  <a:pt x="1041083" y="1182207"/>
                  <a:pt x="893842" y="1111169"/>
                  <a:pt x="651072" y="1167667"/>
                </a:cubicBezTo>
                <a:cubicBezTo>
                  <a:pt x="408302" y="1224165"/>
                  <a:pt x="187159" y="1150835"/>
                  <a:pt x="0" y="1167667"/>
                </a:cubicBezTo>
                <a:cubicBezTo>
                  <a:pt x="-37203" y="956807"/>
                  <a:pt x="67772" y="862911"/>
                  <a:pt x="0" y="572157"/>
                </a:cubicBezTo>
                <a:cubicBezTo>
                  <a:pt x="-67772" y="281403"/>
                  <a:pt x="2905" y="201412"/>
                  <a:pt x="0" y="0"/>
                </a:cubicBezTo>
                <a:close/>
              </a:path>
              <a:path w="4200467" h="1167667" stroke="0" extrusionOk="0">
                <a:moveTo>
                  <a:pt x="0" y="0"/>
                </a:moveTo>
                <a:cubicBezTo>
                  <a:pt x="131414" y="-52490"/>
                  <a:pt x="293585" y="55156"/>
                  <a:pt x="525058" y="0"/>
                </a:cubicBezTo>
                <a:cubicBezTo>
                  <a:pt x="756531" y="-55156"/>
                  <a:pt x="859203" y="600"/>
                  <a:pt x="1134126" y="0"/>
                </a:cubicBezTo>
                <a:cubicBezTo>
                  <a:pt x="1409049" y="-600"/>
                  <a:pt x="1424866" y="28858"/>
                  <a:pt x="1533170" y="0"/>
                </a:cubicBezTo>
                <a:cubicBezTo>
                  <a:pt x="1641474" y="-28858"/>
                  <a:pt x="1865736" y="48565"/>
                  <a:pt x="2016224" y="0"/>
                </a:cubicBezTo>
                <a:cubicBezTo>
                  <a:pt x="2166712" y="-48565"/>
                  <a:pt x="2429184" y="39124"/>
                  <a:pt x="2583287" y="0"/>
                </a:cubicBezTo>
                <a:cubicBezTo>
                  <a:pt x="2737390" y="-39124"/>
                  <a:pt x="2927910" y="65151"/>
                  <a:pt x="3192355" y="0"/>
                </a:cubicBezTo>
                <a:cubicBezTo>
                  <a:pt x="3456800" y="-65151"/>
                  <a:pt x="3715828" y="81804"/>
                  <a:pt x="4200467" y="0"/>
                </a:cubicBezTo>
                <a:cubicBezTo>
                  <a:pt x="4217982" y="252798"/>
                  <a:pt x="4159399" y="400828"/>
                  <a:pt x="4200467" y="560480"/>
                </a:cubicBezTo>
                <a:cubicBezTo>
                  <a:pt x="4241535" y="720132"/>
                  <a:pt x="4159708" y="967040"/>
                  <a:pt x="4200467" y="1167667"/>
                </a:cubicBezTo>
                <a:cubicBezTo>
                  <a:pt x="4062572" y="1201195"/>
                  <a:pt x="3871712" y="1130481"/>
                  <a:pt x="3717413" y="1167667"/>
                </a:cubicBezTo>
                <a:cubicBezTo>
                  <a:pt x="3563114" y="1204853"/>
                  <a:pt x="3448505" y="1138188"/>
                  <a:pt x="3318369" y="1167667"/>
                </a:cubicBezTo>
                <a:cubicBezTo>
                  <a:pt x="3188233" y="1197146"/>
                  <a:pt x="2878534" y="1151166"/>
                  <a:pt x="2709301" y="1167667"/>
                </a:cubicBezTo>
                <a:cubicBezTo>
                  <a:pt x="2540068" y="1184168"/>
                  <a:pt x="2486237" y="1151377"/>
                  <a:pt x="2268252" y="1167667"/>
                </a:cubicBezTo>
                <a:cubicBezTo>
                  <a:pt x="2050267" y="1183957"/>
                  <a:pt x="1953161" y="1151409"/>
                  <a:pt x="1785198" y="1167667"/>
                </a:cubicBezTo>
                <a:cubicBezTo>
                  <a:pt x="1617235" y="1183925"/>
                  <a:pt x="1483961" y="1134160"/>
                  <a:pt x="1260140" y="1167667"/>
                </a:cubicBezTo>
                <a:cubicBezTo>
                  <a:pt x="1036319" y="1201174"/>
                  <a:pt x="943251" y="1161838"/>
                  <a:pt x="819091" y="1167667"/>
                </a:cubicBezTo>
                <a:cubicBezTo>
                  <a:pt x="694931" y="1173496"/>
                  <a:pt x="398213" y="1131907"/>
                  <a:pt x="0" y="1167667"/>
                </a:cubicBezTo>
                <a:cubicBezTo>
                  <a:pt x="-64470" y="982033"/>
                  <a:pt x="51922" y="753828"/>
                  <a:pt x="0" y="572157"/>
                </a:cubicBezTo>
                <a:cubicBezTo>
                  <a:pt x="-51922" y="390486"/>
                  <a:pt x="43036" y="194354"/>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spTree>
    <p:extLst>
      <p:ext uri="{BB962C8B-B14F-4D97-AF65-F5344CB8AC3E}">
        <p14:creationId xmlns:p14="http://schemas.microsoft.com/office/powerpoint/2010/main" val="395488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8AD3-B0B2-393B-24C0-DDA434DF3A16}"/>
              </a:ext>
            </a:extLst>
          </p:cNvPr>
          <p:cNvSpPr>
            <a:spLocks noGrp="1"/>
          </p:cNvSpPr>
          <p:nvPr>
            <p:ph type="title"/>
          </p:nvPr>
        </p:nvSpPr>
        <p:spPr/>
        <p:txBody>
          <a:bodyPr/>
          <a:lstStyle/>
          <a:p>
            <a:pPr algn="ctr"/>
            <a:r>
              <a:rPr lang="en-CA" dirty="0"/>
              <a:t>Reconnecting with IR’s roots</a:t>
            </a:r>
            <a:br>
              <a:rPr lang="en-CA" dirty="0"/>
            </a:br>
            <a:r>
              <a:rPr lang="en-CA" dirty="0"/>
              <a:t>in library and information sciences</a:t>
            </a:r>
          </a:p>
        </p:txBody>
      </p:sp>
      <p:pic>
        <p:nvPicPr>
          <p:cNvPr id="3" name="Picture 2" descr="Critical Approaches to Libraries Conference (CALC) flyer. Reads:&#10;&quot;Decolonise, disrupt, liberate, critique, defend, equalise, open up, Queer, unionise, diversify, empower, engage and subvert&quot; the library. ">
            <a:extLst>
              <a:ext uri="{FF2B5EF4-FFF2-40B4-BE49-F238E27FC236}">
                <a16:creationId xmlns:a16="http://schemas.microsoft.com/office/drawing/2014/main" id="{709EA4D7-7D8D-FD0B-3D41-490A8EC0E182}"/>
              </a:ext>
            </a:extLst>
          </p:cNvPr>
          <p:cNvPicPr>
            <a:picLocks noChangeAspect="1"/>
          </p:cNvPicPr>
          <p:nvPr/>
        </p:nvPicPr>
        <p:blipFill>
          <a:blip r:embed="rId2"/>
          <a:srcRect b="13360"/>
          <a:stretch>
            <a:fillRect/>
          </a:stretch>
        </p:blipFill>
        <p:spPr>
          <a:xfrm>
            <a:off x="838200" y="1920927"/>
            <a:ext cx="3457575" cy="4225283"/>
          </a:xfrm>
          <a:prstGeom prst="rect">
            <a:avLst/>
          </a:prstGeom>
        </p:spPr>
      </p:pic>
      <p:pic>
        <p:nvPicPr>
          <p:cNvPr id="5" name="Graphic 4" descr="Magnifying glass with solid fill">
            <a:extLst>
              <a:ext uri="{FF2B5EF4-FFF2-40B4-BE49-F238E27FC236}">
                <a16:creationId xmlns:a16="http://schemas.microsoft.com/office/drawing/2014/main" id="{ABFA1F63-4AEA-883F-CBC4-6B3FBF9C637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28517" y="1920926"/>
            <a:ext cx="4225283" cy="4225283"/>
          </a:xfrm>
          <a:prstGeom prst="rect">
            <a:avLst/>
          </a:prstGeom>
        </p:spPr>
      </p:pic>
      <p:sp>
        <p:nvSpPr>
          <p:cNvPr id="6" name="TextBox 5">
            <a:extLst>
              <a:ext uri="{FF2B5EF4-FFF2-40B4-BE49-F238E27FC236}">
                <a16:creationId xmlns:a16="http://schemas.microsoft.com/office/drawing/2014/main" id="{07C1E11B-A606-AAB0-01D1-FF893E25F043}"/>
              </a:ext>
            </a:extLst>
          </p:cNvPr>
          <p:cNvSpPr txBox="1"/>
          <p:nvPr/>
        </p:nvSpPr>
        <p:spPr>
          <a:xfrm>
            <a:off x="7696137" y="1986853"/>
            <a:ext cx="2406406" cy="4093428"/>
          </a:xfrm>
          <a:prstGeom prst="rect">
            <a:avLst/>
          </a:prstGeom>
          <a:noFill/>
        </p:spPr>
        <p:txBody>
          <a:bodyPr wrap="square" rtlCol="0">
            <a:spAutoFit/>
          </a:bodyPr>
          <a:lstStyle/>
          <a:p>
            <a:pPr algn="ctr"/>
            <a:r>
              <a:rPr lang="en-CA" sz="2000" cap="all" dirty="0">
                <a:latin typeface="Franklin Gothic Demi" panose="020B0703020102020204" pitchFamily="34" charset="0"/>
              </a:rPr>
              <a:t>Decolonise IR</a:t>
            </a:r>
          </a:p>
          <a:p>
            <a:pPr algn="ctr"/>
            <a:r>
              <a:rPr lang="en-CA" sz="2000" cap="all" dirty="0">
                <a:latin typeface="Franklin Gothic Demi" panose="020B0703020102020204" pitchFamily="34" charset="0"/>
              </a:rPr>
              <a:t>Disrupt IR</a:t>
            </a:r>
          </a:p>
          <a:p>
            <a:pPr algn="ctr"/>
            <a:r>
              <a:rPr lang="en-CA" sz="2000" cap="all" dirty="0">
                <a:latin typeface="Franklin Gothic Demi" panose="020B0703020102020204" pitchFamily="34" charset="0"/>
              </a:rPr>
              <a:t>Liberate IR</a:t>
            </a:r>
          </a:p>
          <a:p>
            <a:pPr algn="ctr"/>
            <a:r>
              <a:rPr lang="en-CA" sz="2000" cap="all" dirty="0">
                <a:latin typeface="Franklin Gothic Demi" panose="020B0703020102020204" pitchFamily="34" charset="0"/>
              </a:rPr>
              <a:t>Critique IR</a:t>
            </a:r>
          </a:p>
          <a:p>
            <a:pPr algn="ctr"/>
            <a:r>
              <a:rPr lang="en-CA" sz="2000" cap="all" dirty="0">
                <a:latin typeface="Franklin Gothic Demi" panose="020B0703020102020204" pitchFamily="34" charset="0"/>
              </a:rPr>
              <a:t>Defend IR</a:t>
            </a:r>
          </a:p>
          <a:p>
            <a:pPr algn="ctr"/>
            <a:r>
              <a:rPr lang="en-CA" sz="2000" cap="all" dirty="0">
                <a:latin typeface="Franklin Gothic Demi" panose="020B0703020102020204" pitchFamily="34" charset="0"/>
              </a:rPr>
              <a:t>Equalise IR</a:t>
            </a:r>
          </a:p>
          <a:p>
            <a:pPr algn="ctr"/>
            <a:r>
              <a:rPr lang="en-CA" sz="2000" cap="all" dirty="0">
                <a:latin typeface="Franklin Gothic Demi" panose="020B0703020102020204" pitchFamily="34" charset="0"/>
              </a:rPr>
              <a:t>Open up IR</a:t>
            </a:r>
          </a:p>
          <a:p>
            <a:pPr algn="ctr"/>
            <a:r>
              <a:rPr lang="en-CA" sz="2000" cap="all" dirty="0">
                <a:latin typeface="Franklin Gothic Demi" panose="020B0703020102020204" pitchFamily="34" charset="0"/>
              </a:rPr>
              <a:t>Queer IR</a:t>
            </a:r>
          </a:p>
          <a:p>
            <a:pPr algn="ctr"/>
            <a:r>
              <a:rPr lang="en-CA" sz="2000" cap="all" dirty="0">
                <a:latin typeface="Franklin Gothic Demi" panose="020B0703020102020204" pitchFamily="34" charset="0"/>
              </a:rPr>
              <a:t>Unionise IR</a:t>
            </a:r>
          </a:p>
          <a:p>
            <a:pPr algn="ctr"/>
            <a:r>
              <a:rPr lang="en-CA" sz="2000" cap="all" dirty="0">
                <a:latin typeface="Franklin Gothic Demi" panose="020B0703020102020204" pitchFamily="34" charset="0"/>
              </a:rPr>
              <a:t>Diversify IR</a:t>
            </a:r>
          </a:p>
          <a:p>
            <a:pPr algn="ctr"/>
            <a:r>
              <a:rPr lang="en-CA" sz="2000" cap="all" dirty="0">
                <a:latin typeface="Franklin Gothic Demi" panose="020B0703020102020204" pitchFamily="34" charset="0"/>
              </a:rPr>
              <a:t>Empower IR</a:t>
            </a:r>
          </a:p>
          <a:p>
            <a:pPr algn="ctr"/>
            <a:r>
              <a:rPr lang="en-CA" sz="2000" cap="all" dirty="0">
                <a:latin typeface="Franklin Gothic Demi" panose="020B0703020102020204" pitchFamily="34" charset="0"/>
              </a:rPr>
              <a:t>Engage IR</a:t>
            </a:r>
          </a:p>
          <a:p>
            <a:pPr algn="ctr"/>
            <a:r>
              <a:rPr lang="en-CA" sz="2000" cap="all" dirty="0">
                <a:latin typeface="Franklin Gothic Demi" panose="020B0703020102020204" pitchFamily="34" charset="0"/>
              </a:rPr>
              <a:t>Subvert IR</a:t>
            </a:r>
          </a:p>
        </p:txBody>
      </p:sp>
      <p:sp>
        <p:nvSpPr>
          <p:cNvPr id="7" name="Arrow: Right 6">
            <a:extLst>
              <a:ext uri="{FF2B5EF4-FFF2-40B4-BE49-F238E27FC236}">
                <a16:creationId xmlns:a16="http://schemas.microsoft.com/office/drawing/2014/main" id="{BCB23C9D-902A-3880-CA41-7236C9633285}"/>
              </a:ext>
            </a:extLst>
          </p:cNvPr>
          <p:cNvSpPr/>
          <p:nvPr/>
        </p:nvSpPr>
        <p:spPr>
          <a:xfrm>
            <a:off x="5752312" y="3897983"/>
            <a:ext cx="687376" cy="271167"/>
          </a:xfrm>
          <a:prstGeom prst="rightArrow">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A9B6EAA6-1C90-B50D-5436-F0646371B138}"/>
              </a:ext>
            </a:extLst>
          </p:cNvPr>
          <p:cNvSpPr txBox="1"/>
          <p:nvPr/>
        </p:nvSpPr>
        <p:spPr>
          <a:xfrm>
            <a:off x="193008" y="6146208"/>
            <a:ext cx="5143353" cy="615553"/>
          </a:xfrm>
          <a:prstGeom prst="rect">
            <a:avLst/>
          </a:prstGeom>
          <a:noFill/>
        </p:spPr>
        <p:txBody>
          <a:bodyPr wrap="square">
            <a:spAutoFit/>
          </a:bodyPr>
          <a:lstStyle/>
          <a:p>
            <a:pPr algn="ctr"/>
            <a:r>
              <a:rPr lang="en-CA" dirty="0">
                <a:latin typeface="Aptos SemiBold" panose="020B0004020202020204" pitchFamily="34" charset="0"/>
              </a:rPr>
              <a:t>Critical Approaches to Libraries Conference 2026</a:t>
            </a:r>
          </a:p>
          <a:p>
            <a:pPr algn="ctr"/>
            <a:r>
              <a:rPr lang="en-CA" sz="1600" dirty="0"/>
              <a:t>(I was invited to give a keynote earlier this year)</a:t>
            </a:r>
          </a:p>
        </p:txBody>
      </p:sp>
      <p:sp>
        <p:nvSpPr>
          <p:cNvPr id="10" name="TextBox 9">
            <a:extLst>
              <a:ext uri="{FF2B5EF4-FFF2-40B4-BE49-F238E27FC236}">
                <a16:creationId xmlns:a16="http://schemas.microsoft.com/office/drawing/2014/main" id="{A4CCCE13-2812-BC8B-C308-2A027E6852AA}"/>
              </a:ext>
            </a:extLst>
          </p:cNvPr>
          <p:cNvSpPr txBox="1"/>
          <p:nvPr/>
        </p:nvSpPr>
        <p:spPr>
          <a:xfrm>
            <a:off x="6587618" y="6146208"/>
            <a:ext cx="4623443" cy="369332"/>
          </a:xfrm>
          <a:prstGeom prst="rect">
            <a:avLst/>
          </a:prstGeom>
          <a:noFill/>
        </p:spPr>
        <p:txBody>
          <a:bodyPr wrap="square">
            <a:spAutoFit/>
          </a:bodyPr>
          <a:lstStyle/>
          <a:p>
            <a:pPr algn="ctr"/>
            <a:r>
              <a:rPr lang="en-CA" dirty="0">
                <a:latin typeface="Aptos SemiBold" panose="020B0004020202020204" pitchFamily="34" charset="0"/>
              </a:rPr>
              <a:t>Can we aspire for a more critical IR future?</a:t>
            </a:r>
            <a:endParaRPr lang="en-CA" sz="1600" dirty="0">
              <a:latin typeface="Aptos SemiBold" panose="020B0004020202020204" pitchFamily="34" charset="0"/>
            </a:endParaRPr>
          </a:p>
        </p:txBody>
      </p:sp>
    </p:spTree>
    <p:extLst>
      <p:ext uri="{BB962C8B-B14F-4D97-AF65-F5344CB8AC3E}">
        <p14:creationId xmlns:p14="http://schemas.microsoft.com/office/powerpoint/2010/main" val="359135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2A0883-82BF-E5E9-037D-500DABC86D38}"/>
              </a:ext>
            </a:extLst>
          </p:cNvPr>
          <p:cNvSpPr txBox="1">
            <a:spLocks/>
          </p:cNvSpPr>
          <p:nvPr/>
        </p:nvSpPr>
        <p:spPr>
          <a:xfrm>
            <a:off x="499690" y="1188637"/>
            <a:ext cx="3141430" cy="448072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CA" sz="6600" dirty="0"/>
              <a:t>What to expect</a:t>
            </a:r>
          </a:p>
        </p:txBody>
      </p:sp>
      <p:sp>
        <p:nvSpPr>
          <p:cNvPr id="5" name="Content Placeholder 2">
            <a:extLst>
              <a:ext uri="{FF2B5EF4-FFF2-40B4-BE49-F238E27FC236}">
                <a16:creationId xmlns:a16="http://schemas.microsoft.com/office/drawing/2014/main" id="{DDEC2C1B-BB27-942D-C39E-3B797AF6D1C2}"/>
              </a:ext>
            </a:extLst>
          </p:cNvPr>
          <p:cNvSpPr txBox="1">
            <a:spLocks/>
          </p:cNvSpPr>
          <p:nvPr/>
        </p:nvSpPr>
        <p:spPr>
          <a:xfrm>
            <a:off x="4800600" y="400050"/>
            <a:ext cx="6636545" cy="605790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2400"/>
              </a:spcBef>
              <a:buFont typeface="Arial" panose="020B0604020202020204" pitchFamily="34" charset="0"/>
              <a:buNone/>
            </a:pPr>
            <a:r>
              <a:rPr lang="en-CA" sz="2400" dirty="0"/>
              <a:t>This talk may challenge you to reexamine some deeply held beliefs about technology, institutions, and society</a:t>
            </a:r>
          </a:p>
          <a:p>
            <a:pPr marL="0" indent="0">
              <a:lnSpc>
                <a:spcPct val="110000"/>
              </a:lnSpc>
              <a:spcBef>
                <a:spcPts val="2400"/>
              </a:spcBef>
              <a:buFont typeface="Arial" panose="020B0604020202020204" pitchFamily="34" charset="0"/>
              <a:buNone/>
            </a:pPr>
            <a:r>
              <a:rPr lang="en-CA" sz="2400" dirty="0"/>
              <a:t>Discomfort and disagreements are expected; I request you to be open minded and reflect on your own positionality and how it shapes your way of seeing technology and the world</a:t>
            </a:r>
          </a:p>
          <a:p>
            <a:pPr marL="0" indent="0">
              <a:lnSpc>
                <a:spcPct val="110000"/>
              </a:lnSpc>
              <a:spcBef>
                <a:spcPts val="2400"/>
              </a:spcBef>
              <a:buFont typeface="Arial" panose="020B0604020202020204" pitchFamily="34" charset="0"/>
              <a:buNone/>
            </a:pPr>
            <a:r>
              <a:rPr lang="en-CA" sz="2400" dirty="0"/>
              <a:t>This talk is not an instruction manual but an invitation to be part of a bigger conversation that I believe is incredibly critical for our community to engage in at this current moment</a:t>
            </a:r>
          </a:p>
        </p:txBody>
      </p:sp>
      <p:cxnSp>
        <p:nvCxnSpPr>
          <p:cNvPr id="7" name="Straight Connector 6">
            <a:extLst>
              <a:ext uri="{FF2B5EF4-FFF2-40B4-BE49-F238E27FC236}">
                <a16:creationId xmlns:a16="http://schemas.microsoft.com/office/drawing/2014/main" id="{0D4BB06A-3245-16DE-3A6C-D9A2BAB8EDDD}"/>
              </a:ext>
            </a:extLst>
          </p:cNvPr>
          <p:cNvCxnSpPr>
            <a:cxnSpLocks/>
          </p:cNvCxnSpPr>
          <p:nvPr/>
        </p:nvCxnSpPr>
        <p:spPr>
          <a:xfrm>
            <a:off x="4293396" y="951506"/>
            <a:ext cx="0" cy="4954988"/>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75600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8880F-9755-3452-835F-002F08C4E6BB}"/>
              </a:ext>
            </a:extLst>
          </p:cNvPr>
          <p:cNvSpPr>
            <a:spLocks noGrp="1"/>
          </p:cNvSpPr>
          <p:nvPr>
            <p:ph type="title"/>
          </p:nvPr>
        </p:nvSpPr>
        <p:spPr>
          <a:xfrm>
            <a:off x="831850" y="2045283"/>
            <a:ext cx="10515600" cy="1399222"/>
          </a:xfrm>
        </p:spPr>
        <p:txBody>
          <a:bodyPr anchor="ctr"/>
          <a:lstStyle/>
          <a:p>
            <a:pPr algn="ctr"/>
            <a:r>
              <a:rPr lang="en-CA" dirty="0"/>
              <a:t>Nondomination</a:t>
            </a:r>
          </a:p>
        </p:txBody>
      </p:sp>
      <p:sp>
        <p:nvSpPr>
          <p:cNvPr id="5" name="Text Placeholder 4">
            <a:extLst>
              <a:ext uri="{FF2B5EF4-FFF2-40B4-BE49-F238E27FC236}">
                <a16:creationId xmlns:a16="http://schemas.microsoft.com/office/drawing/2014/main" id="{68FEA00A-8DDD-4F51-CD4D-D4723031FD01}"/>
              </a:ext>
            </a:extLst>
          </p:cNvPr>
          <p:cNvSpPr>
            <a:spLocks noGrp="1"/>
          </p:cNvSpPr>
          <p:nvPr>
            <p:ph type="body" idx="1"/>
          </p:nvPr>
        </p:nvSpPr>
        <p:spPr>
          <a:xfrm>
            <a:off x="831850" y="3444505"/>
            <a:ext cx="10515600" cy="1961039"/>
          </a:xfrm>
        </p:spPr>
        <p:txBody>
          <a:bodyPr>
            <a:normAutofit/>
          </a:bodyPr>
          <a:lstStyle/>
          <a:p>
            <a:pPr algn="ctr"/>
            <a:r>
              <a:rPr lang="en-CA" sz="3600" dirty="0"/>
              <a:t>Adopt a normative position of nondomination in solidarity with the oppressed</a:t>
            </a:r>
          </a:p>
        </p:txBody>
      </p:sp>
    </p:spTree>
    <p:extLst>
      <p:ext uri="{BB962C8B-B14F-4D97-AF65-F5344CB8AC3E}">
        <p14:creationId xmlns:p14="http://schemas.microsoft.com/office/powerpoint/2010/main" val="3582925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FE599-EBA9-8B07-B217-A695297A182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7CDD576-8B07-6014-635B-65A254D11193}"/>
              </a:ext>
            </a:extLst>
          </p:cNvPr>
          <p:cNvSpPr txBox="1"/>
          <p:nvPr/>
        </p:nvSpPr>
        <p:spPr>
          <a:xfrm>
            <a:off x="2831254" y="1404318"/>
            <a:ext cx="6529493" cy="1938992"/>
          </a:xfrm>
          <a:prstGeom prst="rect">
            <a:avLst/>
          </a:prstGeom>
          <a:noFill/>
        </p:spPr>
        <p:txBody>
          <a:bodyPr wrap="square">
            <a:spAutoFit/>
          </a:bodyPr>
          <a:lstStyle/>
          <a:p>
            <a:pPr algn="ctr"/>
            <a:r>
              <a:rPr lang="en-CA" sz="2400" dirty="0"/>
              <a:t>Defining “good society” is saliently political and a challenging question for the IR community whose members reflect vastly different values, cultures, politics, identities, privileges, lived experiences, and understandings of history</a:t>
            </a:r>
          </a:p>
        </p:txBody>
      </p:sp>
      <p:sp>
        <p:nvSpPr>
          <p:cNvPr id="8" name="TextBox 7">
            <a:extLst>
              <a:ext uri="{FF2B5EF4-FFF2-40B4-BE49-F238E27FC236}">
                <a16:creationId xmlns:a16="http://schemas.microsoft.com/office/drawing/2014/main" id="{EC0F629E-FD81-4A6A-D161-6985D29BFF4D}"/>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US" sz="1200" dirty="0">
                <a:hlinkClick r:id="rId3"/>
              </a:rPr>
              <a:t>Towards Critical IR Theories and Practices</a:t>
            </a:r>
            <a:r>
              <a:rPr lang="en-US" sz="1200" dirty="0"/>
              <a:t>. In SIGIR Forum, 2026.</a:t>
            </a:r>
            <a:endParaRPr lang="en-CA" sz="1200" dirty="0"/>
          </a:p>
        </p:txBody>
      </p:sp>
      <p:sp>
        <p:nvSpPr>
          <p:cNvPr id="9" name="TextBox 8">
            <a:extLst>
              <a:ext uri="{FF2B5EF4-FFF2-40B4-BE49-F238E27FC236}">
                <a16:creationId xmlns:a16="http://schemas.microsoft.com/office/drawing/2014/main" id="{198A6274-53FB-596B-BAEF-8299B1A3FECB}"/>
              </a:ext>
            </a:extLst>
          </p:cNvPr>
          <p:cNvSpPr txBox="1"/>
          <p:nvPr/>
        </p:nvSpPr>
        <p:spPr>
          <a:xfrm>
            <a:off x="3855449" y="3878643"/>
            <a:ext cx="4481102" cy="1200329"/>
          </a:xfrm>
          <a:prstGeom prst="rect">
            <a:avLst/>
          </a:prstGeom>
          <a:noFill/>
        </p:spPr>
        <p:txBody>
          <a:bodyPr wrap="square">
            <a:spAutoFit/>
          </a:bodyPr>
          <a:lstStyle/>
          <a:p>
            <a:pPr algn="ctr"/>
            <a:r>
              <a:rPr lang="en-CA" sz="2400" dirty="0"/>
              <a:t>However, any attempt to bypass or depoliticize this question is ultimately self-defeating </a:t>
            </a:r>
          </a:p>
        </p:txBody>
      </p:sp>
    </p:spTree>
    <p:extLst>
      <p:ext uri="{BB962C8B-B14F-4D97-AF65-F5344CB8AC3E}">
        <p14:creationId xmlns:p14="http://schemas.microsoft.com/office/powerpoint/2010/main" val="429277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01F1-0121-4B15-8517-0FF73DE25E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F719E-A60A-B1FC-47D1-78AF615CDA4D}"/>
              </a:ext>
            </a:extLst>
          </p:cNvPr>
          <p:cNvSpPr>
            <a:spLocks noGrp="1"/>
          </p:cNvSpPr>
          <p:nvPr>
            <p:ph idx="1"/>
          </p:nvPr>
        </p:nvSpPr>
        <p:spPr>
          <a:xfrm>
            <a:off x="1958645" y="2334799"/>
            <a:ext cx="8274711" cy="2058747"/>
          </a:xfrm>
        </p:spPr>
        <p:txBody>
          <a:bodyPr>
            <a:normAutofit/>
          </a:bodyPr>
          <a:lstStyle/>
          <a:p>
            <a:pPr marL="0" indent="0" algn="ctr">
              <a:lnSpc>
                <a:spcPct val="110000"/>
              </a:lnSpc>
              <a:buNone/>
            </a:pPr>
            <a:r>
              <a:rPr lang="en-US" b="1" dirty="0"/>
              <a:t>Emancipatory IR </a:t>
            </a:r>
            <a:r>
              <a:rPr lang="en-US" dirty="0"/>
              <a:t>is the study and development of information access methods that challenge all forms of human oppression and situates its activities within broader collective emancipatory praxis</a:t>
            </a:r>
            <a:endParaRPr lang="en-CA" dirty="0"/>
          </a:p>
        </p:txBody>
      </p:sp>
      <p:grpSp>
        <p:nvGrpSpPr>
          <p:cNvPr id="9" name="Group 8">
            <a:extLst>
              <a:ext uri="{FF2B5EF4-FFF2-40B4-BE49-F238E27FC236}">
                <a16:creationId xmlns:a16="http://schemas.microsoft.com/office/drawing/2014/main" id="{A3870C9E-758D-920F-0AA0-2D9907D07744}"/>
              </a:ext>
            </a:extLst>
          </p:cNvPr>
          <p:cNvGrpSpPr/>
          <p:nvPr/>
        </p:nvGrpSpPr>
        <p:grpSpPr>
          <a:xfrm>
            <a:off x="333730" y="2714708"/>
            <a:ext cx="7638897" cy="3395952"/>
            <a:chOff x="48438" y="2585923"/>
            <a:chExt cx="7638897" cy="3395952"/>
          </a:xfrm>
        </p:grpSpPr>
        <p:sp>
          <p:nvSpPr>
            <p:cNvPr id="5" name="TextBox 4">
              <a:extLst>
                <a:ext uri="{FF2B5EF4-FFF2-40B4-BE49-F238E27FC236}">
                  <a16:creationId xmlns:a16="http://schemas.microsoft.com/office/drawing/2014/main" id="{3EC86F17-4191-98CC-F256-7D5AD02FCEF5}"/>
                </a:ext>
              </a:extLst>
            </p:cNvPr>
            <p:cNvSpPr txBox="1"/>
            <p:nvPr/>
          </p:nvSpPr>
          <p:spPr>
            <a:xfrm>
              <a:off x="48438" y="4827713"/>
              <a:ext cx="7638897" cy="11541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ptos" panose="02110004020202020204"/>
                  <a:ea typeface="+mn-ea"/>
                  <a:cs typeface="+mn-cs"/>
                </a:rPr>
                <a:t>Signifies the moral concerns of </a:t>
              </a:r>
              <a:r>
                <a:rPr kumimoji="0" lang="en-US" sz="2300" i="0" u="none" strike="noStrike" kern="1200" cap="none" spc="0" normalizeH="0" baseline="0" noProof="0" dirty="0">
                  <a:ln>
                    <a:noFill/>
                  </a:ln>
                  <a:solidFill>
                    <a:prstClr val="black"/>
                  </a:solidFill>
                  <a:effectLst/>
                  <a:uLnTx/>
                  <a:uFillTx/>
                  <a:latin typeface="Aptos SemiBold" panose="020B0004020202020204" pitchFamily="34" charset="0"/>
                </a:rPr>
                <a:t>universal humanization</a:t>
              </a:r>
              <a:r>
                <a:rPr kumimoji="0" lang="en-US" sz="2300" b="0" i="0" u="none" strike="noStrike" kern="1200" cap="none" spc="0" normalizeH="0" baseline="0" noProof="0" dirty="0">
                  <a:ln>
                    <a:noFill/>
                  </a:ln>
                  <a:solidFill>
                    <a:prstClr val="black"/>
                  </a:solidFill>
                  <a:effectLst/>
                  <a:uLnTx/>
                  <a:uFillTx/>
                  <a:latin typeface="Aptos" panose="02110004020202020204"/>
                  <a:ea typeface="+mn-ea"/>
                  <a:cs typeface="+mn-cs"/>
                </a:rPr>
                <a:t> of all peoples and the </a:t>
              </a:r>
              <a:r>
                <a:rPr kumimoji="0" lang="en-US" sz="2300" i="0" u="none" strike="noStrike" kern="1200" cap="none" spc="0" normalizeH="0" baseline="0" noProof="0" dirty="0">
                  <a:ln>
                    <a:noFill/>
                  </a:ln>
                  <a:solidFill>
                    <a:prstClr val="black"/>
                  </a:solidFill>
                  <a:effectLst/>
                  <a:uLnTx/>
                  <a:uFillTx/>
                  <a:latin typeface="Aptos SemiBold" panose="020B0004020202020204" pitchFamily="34" charset="0"/>
                </a:rPr>
                <a:t>elimination of oppression</a:t>
              </a:r>
              <a:r>
                <a:rPr kumimoji="0" lang="en-US" sz="2300" b="0" i="0" u="none" strike="noStrike" kern="1200" cap="none" spc="0" normalizeH="0" baseline="0" noProof="0" dirty="0">
                  <a:ln>
                    <a:noFill/>
                  </a:ln>
                  <a:solidFill>
                    <a:prstClr val="black"/>
                  </a:solidFill>
                  <a:effectLst/>
                  <a:uLnTx/>
                  <a:uFillTx/>
                  <a:latin typeface="Aptos" panose="02110004020202020204"/>
                  <a:ea typeface="+mn-ea"/>
                  <a:cs typeface="+mn-cs"/>
                </a:rPr>
                <a:t> to create the conditions under which we can collectively flourish</a:t>
              </a:r>
              <a:endParaRPr kumimoji="0" lang="en-CA" sz="2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C9D07EF8-D362-08C2-ADE2-85AEC7352939}"/>
                </a:ext>
              </a:extLst>
            </p:cNvPr>
            <p:cNvSpPr/>
            <p:nvPr/>
          </p:nvSpPr>
          <p:spPr>
            <a:xfrm>
              <a:off x="1975104" y="2585923"/>
              <a:ext cx="2326234" cy="95098"/>
            </a:xfrm>
            <a:prstGeom prst="rect">
              <a:avLst/>
            </a:prstGeom>
            <a:solidFill>
              <a:srgbClr val="FFC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6" name="Straight Arrow Connector 5">
              <a:extLst>
                <a:ext uri="{FF2B5EF4-FFF2-40B4-BE49-F238E27FC236}">
                  <a16:creationId xmlns:a16="http://schemas.microsoft.com/office/drawing/2014/main" id="{40B28145-B37D-4E2D-F8A2-7330A92AA52A}"/>
                </a:ext>
              </a:extLst>
            </p:cNvPr>
            <p:cNvCxnSpPr>
              <a:cxnSpLocks/>
              <a:stCxn id="2" idx="2"/>
            </p:cNvCxnSpPr>
            <p:nvPr/>
          </p:nvCxnSpPr>
          <p:spPr>
            <a:xfrm>
              <a:off x="3138221" y="2681021"/>
              <a:ext cx="0" cy="2146692"/>
            </a:xfrm>
            <a:prstGeom prst="straightConnector1">
              <a:avLst/>
            </a:prstGeom>
            <a:ln w="57150">
              <a:solidFill>
                <a:srgbClr val="FFC000">
                  <a:alpha val="69804"/>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32204A56-0E4B-3037-52C8-77DAF51A15A0}"/>
              </a:ext>
            </a:extLst>
          </p:cNvPr>
          <p:cNvGrpSpPr/>
          <p:nvPr/>
        </p:nvGrpSpPr>
        <p:grpSpPr>
          <a:xfrm>
            <a:off x="2471982" y="755046"/>
            <a:ext cx="9523704" cy="3039240"/>
            <a:chOff x="2471982" y="626261"/>
            <a:chExt cx="9523704" cy="3039240"/>
          </a:xfrm>
        </p:grpSpPr>
        <p:sp>
          <p:nvSpPr>
            <p:cNvPr id="7" name="Left Bracket 6">
              <a:extLst>
                <a:ext uri="{FF2B5EF4-FFF2-40B4-BE49-F238E27FC236}">
                  <a16:creationId xmlns:a16="http://schemas.microsoft.com/office/drawing/2014/main" id="{FF0F5487-DCF0-81DA-376C-A8090856887D}"/>
                </a:ext>
              </a:extLst>
            </p:cNvPr>
            <p:cNvSpPr/>
            <p:nvPr/>
          </p:nvSpPr>
          <p:spPr>
            <a:xfrm>
              <a:off x="8760739" y="2766447"/>
              <a:ext cx="216974" cy="410705"/>
            </a:xfrm>
            <a:prstGeom prst="lef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ight Bracket 7">
              <a:extLst>
                <a:ext uri="{FF2B5EF4-FFF2-40B4-BE49-F238E27FC236}">
                  <a16:creationId xmlns:a16="http://schemas.microsoft.com/office/drawing/2014/main" id="{9297E1F4-D03D-4697-A5F3-834677A6452E}"/>
                </a:ext>
              </a:extLst>
            </p:cNvPr>
            <p:cNvSpPr/>
            <p:nvPr/>
          </p:nvSpPr>
          <p:spPr>
            <a:xfrm>
              <a:off x="5617767" y="3254796"/>
              <a:ext cx="216000" cy="410400"/>
            </a:xfrm>
            <a:prstGeom prst="righ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F48766D-9762-3249-9731-EA9A76784A0A}"/>
                </a:ext>
              </a:extLst>
            </p:cNvPr>
            <p:cNvSpPr/>
            <p:nvPr/>
          </p:nvSpPr>
          <p:spPr>
            <a:xfrm>
              <a:off x="8768488" y="2766447"/>
              <a:ext cx="1464867"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958B038-6B85-EF04-AA82-BEB78227151C}"/>
                </a:ext>
              </a:extLst>
            </p:cNvPr>
            <p:cNvSpPr/>
            <p:nvPr/>
          </p:nvSpPr>
          <p:spPr>
            <a:xfrm>
              <a:off x="2471982" y="3254796"/>
              <a:ext cx="3361786"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55DF8FC-9CE6-624F-D5B2-B4027A4A1C57}"/>
                </a:ext>
              </a:extLst>
            </p:cNvPr>
            <p:cNvSpPr txBox="1"/>
            <p:nvPr/>
          </p:nvSpPr>
          <p:spPr>
            <a:xfrm rot="21338867">
              <a:off x="8245096" y="626261"/>
              <a:ext cx="3750590" cy="923330"/>
            </a:xfrm>
            <a:prstGeom prst="rect">
              <a:avLst/>
            </a:prstGeom>
            <a:noFill/>
          </p:spPr>
          <p:txBody>
            <a:bodyPr wrap="square" rtlCol="0">
              <a:spAutoFit/>
            </a:bodyPr>
            <a:lstStyle/>
            <a:p>
              <a:pPr lvl="0">
                <a:defRPr/>
              </a:pPr>
              <a:r>
                <a:rPr kumimoji="0" lang="en-CA" sz="1800" b="0" i="1" u="none" strike="noStrike" kern="1200" cap="none" spc="0" normalizeH="0" baseline="0" noProof="0" dirty="0">
                  <a:ln>
                    <a:noFill/>
                  </a:ln>
                  <a:solidFill>
                    <a:prstClr val="black"/>
                  </a:solidFill>
                  <a:effectLst/>
                  <a:uLnTx/>
                  <a:uFillTx/>
                  <a:latin typeface="Aptos" panose="02110004020202020204"/>
                  <a:ea typeface="+mn-ea"/>
                  <a:cs typeface="+mn-cs"/>
                </a:rPr>
                <a:t>e.g.</a:t>
              </a: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 colonialism, racism, patriarchy, casteism, transphobia,</a:t>
              </a:r>
              <a:r>
                <a:rPr lang="en-CA" dirty="0">
                  <a:solidFill>
                    <a:prstClr val="black"/>
                  </a:solidFill>
                </a:rPr>
                <a:t> ableism,</a:t>
              </a: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 antisemitism, Islamophobia, …</a:t>
              </a:r>
            </a:p>
          </p:txBody>
        </p:sp>
        <p:cxnSp>
          <p:nvCxnSpPr>
            <p:cNvPr id="14" name="Connector: Curved 13">
              <a:extLst>
                <a:ext uri="{FF2B5EF4-FFF2-40B4-BE49-F238E27FC236}">
                  <a16:creationId xmlns:a16="http://schemas.microsoft.com/office/drawing/2014/main" id="{B79B1C9D-B697-B02D-EFE8-2DB10EA83D48}"/>
                </a:ext>
              </a:extLst>
            </p:cNvPr>
            <p:cNvCxnSpPr>
              <a:cxnSpLocks/>
              <a:stCxn id="10" idx="1"/>
              <a:endCxn id="12" idx="1"/>
            </p:cNvCxnSpPr>
            <p:nvPr/>
          </p:nvCxnSpPr>
          <p:spPr>
            <a:xfrm rot="10800000">
              <a:off x="8250504" y="1230238"/>
              <a:ext cx="517984" cy="1741563"/>
            </a:xfrm>
            <a:prstGeom prst="curvedConnector3">
              <a:avLst>
                <a:gd name="adj1" fmla="val 145177"/>
              </a:avLst>
            </a:prstGeom>
            <a:ln w="57150">
              <a:solidFill>
                <a:schemeClr val="accent4">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45F790A6-CCB3-BFA0-DE91-EFAE1040B519}"/>
              </a:ext>
            </a:extLst>
          </p:cNvPr>
          <p:cNvGrpSpPr/>
          <p:nvPr/>
        </p:nvGrpSpPr>
        <p:grpSpPr>
          <a:xfrm>
            <a:off x="2577595" y="3662248"/>
            <a:ext cx="9444597" cy="2797577"/>
            <a:chOff x="2577595" y="3502467"/>
            <a:chExt cx="9444597" cy="2797577"/>
          </a:xfrm>
        </p:grpSpPr>
        <p:sp>
          <p:nvSpPr>
            <p:cNvPr id="19" name="Rectangle 18">
              <a:extLst>
                <a:ext uri="{FF2B5EF4-FFF2-40B4-BE49-F238E27FC236}">
                  <a16:creationId xmlns:a16="http://schemas.microsoft.com/office/drawing/2014/main" id="{4FE0D8F1-8D5B-850D-B3CD-A96FA70C8BBF}"/>
                </a:ext>
              </a:extLst>
            </p:cNvPr>
            <p:cNvSpPr/>
            <p:nvPr/>
          </p:nvSpPr>
          <p:spPr>
            <a:xfrm>
              <a:off x="6531004" y="3502467"/>
              <a:ext cx="3150559" cy="85240"/>
            </a:xfrm>
            <a:custGeom>
              <a:avLst/>
              <a:gdLst>
                <a:gd name="csX0" fmla="*/ 0 w 3150559"/>
                <a:gd name="csY0" fmla="*/ 0 h 85240"/>
                <a:gd name="csX1" fmla="*/ 462082 w 3150559"/>
                <a:gd name="csY1" fmla="*/ 0 h 85240"/>
                <a:gd name="csX2" fmla="*/ 955670 w 3150559"/>
                <a:gd name="csY2" fmla="*/ 0 h 85240"/>
                <a:gd name="csX3" fmla="*/ 1512268 w 3150559"/>
                <a:gd name="csY3" fmla="*/ 0 h 85240"/>
                <a:gd name="csX4" fmla="*/ 2100373 w 3150559"/>
                <a:gd name="csY4" fmla="*/ 0 h 85240"/>
                <a:gd name="csX5" fmla="*/ 2530949 w 3150559"/>
                <a:gd name="csY5" fmla="*/ 0 h 85240"/>
                <a:gd name="csX6" fmla="*/ 3150559 w 3150559"/>
                <a:gd name="csY6" fmla="*/ 0 h 85240"/>
                <a:gd name="csX7" fmla="*/ 3150559 w 3150559"/>
                <a:gd name="csY7" fmla="*/ 85240 h 85240"/>
                <a:gd name="csX8" fmla="*/ 2656971 w 3150559"/>
                <a:gd name="csY8" fmla="*/ 85240 h 85240"/>
                <a:gd name="csX9" fmla="*/ 2068867 w 3150559"/>
                <a:gd name="csY9" fmla="*/ 85240 h 85240"/>
                <a:gd name="csX10" fmla="*/ 1638291 w 3150559"/>
                <a:gd name="csY10" fmla="*/ 85240 h 85240"/>
                <a:gd name="csX11" fmla="*/ 1176209 w 3150559"/>
                <a:gd name="csY11" fmla="*/ 85240 h 85240"/>
                <a:gd name="csX12" fmla="*/ 588104 w 3150559"/>
                <a:gd name="csY12" fmla="*/ 85240 h 85240"/>
                <a:gd name="csX13" fmla="*/ 0 w 3150559"/>
                <a:gd name="csY13" fmla="*/ 85240 h 85240"/>
                <a:gd name="csX14" fmla="*/ 0 w 3150559"/>
                <a:gd name="csY14"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50559" h="85240" fill="none" extrusionOk="0">
                  <a:moveTo>
                    <a:pt x="0" y="0"/>
                  </a:moveTo>
                  <a:cubicBezTo>
                    <a:pt x="192814" y="-54945"/>
                    <a:pt x="367718" y="7524"/>
                    <a:pt x="462082" y="0"/>
                  </a:cubicBezTo>
                  <a:cubicBezTo>
                    <a:pt x="556446" y="-7524"/>
                    <a:pt x="748152" y="28689"/>
                    <a:pt x="955670" y="0"/>
                  </a:cubicBezTo>
                  <a:cubicBezTo>
                    <a:pt x="1163188" y="-28689"/>
                    <a:pt x="1336156" y="62929"/>
                    <a:pt x="1512268" y="0"/>
                  </a:cubicBezTo>
                  <a:cubicBezTo>
                    <a:pt x="1688380" y="-62929"/>
                    <a:pt x="1811984" y="15368"/>
                    <a:pt x="2100373" y="0"/>
                  </a:cubicBezTo>
                  <a:cubicBezTo>
                    <a:pt x="2388762" y="-15368"/>
                    <a:pt x="2321484" y="23305"/>
                    <a:pt x="2530949" y="0"/>
                  </a:cubicBezTo>
                  <a:cubicBezTo>
                    <a:pt x="2740414" y="-23305"/>
                    <a:pt x="2914031" y="44397"/>
                    <a:pt x="3150559" y="0"/>
                  </a:cubicBezTo>
                  <a:cubicBezTo>
                    <a:pt x="3158317" y="34204"/>
                    <a:pt x="3145889" y="64344"/>
                    <a:pt x="3150559" y="85240"/>
                  </a:cubicBezTo>
                  <a:cubicBezTo>
                    <a:pt x="2941986" y="91729"/>
                    <a:pt x="2866049" y="28907"/>
                    <a:pt x="2656971" y="85240"/>
                  </a:cubicBezTo>
                  <a:cubicBezTo>
                    <a:pt x="2447893" y="141573"/>
                    <a:pt x="2279137" y="16168"/>
                    <a:pt x="2068867" y="85240"/>
                  </a:cubicBezTo>
                  <a:cubicBezTo>
                    <a:pt x="1858597" y="154312"/>
                    <a:pt x="1830381" y="76347"/>
                    <a:pt x="1638291" y="85240"/>
                  </a:cubicBezTo>
                  <a:cubicBezTo>
                    <a:pt x="1446201" y="94133"/>
                    <a:pt x="1332991" y="34313"/>
                    <a:pt x="1176209" y="85240"/>
                  </a:cubicBezTo>
                  <a:cubicBezTo>
                    <a:pt x="1019427" y="136167"/>
                    <a:pt x="728187" y="39112"/>
                    <a:pt x="588104" y="85240"/>
                  </a:cubicBezTo>
                  <a:cubicBezTo>
                    <a:pt x="448022" y="131368"/>
                    <a:pt x="192219" y="23180"/>
                    <a:pt x="0" y="85240"/>
                  </a:cubicBezTo>
                  <a:cubicBezTo>
                    <a:pt x="-1701" y="61165"/>
                    <a:pt x="2996" y="30010"/>
                    <a:pt x="0" y="0"/>
                  </a:cubicBezTo>
                  <a:close/>
                </a:path>
                <a:path w="3150559" h="85240" stroke="0" extrusionOk="0">
                  <a:moveTo>
                    <a:pt x="0" y="0"/>
                  </a:moveTo>
                  <a:cubicBezTo>
                    <a:pt x="187840" y="-34032"/>
                    <a:pt x="323556" y="22018"/>
                    <a:pt x="462082" y="0"/>
                  </a:cubicBezTo>
                  <a:cubicBezTo>
                    <a:pt x="600608" y="-22018"/>
                    <a:pt x="779788" y="42406"/>
                    <a:pt x="1018681" y="0"/>
                  </a:cubicBezTo>
                  <a:cubicBezTo>
                    <a:pt x="1257574" y="-42406"/>
                    <a:pt x="1349336" y="44673"/>
                    <a:pt x="1575280" y="0"/>
                  </a:cubicBezTo>
                  <a:cubicBezTo>
                    <a:pt x="1801224" y="-44673"/>
                    <a:pt x="1921038" y="12727"/>
                    <a:pt x="2163384" y="0"/>
                  </a:cubicBezTo>
                  <a:cubicBezTo>
                    <a:pt x="2405730" y="-12727"/>
                    <a:pt x="2430166" y="27716"/>
                    <a:pt x="2625466" y="0"/>
                  </a:cubicBezTo>
                  <a:cubicBezTo>
                    <a:pt x="2820766" y="-27716"/>
                    <a:pt x="3022088" y="53681"/>
                    <a:pt x="3150559" y="0"/>
                  </a:cubicBezTo>
                  <a:cubicBezTo>
                    <a:pt x="3154618" y="32932"/>
                    <a:pt x="3143952" y="55158"/>
                    <a:pt x="3150559" y="85240"/>
                  </a:cubicBezTo>
                  <a:cubicBezTo>
                    <a:pt x="3023040" y="114399"/>
                    <a:pt x="2728967" y="52084"/>
                    <a:pt x="2593960" y="85240"/>
                  </a:cubicBezTo>
                  <a:cubicBezTo>
                    <a:pt x="2458953" y="118396"/>
                    <a:pt x="2146448" y="18598"/>
                    <a:pt x="2005856" y="85240"/>
                  </a:cubicBezTo>
                  <a:cubicBezTo>
                    <a:pt x="1865264" y="151882"/>
                    <a:pt x="1728911" y="30107"/>
                    <a:pt x="1543774" y="85240"/>
                  </a:cubicBezTo>
                  <a:cubicBezTo>
                    <a:pt x="1358637" y="140373"/>
                    <a:pt x="1177801" y="46791"/>
                    <a:pt x="1050186" y="85240"/>
                  </a:cubicBezTo>
                  <a:cubicBezTo>
                    <a:pt x="922571" y="123689"/>
                    <a:pt x="750445" y="75767"/>
                    <a:pt x="462082" y="85240"/>
                  </a:cubicBezTo>
                  <a:cubicBezTo>
                    <a:pt x="173719" y="94713"/>
                    <a:pt x="130965" y="39092"/>
                    <a:pt x="0" y="85240"/>
                  </a:cubicBezTo>
                  <a:cubicBezTo>
                    <a:pt x="-4375" y="42758"/>
                    <a:pt x="4626" y="41880"/>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295D2096-A359-8D46-0353-A2571DD54E74}"/>
                </a:ext>
              </a:extLst>
            </p:cNvPr>
            <p:cNvSpPr/>
            <p:nvPr/>
          </p:nvSpPr>
          <p:spPr>
            <a:xfrm>
              <a:off x="2577595" y="3965791"/>
              <a:ext cx="7048608" cy="85240"/>
            </a:xfrm>
            <a:custGeom>
              <a:avLst/>
              <a:gdLst>
                <a:gd name="csX0" fmla="*/ 0 w 7048608"/>
                <a:gd name="csY0" fmla="*/ 0 h 85240"/>
                <a:gd name="csX1" fmla="*/ 728356 w 7048608"/>
                <a:gd name="csY1" fmla="*/ 0 h 85240"/>
                <a:gd name="csX2" fmla="*/ 1386226 w 7048608"/>
                <a:gd name="csY2" fmla="*/ 0 h 85240"/>
                <a:gd name="csX3" fmla="*/ 1903124 w 7048608"/>
                <a:gd name="csY3" fmla="*/ 0 h 85240"/>
                <a:gd name="csX4" fmla="*/ 2631480 w 7048608"/>
                <a:gd name="csY4" fmla="*/ 0 h 85240"/>
                <a:gd name="csX5" fmla="*/ 3359836 w 7048608"/>
                <a:gd name="csY5" fmla="*/ 0 h 85240"/>
                <a:gd name="csX6" fmla="*/ 3876734 w 7048608"/>
                <a:gd name="csY6" fmla="*/ 0 h 85240"/>
                <a:gd name="csX7" fmla="*/ 4605091 w 7048608"/>
                <a:gd name="csY7" fmla="*/ 0 h 85240"/>
                <a:gd name="csX8" fmla="*/ 5262961 w 7048608"/>
                <a:gd name="csY8" fmla="*/ 0 h 85240"/>
                <a:gd name="csX9" fmla="*/ 5779859 w 7048608"/>
                <a:gd name="csY9" fmla="*/ 0 h 85240"/>
                <a:gd name="csX10" fmla="*/ 6508215 w 7048608"/>
                <a:gd name="csY10" fmla="*/ 0 h 85240"/>
                <a:gd name="csX11" fmla="*/ 7048608 w 7048608"/>
                <a:gd name="csY11" fmla="*/ 0 h 85240"/>
                <a:gd name="csX12" fmla="*/ 7048608 w 7048608"/>
                <a:gd name="csY12" fmla="*/ 85240 h 85240"/>
                <a:gd name="csX13" fmla="*/ 6672682 w 7048608"/>
                <a:gd name="csY13" fmla="*/ 85240 h 85240"/>
                <a:gd name="csX14" fmla="*/ 6085298 w 7048608"/>
                <a:gd name="csY14" fmla="*/ 85240 h 85240"/>
                <a:gd name="csX15" fmla="*/ 5427428 w 7048608"/>
                <a:gd name="csY15" fmla="*/ 85240 h 85240"/>
                <a:gd name="csX16" fmla="*/ 4769558 w 7048608"/>
                <a:gd name="csY16" fmla="*/ 85240 h 85240"/>
                <a:gd name="csX17" fmla="*/ 4252660 w 7048608"/>
                <a:gd name="csY17" fmla="*/ 85240 h 85240"/>
                <a:gd name="csX18" fmla="*/ 3524304 w 7048608"/>
                <a:gd name="csY18" fmla="*/ 85240 h 85240"/>
                <a:gd name="csX19" fmla="*/ 2936920 w 7048608"/>
                <a:gd name="csY19" fmla="*/ 85240 h 85240"/>
                <a:gd name="csX20" fmla="*/ 2420022 w 7048608"/>
                <a:gd name="csY20" fmla="*/ 85240 h 85240"/>
                <a:gd name="csX21" fmla="*/ 1832638 w 7048608"/>
                <a:gd name="csY21" fmla="*/ 85240 h 85240"/>
                <a:gd name="csX22" fmla="*/ 1245254 w 7048608"/>
                <a:gd name="csY22" fmla="*/ 85240 h 85240"/>
                <a:gd name="csX23" fmla="*/ 657870 w 7048608"/>
                <a:gd name="csY23" fmla="*/ 85240 h 85240"/>
                <a:gd name="csX24" fmla="*/ 0 w 7048608"/>
                <a:gd name="csY24" fmla="*/ 85240 h 85240"/>
                <a:gd name="csX25" fmla="*/ 0 w 7048608"/>
                <a:gd name="csY25"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048608" h="85240" fill="none" extrusionOk="0">
                  <a:moveTo>
                    <a:pt x="0" y="0"/>
                  </a:moveTo>
                  <a:cubicBezTo>
                    <a:pt x="190003" y="-22731"/>
                    <a:pt x="501196" y="78586"/>
                    <a:pt x="728356" y="0"/>
                  </a:cubicBezTo>
                  <a:cubicBezTo>
                    <a:pt x="955516" y="-78586"/>
                    <a:pt x="1119831" y="1350"/>
                    <a:pt x="1386226" y="0"/>
                  </a:cubicBezTo>
                  <a:cubicBezTo>
                    <a:pt x="1652621" y="-1350"/>
                    <a:pt x="1797679" y="26591"/>
                    <a:pt x="1903124" y="0"/>
                  </a:cubicBezTo>
                  <a:cubicBezTo>
                    <a:pt x="2008569" y="-26591"/>
                    <a:pt x="2437635" y="46768"/>
                    <a:pt x="2631480" y="0"/>
                  </a:cubicBezTo>
                  <a:cubicBezTo>
                    <a:pt x="2825325" y="-46768"/>
                    <a:pt x="3161012" y="58463"/>
                    <a:pt x="3359836" y="0"/>
                  </a:cubicBezTo>
                  <a:cubicBezTo>
                    <a:pt x="3558660" y="-58463"/>
                    <a:pt x="3671858" y="34914"/>
                    <a:pt x="3876734" y="0"/>
                  </a:cubicBezTo>
                  <a:cubicBezTo>
                    <a:pt x="4081610" y="-34914"/>
                    <a:pt x="4445630" y="12330"/>
                    <a:pt x="4605091" y="0"/>
                  </a:cubicBezTo>
                  <a:cubicBezTo>
                    <a:pt x="4764552" y="-12330"/>
                    <a:pt x="5111776" y="57287"/>
                    <a:pt x="5262961" y="0"/>
                  </a:cubicBezTo>
                  <a:cubicBezTo>
                    <a:pt x="5414146" y="-57287"/>
                    <a:pt x="5565506" y="31244"/>
                    <a:pt x="5779859" y="0"/>
                  </a:cubicBezTo>
                  <a:cubicBezTo>
                    <a:pt x="5994212" y="-31244"/>
                    <a:pt x="6322460" y="67836"/>
                    <a:pt x="6508215" y="0"/>
                  </a:cubicBezTo>
                  <a:cubicBezTo>
                    <a:pt x="6693970" y="-67836"/>
                    <a:pt x="6821429" y="61991"/>
                    <a:pt x="7048608" y="0"/>
                  </a:cubicBezTo>
                  <a:cubicBezTo>
                    <a:pt x="7057871" y="18770"/>
                    <a:pt x="7046014" y="62427"/>
                    <a:pt x="7048608" y="85240"/>
                  </a:cubicBezTo>
                  <a:cubicBezTo>
                    <a:pt x="6942537" y="128055"/>
                    <a:pt x="6842180" y="54363"/>
                    <a:pt x="6672682" y="85240"/>
                  </a:cubicBezTo>
                  <a:cubicBezTo>
                    <a:pt x="6503184" y="116117"/>
                    <a:pt x="6328125" y="79068"/>
                    <a:pt x="6085298" y="85240"/>
                  </a:cubicBezTo>
                  <a:cubicBezTo>
                    <a:pt x="5842471" y="91412"/>
                    <a:pt x="5710178" y="67273"/>
                    <a:pt x="5427428" y="85240"/>
                  </a:cubicBezTo>
                  <a:cubicBezTo>
                    <a:pt x="5144678" y="103207"/>
                    <a:pt x="4912222" y="39833"/>
                    <a:pt x="4769558" y="85240"/>
                  </a:cubicBezTo>
                  <a:cubicBezTo>
                    <a:pt x="4626894" y="130647"/>
                    <a:pt x="4373568" y="32496"/>
                    <a:pt x="4252660" y="85240"/>
                  </a:cubicBezTo>
                  <a:cubicBezTo>
                    <a:pt x="4131752" y="137984"/>
                    <a:pt x="3854646" y="69078"/>
                    <a:pt x="3524304" y="85240"/>
                  </a:cubicBezTo>
                  <a:cubicBezTo>
                    <a:pt x="3193962" y="101402"/>
                    <a:pt x="3185159" y="65570"/>
                    <a:pt x="2936920" y="85240"/>
                  </a:cubicBezTo>
                  <a:cubicBezTo>
                    <a:pt x="2688681" y="104910"/>
                    <a:pt x="2527961" y="68232"/>
                    <a:pt x="2420022" y="85240"/>
                  </a:cubicBezTo>
                  <a:cubicBezTo>
                    <a:pt x="2312083" y="102248"/>
                    <a:pt x="2114147" y="62552"/>
                    <a:pt x="1832638" y="85240"/>
                  </a:cubicBezTo>
                  <a:cubicBezTo>
                    <a:pt x="1551129" y="107928"/>
                    <a:pt x="1528750" y="51341"/>
                    <a:pt x="1245254" y="85240"/>
                  </a:cubicBezTo>
                  <a:cubicBezTo>
                    <a:pt x="961758" y="119139"/>
                    <a:pt x="943287" y="74312"/>
                    <a:pt x="657870" y="85240"/>
                  </a:cubicBezTo>
                  <a:cubicBezTo>
                    <a:pt x="372453" y="96168"/>
                    <a:pt x="210341" y="82666"/>
                    <a:pt x="0" y="85240"/>
                  </a:cubicBezTo>
                  <a:cubicBezTo>
                    <a:pt x="-611" y="52410"/>
                    <a:pt x="9979" y="41715"/>
                    <a:pt x="0" y="0"/>
                  </a:cubicBezTo>
                  <a:close/>
                </a:path>
                <a:path w="7048608" h="85240" stroke="0" extrusionOk="0">
                  <a:moveTo>
                    <a:pt x="0" y="0"/>
                  </a:moveTo>
                  <a:cubicBezTo>
                    <a:pt x="104325" y="-49881"/>
                    <a:pt x="338022" y="899"/>
                    <a:pt x="446412" y="0"/>
                  </a:cubicBezTo>
                  <a:cubicBezTo>
                    <a:pt x="554802" y="-899"/>
                    <a:pt x="874439" y="4290"/>
                    <a:pt x="1104282" y="0"/>
                  </a:cubicBezTo>
                  <a:cubicBezTo>
                    <a:pt x="1334125" y="-4290"/>
                    <a:pt x="1502067" y="53026"/>
                    <a:pt x="1762152" y="0"/>
                  </a:cubicBezTo>
                  <a:cubicBezTo>
                    <a:pt x="2022237" y="-53026"/>
                    <a:pt x="2294195" y="31759"/>
                    <a:pt x="2490508" y="0"/>
                  </a:cubicBezTo>
                  <a:cubicBezTo>
                    <a:pt x="2686821" y="-31759"/>
                    <a:pt x="2796873" y="3586"/>
                    <a:pt x="2936920" y="0"/>
                  </a:cubicBezTo>
                  <a:cubicBezTo>
                    <a:pt x="3076967" y="-3586"/>
                    <a:pt x="3277009" y="28992"/>
                    <a:pt x="3383332" y="0"/>
                  </a:cubicBezTo>
                  <a:cubicBezTo>
                    <a:pt x="3489655" y="-28992"/>
                    <a:pt x="3725833" y="28702"/>
                    <a:pt x="3970716" y="0"/>
                  </a:cubicBezTo>
                  <a:cubicBezTo>
                    <a:pt x="4215599" y="-28702"/>
                    <a:pt x="4304230" y="60949"/>
                    <a:pt x="4558100" y="0"/>
                  </a:cubicBezTo>
                  <a:cubicBezTo>
                    <a:pt x="4811970" y="-60949"/>
                    <a:pt x="4750612" y="22715"/>
                    <a:pt x="4934026" y="0"/>
                  </a:cubicBezTo>
                  <a:cubicBezTo>
                    <a:pt x="5117440" y="-22715"/>
                    <a:pt x="5279985" y="51594"/>
                    <a:pt x="5450924" y="0"/>
                  </a:cubicBezTo>
                  <a:cubicBezTo>
                    <a:pt x="5621863" y="-51594"/>
                    <a:pt x="5812838" y="77386"/>
                    <a:pt x="6108794" y="0"/>
                  </a:cubicBezTo>
                  <a:cubicBezTo>
                    <a:pt x="6404750" y="-77386"/>
                    <a:pt x="6633447" y="106597"/>
                    <a:pt x="7048608" y="0"/>
                  </a:cubicBezTo>
                  <a:cubicBezTo>
                    <a:pt x="7058688" y="21966"/>
                    <a:pt x="7040631" y="57402"/>
                    <a:pt x="7048608" y="85240"/>
                  </a:cubicBezTo>
                  <a:cubicBezTo>
                    <a:pt x="6827871" y="92306"/>
                    <a:pt x="6718522" y="60006"/>
                    <a:pt x="6602196" y="85240"/>
                  </a:cubicBezTo>
                  <a:cubicBezTo>
                    <a:pt x="6485870" y="110474"/>
                    <a:pt x="6212427" y="79485"/>
                    <a:pt x="6014812" y="85240"/>
                  </a:cubicBezTo>
                  <a:cubicBezTo>
                    <a:pt x="5817197" y="90995"/>
                    <a:pt x="5646582" y="59633"/>
                    <a:pt x="5427428" y="85240"/>
                  </a:cubicBezTo>
                  <a:cubicBezTo>
                    <a:pt x="5208274" y="110847"/>
                    <a:pt x="5044001" y="59499"/>
                    <a:pt x="4769558" y="85240"/>
                  </a:cubicBezTo>
                  <a:cubicBezTo>
                    <a:pt x="4495115" y="110981"/>
                    <a:pt x="4304296" y="53451"/>
                    <a:pt x="4182174" y="85240"/>
                  </a:cubicBezTo>
                  <a:cubicBezTo>
                    <a:pt x="4060052" y="117029"/>
                    <a:pt x="3876474" y="52895"/>
                    <a:pt x="3665276" y="85240"/>
                  </a:cubicBezTo>
                  <a:cubicBezTo>
                    <a:pt x="3454078" y="117585"/>
                    <a:pt x="3397400" y="77348"/>
                    <a:pt x="3289350" y="85240"/>
                  </a:cubicBezTo>
                  <a:cubicBezTo>
                    <a:pt x="3181300" y="93132"/>
                    <a:pt x="2956863" y="24738"/>
                    <a:pt x="2772452" y="85240"/>
                  </a:cubicBezTo>
                  <a:cubicBezTo>
                    <a:pt x="2588041" y="145742"/>
                    <a:pt x="2372145" y="14776"/>
                    <a:pt x="2185068" y="85240"/>
                  </a:cubicBezTo>
                  <a:cubicBezTo>
                    <a:pt x="1997991" y="155704"/>
                    <a:pt x="1948394" y="46392"/>
                    <a:pt x="1809143" y="85240"/>
                  </a:cubicBezTo>
                  <a:cubicBezTo>
                    <a:pt x="1669892" y="124088"/>
                    <a:pt x="1524037" y="45485"/>
                    <a:pt x="1292245" y="85240"/>
                  </a:cubicBezTo>
                  <a:cubicBezTo>
                    <a:pt x="1060453" y="124995"/>
                    <a:pt x="804213" y="46455"/>
                    <a:pt x="563889" y="85240"/>
                  </a:cubicBezTo>
                  <a:cubicBezTo>
                    <a:pt x="323565" y="124025"/>
                    <a:pt x="192598" y="43029"/>
                    <a:pt x="0" y="85240"/>
                  </a:cubicBezTo>
                  <a:cubicBezTo>
                    <a:pt x="-9655" y="43586"/>
                    <a:pt x="8094" y="32496"/>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2" name="Connector: Curved 21">
              <a:extLst>
                <a:ext uri="{FF2B5EF4-FFF2-40B4-BE49-F238E27FC236}">
                  <a16:creationId xmlns:a16="http://schemas.microsoft.com/office/drawing/2014/main" id="{65B70401-7544-4487-0DBA-F957D5880C20}"/>
                </a:ext>
              </a:extLst>
            </p:cNvPr>
            <p:cNvCxnSpPr>
              <a:cxnSpLocks/>
            </p:cNvCxnSpPr>
            <p:nvPr/>
          </p:nvCxnSpPr>
          <p:spPr>
            <a:xfrm rot="16200000" flipH="1">
              <a:off x="7611482" y="4010471"/>
              <a:ext cx="751006" cy="661645"/>
            </a:xfrm>
            <a:prstGeom prst="curvedConnector2">
              <a:avLst/>
            </a:prstGeom>
            <a:ln w="57150">
              <a:solidFill>
                <a:schemeClr val="accent2">
                  <a:lumMod val="60000"/>
                  <a:lumOff val="4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4F46377-18E9-DC14-9D63-F5A864E784E2}"/>
                </a:ext>
              </a:extLst>
            </p:cNvPr>
            <p:cNvSpPr txBox="1"/>
            <p:nvPr/>
          </p:nvSpPr>
          <p:spPr>
            <a:xfrm>
              <a:off x="8343442" y="4545718"/>
              <a:ext cx="367875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Discourages non-performative academic gaze, urges this research to be situated in movement building, and calls for the recognizing the role of movement building in this research</a:t>
              </a: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TextBox 12">
            <a:extLst>
              <a:ext uri="{FF2B5EF4-FFF2-40B4-BE49-F238E27FC236}">
                <a16:creationId xmlns:a16="http://schemas.microsoft.com/office/drawing/2014/main" id="{E7E3AA58-5DFF-042E-67D6-0626128A839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318947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40216-7114-F448-B6E4-370F1EC97D3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438D2C3-27FA-D82B-5B4B-B81F8F6FAD54}"/>
              </a:ext>
            </a:extLst>
          </p:cNvPr>
          <p:cNvSpPr txBox="1"/>
          <p:nvPr/>
        </p:nvSpPr>
        <p:spPr>
          <a:xfrm>
            <a:off x="659539" y="2426286"/>
            <a:ext cx="372066" cy="2646878"/>
          </a:xfrm>
          <a:prstGeom prst="rect">
            <a:avLst/>
          </a:prstGeom>
          <a:noFill/>
        </p:spPr>
        <p:txBody>
          <a:bodyPr wrap="square" rtlCol="0" anchor="ctr">
            <a:spAutoFit/>
          </a:bodyPr>
          <a:lstStyle/>
          <a:p>
            <a:pPr algn="ctr"/>
            <a:r>
              <a:rPr lang="en-CA" sz="16600" dirty="0">
                <a:solidFill>
                  <a:schemeClr val="bg1">
                    <a:lumMod val="85000"/>
                  </a:schemeClr>
                </a:solidFill>
              </a:rPr>
              <a:t>“</a:t>
            </a:r>
          </a:p>
        </p:txBody>
      </p:sp>
      <p:sp>
        <p:nvSpPr>
          <p:cNvPr id="4" name="Title 3">
            <a:extLst>
              <a:ext uri="{FF2B5EF4-FFF2-40B4-BE49-F238E27FC236}">
                <a16:creationId xmlns:a16="http://schemas.microsoft.com/office/drawing/2014/main" id="{F69F1EA7-4200-6D94-F0A5-006573B77552}"/>
              </a:ext>
            </a:extLst>
          </p:cNvPr>
          <p:cNvSpPr>
            <a:spLocks noGrp="1"/>
          </p:cNvSpPr>
          <p:nvPr>
            <p:ph type="title"/>
          </p:nvPr>
        </p:nvSpPr>
        <p:spPr>
          <a:xfrm>
            <a:off x="838200" y="1821389"/>
            <a:ext cx="10515600" cy="1325563"/>
          </a:xfrm>
        </p:spPr>
        <p:txBody>
          <a:bodyPr/>
          <a:lstStyle/>
          <a:p>
            <a:r>
              <a:rPr lang="en-CA" dirty="0"/>
              <a:t>Critical information theory</a:t>
            </a:r>
          </a:p>
        </p:txBody>
      </p:sp>
      <p:sp>
        <p:nvSpPr>
          <p:cNvPr id="5" name="Content Placeholder 4">
            <a:extLst>
              <a:ext uri="{FF2B5EF4-FFF2-40B4-BE49-F238E27FC236}">
                <a16:creationId xmlns:a16="http://schemas.microsoft.com/office/drawing/2014/main" id="{FEB7C4E5-AB63-EC6E-BA6C-08BDE569028F}"/>
              </a:ext>
            </a:extLst>
          </p:cNvPr>
          <p:cNvSpPr>
            <a:spLocks noGrp="1"/>
          </p:cNvSpPr>
          <p:nvPr>
            <p:ph idx="1"/>
          </p:nvPr>
        </p:nvSpPr>
        <p:spPr>
          <a:xfrm>
            <a:off x="762789" y="3281889"/>
            <a:ext cx="10666423" cy="2103142"/>
          </a:xfrm>
        </p:spPr>
        <p:txBody>
          <a:bodyPr>
            <a:normAutofit fontScale="92500"/>
          </a:bodyPr>
          <a:lstStyle/>
          <a:p>
            <a:pPr marL="0" indent="0" algn="ctr">
              <a:lnSpc>
                <a:spcPct val="100000"/>
              </a:lnSpc>
              <a:buNone/>
            </a:pPr>
            <a:r>
              <a:rPr lang="en-US" i="1" dirty="0"/>
              <a:t>Critical information theory […] must study not just the role of information and information concepts in society, academia, nature, culture, </a:t>
            </a:r>
            <a:r>
              <a:rPr lang="en-US" i="1" dirty="0" err="1"/>
              <a:t>etc</a:t>
            </a:r>
            <a:r>
              <a:rPr lang="en-US" i="1" dirty="0"/>
              <a:t>, but </a:t>
            </a:r>
            <a:r>
              <a:rPr lang="en-US" i="1" dirty="0">
                <a:latin typeface="Aptos SemiBold" panose="020B0004020202020204" pitchFamily="34" charset="0"/>
              </a:rPr>
              <a:t>how it is related to processes of oppression, exploitation, and domination</a:t>
            </a:r>
            <a:r>
              <a:rPr lang="en-US" i="1" dirty="0"/>
              <a:t>, which implies a normative judgment in </a:t>
            </a:r>
            <a:r>
              <a:rPr lang="en-US" i="1" dirty="0">
                <a:latin typeface="Aptos SemiBold" panose="020B0004020202020204" pitchFamily="34" charset="0"/>
              </a:rPr>
              <a:t>solidarity with the dominated</a:t>
            </a:r>
            <a:r>
              <a:rPr lang="en-US" i="1" dirty="0"/>
              <a:t> and for the </a:t>
            </a:r>
            <a:r>
              <a:rPr lang="en-US" i="1" dirty="0">
                <a:latin typeface="Aptos SemiBold" panose="020B0004020202020204" pitchFamily="34" charset="0"/>
              </a:rPr>
              <a:t>abolishment of domination</a:t>
            </a:r>
            <a:r>
              <a:rPr lang="en-US" i="1" dirty="0"/>
              <a:t>.</a:t>
            </a:r>
            <a:endParaRPr lang="en-CA" i="1" dirty="0"/>
          </a:p>
        </p:txBody>
      </p:sp>
      <p:sp>
        <p:nvSpPr>
          <p:cNvPr id="6" name="TextBox 5">
            <a:extLst>
              <a:ext uri="{FF2B5EF4-FFF2-40B4-BE49-F238E27FC236}">
                <a16:creationId xmlns:a16="http://schemas.microsoft.com/office/drawing/2014/main" id="{08CF05D9-4FC7-5C44-3FF4-8E3C8A553A32}"/>
              </a:ext>
            </a:extLst>
          </p:cNvPr>
          <p:cNvSpPr txBox="1"/>
          <p:nvPr/>
        </p:nvSpPr>
        <p:spPr>
          <a:xfrm>
            <a:off x="0" y="6581001"/>
            <a:ext cx="12192000" cy="276999"/>
          </a:xfrm>
          <a:prstGeom prst="rect">
            <a:avLst/>
          </a:prstGeom>
          <a:noFill/>
        </p:spPr>
        <p:txBody>
          <a:bodyPr wrap="square">
            <a:spAutoFit/>
          </a:bodyPr>
          <a:lstStyle/>
          <a:p>
            <a:pPr algn="ctr"/>
            <a:r>
              <a:rPr lang="en-US" sz="1200" dirty="0"/>
              <a:t>Fuchs. </a:t>
            </a:r>
            <a:r>
              <a:rPr lang="en-US" sz="1200" dirty="0">
                <a:hlinkClick r:id="rId2"/>
              </a:rPr>
              <a:t>Towards a critical theory of information</a:t>
            </a:r>
            <a:r>
              <a:rPr lang="en-US" sz="1200" dirty="0"/>
              <a:t>. In </a:t>
            </a:r>
            <a:r>
              <a:rPr lang="en-US" sz="1200" dirty="0" err="1"/>
              <a:t>tripleC</a:t>
            </a:r>
            <a:r>
              <a:rPr lang="en-US" sz="1200" dirty="0"/>
              <a:t>: Communication, Capitalism &amp; Critique, 2009.</a:t>
            </a:r>
            <a:endParaRPr lang="en-CA" sz="1200" dirty="0"/>
          </a:p>
        </p:txBody>
      </p:sp>
      <p:grpSp>
        <p:nvGrpSpPr>
          <p:cNvPr id="16" name="Group 15">
            <a:extLst>
              <a:ext uri="{FF2B5EF4-FFF2-40B4-BE49-F238E27FC236}">
                <a16:creationId xmlns:a16="http://schemas.microsoft.com/office/drawing/2014/main" id="{CD263E65-F34A-C6CF-2F49-1CA880439972}"/>
              </a:ext>
            </a:extLst>
          </p:cNvPr>
          <p:cNvGrpSpPr/>
          <p:nvPr/>
        </p:nvGrpSpPr>
        <p:grpSpPr>
          <a:xfrm>
            <a:off x="6895730" y="13392"/>
            <a:ext cx="4889394" cy="2280069"/>
            <a:chOff x="855498" y="3876032"/>
            <a:chExt cx="4889394" cy="2280069"/>
          </a:xfrm>
        </p:grpSpPr>
        <p:sp>
          <p:nvSpPr>
            <p:cNvPr id="12" name="TextBox 11">
              <a:extLst>
                <a:ext uri="{FF2B5EF4-FFF2-40B4-BE49-F238E27FC236}">
                  <a16:creationId xmlns:a16="http://schemas.microsoft.com/office/drawing/2014/main" id="{25D5F0BF-FF97-E5B1-5F29-B62F1B45BE7D}"/>
                </a:ext>
              </a:extLst>
            </p:cNvPr>
            <p:cNvSpPr txBox="1"/>
            <p:nvPr/>
          </p:nvSpPr>
          <p:spPr>
            <a:xfrm>
              <a:off x="917937" y="3876032"/>
              <a:ext cx="372066" cy="1862048"/>
            </a:xfrm>
            <a:prstGeom prst="rect">
              <a:avLst/>
            </a:prstGeom>
            <a:noFill/>
          </p:spPr>
          <p:txBody>
            <a:bodyPr wrap="square" rtlCol="0" anchor="ctr">
              <a:spAutoFit/>
            </a:bodyPr>
            <a:lstStyle/>
            <a:p>
              <a:pPr algn="ctr"/>
              <a:r>
                <a:rPr lang="en-CA" sz="11500" dirty="0">
                  <a:solidFill>
                    <a:schemeClr val="bg1">
                      <a:lumMod val="85000"/>
                    </a:schemeClr>
                  </a:solidFill>
                </a:rPr>
                <a:t>“</a:t>
              </a:r>
            </a:p>
          </p:txBody>
        </p:sp>
        <p:sp>
          <p:nvSpPr>
            <p:cNvPr id="13" name="Content Placeholder 4">
              <a:extLst>
                <a:ext uri="{FF2B5EF4-FFF2-40B4-BE49-F238E27FC236}">
                  <a16:creationId xmlns:a16="http://schemas.microsoft.com/office/drawing/2014/main" id="{0452C2E9-4893-A2A7-AA4A-DC41049D6E7B}"/>
                </a:ext>
              </a:extLst>
            </p:cNvPr>
            <p:cNvSpPr txBox="1">
              <a:spLocks/>
            </p:cNvSpPr>
            <p:nvPr/>
          </p:nvSpPr>
          <p:spPr>
            <a:xfrm>
              <a:off x="855498" y="4428689"/>
              <a:ext cx="4889394" cy="172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i="1" dirty="0"/>
                <a:t>Critical theory […] struggles for a classless, nondominative, co-operative, participatory democracy.</a:t>
              </a:r>
              <a:endParaRPr lang="en-CA" sz="2400" i="1" dirty="0"/>
            </a:p>
          </p:txBody>
        </p:sp>
      </p:grpSp>
    </p:spTree>
    <p:extLst>
      <p:ext uri="{BB962C8B-B14F-4D97-AF65-F5344CB8AC3E}">
        <p14:creationId xmlns:p14="http://schemas.microsoft.com/office/powerpoint/2010/main" val="3442873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10ED3-E424-4F7C-77B3-A015EBA95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A443D7-6217-2F4A-B6A2-664AEDEF6CF0}"/>
              </a:ext>
            </a:extLst>
          </p:cNvPr>
          <p:cNvSpPr>
            <a:spLocks noGrp="1"/>
          </p:cNvSpPr>
          <p:nvPr>
            <p:ph type="title"/>
          </p:nvPr>
        </p:nvSpPr>
        <p:spPr>
          <a:xfrm>
            <a:off x="831850" y="2045283"/>
            <a:ext cx="10515600" cy="1399222"/>
          </a:xfrm>
        </p:spPr>
        <p:txBody>
          <a:bodyPr anchor="ctr"/>
          <a:lstStyle/>
          <a:p>
            <a:pPr algn="ctr"/>
            <a:r>
              <a:rPr lang="en-CA" dirty="0"/>
              <a:t>Social construction of technology</a:t>
            </a:r>
          </a:p>
        </p:txBody>
      </p:sp>
      <p:sp>
        <p:nvSpPr>
          <p:cNvPr id="5" name="Text Placeholder 4">
            <a:extLst>
              <a:ext uri="{FF2B5EF4-FFF2-40B4-BE49-F238E27FC236}">
                <a16:creationId xmlns:a16="http://schemas.microsoft.com/office/drawing/2014/main" id="{EC1DCC83-ACD0-0C87-B689-04FDE39D68F4}"/>
              </a:ext>
            </a:extLst>
          </p:cNvPr>
          <p:cNvSpPr>
            <a:spLocks noGrp="1"/>
          </p:cNvSpPr>
          <p:nvPr>
            <p:ph type="body" idx="1"/>
          </p:nvPr>
        </p:nvSpPr>
        <p:spPr>
          <a:xfrm>
            <a:off x="831850" y="3444505"/>
            <a:ext cx="10515600" cy="1961039"/>
          </a:xfrm>
        </p:spPr>
        <p:txBody>
          <a:bodyPr>
            <a:normAutofit/>
          </a:bodyPr>
          <a:lstStyle/>
          <a:p>
            <a:pPr algn="ctr"/>
            <a:r>
              <a:rPr lang="en-CA" sz="3600" dirty="0"/>
              <a:t>Reject technological determinism and rationality in favor of reimagining and co-constructing anti-oppressive sociotechnical futures</a:t>
            </a:r>
          </a:p>
        </p:txBody>
      </p:sp>
    </p:spTree>
    <p:extLst>
      <p:ext uri="{BB962C8B-B14F-4D97-AF65-F5344CB8AC3E}">
        <p14:creationId xmlns:p14="http://schemas.microsoft.com/office/powerpoint/2010/main" val="2820935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3E860-35E0-5A92-34B7-7CCB639098A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66517D7-560D-096C-9D30-EE78DB91B1C3}"/>
              </a:ext>
            </a:extLst>
          </p:cNvPr>
          <p:cNvSpPr>
            <a:spLocks noGrp="1"/>
          </p:cNvSpPr>
          <p:nvPr>
            <p:ph type="title"/>
          </p:nvPr>
        </p:nvSpPr>
        <p:spPr>
          <a:xfrm>
            <a:off x="3155030" y="433793"/>
            <a:ext cx="8801972" cy="854075"/>
          </a:xfrm>
        </p:spPr>
        <p:txBody>
          <a:bodyPr anchor="b">
            <a:normAutofit/>
          </a:bodyPr>
          <a:lstStyle/>
          <a:p>
            <a:r>
              <a:rPr lang="en-CA" b="1" dirty="0"/>
              <a:t>What futures are we building?</a:t>
            </a:r>
          </a:p>
        </p:txBody>
      </p:sp>
      <p:sp>
        <p:nvSpPr>
          <p:cNvPr id="11" name="Content Placeholder 10">
            <a:extLst>
              <a:ext uri="{FF2B5EF4-FFF2-40B4-BE49-F238E27FC236}">
                <a16:creationId xmlns:a16="http://schemas.microsoft.com/office/drawing/2014/main" id="{24C37FFD-AC35-9331-0FE0-79F21F7FF52A}"/>
              </a:ext>
            </a:extLst>
          </p:cNvPr>
          <p:cNvSpPr>
            <a:spLocks noGrp="1"/>
          </p:cNvSpPr>
          <p:nvPr>
            <p:ph idx="1"/>
          </p:nvPr>
        </p:nvSpPr>
        <p:spPr>
          <a:xfrm>
            <a:off x="3155030" y="1287869"/>
            <a:ext cx="8801972" cy="4900790"/>
          </a:xfrm>
        </p:spPr>
        <p:txBody>
          <a:bodyPr>
            <a:normAutofit fontScale="92500"/>
          </a:bodyPr>
          <a:lstStyle/>
          <a:p>
            <a:pPr marL="0" indent="0">
              <a:lnSpc>
                <a:spcPct val="110000"/>
              </a:lnSpc>
              <a:spcBef>
                <a:spcPts val="600"/>
              </a:spcBef>
              <a:buNone/>
            </a:pPr>
            <a:r>
              <a:rPr lang="en-CA" sz="2400" b="1" dirty="0"/>
              <a:t>Technological determinism:</a:t>
            </a:r>
            <a:r>
              <a:rPr lang="en" sz="2400" dirty="0">
                <a:latin typeface="Aptos Light" panose="020B0004020202020204" pitchFamily="34" charset="0"/>
              </a:rPr>
              <a:t> A reductionist theory that technology progresses following its own internal logic of efficiency, while shaping society and values</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We must reject technological determinism and recognize that technology and social structure / culture shape each other</a:t>
            </a:r>
            <a:endParaRPr lang="en" sz="2400" dirty="0">
              <a:latin typeface="Aptos Light" panose="020B0004020202020204" pitchFamily="34" charset="0"/>
            </a:endParaRPr>
          </a:p>
          <a:p>
            <a:pPr marL="0" indent="0">
              <a:lnSpc>
                <a:spcPct val="110000"/>
              </a:lnSpc>
              <a:spcBef>
                <a:spcPts val="2400"/>
              </a:spcBef>
              <a:buNone/>
            </a:pPr>
            <a:r>
              <a:rPr lang="en-CA" sz="2400" b="1" dirty="0"/>
              <a:t>Sociotechnical imaginaries:</a:t>
            </a:r>
            <a:r>
              <a:rPr lang="en" sz="2400" dirty="0">
                <a:latin typeface="Aptos Light" panose="020B0004020202020204" pitchFamily="34" charset="0"/>
              </a:rPr>
              <a:t> Visions of desirable sociotechnical futures</a:t>
            </a:r>
          </a:p>
          <a:p>
            <a:pPr marL="0" indent="0">
              <a:lnSpc>
                <a:spcPct val="110000"/>
              </a:lnSpc>
              <a:spcBef>
                <a:spcPts val="600"/>
              </a:spcBef>
              <a:buNone/>
            </a:pPr>
            <a:r>
              <a:rPr lang="en-US" sz="2000" i="1" dirty="0">
                <a:latin typeface="Aptos Light" panose="020B0004020202020204" pitchFamily="34" charset="0"/>
              </a:rPr>
              <a:t>Whose sociotechnical imaginaries are granted normative status?</a:t>
            </a:r>
          </a:p>
          <a:p>
            <a:pPr marL="0" indent="0">
              <a:lnSpc>
                <a:spcPct val="110000"/>
              </a:lnSpc>
              <a:spcBef>
                <a:spcPts val="600"/>
              </a:spcBef>
              <a:buNone/>
            </a:pPr>
            <a:r>
              <a:rPr lang="en-US" sz="2000" i="1" dirty="0">
                <a:latin typeface="Aptos Light" panose="020B0004020202020204" pitchFamily="34" charset="0"/>
              </a:rPr>
              <a:t>What radically alternative futures are we overlooking?</a:t>
            </a:r>
          </a:p>
          <a:p>
            <a:pPr marL="0" indent="0">
              <a:lnSpc>
                <a:spcPct val="110000"/>
              </a:lnSpc>
              <a:spcBef>
                <a:spcPts val="600"/>
              </a:spcBef>
              <a:buNone/>
            </a:pPr>
            <a:r>
              <a:rPr lang="en-US" sz="2000" i="1" dirty="0">
                <a:latin typeface="Aptos Light" panose="020B0004020202020204" pitchFamily="34" charset="0"/>
              </a:rPr>
              <a:t>What is the impact of Big Tech’s dominance on our imaginaries?</a:t>
            </a:r>
          </a:p>
          <a:p>
            <a:pPr marL="0" indent="0">
              <a:lnSpc>
                <a:spcPct val="110000"/>
              </a:lnSpc>
              <a:spcBef>
                <a:spcPts val="600"/>
              </a:spcBef>
              <a:buNone/>
            </a:pPr>
            <a:r>
              <a:rPr lang="en-US" sz="2000" i="1" dirty="0">
                <a:latin typeface="Aptos Light" panose="020B0004020202020204" pitchFamily="34" charset="0"/>
              </a:rPr>
              <a:t>What would IR look like if informed by feminist, queer, decolonial, anti-racist, anti-</a:t>
            </a:r>
            <a:r>
              <a:rPr lang="en-US" sz="2000" i="1" dirty="0" err="1">
                <a:latin typeface="Aptos Light" panose="020B0004020202020204" pitchFamily="34" charset="0"/>
              </a:rPr>
              <a:t>casteist</a:t>
            </a:r>
            <a:r>
              <a:rPr lang="en-US" sz="2000" i="1" dirty="0">
                <a:latin typeface="Aptos Light" panose="020B0004020202020204" pitchFamily="34" charset="0"/>
              </a:rPr>
              <a:t>, anti-ableist, and abolitionist thoughts?</a:t>
            </a:r>
          </a:p>
          <a:p>
            <a:pPr marL="0" indent="0">
              <a:lnSpc>
                <a:spcPct val="110000"/>
              </a:lnSpc>
              <a:spcBef>
                <a:spcPts val="600"/>
              </a:spcBef>
              <a:buNone/>
            </a:pPr>
            <a:r>
              <a:rPr lang="en-US" sz="2000" i="1" dirty="0">
                <a:latin typeface="Aptos Light" panose="020B0004020202020204" pitchFamily="34" charset="0"/>
              </a:rPr>
              <a:t>What positive future can we build towards that is not just a negation of present harms?</a:t>
            </a:r>
          </a:p>
        </p:txBody>
      </p:sp>
      <p:sp>
        <p:nvSpPr>
          <p:cNvPr id="2" name="TextBox 1">
            <a:extLst>
              <a:ext uri="{FF2B5EF4-FFF2-40B4-BE49-F238E27FC236}">
                <a16:creationId xmlns:a16="http://schemas.microsoft.com/office/drawing/2014/main" id="{F07B6442-F662-099E-ED9D-6F09694480FA}"/>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Search and Society: Reimagining Information Access for Radical Futures</a:t>
            </a:r>
            <a:r>
              <a:rPr lang="en-US" sz="1200" dirty="0"/>
              <a:t>. In IRRJ, 2025.</a:t>
            </a:r>
            <a:endParaRPr lang="en-CA" sz="1200" dirty="0"/>
          </a:p>
        </p:txBody>
      </p:sp>
      <p:grpSp>
        <p:nvGrpSpPr>
          <p:cNvPr id="7" name="Group 6">
            <a:extLst>
              <a:ext uri="{FF2B5EF4-FFF2-40B4-BE49-F238E27FC236}">
                <a16:creationId xmlns:a16="http://schemas.microsoft.com/office/drawing/2014/main" id="{C7FBF064-37F4-EC40-0F17-146D68428F20}"/>
              </a:ext>
            </a:extLst>
          </p:cNvPr>
          <p:cNvGrpSpPr/>
          <p:nvPr/>
        </p:nvGrpSpPr>
        <p:grpSpPr>
          <a:xfrm>
            <a:off x="113627" y="1061851"/>
            <a:ext cx="2904135" cy="4957580"/>
            <a:chOff x="113627" y="630255"/>
            <a:chExt cx="2904135" cy="4957580"/>
          </a:xfrm>
        </p:grpSpPr>
        <p:pic>
          <p:nvPicPr>
            <p:cNvPr id="4" name="Picture 2">
              <a:extLst>
                <a:ext uri="{FF2B5EF4-FFF2-40B4-BE49-F238E27FC236}">
                  <a16:creationId xmlns:a16="http://schemas.microsoft.com/office/drawing/2014/main" id="{1B64198E-DE7E-181D-C149-CEEE2D98B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582" b="20582"/>
            <a:stretch/>
          </p:blipFill>
          <p:spPr bwMode="auto">
            <a:xfrm>
              <a:off x="216540" y="630255"/>
              <a:ext cx="2698308" cy="1825996"/>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5231C250-8A5F-DCBA-D8DC-7EA3C5D4DA2C}"/>
                </a:ext>
              </a:extLst>
            </p:cNvPr>
            <p:cNvSpPr txBox="1">
              <a:spLocks/>
            </p:cNvSpPr>
            <p:nvPr/>
          </p:nvSpPr>
          <p:spPr>
            <a:xfrm>
              <a:off x="113627" y="2456251"/>
              <a:ext cx="2904135" cy="2854584"/>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2000" dirty="0"/>
                <a:t>“</a:t>
              </a:r>
              <a:r>
                <a:rPr lang="en-US" sz="2000" i="1" dirty="0"/>
                <a:t>The exercise of imagination is dangerous to those who profit from the way things are because it has the power to show that the way things are is not permanent, not universal, not necessary.</a:t>
              </a:r>
              <a:r>
                <a:rPr lang="en-US" sz="2000" dirty="0"/>
                <a:t>”</a:t>
              </a:r>
            </a:p>
          </p:txBody>
        </p:sp>
        <p:sp>
          <p:nvSpPr>
            <p:cNvPr id="6" name="Text Placeholder 3">
              <a:extLst>
                <a:ext uri="{FF2B5EF4-FFF2-40B4-BE49-F238E27FC236}">
                  <a16:creationId xmlns:a16="http://schemas.microsoft.com/office/drawing/2014/main" id="{A1B4C56E-4A84-1A2F-2766-098BDED377C7}"/>
                </a:ext>
              </a:extLst>
            </p:cNvPr>
            <p:cNvSpPr txBox="1">
              <a:spLocks/>
            </p:cNvSpPr>
            <p:nvPr/>
          </p:nvSpPr>
          <p:spPr>
            <a:xfrm>
              <a:off x="113627" y="5310835"/>
              <a:ext cx="2805142" cy="277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dirty="0"/>
                <a:t>– Ursula K. Le Guin</a:t>
              </a:r>
            </a:p>
          </p:txBody>
        </p:sp>
      </p:grpSp>
    </p:spTree>
    <p:extLst>
      <p:ext uri="{BB962C8B-B14F-4D97-AF65-F5344CB8AC3E}">
        <p14:creationId xmlns:p14="http://schemas.microsoft.com/office/powerpoint/2010/main" val="449274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90FED-25B4-2CCC-7B75-38DCC885B6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BC5DA1-9BB7-EAF3-F5D0-7C8C197B4992}"/>
              </a:ext>
            </a:extLst>
          </p:cNvPr>
          <p:cNvSpPr>
            <a:spLocks noGrp="1"/>
          </p:cNvSpPr>
          <p:nvPr>
            <p:ph type="title"/>
          </p:nvPr>
        </p:nvSpPr>
        <p:spPr>
          <a:xfrm>
            <a:off x="831850" y="2045283"/>
            <a:ext cx="10515600" cy="1399222"/>
          </a:xfrm>
        </p:spPr>
        <p:txBody>
          <a:bodyPr anchor="ctr"/>
          <a:lstStyle/>
          <a:p>
            <a:pPr algn="ctr"/>
            <a:r>
              <a:rPr lang="en-CA" dirty="0"/>
              <a:t>Social construction of knowledge</a:t>
            </a:r>
          </a:p>
        </p:txBody>
      </p:sp>
      <p:sp>
        <p:nvSpPr>
          <p:cNvPr id="5" name="Text Placeholder 4">
            <a:extLst>
              <a:ext uri="{FF2B5EF4-FFF2-40B4-BE49-F238E27FC236}">
                <a16:creationId xmlns:a16="http://schemas.microsoft.com/office/drawing/2014/main" id="{268170FF-1DEF-7902-9820-DBF35905C2BE}"/>
              </a:ext>
            </a:extLst>
          </p:cNvPr>
          <p:cNvSpPr>
            <a:spLocks noGrp="1"/>
          </p:cNvSpPr>
          <p:nvPr>
            <p:ph type="body" idx="1"/>
          </p:nvPr>
        </p:nvSpPr>
        <p:spPr>
          <a:xfrm>
            <a:off x="831850" y="3444505"/>
            <a:ext cx="10515600" cy="1961039"/>
          </a:xfrm>
        </p:spPr>
        <p:txBody>
          <a:bodyPr>
            <a:normAutofit fontScale="92500"/>
          </a:bodyPr>
          <a:lstStyle/>
          <a:p>
            <a:pPr algn="ctr"/>
            <a:r>
              <a:rPr lang="en-CA" sz="3600" dirty="0"/>
              <a:t>Renounce positivist views of information and the traditional role ascribed to IR within capitalist logics of consumption in favor of reframing IR’s role within social processes of sense-making and knowledge production</a:t>
            </a:r>
          </a:p>
        </p:txBody>
      </p:sp>
    </p:spTree>
    <p:extLst>
      <p:ext uri="{BB962C8B-B14F-4D97-AF65-F5344CB8AC3E}">
        <p14:creationId xmlns:p14="http://schemas.microsoft.com/office/powerpoint/2010/main" val="1801778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849D68-073B-25D4-4006-2E944B53FC48}"/>
              </a:ext>
            </a:extLst>
          </p:cNvPr>
          <p:cNvSpPr>
            <a:spLocks noGrp="1"/>
          </p:cNvSpPr>
          <p:nvPr>
            <p:ph type="title"/>
          </p:nvPr>
        </p:nvSpPr>
        <p:spPr/>
        <p:txBody>
          <a:bodyPr>
            <a:normAutofit/>
          </a:bodyPr>
          <a:lstStyle/>
          <a:p>
            <a:r>
              <a:rPr lang="en-CA" sz="4000" dirty="0"/>
              <a:t>Commodified model of information consumption</a:t>
            </a:r>
          </a:p>
        </p:txBody>
      </p:sp>
      <p:pic>
        <p:nvPicPr>
          <p:cNvPr id="7" name="Graphic 6" descr="Office worker female with solid fill">
            <a:extLst>
              <a:ext uri="{FF2B5EF4-FFF2-40B4-BE49-F238E27FC236}">
                <a16:creationId xmlns:a16="http://schemas.microsoft.com/office/drawing/2014/main" id="{6965AE64-66DC-2748-F16A-2350988A4F5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446463" y="4187602"/>
            <a:ext cx="914400" cy="914400"/>
          </a:xfrm>
          <a:prstGeom prst="rect">
            <a:avLst/>
          </a:prstGeom>
        </p:spPr>
      </p:pic>
      <p:pic>
        <p:nvPicPr>
          <p:cNvPr id="11" name="Graphic 10" descr="Magnifying glass with solid fill">
            <a:extLst>
              <a:ext uri="{FF2B5EF4-FFF2-40B4-BE49-F238E27FC236}">
                <a16:creationId xmlns:a16="http://schemas.microsoft.com/office/drawing/2014/main" id="{71ADDD3D-D6E2-48F1-69FE-74E76ECB55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36991" y="3555173"/>
            <a:ext cx="914400" cy="914400"/>
          </a:xfrm>
          <a:prstGeom prst="rect">
            <a:avLst/>
          </a:prstGeom>
        </p:spPr>
      </p:pic>
      <p:pic>
        <p:nvPicPr>
          <p:cNvPr id="10" name="Graphic 9" descr="Document with solid fill">
            <a:extLst>
              <a:ext uri="{FF2B5EF4-FFF2-40B4-BE49-F238E27FC236}">
                <a16:creationId xmlns:a16="http://schemas.microsoft.com/office/drawing/2014/main" id="{CA21BEAA-0DAC-BF7F-36AD-800FCC1B6E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29779" y="1657888"/>
            <a:ext cx="914400" cy="914400"/>
          </a:xfrm>
          <a:prstGeom prst="rect">
            <a:avLst/>
          </a:prstGeom>
        </p:spPr>
      </p:pic>
      <p:pic>
        <p:nvPicPr>
          <p:cNvPr id="12" name="Graphic 11" descr="Document with solid fill">
            <a:extLst>
              <a:ext uri="{FF2B5EF4-FFF2-40B4-BE49-F238E27FC236}">
                <a16:creationId xmlns:a16="http://schemas.microsoft.com/office/drawing/2014/main" id="{9CC180A9-12F3-070F-9CFE-3D841752AD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29779" y="2922745"/>
            <a:ext cx="914400" cy="914400"/>
          </a:xfrm>
          <a:prstGeom prst="rect">
            <a:avLst/>
          </a:prstGeom>
        </p:spPr>
      </p:pic>
      <p:pic>
        <p:nvPicPr>
          <p:cNvPr id="13" name="Graphic 12" descr="Document with solid fill">
            <a:extLst>
              <a:ext uri="{FF2B5EF4-FFF2-40B4-BE49-F238E27FC236}">
                <a16:creationId xmlns:a16="http://schemas.microsoft.com/office/drawing/2014/main" id="{74A4670E-2B31-DF10-30B0-23A12985E5F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29779" y="4187602"/>
            <a:ext cx="914400" cy="914400"/>
          </a:xfrm>
          <a:prstGeom prst="rect">
            <a:avLst/>
          </a:prstGeom>
        </p:spPr>
      </p:pic>
      <p:pic>
        <p:nvPicPr>
          <p:cNvPr id="14" name="Graphic 13" descr="Document with solid fill">
            <a:extLst>
              <a:ext uri="{FF2B5EF4-FFF2-40B4-BE49-F238E27FC236}">
                <a16:creationId xmlns:a16="http://schemas.microsoft.com/office/drawing/2014/main" id="{2EC0274A-8E0F-C877-AC70-6694677590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47349" y="5452370"/>
            <a:ext cx="914400" cy="914400"/>
          </a:xfrm>
          <a:prstGeom prst="rect">
            <a:avLst/>
          </a:prstGeom>
        </p:spPr>
      </p:pic>
      <p:grpSp>
        <p:nvGrpSpPr>
          <p:cNvPr id="51" name="Group 50">
            <a:extLst>
              <a:ext uri="{FF2B5EF4-FFF2-40B4-BE49-F238E27FC236}">
                <a16:creationId xmlns:a16="http://schemas.microsoft.com/office/drawing/2014/main" id="{CFDF1189-B431-E95B-8166-70F222E55BE0}"/>
              </a:ext>
            </a:extLst>
          </p:cNvPr>
          <p:cNvGrpSpPr/>
          <p:nvPr/>
        </p:nvGrpSpPr>
        <p:grpSpPr>
          <a:xfrm>
            <a:off x="8996453" y="3555173"/>
            <a:ext cx="914400" cy="914400"/>
            <a:chOff x="8744203" y="3555173"/>
            <a:chExt cx="914400" cy="914400"/>
          </a:xfrm>
        </p:grpSpPr>
        <p:pic>
          <p:nvPicPr>
            <p:cNvPr id="16" name="Graphic 15" descr="Speech with solid fill">
              <a:extLst>
                <a:ext uri="{FF2B5EF4-FFF2-40B4-BE49-F238E27FC236}">
                  <a16:creationId xmlns:a16="http://schemas.microsoft.com/office/drawing/2014/main" id="{FE5910C6-D75E-6DD5-1943-5EB55595169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44203" y="3555173"/>
              <a:ext cx="914400" cy="914400"/>
            </a:xfrm>
            <a:prstGeom prst="rect">
              <a:avLst/>
            </a:prstGeom>
          </p:spPr>
        </p:pic>
        <p:sp>
          <p:nvSpPr>
            <p:cNvPr id="17" name="TextBox 16">
              <a:extLst>
                <a:ext uri="{FF2B5EF4-FFF2-40B4-BE49-F238E27FC236}">
                  <a16:creationId xmlns:a16="http://schemas.microsoft.com/office/drawing/2014/main" id="{CC04C8A0-6956-1E81-117C-22CCEE057F37}"/>
                </a:ext>
              </a:extLst>
            </p:cNvPr>
            <p:cNvSpPr txBox="1"/>
            <p:nvPr/>
          </p:nvSpPr>
          <p:spPr>
            <a:xfrm>
              <a:off x="8872496" y="3780116"/>
              <a:ext cx="657814" cy="307777"/>
            </a:xfrm>
            <a:prstGeom prst="rect">
              <a:avLst/>
            </a:prstGeom>
            <a:noFill/>
          </p:spPr>
          <p:txBody>
            <a:bodyPr wrap="square" rtlCol="0">
              <a:spAutoFit/>
            </a:bodyPr>
            <a:lstStyle/>
            <a:p>
              <a:pPr algn="ctr"/>
              <a:r>
                <a:rPr lang="en-CA" sz="1400" dirty="0">
                  <a:solidFill>
                    <a:schemeClr val="bg1"/>
                  </a:solidFill>
                  <a:latin typeface="Aptos Narrow" panose="020B0004020202020204" pitchFamily="34" charset="0"/>
                </a:rPr>
                <a:t>query</a:t>
              </a:r>
            </a:p>
          </p:txBody>
        </p:sp>
      </p:grpSp>
      <p:cxnSp>
        <p:nvCxnSpPr>
          <p:cNvPr id="19" name="Straight Arrow Connector 18">
            <a:extLst>
              <a:ext uri="{FF2B5EF4-FFF2-40B4-BE49-F238E27FC236}">
                <a16:creationId xmlns:a16="http://schemas.microsoft.com/office/drawing/2014/main" id="{3AC8D735-D82D-7DD6-B0FF-A170F90CFD55}"/>
              </a:ext>
            </a:extLst>
          </p:cNvPr>
          <p:cNvCxnSpPr>
            <a:cxnSpLocks/>
          </p:cNvCxnSpPr>
          <p:nvPr/>
        </p:nvCxnSpPr>
        <p:spPr>
          <a:xfrm>
            <a:off x="3644179" y="2111809"/>
            <a:ext cx="2200471" cy="1585592"/>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F912344A-ED53-0C95-6356-596B1414A207}"/>
              </a:ext>
            </a:extLst>
          </p:cNvPr>
          <p:cNvCxnSpPr>
            <a:cxnSpLocks/>
          </p:cNvCxnSpPr>
          <p:nvPr/>
        </p:nvCxnSpPr>
        <p:spPr>
          <a:xfrm>
            <a:off x="3644179" y="3396699"/>
            <a:ext cx="2129164" cy="489454"/>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7A4DBCD2-0E84-E8E7-9334-FB3C5566CF76}"/>
              </a:ext>
            </a:extLst>
          </p:cNvPr>
          <p:cNvCxnSpPr>
            <a:cxnSpLocks/>
          </p:cNvCxnSpPr>
          <p:nvPr/>
        </p:nvCxnSpPr>
        <p:spPr>
          <a:xfrm flipV="1">
            <a:off x="3644179" y="4087893"/>
            <a:ext cx="2167183" cy="625226"/>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27" name="Straight Arrow Connector 26">
            <a:extLst>
              <a:ext uri="{FF2B5EF4-FFF2-40B4-BE49-F238E27FC236}">
                <a16:creationId xmlns:a16="http://schemas.microsoft.com/office/drawing/2014/main" id="{AE48BE88-B830-DACF-B389-32076D7C9429}"/>
              </a:ext>
            </a:extLst>
          </p:cNvPr>
          <p:cNvCxnSpPr>
            <a:cxnSpLocks/>
          </p:cNvCxnSpPr>
          <p:nvPr/>
        </p:nvCxnSpPr>
        <p:spPr>
          <a:xfrm flipV="1">
            <a:off x="3644179" y="4271685"/>
            <a:ext cx="2295136" cy="1655379"/>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C05DA71D-7408-6C42-8F05-6227CD28CA0A}"/>
              </a:ext>
            </a:extLst>
          </p:cNvPr>
          <p:cNvCxnSpPr>
            <a:cxnSpLocks/>
          </p:cNvCxnSpPr>
          <p:nvPr/>
        </p:nvCxnSpPr>
        <p:spPr>
          <a:xfrm flipH="1">
            <a:off x="6514757" y="3886153"/>
            <a:ext cx="2481696" cy="0"/>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6" name="Straight Arrow Connector 35">
            <a:extLst>
              <a:ext uri="{FF2B5EF4-FFF2-40B4-BE49-F238E27FC236}">
                <a16:creationId xmlns:a16="http://schemas.microsoft.com/office/drawing/2014/main" id="{C98C71BD-5968-B1F4-F049-B0C2227372E2}"/>
              </a:ext>
            </a:extLst>
          </p:cNvPr>
          <p:cNvCxnSpPr>
            <a:cxnSpLocks/>
          </p:cNvCxnSpPr>
          <p:nvPr/>
        </p:nvCxnSpPr>
        <p:spPr>
          <a:xfrm>
            <a:off x="6615041" y="4087893"/>
            <a:ext cx="2915269" cy="709309"/>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pic>
        <p:nvPicPr>
          <p:cNvPr id="39" name="Graphic 38" descr="Document with solid fill">
            <a:extLst>
              <a:ext uri="{FF2B5EF4-FFF2-40B4-BE49-F238E27FC236}">
                <a16:creationId xmlns:a16="http://schemas.microsoft.com/office/drawing/2014/main" id="{9B264713-598D-E464-F2FF-A0A9130FEDC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80006" y="4160579"/>
            <a:ext cx="484223" cy="484223"/>
          </a:xfrm>
          <a:prstGeom prst="rect">
            <a:avLst/>
          </a:prstGeom>
        </p:spPr>
      </p:pic>
      <p:sp>
        <p:nvSpPr>
          <p:cNvPr id="43" name="TextBox 42">
            <a:extLst>
              <a:ext uri="{FF2B5EF4-FFF2-40B4-BE49-F238E27FC236}">
                <a16:creationId xmlns:a16="http://schemas.microsoft.com/office/drawing/2014/main" id="{B5E6DF35-6866-AA5B-C33E-119D742FDEFC}"/>
              </a:ext>
            </a:extLst>
          </p:cNvPr>
          <p:cNvSpPr txBox="1"/>
          <p:nvPr/>
        </p:nvSpPr>
        <p:spPr>
          <a:xfrm>
            <a:off x="118270" y="2379070"/>
            <a:ext cx="2593042" cy="1477328"/>
          </a:xfrm>
          <a:prstGeom prst="rect">
            <a:avLst/>
          </a:prstGeom>
          <a:noFill/>
        </p:spPr>
        <p:txBody>
          <a:bodyPr wrap="square">
            <a:spAutoFit/>
          </a:bodyPr>
          <a:lstStyle/>
          <a:p>
            <a:r>
              <a:rPr lang="en-CA" dirty="0"/>
              <a:t>Information artifacts viewed as commodities and valued </a:t>
            </a:r>
            <a:r>
              <a:rPr lang="en-CA" dirty="0" err="1"/>
              <a:t>w.r.t.</a:t>
            </a:r>
            <a:r>
              <a:rPr lang="en-CA" dirty="0"/>
              <a:t> relevance, source authority, factuality, etc.</a:t>
            </a:r>
          </a:p>
        </p:txBody>
      </p:sp>
      <p:sp>
        <p:nvSpPr>
          <p:cNvPr id="45" name="Arc 44">
            <a:extLst>
              <a:ext uri="{FF2B5EF4-FFF2-40B4-BE49-F238E27FC236}">
                <a16:creationId xmlns:a16="http://schemas.microsoft.com/office/drawing/2014/main" id="{01EBAF0C-919D-CCBA-B98A-08DC9ED5550A}"/>
              </a:ext>
            </a:extLst>
          </p:cNvPr>
          <p:cNvSpPr/>
          <p:nvPr/>
        </p:nvSpPr>
        <p:spPr>
          <a:xfrm>
            <a:off x="1351728" y="1947584"/>
            <a:ext cx="2479485" cy="938049"/>
          </a:xfrm>
          <a:prstGeom prst="arc">
            <a:avLst>
              <a:gd name="adj1" fmla="val 10693933"/>
              <a:gd name="adj2" fmla="val 16462215"/>
            </a:avLst>
          </a:prstGeom>
          <a:ln w="19050" cap="flat" cmpd="sng" algn="ctr">
            <a:solidFill>
              <a:schemeClr val="dk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txBody>
          <a:bodyPr rtlCol="0" anchor="ctr"/>
          <a:lstStyle/>
          <a:p>
            <a:pPr algn="ctr"/>
            <a:endParaRPr lang="en-CA"/>
          </a:p>
        </p:txBody>
      </p:sp>
      <p:sp>
        <p:nvSpPr>
          <p:cNvPr id="47" name="TextBox 46">
            <a:extLst>
              <a:ext uri="{FF2B5EF4-FFF2-40B4-BE49-F238E27FC236}">
                <a16:creationId xmlns:a16="http://schemas.microsoft.com/office/drawing/2014/main" id="{14A4B293-DC1A-CCB0-C0AC-2E6D01D75014}"/>
              </a:ext>
            </a:extLst>
          </p:cNvPr>
          <p:cNvSpPr txBox="1"/>
          <p:nvPr/>
        </p:nvSpPr>
        <p:spPr>
          <a:xfrm>
            <a:off x="7536159" y="1736547"/>
            <a:ext cx="4510893" cy="1200329"/>
          </a:xfrm>
          <a:prstGeom prst="rect">
            <a:avLst/>
          </a:prstGeom>
          <a:noFill/>
        </p:spPr>
        <p:txBody>
          <a:bodyPr wrap="square">
            <a:spAutoFit/>
          </a:bodyPr>
          <a:lstStyle/>
          <a:p>
            <a:r>
              <a:rPr lang="en-US" dirty="0"/>
              <a:t>IR systems exist independent of the corpus and information needs; </a:t>
            </a:r>
            <a:r>
              <a:rPr lang="en-CA" dirty="0"/>
              <a:t>responsible for matching </a:t>
            </a:r>
            <a:r>
              <a:rPr lang="en-US" dirty="0"/>
              <a:t>information artifacts (“supply”) with information needs (“demand”)</a:t>
            </a:r>
            <a:endParaRPr lang="en-CA" dirty="0"/>
          </a:p>
        </p:txBody>
      </p:sp>
      <p:sp>
        <p:nvSpPr>
          <p:cNvPr id="48" name="TextBox 47">
            <a:extLst>
              <a:ext uri="{FF2B5EF4-FFF2-40B4-BE49-F238E27FC236}">
                <a16:creationId xmlns:a16="http://schemas.microsoft.com/office/drawing/2014/main" id="{F2838181-7C02-7602-4F29-0932199D7E9E}"/>
              </a:ext>
            </a:extLst>
          </p:cNvPr>
          <p:cNvSpPr txBox="1"/>
          <p:nvPr/>
        </p:nvSpPr>
        <p:spPr>
          <a:xfrm>
            <a:off x="2667189" y="6366770"/>
            <a:ext cx="1039580" cy="369332"/>
          </a:xfrm>
          <a:prstGeom prst="rect">
            <a:avLst/>
          </a:prstGeom>
          <a:noFill/>
        </p:spPr>
        <p:txBody>
          <a:bodyPr wrap="square">
            <a:spAutoFit/>
          </a:bodyPr>
          <a:lstStyle/>
          <a:p>
            <a:pPr algn="ctr"/>
            <a:r>
              <a:rPr lang="en-US" b="1" dirty="0"/>
              <a:t>(supply)</a:t>
            </a:r>
            <a:endParaRPr lang="en-CA" b="1" dirty="0"/>
          </a:p>
        </p:txBody>
      </p:sp>
      <p:sp>
        <p:nvSpPr>
          <p:cNvPr id="49" name="TextBox 48">
            <a:extLst>
              <a:ext uri="{FF2B5EF4-FFF2-40B4-BE49-F238E27FC236}">
                <a16:creationId xmlns:a16="http://schemas.microsoft.com/office/drawing/2014/main" id="{A3FC3EEE-8553-CF71-8B98-CBFC583D0F71}"/>
              </a:ext>
            </a:extLst>
          </p:cNvPr>
          <p:cNvSpPr txBox="1"/>
          <p:nvPr/>
        </p:nvSpPr>
        <p:spPr>
          <a:xfrm>
            <a:off x="8808614" y="3320845"/>
            <a:ext cx="1290077" cy="369332"/>
          </a:xfrm>
          <a:prstGeom prst="rect">
            <a:avLst/>
          </a:prstGeom>
          <a:noFill/>
        </p:spPr>
        <p:txBody>
          <a:bodyPr wrap="square">
            <a:spAutoFit/>
          </a:bodyPr>
          <a:lstStyle/>
          <a:p>
            <a:pPr algn="ctr"/>
            <a:r>
              <a:rPr lang="en-US" b="1" dirty="0"/>
              <a:t>(demand)</a:t>
            </a:r>
            <a:endParaRPr lang="en-CA" b="1" dirty="0"/>
          </a:p>
        </p:txBody>
      </p:sp>
      <p:sp>
        <p:nvSpPr>
          <p:cNvPr id="50" name="Arc 49">
            <a:extLst>
              <a:ext uri="{FF2B5EF4-FFF2-40B4-BE49-F238E27FC236}">
                <a16:creationId xmlns:a16="http://schemas.microsoft.com/office/drawing/2014/main" id="{25ED9128-C997-7F0E-193D-CD56F9BB79DE}"/>
              </a:ext>
            </a:extLst>
          </p:cNvPr>
          <p:cNvSpPr/>
          <p:nvPr/>
        </p:nvSpPr>
        <p:spPr>
          <a:xfrm>
            <a:off x="6130125" y="2306123"/>
            <a:ext cx="2479485" cy="2409672"/>
          </a:xfrm>
          <a:prstGeom prst="arc">
            <a:avLst>
              <a:gd name="adj1" fmla="val 10693933"/>
              <a:gd name="adj2" fmla="val 16462215"/>
            </a:avLst>
          </a:prstGeom>
          <a:ln w="19050" cap="flat" cmpd="sng" algn="ctr">
            <a:solidFill>
              <a:schemeClr val="dk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a:p>
        </p:txBody>
      </p:sp>
      <p:sp>
        <p:nvSpPr>
          <p:cNvPr id="53" name="TextBox 52">
            <a:extLst>
              <a:ext uri="{FF2B5EF4-FFF2-40B4-BE49-F238E27FC236}">
                <a16:creationId xmlns:a16="http://schemas.microsoft.com/office/drawing/2014/main" id="{582ACC14-1250-0904-1AC6-1129136411FB}"/>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US" sz="1200" dirty="0">
                <a:hlinkClick r:id="rId6"/>
              </a:rPr>
              <a:t>Towards Critical IR Theories and Practices</a:t>
            </a:r>
            <a:r>
              <a:rPr lang="en-US" sz="1200" dirty="0"/>
              <a:t>. In SIGIR Forum, 2026.</a:t>
            </a:r>
            <a:endParaRPr lang="en-CA" sz="1200" dirty="0"/>
          </a:p>
        </p:txBody>
      </p:sp>
    </p:spTree>
    <p:extLst>
      <p:ext uri="{BB962C8B-B14F-4D97-AF65-F5344CB8AC3E}">
        <p14:creationId xmlns:p14="http://schemas.microsoft.com/office/powerpoint/2010/main" val="425650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7" grpId="0"/>
      <p:bldP spid="48" grpId="0"/>
      <p:bldP spid="49" grpId="0"/>
      <p:bldP spid="5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E487-FDD7-3134-4C39-9238BB2A4C3F}"/>
              </a:ext>
            </a:extLst>
          </p:cNvPr>
          <p:cNvSpPr>
            <a:spLocks noGrp="1"/>
          </p:cNvSpPr>
          <p:nvPr>
            <p:ph type="title"/>
          </p:nvPr>
        </p:nvSpPr>
        <p:spPr/>
        <p:txBody>
          <a:bodyPr>
            <a:normAutofit/>
          </a:bodyPr>
          <a:lstStyle/>
          <a:p>
            <a:r>
              <a:rPr lang="en-US" sz="4000" dirty="0"/>
              <a:t>Social constructionist view of information and IR</a:t>
            </a:r>
            <a:endParaRPr lang="en-CA" sz="4000" dirty="0"/>
          </a:p>
        </p:txBody>
      </p:sp>
      <p:pic>
        <p:nvPicPr>
          <p:cNvPr id="3" name="Graphic 2" descr="Magnifying glass with solid fill">
            <a:extLst>
              <a:ext uri="{FF2B5EF4-FFF2-40B4-BE49-F238E27FC236}">
                <a16:creationId xmlns:a16="http://schemas.microsoft.com/office/drawing/2014/main" id="{BDA092F8-4A2C-9F6F-F1FC-D498FD05B68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019741" y="2762647"/>
            <a:ext cx="2152518" cy="2152518"/>
          </a:xfrm>
          <a:prstGeom prst="rect">
            <a:avLst/>
          </a:prstGeom>
        </p:spPr>
      </p:pic>
      <p:pic>
        <p:nvPicPr>
          <p:cNvPr id="5" name="Graphic 4" descr="Female Profile with solid fill">
            <a:extLst>
              <a:ext uri="{FF2B5EF4-FFF2-40B4-BE49-F238E27FC236}">
                <a16:creationId xmlns:a16="http://schemas.microsoft.com/office/drawing/2014/main" id="{C187126A-0EC9-DE94-09DB-52DAAE0CB71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19836" y="3310917"/>
            <a:ext cx="303687" cy="303687"/>
          </a:xfrm>
          <a:prstGeom prst="rect">
            <a:avLst/>
          </a:prstGeom>
        </p:spPr>
      </p:pic>
      <p:pic>
        <p:nvPicPr>
          <p:cNvPr id="6" name="Graphic 5" descr="Male profile with solid fill">
            <a:extLst>
              <a:ext uri="{FF2B5EF4-FFF2-40B4-BE49-F238E27FC236}">
                <a16:creationId xmlns:a16="http://schemas.microsoft.com/office/drawing/2014/main" id="{328AC6E5-03EC-95A1-24D5-0A6A4A5EDF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49207" y="3689550"/>
            <a:ext cx="303687" cy="303687"/>
          </a:xfrm>
          <a:prstGeom prst="rect">
            <a:avLst/>
          </a:prstGeom>
        </p:spPr>
      </p:pic>
      <p:pic>
        <p:nvPicPr>
          <p:cNvPr id="7" name="Graphic 6" descr="Office worker female with solid fill">
            <a:extLst>
              <a:ext uri="{FF2B5EF4-FFF2-40B4-BE49-F238E27FC236}">
                <a16:creationId xmlns:a16="http://schemas.microsoft.com/office/drawing/2014/main" id="{6BCBCE44-DD9E-0FE0-4B6A-A3A25449681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80553" y="3428999"/>
            <a:ext cx="303687" cy="303687"/>
          </a:xfrm>
          <a:prstGeom prst="rect">
            <a:avLst/>
          </a:prstGeom>
        </p:spPr>
      </p:pic>
      <p:pic>
        <p:nvPicPr>
          <p:cNvPr id="8" name="Graphic 7" descr="Office worker male with solid fill">
            <a:extLst>
              <a:ext uri="{FF2B5EF4-FFF2-40B4-BE49-F238E27FC236}">
                <a16:creationId xmlns:a16="http://schemas.microsoft.com/office/drawing/2014/main" id="{B91F16D7-2324-770C-C841-C1FBAE81CF5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35421" y="3614604"/>
            <a:ext cx="303687" cy="303687"/>
          </a:xfrm>
          <a:prstGeom prst="rect">
            <a:avLst/>
          </a:prstGeom>
        </p:spPr>
      </p:pic>
      <p:pic>
        <p:nvPicPr>
          <p:cNvPr id="9" name="Graphic 8" descr="School boy with solid fill">
            <a:extLst>
              <a:ext uri="{FF2B5EF4-FFF2-40B4-BE49-F238E27FC236}">
                <a16:creationId xmlns:a16="http://schemas.microsoft.com/office/drawing/2014/main" id="{010789D5-5F46-C18B-94AA-F902D1E8C8B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93233" y="3103744"/>
            <a:ext cx="303687" cy="303687"/>
          </a:xfrm>
          <a:prstGeom prst="rect">
            <a:avLst/>
          </a:prstGeom>
        </p:spPr>
      </p:pic>
      <p:pic>
        <p:nvPicPr>
          <p:cNvPr id="10" name="Graphic 9" descr="Female Profile with solid fill">
            <a:extLst>
              <a:ext uri="{FF2B5EF4-FFF2-40B4-BE49-F238E27FC236}">
                <a16:creationId xmlns:a16="http://schemas.microsoft.com/office/drawing/2014/main" id="{16E27B3E-7903-8601-7532-B4C6260EB5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78727" y="2614136"/>
            <a:ext cx="914400" cy="914400"/>
          </a:xfrm>
          <a:prstGeom prst="rect">
            <a:avLst/>
          </a:prstGeom>
        </p:spPr>
      </p:pic>
      <p:pic>
        <p:nvPicPr>
          <p:cNvPr id="11" name="Graphic 10" descr="Office worker female with solid fill">
            <a:extLst>
              <a:ext uri="{FF2B5EF4-FFF2-40B4-BE49-F238E27FC236}">
                <a16:creationId xmlns:a16="http://schemas.microsoft.com/office/drawing/2014/main" id="{91AB177D-2C48-B318-809D-7F073DAC28F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242034" y="4737172"/>
            <a:ext cx="914400" cy="914400"/>
          </a:xfrm>
          <a:prstGeom prst="rect">
            <a:avLst/>
          </a:prstGeom>
        </p:spPr>
      </p:pic>
      <p:pic>
        <p:nvPicPr>
          <p:cNvPr id="12" name="Graphic 11" descr="Office worker male with solid fill">
            <a:extLst>
              <a:ext uri="{FF2B5EF4-FFF2-40B4-BE49-F238E27FC236}">
                <a16:creationId xmlns:a16="http://schemas.microsoft.com/office/drawing/2014/main" id="{A58F7761-F769-898B-C881-C4722463E66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83855" y="4992534"/>
            <a:ext cx="914400" cy="914400"/>
          </a:xfrm>
          <a:prstGeom prst="rect">
            <a:avLst/>
          </a:prstGeom>
        </p:spPr>
      </p:pic>
      <p:pic>
        <p:nvPicPr>
          <p:cNvPr id="13" name="Graphic 12" descr="School boy with solid fill">
            <a:extLst>
              <a:ext uri="{FF2B5EF4-FFF2-40B4-BE49-F238E27FC236}">
                <a16:creationId xmlns:a16="http://schemas.microsoft.com/office/drawing/2014/main" id="{5A237413-FCBC-F81C-9745-882FE5CD733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98873" y="2073920"/>
            <a:ext cx="914400" cy="914400"/>
          </a:xfrm>
          <a:prstGeom prst="rect">
            <a:avLst/>
          </a:prstGeom>
        </p:spPr>
      </p:pic>
      <p:pic>
        <p:nvPicPr>
          <p:cNvPr id="14" name="Graphic 13" descr="Document with solid fill">
            <a:extLst>
              <a:ext uri="{FF2B5EF4-FFF2-40B4-BE49-F238E27FC236}">
                <a16:creationId xmlns:a16="http://schemas.microsoft.com/office/drawing/2014/main" id="{3FBB0489-A3EA-21EE-8707-C63E854DE72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297738" y="1650047"/>
            <a:ext cx="914400" cy="914400"/>
          </a:xfrm>
          <a:prstGeom prst="rect">
            <a:avLst/>
          </a:prstGeom>
        </p:spPr>
      </p:pic>
      <p:grpSp>
        <p:nvGrpSpPr>
          <p:cNvPr id="17" name="Group 16">
            <a:extLst>
              <a:ext uri="{FF2B5EF4-FFF2-40B4-BE49-F238E27FC236}">
                <a16:creationId xmlns:a16="http://schemas.microsoft.com/office/drawing/2014/main" id="{A8565F76-FE18-B212-967A-ABC7CEC9F6F2}"/>
              </a:ext>
            </a:extLst>
          </p:cNvPr>
          <p:cNvGrpSpPr/>
          <p:nvPr/>
        </p:nvGrpSpPr>
        <p:grpSpPr>
          <a:xfrm>
            <a:off x="2193631" y="1867286"/>
            <a:ext cx="914400" cy="914400"/>
            <a:chOff x="8744203" y="3555173"/>
            <a:chExt cx="914400" cy="914400"/>
          </a:xfrm>
        </p:grpSpPr>
        <p:pic>
          <p:nvPicPr>
            <p:cNvPr id="15" name="Graphic 14" descr="Speech with solid fill">
              <a:extLst>
                <a:ext uri="{FF2B5EF4-FFF2-40B4-BE49-F238E27FC236}">
                  <a16:creationId xmlns:a16="http://schemas.microsoft.com/office/drawing/2014/main" id="{CF5B6EDA-DBDA-5B21-69CB-833FF086CEC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744203" y="3555173"/>
              <a:ext cx="914400" cy="914400"/>
            </a:xfrm>
            <a:prstGeom prst="rect">
              <a:avLst/>
            </a:prstGeom>
          </p:spPr>
        </p:pic>
        <p:sp>
          <p:nvSpPr>
            <p:cNvPr id="16" name="TextBox 15">
              <a:extLst>
                <a:ext uri="{FF2B5EF4-FFF2-40B4-BE49-F238E27FC236}">
                  <a16:creationId xmlns:a16="http://schemas.microsoft.com/office/drawing/2014/main" id="{40729393-6B63-C723-10AF-0A7CF2375662}"/>
                </a:ext>
              </a:extLst>
            </p:cNvPr>
            <p:cNvSpPr txBox="1"/>
            <p:nvPr/>
          </p:nvSpPr>
          <p:spPr>
            <a:xfrm>
              <a:off x="8872496" y="3780116"/>
              <a:ext cx="657814" cy="307777"/>
            </a:xfrm>
            <a:prstGeom prst="rect">
              <a:avLst/>
            </a:prstGeom>
            <a:noFill/>
          </p:spPr>
          <p:txBody>
            <a:bodyPr wrap="square" rtlCol="0">
              <a:spAutoFit/>
            </a:bodyPr>
            <a:lstStyle/>
            <a:p>
              <a:pPr algn="ctr"/>
              <a:r>
                <a:rPr lang="en-CA" sz="1400" dirty="0">
                  <a:solidFill>
                    <a:schemeClr val="bg1"/>
                  </a:solidFill>
                  <a:latin typeface="Aptos Narrow" panose="020B0004020202020204" pitchFamily="34" charset="0"/>
                </a:rPr>
                <a:t>query</a:t>
              </a:r>
            </a:p>
          </p:txBody>
        </p:sp>
      </p:grpSp>
      <p:grpSp>
        <p:nvGrpSpPr>
          <p:cNvPr id="18" name="Group 17">
            <a:extLst>
              <a:ext uri="{FF2B5EF4-FFF2-40B4-BE49-F238E27FC236}">
                <a16:creationId xmlns:a16="http://schemas.microsoft.com/office/drawing/2014/main" id="{F972D574-B16C-FB8D-6582-EE1AB9009C8E}"/>
              </a:ext>
            </a:extLst>
          </p:cNvPr>
          <p:cNvGrpSpPr/>
          <p:nvPr/>
        </p:nvGrpSpPr>
        <p:grpSpPr>
          <a:xfrm>
            <a:off x="8564759" y="1425104"/>
            <a:ext cx="914400" cy="914400"/>
            <a:chOff x="8744203" y="3555173"/>
            <a:chExt cx="914400" cy="914400"/>
          </a:xfrm>
        </p:grpSpPr>
        <p:pic>
          <p:nvPicPr>
            <p:cNvPr id="19" name="Graphic 18" descr="Speech with solid fill">
              <a:extLst>
                <a:ext uri="{FF2B5EF4-FFF2-40B4-BE49-F238E27FC236}">
                  <a16:creationId xmlns:a16="http://schemas.microsoft.com/office/drawing/2014/main" id="{DF855B3D-A7F7-80F2-7833-B3A5D843A03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744203" y="3555173"/>
              <a:ext cx="914400" cy="914400"/>
            </a:xfrm>
            <a:prstGeom prst="rect">
              <a:avLst/>
            </a:prstGeom>
          </p:spPr>
        </p:pic>
        <p:sp>
          <p:nvSpPr>
            <p:cNvPr id="20" name="TextBox 19">
              <a:extLst>
                <a:ext uri="{FF2B5EF4-FFF2-40B4-BE49-F238E27FC236}">
                  <a16:creationId xmlns:a16="http://schemas.microsoft.com/office/drawing/2014/main" id="{0C0EC8E1-9269-A944-F407-56ED25CEC9D2}"/>
                </a:ext>
              </a:extLst>
            </p:cNvPr>
            <p:cNvSpPr txBox="1"/>
            <p:nvPr/>
          </p:nvSpPr>
          <p:spPr>
            <a:xfrm>
              <a:off x="8872496" y="3780116"/>
              <a:ext cx="657814" cy="307777"/>
            </a:xfrm>
            <a:prstGeom prst="rect">
              <a:avLst/>
            </a:prstGeom>
            <a:noFill/>
          </p:spPr>
          <p:txBody>
            <a:bodyPr wrap="square" rtlCol="0">
              <a:spAutoFit/>
            </a:bodyPr>
            <a:lstStyle/>
            <a:p>
              <a:pPr algn="ctr"/>
              <a:r>
                <a:rPr lang="en-CA" sz="1400" dirty="0">
                  <a:solidFill>
                    <a:schemeClr val="bg1"/>
                  </a:solidFill>
                  <a:latin typeface="Aptos Narrow" panose="020B0004020202020204" pitchFamily="34" charset="0"/>
                </a:rPr>
                <a:t>query</a:t>
              </a:r>
            </a:p>
          </p:txBody>
        </p:sp>
      </p:grpSp>
      <p:grpSp>
        <p:nvGrpSpPr>
          <p:cNvPr id="21" name="Group 20">
            <a:extLst>
              <a:ext uri="{FF2B5EF4-FFF2-40B4-BE49-F238E27FC236}">
                <a16:creationId xmlns:a16="http://schemas.microsoft.com/office/drawing/2014/main" id="{8CB1578F-2240-B148-EA9E-DE567056DFED}"/>
              </a:ext>
            </a:extLst>
          </p:cNvPr>
          <p:cNvGrpSpPr/>
          <p:nvPr/>
        </p:nvGrpSpPr>
        <p:grpSpPr>
          <a:xfrm>
            <a:off x="7778652" y="4279972"/>
            <a:ext cx="914400" cy="914400"/>
            <a:chOff x="8744203" y="3555173"/>
            <a:chExt cx="914400" cy="914400"/>
          </a:xfrm>
        </p:grpSpPr>
        <p:pic>
          <p:nvPicPr>
            <p:cNvPr id="22" name="Graphic 21" descr="Speech with solid fill">
              <a:extLst>
                <a:ext uri="{FF2B5EF4-FFF2-40B4-BE49-F238E27FC236}">
                  <a16:creationId xmlns:a16="http://schemas.microsoft.com/office/drawing/2014/main" id="{C6C33CFC-6EB3-70AB-7E48-5A0B89D7A19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744203" y="3555173"/>
              <a:ext cx="914400" cy="914400"/>
            </a:xfrm>
            <a:prstGeom prst="rect">
              <a:avLst/>
            </a:prstGeom>
          </p:spPr>
        </p:pic>
        <p:sp>
          <p:nvSpPr>
            <p:cNvPr id="23" name="TextBox 22">
              <a:extLst>
                <a:ext uri="{FF2B5EF4-FFF2-40B4-BE49-F238E27FC236}">
                  <a16:creationId xmlns:a16="http://schemas.microsoft.com/office/drawing/2014/main" id="{EE8880F0-186C-279D-3198-80A2B1FCFA01}"/>
                </a:ext>
              </a:extLst>
            </p:cNvPr>
            <p:cNvSpPr txBox="1"/>
            <p:nvPr/>
          </p:nvSpPr>
          <p:spPr>
            <a:xfrm>
              <a:off x="8872496" y="3780116"/>
              <a:ext cx="657814" cy="307777"/>
            </a:xfrm>
            <a:prstGeom prst="rect">
              <a:avLst/>
            </a:prstGeom>
            <a:noFill/>
          </p:spPr>
          <p:txBody>
            <a:bodyPr wrap="square" rtlCol="0">
              <a:spAutoFit/>
            </a:bodyPr>
            <a:lstStyle/>
            <a:p>
              <a:pPr algn="ctr"/>
              <a:r>
                <a:rPr lang="en-CA" sz="1400" dirty="0">
                  <a:solidFill>
                    <a:schemeClr val="bg1"/>
                  </a:solidFill>
                  <a:latin typeface="Aptos Narrow" panose="020B0004020202020204" pitchFamily="34" charset="0"/>
                </a:rPr>
                <a:t>query</a:t>
              </a:r>
            </a:p>
          </p:txBody>
        </p:sp>
      </p:grpSp>
      <p:grpSp>
        <p:nvGrpSpPr>
          <p:cNvPr id="24" name="Group 23">
            <a:extLst>
              <a:ext uri="{FF2B5EF4-FFF2-40B4-BE49-F238E27FC236}">
                <a16:creationId xmlns:a16="http://schemas.microsoft.com/office/drawing/2014/main" id="{370ABC0D-9B2D-D832-D7B2-7281AA9A8A95}"/>
              </a:ext>
            </a:extLst>
          </p:cNvPr>
          <p:cNvGrpSpPr/>
          <p:nvPr/>
        </p:nvGrpSpPr>
        <p:grpSpPr>
          <a:xfrm>
            <a:off x="3169513" y="4004412"/>
            <a:ext cx="914400" cy="914400"/>
            <a:chOff x="8744203" y="3555173"/>
            <a:chExt cx="914400" cy="914400"/>
          </a:xfrm>
        </p:grpSpPr>
        <p:pic>
          <p:nvPicPr>
            <p:cNvPr id="25" name="Graphic 24" descr="Speech with solid fill">
              <a:extLst>
                <a:ext uri="{FF2B5EF4-FFF2-40B4-BE49-F238E27FC236}">
                  <a16:creationId xmlns:a16="http://schemas.microsoft.com/office/drawing/2014/main" id="{37967324-D3E2-968D-685D-B5DC6272811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744203" y="3555173"/>
              <a:ext cx="914400" cy="914400"/>
            </a:xfrm>
            <a:prstGeom prst="rect">
              <a:avLst/>
            </a:prstGeom>
          </p:spPr>
        </p:pic>
        <p:sp>
          <p:nvSpPr>
            <p:cNvPr id="26" name="TextBox 25">
              <a:extLst>
                <a:ext uri="{FF2B5EF4-FFF2-40B4-BE49-F238E27FC236}">
                  <a16:creationId xmlns:a16="http://schemas.microsoft.com/office/drawing/2014/main" id="{B00D0182-D0A7-5E6E-184C-755EE5A93760}"/>
                </a:ext>
              </a:extLst>
            </p:cNvPr>
            <p:cNvSpPr txBox="1"/>
            <p:nvPr/>
          </p:nvSpPr>
          <p:spPr>
            <a:xfrm>
              <a:off x="8872496" y="3780116"/>
              <a:ext cx="657814" cy="307777"/>
            </a:xfrm>
            <a:prstGeom prst="rect">
              <a:avLst/>
            </a:prstGeom>
            <a:noFill/>
          </p:spPr>
          <p:txBody>
            <a:bodyPr wrap="square" rtlCol="0">
              <a:spAutoFit/>
            </a:bodyPr>
            <a:lstStyle/>
            <a:p>
              <a:pPr algn="ctr"/>
              <a:r>
                <a:rPr lang="en-CA" sz="1400" dirty="0">
                  <a:solidFill>
                    <a:schemeClr val="bg1"/>
                  </a:solidFill>
                  <a:latin typeface="Aptos Narrow" panose="020B0004020202020204" pitchFamily="34" charset="0"/>
                </a:rPr>
                <a:t>query</a:t>
              </a:r>
            </a:p>
          </p:txBody>
        </p:sp>
      </p:grpSp>
      <p:pic>
        <p:nvPicPr>
          <p:cNvPr id="27" name="Graphic 26" descr="Document with solid fill">
            <a:extLst>
              <a:ext uri="{FF2B5EF4-FFF2-40B4-BE49-F238E27FC236}">
                <a16:creationId xmlns:a16="http://schemas.microsoft.com/office/drawing/2014/main" id="{5F9DB684-C157-DD51-E304-19FC4FF2514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321797" y="1635029"/>
            <a:ext cx="914400" cy="914400"/>
          </a:xfrm>
          <a:prstGeom prst="rect">
            <a:avLst/>
          </a:prstGeom>
        </p:spPr>
      </p:pic>
      <p:pic>
        <p:nvPicPr>
          <p:cNvPr id="28" name="Graphic 27" descr="Document with solid fill">
            <a:extLst>
              <a:ext uri="{FF2B5EF4-FFF2-40B4-BE49-F238E27FC236}">
                <a16:creationId xmlns:a16="http://schemas.microsoft.com/office/drawing/2014/main" id="{9FCA27A3-7668-5829-3240-66EC53A0359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930676" y="5418369"/>
            <a:ext cx="914400" cy="914400"/>
          </a:xfrm>
          <a:prstGeom prst="rect">
            <a:avLst/>
          </a:prstGeom>
        </p:spPr>
      </p:pic>
      <p:pic>
        <p:nvPicPr>
          <p:cNvPr id="29" name="Graphic 28" descr="Document with solid fill">
            <a:extLst>
              <a:ext uri="{FF2B5EF4-FFF2-40B4-BE49-F238E27FC236}">
                <a16:creationId xmlns:a16="http://schemas.microsoft.com/office/drawing/2014/main" id="{6FFAE1F6-BDB6-417E-03C1-2F7BB46DC2A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67869" y="3087293"/>
            <a:ext cx="914400" cy="914400"/>
          </a:xfrm>
          <a:prstGeom prst="rect">
            <a:avLst/>
          </a:prstGeom>
        </p:spPr>
      </p:pic>
      <p:pic>
        <p:nvPicPr>
          <p:cNvPr id="30" name="Graphic 29" descr="Document with solid fill">
            <a:extLst>
              <a:ext uri="{FF2B5EF4-FFF2-40B4-BE49-F238E27FC236}">
                <a16:creationId xmlns:a16="http://schemas.microsoft.com/office/drawing/2014/main" id="{BFA250CB-E20F-FC9A-A8EA-FDE22F8D7C8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13992" y="5418369"/>
            <a:ext cx="914400" cy="914400"/>
          </a:xfrm>
          <a:prstGeom prst="rect">
            <a:avLst/>
          </a:prstGeom>
        </p:spPr>
      </p:pic>
      <p:cxnSp>
        <p:nvCxnSpPr>
          <p:cNvPr id="31" name="Straight Arrow Connector 30">
            <a:extLst>
              <a:ext uri="{FF2B5EF4-FFF2-40B4-BE49-F238E27FC236}">
                <a16:creationId xmlns:a16="http://schemas.microsoft.com/office/drawing/2014/main" id="{C066A6F9-EAEE-E35F-611B-399010A9D55C}"/>
              </a:ext>
            </a:extLst>
          </p:cNvPr>
          <p:cNvCxnSpPr>
            <a:cxnSpLocks/>
            <a:stCxn id="14" idx="2"/>
          </p:cNvCxnSpPr>
          <p:nvPr/>
        </p:nvCxnSpPr>
        <p:spPr>
          <a:xfrm>
            <a:off x="4754938" y="2564447"/>
            <a:ext cx="534393" cy="539297"/>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A9AFA95E-25E7-EE4D-0C4B-72B6B77A850F}"/>
              </a:ext>
            </a:extLst>
          </p:cNvPr>
          <p:cNvCxnSpPr>
            <a:cxnSpLocks/>
            <a:stCxn id="27" idx="2"/>
          </p:cNvCxnSpPr>
          <p:nvPr/>
        </p:nvCxnSpPr>
        <p:spPr>
          <a:xfrm flipH="1">
            <a:off x="6339108" y="2549429"/>
            <a:ext cx="439889" cy="537864"/>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A2E5D3A5-0EC4-CB16-AA8E-F55160E6EE06}"/>
              </a:ext>
            </a:extLst>
          </p:cNvPr>
          <p:cNvCxnSpPr>
            <a:cxnSpLocks/>
            <a:stCxn id="28" idx="0"/>
          </p:cNvCxnSpPr>
          <p:nvPr/>
        </p:nvCxnSpPr>
        <p:spPr>
          <a:xfrm flipV="1">
            <a:off x="5387876" y="4351283"/>
            <a:ext cx="290133" cy="1067086"/>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B1A2D1DD-B0D9-94C4-8CDD-9B5CA1BB7D15}"/>
              </a:ext>
            </a:extLst>
          </p:cNvPr>
          <p:cNvCxnSpPr>
            <a:cxnSpLocks/>
          </p:cNvCxnSpPr>
          <p:nvPr/>
        </p:nvCxnSpPr>
        <p:spPr>
          <a:xfrm flipH="1" flipV="1">
            <a:off x="6258910" y="4351283"/>
            <a:ext cx="535856" cy="1067086"/>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3E331A9B-4BF8-1527-67A3-6DBC9412153D}"/>
              </a:ext>
            </a:extLst>
          </p:cNvPr>
          <p:cNvCxnSpPr>
            <a:cxnSpLocks/>
            <a:stCxn id="29" idx="1"/>
          </p:cNvCxnSpPr>
          <p:nvPr/>
        </p:nvCxnSpPr>
        <p:spPr>
          <a:xfrm flipH="1" flipV="1">
            <a:off x="6629400" y="3528536"/>
            <a:ext cx="1738469" cy="15957"/>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430C03ED-8B49-35C8-8E8F-36C64389A084}"/>
              </a:ext>
            </a:extLst>
          </p:cNvPr>
          <p:cNvCxnSpPr>
            <a:cxnSpLocks/>
          </p:cNvCxnSpPr>
          <p:nvPr/>
        </p:nvCxnSpPr>
        <p:spPr>
          <a:xfrm>
            <a:off x="3108031" y="2339504"/>
            <a:ext cx="2104107" cy="971413"/>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1C5DF675-47ED-D6D5-8F62-4B52CFFB1FF6}"/>
              </a:ext>
            </a:extLst>
          </p:cNvPr>
          <p:cNvCxnSpPr>
            <a:cxnSpLocks/>
          </p:cNvCxnSpPr>
          <p:nvPr/>
        </p:nvCxnSpPr>
        <p:spPr>
          <a:xfrm flipV="1">
            <a:off x="4083913" y="3918291"/>
            <a:ext cx="1128225" cy="432992"/>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54" name="Straight Arrow Connector 53">
            <a:extLst>
              <a:ext uri="{FF2B5EF4-FFF2-40B4-BE49-F238E27FC236}">
                <a16:creationId xmlns:a16="http://schemas.microsoft.com/office/drawing/2014/main" id="{8A6B4AB4-60B8-6722-9A92-A53878F9D5B1}"/>
              </a:ext>
            </a:extLst>
          </p:cNvPr>
          <p:cNvCxnSpPr>
            <a:cxnSpLocks/>
          </p:cNvCxnSpPr>
          <p:nvPr/>
        </p:nvCxnSpPr>
        <p:spPr>
          <a:xfrm flipH="1">
            <a:off x="6513992" y="2151993"/>
            <a:ext cx="2179060" cy="1079938"/>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58" name="Straight Arrow Connector 57">
            <a:extLst>
              <a:ext uri="{FF2B5EF4-FFF2-40B4-BE49-F238E27FC236}">
                <a16:creationId xmlns:a16="http://schemas.microsoft.com/office/drawing/2014/main" id="{2DE5C3F0-703A-CE8F-BDFA-39CE87C3A005}"/>
              </a:ext>
            </a:extLst>
          </p:cNvPr>
          <p:cNvCxnSpPr>
            <a:cxnSpLocks/>
          </p:cNvCxnSpPr>
          <p:nvPr/>
        </p:nvCxnSpPr>
        <p:spPr>
          <a:xfrm flipH="1" flipV="1">
            <a:off x="6629400" y="3732686"/>
            <a:ext cx="1277545" cy="618597"/>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64" name="Straight Arrow Connector 63">
            <a:extLst>
              <a:ext uri="{FF2B5EF4-FFF2-40B4-BE49-F238E27FC236}">
                <a16:creationId xmlns:a16="http://schemas.microsoft.com/office/drawing/2014/main" id="{B08BEBC9-5221-6D36-566F-CF5E0AA24C05}"/>
              </a:ext>
            </a:extLst>
          </p:cNvPr>
          <p:cNvCxnSpPr>
            <a:cxnSpLocks/>
          </p:cNvCxnSpPr>
          <p:nvPr/>
        </p:nvCxnSpPr>
        <p:spPr>
          <a:xfrm flipH="1" flipV="1">
            <a:off x="3242034" y="3310917"/>
            <a:ext cx="1897525" cy="303687"/>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67" name="Straight Arrow Connector 66">
            <a:extLst>
              <a:ext uri="{FF2B5EF4-FFF2-40B4-BE49-F238E27FC236}">
                <a16:creationId xmlns:a16="http://schemas.microsoft.com/office/drawing/2014/main" id="{4897C477-E166-013C-CECB-6C4365FF1627}"/>
              </a:ext>
            </a:extLst>
          </p:cNvPr>
          <p:cNvCxnSpPr>
            <a:cxnSpLocks/>
          </p:cNvCxnSpPr>
          <p:nvPr/>
        </p:nvCxnSpPr>
        <p:spPr>
          <a:xfrm flipH="1">
            <a:off x="4028090" y="4169979"/>
            <a:ext cx="1359786" cy="1037974"/>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70" name="Straight Arrow Connector 69">
            <a:extLst>
              <a:ext uri="{FF2B5EF4-FFF2-40B4-BE49-F238E27FC236}">
                <a16:creationId xmlns:a16="http://schemas.microsoft.com/office/drawing/2014/main" id="{AE978D8D-D0A0-9FD5-24D3-150086AFC935}"/>
              </a:ext>
            </a:extLst>
          </p:cNvPr>
          <p:cNvCxnSpPr>
            <a:cxnSpLocks/>
          </p:cNvCxnSpPr>
          <p:nvPr/>
        </p:nvCxnSpPr>
        <p:spPr>
          <a:xfrm>
            <a:off x="6629400" y="3993237"/>
            <a:ext cx="1631731" cy="1229734"/>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77" name="Straight Arrow Connector 76">
            <a:extLst>
              <a:ext uri="{FF2B5EF4-FFF2-40B4-BE49-F238E27FC236}">
                <a16:creationId xmlns:a16="http://schemas.microsoft.com/office/drawing/2014/main" id="{07F6685C-016B-34AB-8B0C-9653FA202784}"/>
              </a:ext>
            </a:extLst>
          </p:cNvPr>
          <p:cNvCxnSpPr>
            <a:cxnSpLocks/>
          </p:cNvCxnSpPr>
          <p:nvPr/>
        </p:nvCxnSpPr>
        <p:spPr>
          <a:xfrm flipV="1">
            <a:off x="6629400" y="2762647"/>
            <a:ext cx="2435772" cy="644784"/>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pic>
        <p:nvPicPr>
          <p:cNvPr id="80" name="Graphic 79" descr="Document with solid fill">
            <a:extLst>
              <a:ext uri="{FF2B5EF4-FFF2-40B4-BE49-F238E27FC236}">
                <a16:creationId xmlns:a16="http://schemas.microsoft.com/office/drawing/2014/main" id="{91D53A7E-4DBE-2FD2-A5D0-45D144140B6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549467" y="4335225"/>
            <a:ext cx="484223" cy="484223"/>
          </a:xfrm>
          <a:prstGeom prst="rect">
            <a:avLst/>
          </a:prstGeom>
        </p:spPr>
      </p:pic>
      <p:pic>
        <p:nvPicPr>
          <p:cNvPr id="81" name="Graphic 80" descr="Document with solid fill">
            <a:extLst>
              <a:ext uri="{FF2B5EF4-FFF2-40B4-BE49-F238E27FC236}">
                <a16:creationId xmlns:a16="http://schemas.microsoft.com/office/drawing/2014/main" id="{BC396914-01D6-9E39-84BC-B62570567A3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22431" y="3195294"/>
            <a:ext cx="484223" cy="484223"/>
          </a:xfrm>
          <a:prstGeom prst="rect">
            <a:avLst/>
          </a:prstGeom>
        </p:spPr>
      </p:pic>
      <p:pic>
        <p:nvPicPr>
          <p:cNvPr id="82" name="Graphic 81" descr="Document with solid fill">
            <a:extLst>
              <a:ext uri="{FF2B5EF4-FFF2-40B4-BE49-F238E27FC236}">
                <a16:creationId xmlns:a16="http://schemas.microsoft.com/office/drawing/2014/main" id="{709F16F3-AE12-CA9F-F588-07057A8BA21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133555" y="4303963"/>
            <a:ext cx="484223" cy="484223"/>
          </a:xfrm>
          <a:prstGeom prst="rect">
            <a:avLst/>
          </a:prstGeom>
        </p:spPr>
      </p:pic>
      <p:pic>
        <p:nvPicPr>
          <p:cNvPr id="83" name="Graphic 82" descr="Document with solid fill">
            <a:extLst>
              <a:ext uri="{FF2B5EF4-FFF2-40B4-BE49-F238E27FC236}">
                <a16:creationId xmlns:a16="http://schemas.microsoft.com/office/drawing/2014/main" id="{711CE886-6226-17CE-5ADC-F467A38F4E3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599632" y="2853320"/>
            <a:ext cx="484223" cy="484223"/>
          </a:xfrm>
          <a:prstGeom prst="rect">
            <a:avLst/>
          </a:prstGeom>
        </p:spPr>
      </p:pic>
      <p:cxnSp>
        <p:nvCxnSpPr>
          <p:cNvPr id="84" name="Straight Arrow Connector 83">
            <a:extLst>
              <a:ext uri="{FF2B5EF4-FFF2-40B4-BE49-F238E27FC236}">
                <a16:creationId xmlns:a16="http://schemas.microsoft.com/office/drawing/2014/main" id="{EB1FDD9B-5992-C4D5-3168-9901B91F2332}"/>
              </a:ext>
            </a:extLst>
          </p:cNvPr>
          <p:cNvCxnSpPr>
            <a:cxnSpLocks/>
          </p:cNvCxnSpPr>
          <p:nvPr/>
        </p:nvCxnSpPr>
        <p:spPr>
          <a:xfrm flipV="1">
            <a:off x="3125342" y="2512654"/>
            <a:ext cx="1270395" cy="447081"/>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88" name="Straight Arrow Connector 87">
            <a:extLst>
              <a:ext uri="{FF2B5EF4-FFF2-40B4-BE49-F238E27FC236}">
                <a16:creationId xmlns:a16="http://schemas.microsoft.com/office/drawing/2014/main" id="{EBAF37CD-6432-88C7-C18B-60DE72E168CF}"/>
              </a:ext>
            </a:extLst>
          </p:cNvPr>
          <p:cNvCxnSpPr>
            <a:cxnSpLocks/>
          </p:cNvCxnSpPr>
          <p:nvPr/>
        </p:nvCxnSpPr>
        <p:spPr>
          <a:xfrm flipH="1" flipV="1">
            <a:off x="7133555" y="2224529"/>
            <a:ext cx="1986797" cy="357725"/>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92" name="Straight Arrow Connector 91">
            <a:extLst>
              <a:ext uri="{FF2B5EF4-FFF2-40B4-BE49-F238E27FC236}">
                <a16:creationId xmlns:a16="http://schemas.microsoft.com/office/drawing/2014/main" id="{DB18DCF6-1302-8C34-29A5-967678D6829E}"/>
              </a:ext>
            </a:extLst>
          </p:cNvPr>
          <p:cNvCxnSpPr>
            <a:cxnSpLocks/>
          </p:cNvCxnSpPr>
          <p:nvPr/>
        </p:nvCxnSpPr>
        <p:spPr>
          <a:xfrm flipV="1">
            <a:off x="8683451" y="3999939"/>
            <a:ext cx="129937" cy="1010350"/>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98" name="Straight Arrow Connector 97">
            <a:extLst>
              <a:ext uri="{FF2B5EF4-FFF2-40B4-BE49-F238E27FC236}">
                <a16:creationId xmlns:a16="http://schemas.microsoft.com/office/drawing/2014/main" id="{F7AF6032-ABF3-6E2B-ADB0-33FA8DC9D2CE}"/>
              </a:ext>
            </a:extLst>
          </p:cNvPr>
          <p:cNvCxnSpPr>
            <a:cxnSpLocks/>
          </p:cNvCxnSpPr>
          <p:nvPr/>
        </p:nvCxnSpPr>
        <p:spPr>
          <a:xfrm>
            <a:off x="4069633" y="5280440"/>
            <a:ext cx="2546621" cy="371132"/>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102" name="Straight Arrow Connector 101">
            <a:extLst>
              <a:ext uri="{FF2B5EF4-FFF2-40B4-BE49-F238E27FC236}">
                <a16:creationId xmlns:a16="http://schemas.microsoft.com/office/drawing/2014/main" id="{A210D350-6341-8A7C-E752-C2A2AFD9F0BA}"/>
              </a:ext>
            </a:extLst>
          </p:cNvPr>
          <p:cNvCxnSpPr>
            <a:cxnSpLocks/>
          </p:cNvCxnSpPr>
          <p:nvPr/>
        </p:nvCxnSpPr>
        <p:spPr>
          <a:xfrm>
            <a:off x="4069633" y="5418369"/>
            <a:ext cx="950108" cy="260077"/>
          </a:xfrm>
          <a:prstGeom prst="straightConnector1">
            <a:avLst/>
          </a:prstGeom>
          <a:ln w="19050" cap="flat" cmpd="sng" algn="ctr">
            <a:solidFill>
              <a:schemeClr val="dk1"/>
            </a:solidFill>
            <a:prstDash val="sysDot"/>
            <a:round/>
            <a:headEnd type="none" w="med" len="med"/>
            <a:tailEnd type="triangle" w="lg" len="lg"/>
          </a:ln>
        </p:spPr>
        <p:style>
          <a:lnRef idx="0">
            <a:scrgbClr r="0" g="0" b="0"/>
          </a:lnRef>
          <a:fillRef idx="0">
            <a:scrgbClr r="0" g="0" b="0"/>
          </a:fillRef>
          <a:effectRef idx="0">
            <a:scrgbClr r="0" g="0" b="0"/>
          </a:effectRef>
          <a:fontRef idx="minor">
            <a:schemeClr val="tx1"/>
          </a:fontRef>
        </p:style>
      </p:cxnSp>
      <p:pic>
        <p:nvPicPr>
          <p:cNvPr id="106" name="Graphic 105" descr="Pen with solid fill">
            <a:extLst>
              <a:ext uri="{FF2B5EF4-FFF2-40B4-BE49-F238E27FC236}">
                <a16:creationId xmlns:a16="http://schemas.microsoft.com/office/drawing/2014/main" id="{1F5CFC34-5701-01A1-C494-8197BEC91F7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305322" y="2641147"/>
            <a:ext cx="360000" cy="360000"/>
          </a:xfrm>
          <a:prstGeom prst="rect">
            <a:avLst/>
          </a:prstGeom>
        </p:spPr>
      </p:pic>
      <p:pic>
        <p:nvPicPr>
          <p:cNvPr id="107" name="Graphic 106" descr="Pen with solid fill">
            <a:extLst>
              <a:ext uri="{FF2B5EF4-FFF2-40B4-BE49-F238E27FC236}">
                <a16:creationId xmlns:a16="http://schemas.microsoft.com/office/drawing/2014/main" id="{745B55A7-D7E2-4D68-48F7-338467673F8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703802" y="5218852"/>
            <a:ext cx="360000" cy="360000"/>
          </a:xfrm>
          <a:prstGeom prst="rect">
            <a:avLst/>
          </a:prstGeom>
        </p:spPr>
      </p:pic>
      <p:pic>
        <p:nvPicPr>
          <p:cNvPr id="108" name="Graphic 107" descr="Pen with solid fill">
            <a:extLst>
              <a:ext uri="{FF2B5EF4-FFF2-40B4-BE49-F238E27FC236}">
                <a16:creationId xmlns:a16="http://schemas.microsoft.com/office/drawing/2014/main" id="{296E8529-2A42-A74B-8530-1CDE8CE2E2E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310892" y="5398615"/>
            <a:ext cx="360000" cy="360000"/>
          </a:xfrm>
          <a:prstGeom prst="rect">
            <a:avLst/>
          </a:prstGeom>
        </p:spPr>
      </p:pic>
      <p:pic>
        <p:nvPicPr>
          <p:cNvPr id="109" name="Graphic 108" descr="Pen with solid fill">
            <a:extLst>
              <a:ext uri="{FF2B5EF4-FFF2-40B4-BE49-F238E27FC236}">
                <a16:creationId xmlns:a16="http://schemas.microsoft.com/office/drawing/2014/main" id="{A13BA84F-1EB0-CB90-4F55-62E3297FADE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580570" y="4276253"/>
            <a:ext cx="360000" cy="360000"/>
          </a:xfrm>
          <a:prstGeom prst="rect">
            <a:avLst/>
          </a:prstGeom>
        </p:spPr>
      </p:pic>
      <p:pic>
        <p:nvPicPr>
          <p:cNvPr id="110" name="Graphic 109" descr="Pen with solid fill">
            <a:extLst>
              <a:ext uri="{FF2B5EF4-FFF2-40B4-BE49-F238E27FC236}">
                <a16:creationId xmlns:a16="http://schemas.microsoft.com/office/drawing/2014/main" id="{20ACD53B-6E30-6099-D7C9-3CCA5DB1E83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352075" y="2317948"/>
            <a:ext cx="360000" cy="360000"/>
          </a:xfrm>
          <a:prstGeom prst="rect">
            <a:avLst/>
          </a:prstGeom>
        </p:spPr>
      </p:pic>
      <p:sp>
        <p:nvSpPr>
          <p:cNvPr id="112" name="TextBox 111">
            <a:extLst>
              <a:ext uri="{FF2B5EF4-FFF2-40B4-BE49-F238E27FC236}">
                <a16:creationId xmlns:a16="http://schemas.microsoft.com/office/drawing/2014/main" id="{2C101F86-F626-B5C3-4DFC-8C5AC13DF5E9}"/>
              </a:ext>
            </a:extLst>
          </p:cNvPr>
          <p:cNvSpPr txBox="1"/>
          <p:nvPr/>
        </p:nvSpPr>
        <p:spPr>
          <a:xfrm>
            <a:off x="286327" y="3993237"/>
            <a:ext cx="2858882" cy="2308324"/>
          </a:xfrm>
          <a:prstGeom prst="rect">
            <a:avLst/>
          </a:prstGeom>
          <a:noFill/>
        </p:spPr>
        <p:txBody>
          <a:bodyPr wrap="square">
            <a:spAutoFit/>
          </a:bodyPr>
          <a:lstStyle/>
          <a:p>
            <a:pPr marL="0" indent="0">
              <a:spcBef>
                <a:spcPts val="1800"/>
              </a:spcBef>
              <a:buNone/>
            </a:pPr>
            <a:r>
              <a:rPr lang="en-CA" dirty="0"/>
              <a:t>Information and knowledge are socially constructed and is </a:t>
            </a:r>
            <a:r>
              <a:rPr lang="en-US" dirty="0"/>
              <a:t>influenced by power relations within society; </a:t>
            </a:r>
            <a:r>
              <a:rPr lang="en-CA" dirty="0"/>
              <a:t>IR systems are </a:t>
            </a:r>
            <a:r>
              <a:rPr lang="en-US" dirty="0"/>
              <a:t>integral to collective sense-making and knowledge production</a:t>
            </a:r>
            <a:endParaRPr lang="en-CA" dirty="0"/>
          </a:p>
        </p:txBody>
      </p:sp>
      <p:sp>
        <p:nvSpPr>
          <p:cNvPr id="113" name="TextBox 112">
            <a:extLst>
              <a:ext uri="{FF2B5EF4-FFF2-40B4-BE49-F238E27FC236}">
                <a16:creationId xmlns:a16="http://schemas.microsoft.com/office/drawing/2014/main" id="{F3FC6D4A-404C-8ADF-2571-647A312BE7EF}"/>
              </a:ext>
            </a:extLst>
          </p:cNvPr>
          <p:cNvSpPr txBox="1"/>
          <p:nvPr/>
        </p:nvSpPr>
        <p:spPr>
          <a:xfrm>
            <a:off x="9260010" y="2993294"/>
            <a:ext cx="2808494" cy="2031325"/>
          </a:xfrm>
          <a:prstGeom prst="rect">
            <a:avLst/>
          </a:prstGeom>
          <a:noFill/>
        </p:spPr>
        <p:txBody>
          <a:bodyPr wrap="square">
            <a:spAutoFit/>
          </a:bodyPr>
          <a:lstStyle/>
          <a:p>
            <a:pPr>
              <a:spcBef>
                <a:spcPts val="1800"/>
              </a:spcBef>
            </a:pPr>
            <a:r>
              <a:rPr lang="en-US" dirty="0"/>
              <a:t>IR systems should grow our collective understanding of our physical and social environments and our relations with them; as well as realize social good</a:t>
            </a:r>
            <a:endParaRPr lang="en-CA" dirty="0"/>
          </a:p>
        </p:txBody>
      </p:sp>
      <p:sp>
        <p:nvSpPr>
          <p:cNvPr id="114" name="TextBox 113">
            <a:extLst>
              <a:ext uri="{FF2B5EF4-FFF2-40B4-BE49-F238E27FC236}">
                <a16:creationId xmlns:a16="http://schemas.microsoft.com/office/drawing/2014/main" id="{34AE525E-F789-5B63-8BCC-B70B20C6BF10}"/>
              </a:ext>
            </a:extLst>
          </p:cNvPr>
          <p:cNvSpPr txBox="1"/>
          <p:nvPr/>
        </p:nvSpPr>
        <p:spPr>
          <a:xfrm>
            <a:off x="8874839" y="5269891"/>
            <a:ext cx="3245646" cy="1477328"/>
          </a:xfrm>
          <a:prstGeom prst="rect">
            <a:avLst/>
          </a:prstGeom>
          <a:noFill/>
        </p:spPr>
        <p:txBody>
          <a:bodyPr wrap="square">
            <a:spAutoFit/>
          </a:bodyPr>
          <a:lstStyle/>
          <a:p>
            <a:pPr>
              <a:spcBef>
                <a:spcPts val="1800"/>
              </a:spcBef>
            </a:pPr>
            <a:r>
              <a:rPr lang="en-US" dirty="0"/>
              <a:t>IR systems should make space for</a:t>
            </a:r>
            <a:r>
              <a:rPr lang="en-CA" dirty="0"/>
              <a:t> social deliberation and negotiation made equitable by countering asymmetric power relations between groups</a:t>
            </a:r>
            <a:r>
              <a:rPr lang="en-US" dirty="0"/>
              <a:t> </a:t>
            </a:r>
            <a:endParaRPr lang="en-CA" dirty="0"/>
          </a:p>
        </p:txBody>
      </p:sp>
      <p:sp>
        <p:nvSpPr>
          <p:cNvPr id="115" name="TextBox 114">
            <a:extLst>
              <a:ext uri="{FF2B5EF4-FFF2-40B4-BE49-F238E27FC236}">
                <a16:creationId xmlns:a16="http://schemas.microsoft.com/office/drawing/2014/main" id="{2EB10142-84F7-6961-C19C-C5D34B6F0B78}"/>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US" sz="1200" dirty="0">
                <a:hlinkClick r:id="rId11"/>
              </a:rPr>
              <a:t>Towards Critical IR Theories and Practices</a:t>
            </a:r>
            <a:r>
              <a:rPr lang="en-US" sz="1200" dirty="0"/>
              <a:t>. In SIGIR Forum, 2026.</a:t>
            </a:r>
            <a:endParaRPr lang="en-CA" sz="1200" dirty="0"/>
          </a:p>
        </p:txBody>
      </p:sp>
    </p:spTree>
    <p:extLst>
      <p:ext uri="{BB962C8B-B14F-4D97-AF65-F5344CB8AC3E}">
        <p14:creationId xmlns:p14="http://schemas.microsoft.com/office/powerpoint/2010/main" val="135053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C6D25-75FE-21C1-B36D-C65F3DC85BA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193705-21B8-B958-F75B-DDC47D524150}"/>
              </a:ext>
            </a:extLst>
          </p:cNvPr>
          <p:cNvSpPr>
            <a:spLocks noGrp="1"/>
          </p:cNvSpPr>
          <p:nvPr>
            <p:ph type="title"/>
          </p:nvPr>
        </p:nvSpPr>
        <p:spPr>
          <a:xfrm>
            <a:off x="831850" y="1843485"/>
            <a:ext cx="10515600" cy="1399222"/>
          </a:xfrm>
        </p:spPr>
        <p:txBody>
          <a:bodyPr anchor="ctr">
            <a:normAutofit fontScale="90000"/>
          </a:bodyPr>
          <a:lstStyle/>
          <a:p>
            <a:pPr algn="ctr"/>
            <a:r>
              <a:rPr lang="en-CA" dirty="0"/>
              <a:t>Dismantling the</a:t>
            </a:r>
            <a:br>
              <a:rPr lang="en-CA" dirty="0"/>
            </a:br>
            <a:r>
              <a:rPr lang="en-CA" dirty="0"/>
              <a:t>technologists-as-liberator frame</a:t>
            </a:r>
          </a:p>
        </p:txBody>
      </p:sp>
      <p:sp>
        <p:nvSpPr>
          <p:cNvPr id="5" name="Text Placeholder 4">
            <a:extLst>
              <a:ext uri="{FF2B5EF4-FFF2-40B4-BE49-F238E27FC236}">
                <a16:creationId xmlns:a16="http://schemas.microsoft.com/office/drawing/2014/main" id="{819CE917-691A-B57F-5484-063D4B60A6CF}"/>
              </a:ext>
            </a:extLst>
          </p:cNvPr>
          <p:cNvSpPr>
            <a:spLocks noGrp="1"/>
          </p:cNvSpPr>
          <p:nvPr>
            <p:ph type="body" idx="1"/>
          </p:nvPr>
        </p:nvSpPr>
        <p:spPr>
          <a:xfrm>
            <a:off x="831850" y="3444505"/>
            <a:ext cx="10515600" cy="1961039"/>
          </a:xfrm>
        </p:spPr>
        <p:txBody>
          <a:bodyPr>
            <a:normAutofit/>
          </a:bodyPr>
          <a:lstStyle/>
          <a:p>
            <a:pPr algn="ctr"/>
            <a:r>
              <a:rPr lang="en-US" sz="3600" i="1" dirty="0"/>
              <a:t>Engage users in the active co-option and co-construction of information access technologies for their own liberatory struggles</a:t>
            </a:r>
            <a:endParaRPr lang="en-CA" sz="3600" dirty="0"/>
          </a:p>
        </p:txBody>
      </p:sp>
    </p:spTree>
    <p:extLst>
      <p:ext uri="{BB962C8B-B14F-4D97-AF65-F5344CB8AC3E}">
        <p14:creationId xmlns:p14="http://schemas.microsoft.com/office/powerpoint/2010/main" val="1045680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A96E-3A43-5843-E391-E4B5856B56B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A0E90-DF09-58A7-410D-5034AF1ED42B}"/>
              </a:ext>
            </a:extLst>
          </p:cNvPr>
          <p:cNvSpPr>
            <a:spLocks noGrp="1"/>
          </p:cNvSpPr>
          <p:nvPr>
            <p:ph idx="1"/>
          </p:nvPr>
        </p:nvSpPr>
        <p:spPr>
          <a:xfrm>
            <a:off x="1754386" y="2695968"/>
            <a:ext cx="8683228" cy="1924029"/>
          </a:xfrm>
        </p:spPr>
        <p:txBody>
          <a:bodyPr anchor="t">
            <a:normAutofit/>
          </a:bodyPr>
          <a:lstStyle/>
          <a:p>
            <a:pPr marL="0" indent="0">
              <a:lnSpc>
                <a:spcPct val="100000"/>
              </a:lnSpc>
              <a:buNone/>
            </a:pPr>
            <a:r>
              <a:rPr lang="en-US" sz="6000" i="1" dirty="0"/>
              <a:t>How can IR be a force for societal good?</a:t>
            </a:r>
          </a:p>
        </p:txBody>
      </p:sp>
      <p:sp>
        <p:nvSpPr>
          <p:cNvPr id="2" name="Title 1">
            <a:extLst>
              <a:ext uri="{FF2B5EF4-FFF2-40B4-BE49-F238E27FC236}">
                <a16:creationId xmlns:a16="http://schemas.microsoft.com/office/drawing/2014/main" id="{A41BDDB4-42DE-15D2-3E0F-8332B9FFC5B8}"/>
              </a:ext>
            </a:extLst>
          </p:cNvPr>
          <p:cNvSpPr>
            <a:spLocks noGrp="1"/>
          </p:cNvSpPr>
          <p:nvPr>
            <p:ph type="title"/>
          </p:nvPr>
        </p:nvSpPr>
        <p:spPr>
          <a:xfrm>
            <a:off x="1754386" y="1780931"/>
            <a:ext cx="8683228" cy="1325563"/>
          </a:xfrm>
        </p:spPr>
        <p:txBody>
          <a:bodyPr>
            <a:normAutofit/>
          </a:bodyPr>
          <a:lstStyle/>
          <a:p>
            <a:r>
              <a:rPr lang="en-CA" sz="3600" b="1" dirty="0"/>
              <a:t>Provocation</a:t>
            </a:r>
          </a:p>
        </p:txBody>
      </p:sp>
    </p:spTree>
    <p:extLst>
      <p:ext uri="{BB962C8B-B14F-4D97-AF65-F5344CB8AC3E}">
        <p14:creationId xmlns:p14="http://schemas.microsoft.com/office/powerpoint/2010/main" val="3322413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C8EC5-4850-9622-B051-2F2EB71A5344}"/>
            </a:ext>
          </a:extLst>
        </p:cNvPr>
        <p:cNvGrpSpPr/>
        <p:nvPr/>
      </p:nvGrpSpPr>
      <p:grpSpPr>
        <a:xfrm>
          <a:off x="0" y="0"/>
          <a:ext cx="0" cy="0"/>
          <a:chOff x="0" y="0"/>
          <a:chExt cx="0" cy="0"/>
        </a:xfrm>
      </p:grpSpPr>
      <p:sp>
        <p:nvSpPr>
          <p:cNvPr id="5" name="Title 6">
            <a:extLst>
              <a:ext uri="{FF2B5EF4-FFF2-40B4-BE49-F238E27FC236}">
                <a16:creationId xmlns:a16="http://schemas.microsoft.com/office/drawing/2014/main" id="{9610457D-533B-B7EE-75C5-093AE72B12C1}"/>
              </a:ext>
            </a:extLst>
          </p:cNvPr>
          <p:cNvSpPr txBox="1">
            <a:spLocks/>
          </p:cNvSpPr>
          <p:nvPr/>
        </p:nvSpPr>
        <p:spPr>
          <a:xfrm>
            <a:off x="3796337" y="365125"/>
            <a:ext cx="7820201" cy="76540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dirty="0"/>
              <a:t>Freirean design</a:t>
            </a:r>
          </a:p>
        </p:txBody>
      </p:sp>
      <p:sp>
        <p:nvSpPr>
          <p:cNvPr id="6" name="Text Placeholder 5">
            <a:extLst>
              <a:ext uri="{FF2B5EF4-FFF2-40B4-BE49-F238E27FC236}">
                <a16:creationId xmlns:a16="http://schemas.microsoft.com/office/drawing/2014/main" id="{DDF0D15F-6BA9-4FAD-BB02-AFEC0E284D2C}"/>
              </a:ext>
            </a:extLst>
          </p:cNvPr>
          <p:cNvSpPr txBox="1">
            <a:spLocks/>
          </p:cNvSpPr>
          <p:nvPr/>
        </p:nvSpPr>
        <p:spPr>
          <a:xfrm>
            <a:off x="3796337" y="1046074"/>
            <a:ext cx="7820201" cy="3330433"/>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CA" sz="2000" i="1" dirty="0"/>
              <a:t>A </a:t>
            </a:r>
            <a:r>
              <a:rPr lang="en-US" sz="2000" i="1" dirty="0"/>
              <a:t>design methodology and a political commitment to engage users in the active co-option and co-construction of technologies.</a:t>
            </a:r>
          </a:p>
          <a:p>
            <a:pPr marL="0" indent="0">
              <a:lnSpc>
                <a:spcPct val="100000"/>
              </a:lnSpc>
              <a:buNone/>
            </a:pPr>
            <a:r>
              <a:rPr lang="en-US" sz="2000" dirty="0"/>
              <a:t>It opposes the </a:t>
            </a:r>
            <a:r>
              <a:rPr lang="en-US" sz="2000" b="1" dirty="0"/>
              <a:t>technologists-as-liberator</a:t>
            </a:r>
            <a:r>
              <a:rPr lang="en-US" sz="2000" dirty="0"/>
              <a:t> frame that elevates technologists to the position of </a:t>
            </a:r>
            <a:r>
              <a:rPr lang="en-US" sz="2000" b="1" dirty="0"/>
              <a:t>gatekeepers of knowledge</a:t>
            </a:r>
            <a:r>
              <a:rPr lang="en-US" sz="2000" dirty="0"/>
              <a:t>; while the rest of the population is designated to be the </a:t>
            </a:r>
            <a:r>
              <a:rPr lang="en-US" sz="2000" b="1" dirty="0"/>
              <a:t>objects of technological influence</a:t>
            </a:r>
            <a:r>
              <a:rPr lang="en-US" sz="2000" dirty="0"/>
              <a:t>—their existence digitized for </a:t>
            </a:r>
            <a:r>
              <a:rPr lang="en-US" sz="2000" b="1" dirty="0"/>
              <a:t>monitoring, modeling, and manipulation</a:t>
            </a:r>
            <a:r>
              <a:rPr lang="en-US" sz="2000" dirty="0"/>
              <a:t>.</a:t>
            </a:r>
          </a:p>
          <a:p>
            <a:pPr marL="0" indent="0">
              <a:lnSpc>
                <a:spcPct val="100000"/>
              </a:lnSpc>
              <a:buNone/>
            </a:pPr>
            <a:r>
              <a:rPr lang="en-US" sz="2000" dirty="0"/>
              <a:t>Freirean design builds on rich traditions of participatory design in computing by recommending </a:t>
            </a:r>
            <a:r>
              <a:rPr lang="en-CA" sz="2000" dirty="0"/>
              <a:t>that systems be </a:t>
            </a:r>
            <a:r>
              <a:rPr lang="en-CA" sz="2000" dirty="0" err="1"/>
              <a:t>underdesigned</a:t>
            </a:r>
            <a:r>
              <a:rPr lang="en-CA" sz="2000" dirty="0"/>
              <a:t> at design time allowing communities to co-construct the system for their own liberatory struggles</a:t>
            </a:r>
          </a:p>
        </p:txBody>
      </p:sp>
      <p:sp>
        <p:nvSpPr>
          <p:cNvPr id="11" name="Title 2">
            <a:extLst>
              <a:ext uri="{FF2B5EF4-FFF2-40B4-BE49-F238E27FC236}">
                <a16:creationId xmlns:a16="http://schemas.microsoft.com/office/drawing/2014/main" id="{52BFABD6-4D05-57A0-5A6E-1784B34D8026}"/>
              </a:ext>
            </a:extLst>
          </p:cNvPr>
          <p:cNvSpPr txBox="1">
            <a:spLocks/>
          </p:cNvSpPr>
          <p:nvPr/>
        </p:nvSpPr>
        <p:spPr>
          <a:xfrm>
            <a:off x="466136" y="1923394"/>
            <a:ext cx="2964441" cy="4569480"/>
          </a:xfrm>
          <a:prstGeom prst="rect">
            <a:avLst/>
          </a:prstGeom>
          <a:noFill/>
          <a:ln>
            <a:noFill/>
          </a:ln>
          <a:effectLst/>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1800" dirty="0"/>
              <a:t>“</a:t>
            </a:r>
            <a:r>
              <a:rPr lang="en-US" sz="1800" i="1" dirty="0"/>
              <a:t>A real humanist can be identified more by his trust in the people, which engages him in their struggle, than by a thousand actions in their favor without that trust… Attempting to liberate the oppressed without their reflective participation in the act of liberation is to treat them as objects which must be saved from a burning building; it is to lead them into the populist pitfall and transform them into masses which can be manipulated.</a:t>
            </a:r>
            <a:r>
              <a:rPr lang="en-US" sz="1800" dirty="0"/>
              <a:t>”</a:t>
            </a:r>
          </a:p>
        </p:txBody>
      </p:sp>
      <p:pic>
        <p:nvPicPr>
          <p:cNvPr id="12" name="Picture 2">
            <a:extLst>
              <a:ext uri="{FF2B5EF4-FFF2-40B4-BE49-F238E27FC236}">
                <a16:creationId xmlns:a16="http://schemas.microsoft.com/office/drawing/2014/main" id="{113973C6-3A25-C5F5-D177-254F662CFB8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3189" b="23189"/>
          <a:stretch/>
        </p:blipFill>
        <p:spPr bwMode="auto">
          <a:xfrm>
            <a:off x="897311" y="365125"/>
            <a:ext cx="2102089" cy="1422524"/>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2A53476-B617-FB98-22E8-6888BE09E727}"/>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4"/>
              </a:rPr>
              <a:t>Information Access of the Oppressed: Freirean Design for Emancipatory Information Access</a:t>
            </a:r>
            <a:r>
              <a:rPr lang="en-US" sz="1100" dirty="0"/>
              <a:t>. Preprint, 2026.</a:t>
            </a:r>
            <a:endParaRPr lang="en-CA" sz="1100" dirty="0"/>
          </a:p>
        </p:txBody>
      </p:sp>
      <p:pic>
        <p:nvPicPr>
          <p:cNvPr id="2" name="Picture 1">
            <a:extLst>
              <a:ext uri="{FF2B5EF4-FFF2-40B4-BE49-F238E27FC236}">
                <a16:creationId xmlns:a16="http://schemas.microsoft.com/office/drawing/2014/main" id="{3E1033A1-1581-DA83-9DC2-4DBA2E1EE8BF}"/>
              </a:ext>
            </a:extLst>
          </p:cNvPr>
          <p:cNvPicPr>
            <a:picLocks noChangeAspect="1"/>
          </p:cNvPicPr>
          <p:nvPr/>
        </p:nvPicPr>
        <p:blipFill>
          <a:blip r:embed="rId5"/>
          <a:stretch>
            <a:fillRect/>
          </a:stretch>
        </p:blipFill>
        <p:spPr>
          <a:xfrm>
            <a:off x="4765421" y="4727310"/>
            <a:ext cx="5882031" cy="1846305"/>
          </a:xfrm>
          <a:prstGeom prst="rect">
            <a:avLst/>
          </a:prstGeom>
        </p:spPr>
      </p:pic>
    </p:spTree>
    <p:extLst>
      <p:ext uri="{BB962C8B-B14F-4D97-AF65-F5344CB8AC3E}">
        <p14:creationId xmlns:p14="http://schemas.microsoft.com/office/powerpoint/2010/main" val="2224722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4FEDD-2F7E-64C3-2F7E-EF77DFB4E50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836297-8BE1-71E1-03BB-FBD9CDA5E1A5}"/>
              </a:ext>
            </a:extLst>
          </p:cNvPr>
          <p:cNvSpPr>
            <a:spLocks noGrp="1"/>
          </p:cNvSpPr>
          <p:nvPr>
            <p:ph idx="1"/>
          </p:nvPr>
        </p:nvSpPr>
        <p:spPr>
          <a:xfrm>
            <a:off x="344204" y="837618"/>
            <a:ext cx="6346739" cy="5323126"/>
          </a:xfrm>
        </p:spPr>
        <p:txBody>
          <a:bodyPr>
            <a:normAutofit/>
          </a:bodyPr>
          <a:lstStyle/>
          <a:p>
            <a:pPr marL="0" indent="0">
              <a:lnSpc>
                <a:spcPct val="120000"/>
              </a:lnSpc>
              <a:spcBef>
                <a:spcPts val="600"/>
              </a:spcBef>
              <a:buNone/>
            </a:pPr>
            <a:r>
              <a:rPr lang="en-US" sz="2600" dirty="0"/>
              <a:t>Inclusion of the oppressed is </a:t>
            </a:r>
            <a:r>
              <a:rPr lang="en-US" sz="2600" dirty="0">
                <a:latin typeface="Aptos SemiBold" panose="020B0004020202020204" pitchFamily="34" charset="0"/>
              </a:rPr>
              <a:t>not</a:t>
            </a:r>
            <a:r>
              <a:rPr lang="en-US" sz="2600" dirty="0"/>
              <a:t> symbolic</a:t>
            </a:r>
          </a:p>
          <a:p>
            <a:pPr>
              <a:lnSpc>
                <a:spcPct val="120000"/>
              </a:lnSpc>
              <a:spcBef>
                <a:spcPts val="600"/>
              </a:spcBef>
            </a:pPr>
            <a:r>
              <a:rPr lang="en-CA" sz="2400" dirty="0"/>
              <a:t>Technologists cannot “</a:t>
            </a:r>
            <a:r>
              <a:rPr lang="en-CA" sz="2400" i="1" dirty="0"/>
              <a:t>gift</a:t>
            </a:r>
            <a:r>
              <a:rPr lang="en-CA" sz="2400" dirty="0"/>
              <a:t>” epistemic and representational justice to the marginalized</a:t>
            </a:r>
          </a:p>
          <a:p>
            <a:pPr>
              <a:lnSpc>
                <a:spcPct val="120000"/>
              </a:lnSpc>
              <a:spcBef>
                <a:spcPts val="600"/>
              </a:spcBef>
            </a:pPr>
            <a:r>
              <a:rPr lang="en-CA" sz="2400" dirty="0"/>
              <a:t>Historical / cultural context and structures of oppression vary from the inner cities of US to the favelas of Rio to the </a:t>
            </a:r>
            <a:r>
              <a:rPr lang="en-CA" sz="2400" dirty="0" err="1"/>
              <a:t>bastis</a:t>
            </a:r>
            <a:r>
              <a:rPr lang="en-CA" sz="2400" dirty="0"/>
              <a:t> of Kolkata</a:t>
            </a:r>
          </a:p>
          <a:p>
            <a:pPr>
              <a:lnSpc>
                <a:spcPct val="120000"/>
              </a:lnSpc>
              <a:spcBef>
                <a:spcPts val="600"/>
              </a:spcBef>
            </a:pPr>
            <a:r>
              <a:rPr lang="en-CA" sz="2400" dirty="0"/>
              <a:t>Technologists are unlikely to take the risks necessary to challenge oppression; but people are likely to for their own liberation</a:t>
            </a:r>
          </a:p>
          <a:p>
            <a:pPr>
              <a:lnSpc>
                <a:spcPct val="120000"/>
              </a:lnSpc>
              <a:spcBef>
                <a:spcPts val="600"/>
              </a:spcBef>
            </a:pPr>
            <a:r>
              <a:rPr lang="en-CA" sz="2400" dirty="0"/>
              <a:t>Co-option and co-construction becomes a site of solidarity and movement building</a:t>
            </a:r>
          </a:p>
          <a:p>
            <a:pPr marL="0" indent="0">
              <a:lnSpc>
                <a:spcPct val="120000"/>
              </a:lnSpc>
              <a:spcBef>
                <a:spcPts val="600"/>
              </a:spcBef>
              <a:buNone/>
            </a:pPr>
            <a:endParaRPr lang="en-CA" sz="2400" dirty="0"/>
          </a:p>
        </p:txBody>
      </p:sp>
      <p:sp>
        <p:nvSpPr>
          <p:cNvPr id="3" name="TextBox 2">
            <a:extLst>
              <a:ext uri="{FF2B5EF4-FFF2-40B4-BE49-F238E27FC236}">
                <a16:creationId xmlns:a16="http://schemas.microsoft.com/office/drawing/2014/main" id="{B92C20A6-7DB7-3922-3C5B-678D78646882}"/>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Freirean Design for Emancipatory Information Access</a:t>
            </a:r>
            <a:r>
              <a:rPr lang="en-US" sz="1100" dirty="0"/>
              <a:t>. Preprint, 2026.</a:t>
            </a:r>
            <a:endParaRPr lang="en-CA" sz="1100" dirty="0"/>
          </a:p>
        </p:txBody>
      </p:sp>
      <p:sp>
        <p:nvSpPr>
          <p:cNvPr id="11" name="Content Placeholder 2">
            <a:extLst>
              <a:ext uri="{FF2B5EF4-FFF2-40B4-BE49-F238E27FC236}">
                <a16:creationId xmlns:a16="http://schemas.microsoft.com/office/drawing/2014/main" id="{54F1E010-0FC4-0D43-DCAF-2B2260923F7F}"/>
              </a:ext>
            </a:extLst>
          </p:cNvPr>
          <p:cNvSpPr txBox="1">
            <a:spLocks/>
          </p:cNvSpPr>
          <p:nvPr/>
        </p:nvSpPr>
        <p:spPr>
          <a:xfrm>
            <a:off x="7025114" y="837619"/>
            <a:ext cx="4822682" cy="532312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spcBef>
                <a:spcPts val="1800"/>
              </a:spcBef>
              <a:buFont typeface="Arial" panose="020B0604020202020204" pitchFamily="34" charset="0"/>
              <a:buNone/>
            </a:pPr>
            <a:r>
              <a:rPr lang="en-US" sz="2000" dirty="0"/>
              <a:t>Freirean design emphasizes the need for </a:t>
            </a:r>
            <a:r>
              <a:rPr lang="en-CA" sz="2000" dirty="0"/>
              <a:t>structural encoding </a:t>
            </a:r>
            <a:r>
              <a:rPr lang="en-US" sz="2000" dirty="0"/>
              <a:t>of spaces for community participation and negotiation within the platform; however, it is the sociopolitical arrangements within these spaces that will determine the outcome</a:t>
            </a:r>
            <a:endParaRPr lang="en-CA" sz="2000" dirty="0"/>
          </a:p>
        </p:txBody>
      </p:sp>
    </p:spTree>
    <p:extLst>
      <p:ext uri="{BB962C8B-B14F-4D97-AF65-F5344CB8AC3E}">
        <p14:creationId xmlns:p14="http://schemas.microsoft.com/office/powerpoint/2010/main" val="260238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13B951-30A3-C14F-8F59-E07E254B719B}"/>
              </a:ext>
            </a:extLst>
          </p:cNvPr>
          <p:cNvSpPr>
            <a:spLocks noGrp="1"/>
          </p:cNvSpPr>
          <p:nvPr>
            <p:ph type="title"/>
          </p:nvPr>
        </p:nvSpPr>
        <p:spPr>
          <a:xfrm>
            <a:off x="838199" y="365125"/>
            <a:ext cx="5741533" cy="1325563"/>
          </a:xfrm>
        </p:spPr>
        <p:txBody>
          <a:bodyPr>
            <a:normAutofit fontScale="90000"/>
          </a:bodyPr>
          <a:lstStyle/>
          <a:p>
            <a:r>
              <a:rPr lang="en-CA" dirty="0"/>
              <a:t>New research questions to realize public IR systems</a:t>
            </a:r>
          </a:p>
        </p:txBody>
      </p:sp>
      <p:sp>
        <p:nvSpPr>
          <p:cNvPr id="8" name="Content Placeholder 7">
            <a:extLst>
              <a:ext uri="{FF2B5EF4-FFF2-40B4-BE49-F238E27FC236}">
                <a16:creationId xmlns:a16="http://schemas.microsoft.com/office/drawing/2014/main" id="{483EB2A5-8904-CB69-4A50-3BB7A587F22C}"/>
              </a:ext>
            </a:extLst>
          </p:cNvPr>
          <p:cNvSpPr>
            <a:spLocks noGrp="1"/>
          </p:cNvSpPr>
          <p:nvPr>
            <p:ph sz="half" idx="1"/>
          </p:nvPr>
        </p:nvSpPr>
        <p:spPr>
          <a:xfrm>
            <a:off x="838199" y="1825625"/>
            <a:ext cx="5314507" cy="4351338"/>
          </a:xfrm>
        </p:spPr>
        <p:txBody>
          <a:bodyPr>
            <a:normAutofit/>
          </a:bodyPr>
          <a:lstStyle/>
          <a:p>
            <a:pPr marL="0" indent="0">
              <a:lnSpc>
                <a:spcPct val="110000"/>
              </a:lnSpc>
              <a:buNone/>
            </a:pPr>
            <a:r>
              <a:rPr lang="en-CA" sz="2400" dirty="0"/>
              <a:t>How do we safeguard IR platforms against authoritarian capture?</a:t>
            </a:r>
          </a:p>
          <a:p>
            <a:pPr marL="0" indent="0">
              <a:lnSpc>
                <a:spcPct val="110000"/>
              </a:lnSpc>
              <a:buNone/>
            </a:pPr>
            <a:r>
              <a:rPr lang="en-CA" sz="2400" dirty="0"/>
              <a:t>How do we develop a critical democratic governance framework?</a:t>
            </a:r>
          </a:p>
          <a:p>
            <a:pPr marL="0" indent="0">
              <a:lnSpc>
                <a:spcPct val="110000"/>
              </a:lnSpc>
              <a:buNone/>
            </a:pPr>
            <a:r>
              <a:rPr lang="en-CA" sz="2400" dirty="0"/>
              <a:t>How do we design the platform from the margins to legitimize community co-option and co-construction?</a:t>
            </a:r>
          </a:p>
          <a:p>
            <a:pPr marL="0" indent="0">
              <a:lnSpc>
                <a:spcPct val="110000"/>
              </a:lnSpc>
              <a:buNone/>
            </a:pPr>
            <a:r>
              <a:rPr lang="en-CA" sz="2400" dirty="0"/>
              <a:t>How do we design pedagogical information experiences?</a:t>
            </a:r>
          </a:p>
        </p:txBody>
      </p:sp>
      <p:sp>
        <p:nvSpPr>
          <p:cNvPr id="10" name="TextBox 9">
            <a:extLst>
              <a:ext uri="{FF2B5EF4-FFF2-40B4-BE49-F238E27FC236}">
                <a16:creationId xmlns:a16="http://schemas.microsoft.com/office/drawing/2014/main" id="{0A2D163C-327F-1912-7C8B-1688E9A3CCC5}"/>
              </a:ext>
            </a:extLst>
          </p:cNvPr>
          <p:cNvSpPr txBox="1"/>
          <p:nvPr/>
        </p:nvSpPr>
        <p:spPr>
          <a:xfrm>
            <a:off x="7152173" y="2144598"/>
            <a:ext cx="4898060" cy="369332"/>
          </a:xfrm>
          <a:prstGeom prst="rect">
            <a:avLst/>
          </a:prstGeom>
          <a:noFill/>
        </p:spPr>
        <p:txBody>
          <a:bodyPr wrap="square" rtlCol="0">
            <a:spAutoFit/>
          </a:bodyPr>
          <a:lstStyle/>
          <a:p>
            <a:r>
              <a:rPr lang="en-CA" dirty="0"/>
              <a:t>How do we decentralize IR’s technological stack</a:t>
            </a:r>
          </a:p>
        </p:txBody>
      </p:sp>
      <p:cxnSp>
        <p:nvCxnSpPr>
          <p:cNvPr id="12" name="Straight Arrow Connector 11">
            <a:extLst>
              <a:ext uri="{FF2B5EF4-FFF2-40B4-BE49-F238E27FC236}">
                <a16:creationId xmlns:a16="http://schemas.microsoft.com/office/drawing/2014/main" id="{55FB9679-9AFB-8514-BA6E-E85403E51F38}"/>
              </a:ext>
            </a:extLst>
          </p:cNvPr>
          <p:cNvCxnSpPr>
            <a:cxnSpLocks/>
            <a:endCxn id="10" idx="1"/>
          </p:cNvCxnSpPr>
          <p:nvPr/>
        </p:nvCxnSpPr>
        <p:spPr>
          <a:xfrm>
            <a:off x="5863488" y="2329264"/>
            <a:ext cx="128868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F074292-5B50-A0B9-C955-EEFA5BAFAD8D}"/>
              </a:ext>
            </a:extLst>
          </p:cNvPr>
          <p:cNvSpPr txBox="1"/>
          <p:nvPr/>
        </p:nvSpPr>
        <p:spPr>
          <a:xfrm>
            <a:off x="7152172" y="2852469"/>
            <a:ext cx="4988487" cy="646331"/>
          </a:xfrm>
          <a:prstGeom prst="rect">
            <a:avLst/>
          </a:prstGeom>
          <a:noFill/>
        </p:spPr>
        <p:txBody>
          <a:bodyPr wrap="square" rtlCol="0">
            <a:spAutoFit/>
          </a:bodyPr>
          <a:lstStyle/>
          <a:p>
            <a:r>
              <a:rPr lang="en-CA" dirty="0"/>
              <a:t>How do we decentralize IR’s social infrastructure for governance and moderation</a:t>
            </a:r>
          </a:p>
        </p:txBody>
      </p:sp>
      <p:cxnSp>
        <p:nvCxnSpPr>
          <p:cNvPr id="15" name="Straight Arrow Connector 14">
            <a:extLst>
              <a:ext uri="{FF2B5EF4-FFF2-40B4-BE49-F238E27FC236}">
                <a16:creationId xmlns:a16="http://schemas.microsoft.com/office/drawing/2014/main" id="{FFE30C04-A2C0-770F-74D0-33A343C2F4EC}"/>
              </a:ext>
            </a:extLst>
          </p:cNvPr>
          <p:cNvCxnSpPr>
            <a:cxnSpLocks/>
            <a:endCxn id="14" idx="1"/>
          </p:cNvCxnSpPr>
          <p:nvPr/>
        </p:nvCxnSpPr>
        <p:spPr>
          <a:xfrm>
            <a:off x="5863488" y="3175635"/>
            <a:ext cx="128868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0A06136-C1D1-29CA-669F-5124A7A1ABDB}"/>
              </a:ext>
            </a:extLst>
          </p:cNvPr>
          <p:cNvSpPr txBox="1"/>
          <p:nvPr/>
        </p:nvSpPr>
        <p:spPr>
          <a:xfrm>
            <a:off x="7152172" y="3886013"/>
            <a:ext cx="4988487" cy="923330"/>
          </a:xfrm>
          <a:prstGeom prst="rect">
            <a:avLst/>
          </a:prstGeom>
          <a:noFill/>
        </p:spPr>
        <p:txBody>
          <a:bodyPr wrap="square" rtlCol="0">
            <a:spAutoFit/>
          </a:bodyPr>
          <a:lstStyle/>
          <a:p>
            <a:r>
              <a:rPr lang="en-CA" dirty="0"/>
              <a:t>How do we strategically </a:t>
            </a:r>
            <a:r>
              <a:rPr lang="en-CA" dirty="0" err="1"/>
              <a:t>underdesign</a:t>
            </a:r>
            <a:r>
              <a:rPr lang="en-CA" dirty="0"/>
              <a:t> the platform and develop a framework for community co-construction</a:t>
            </a:r>
          </a:p>
        </p:txBody>
      </p:sp>
      <p:cxnSp>
        <p:nvCxnSpPr>
          <p:cNvPr id="21" name="Straight Arrow Connector 20">
            <a:extLst>
              <a:ext uri="{FF2B5EF4-FFF2-40B4-BE49-F238E27FC236}">
                <a16:creationId xmlns:a16="http://schemas.microsoft.com/office/drawing/2014/main" id="{3571BB9E-7FCC-DBC2-417E-696485F62FA6}"/>
              </a:ext>
            </a:extLst>
          </p:cNvPr>
          <p:cNvCxnSpPr>
            <a:cxnSpLocks/>
            <a:endCxn id="20" idx="1"/>
          </p:cNvCxnSpPr>
          <p:nvPr/>
        </p:nvCxnSpPr>
        <p:spPr>
          <a:xfrm>
            <a:off x="5863488" y="4347678"/>
            <a:ext cx="128868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22CFED5F-FA96-54FC-7ED1-F32A3A647EBD}"/>
              </a:ext>
            </a:extLst>
          </p:cNvPr>
          <p:cNvSpPr txBox="1"/>
          <p:nvPr/>
        </p:nvSpPr>
        <p:spPr>
          <a:xfrm>
            <a:off x="7152172" y="4741745"/>
            <a:ext cx="4988487" cy="1477328"/>
          </a:xfrm>
          <a:prstGeom prst="rect">
            <a:avLst/>
          </a:prstGeom>
          <a:noFill/>
        </p:spPr>
        <p:txBody>
          <a:bodyPr wrap="square" rtlCol="0">
            <a:spAutoFit/>
          </a:bodyPr>
          <a:lstStyle/>
          <a:p>
            <a:r>
              <a:rPr lang="en-US" dirty="0">
                <a:solidFill>
                  <a:prstClr val="black"/>
                </a:solidFill>
              </a:rPr>
              <a:t>E.g., instead of trying to algorithmically fix under-representation of women and POC in image search results for occupational roles, how can we reclaim that digital space to teach the history of erasure or gendered and racialized labor?</a:t>
            </a:r>
            <a:endParaRPr lang="en-CA" dirty="0"/>
          </a:p>
        </p:txBody>
      </p:sp>
      <p:cxnSp>
        <p:nvCxnSpPr>
          <p:cNvPr id="24" name="Straight Arrow Connector 23">
            <a:extLst>
              <a:ext uri="{FF2B5EF4-FFF2-40B4-BE49-F238E27FC236}">
                <a16:creationId xmlns:a16="http://schemas.microsoft.com/office/drawing/2014/main" id="{0B430134-2EDF-138A-C682-7BD62A7F8BF3}"/>
              </a:ext>
            </a:extLst>
          </p:cNvPr>
          <p:cNvCxnSpPr>
            <a:cxnSpLocks/>
            <a:endCxn id="23" idx="1"/>
          </p:cNvCxnSpPr>
          <p:nvPr/>
        </p:nvCxnSpPr>
        <p:spPr>
          <a:xfrm>
            <a:off x="5863488" y="5476529"/>
            <a:ext cx="1288684" cy="3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64F1455E-FDB5-9904-D851-3F47BD508133}"/>
              </a:ext>
            </a:extLst>
          </p:cNvPr>
          <p:cNvPicPr>
            <a:picLocks noChangeAspect="1"/>
          </p:cNvPicPr>
          <p:nvPr/>
        </p:nvPicPr>
        <p:blipFill>
          <a:blip r:embed="rId2"/>
          <a:srcRect t="29251"/>
          <a:stretch>
            <a:fillRect/>
          </a:stretch>
        </p:blipFill>
        <p:spPr>
          <a:xfrm>
            <a:off x="6670159" y="852680"/>
            <a:ext cx="5380074" cy="3641870"/>
          </a:xfrm>
          <a:prstGeom prst="rect">
            <a:avLst/>
          </a:prstGeom>
          <a:ln>
            <a:noFill/>
          </a:ln>
          <a:effectLst>
            <a:outerShdw blurRad="292100" dist="139700" dir="2700000" algn="tl" rotWithShape="0">
              <a:srgbClr val="333333">
                <a:alpha val="65000"/>
              </a:srgbClr>
            </a:outerShdw>
          </a:effectLst>
        </p:spPr>
      </p:pic>
      <p:sp>
        <p:nvSpPr>
          <p:cNvPr id="39" name="TextBox 38">
            <a:extLst>
              <a:ext uri="{FF2B5EF4-FFF2-40B4-BE49-F238E27FC236}">
                <a16:creationId xmlns:a16="http://schemas.microsoft.com/office/drawing/2014/main" id="{44626FBE-A733-785E-17E1-1963E4985D66}"/>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3"/>
              </a:rPr>
              <a:t>Information Access of the Oppressed: Freirean Design for Emancipatory Information Access</a:t>
            </a:r>
            <a:r>
              <a:rPr lang="en-US" sz="1100" dirty="0"/>
              <a:t>. Preprint, 2026.</a:t>
            </a:r>
            <a:endParaRPr lang="en-CA" sz="1100" dirty="0"/>
          </a:p>
        </p:txBody>
      </p:sp>
    </p:spTree>
    <p:extLst>
      <p:ext uri="{BB962C8B-B14F-4D97-AF65-F5344CB8AC3E}">
        <p14:creationId xmlns:p14="http://schemas.microsoft.com/office/powerpoint/2010/main" val="36386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4" grpId="0"/>
      <p:bldP spid="14" grpId="1"/>
      <p:bldP spid="20" grpId="0"/>
      <p:bldP spid="20" grpId="1"/>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2AE79-0D03-73EF-9701-6123D8B4AD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F63E34-08BA-F688-E74F-FD8644B7318A}"/>
              </a:ext>
            </a:extLst>
          </p:cNvPr>
          <p:cNvSpPr>
            <a:spLocks noGrp="1"/>
          </p:cNvSpPr>
          <p:nvPr>
            <p:ph type="title"/>
          </p:nvPr>
        </p:nvSpPr>
        <p:spPr>
          <a:xfrm>
            <a:off x="831850" y="2045283"/>
            <a:ext cx="10515600" cy="1399222"/>
          </a:xfrm>
        </p:spPr>
        <p:txBody>
          <a:bodyPr anchor="ctr"/>
          <a:lstStyle/>
          <a:p>
            <a:pPr algn="ctr"/>
            <a:r>
              <a:rPr lang="en-CA" dirty="0"/>
              <a:t>Praxis</a:t>
            </a:r>
          </a:p>
        </p:txBody>
      </p:sp>
      <p:sp>
        <p:nvSpPr>
          <p:cNvPr id="5" name="Text Placeholder 4">
            <a:extLst>
              <a:ext uri="{FF2B5EF4-FFF2-40B4-BE49-F238E27FC236}">
                <a16:creationId xmlns:a16="http://schemas.microsoft.com/office/drawing/2014/main" id="{6269D51E-B4A3-7061-1E17-D724AB53352C}"/>
              </a:ext>
            </a:extLst>
          </p:cNvPr>
          <p:cNvSpPr>
            <a:spLocks noGrp="1"/>
          </p:cNvSpPr>
          <p:nvPr>
            <p:ph type="body" idx="1"/>
          </p:nvPr>
        </p:nvSpPr>
        <p:spPr>
          <a:xfrm>
            <a:off x="831850" y="3444505"/>
            <a:ext cx="10515600" cy="1961039"/>
          </a:xfrm>
        </p:spPr>
        <p:txBody>
          <a:bodyPr>
            <a:normAutofit/>
          </a:bodyPr>
          <a:lstStyle/>
          <a:p>
            <a:pPr algn="ctr"/>
            <a:r>
              <a:rPr lang="en-CA" sz="3600" dirty="0"/>
              <a:t>Affirm emancipatory praxis and movement building as research practices</a:t>
            </a:r>
          </a:p>
        </p:txBody>
      </p:sp>
    </p:spTree>
    <p:extLst>
      <p:ext uri="{BB962C8B-B14F-4D97-AF65-F5344CB8AC3E}">
        <p14:creationId xmlns:p14="http://schemas.microsoft.com/office/powerpoint/2010/main" val="4120309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A short brushstroke">
            <a:extLst>
              <a:ext uri="{FF2B5EF4-FFF2-40B4-BE49-F238E27FC236}">
                <a16:creationId xmlns:a16="http://schemas.microsoft.com/office/drawing/2014/main" id="{D0ABBB2A-126A-DC82-4E02-A8C168A373A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38318" y="479558"/>
            <a:ext cx="6944413" cy="6944413"/>
          </a:xfrm>
          <a:prstGeom prst="rect">
            <a:avLst/>
          </a:prstGeom>
        </p:spPr>
      </p:pic>
      <p:grpSp>
        <p:nvGrpSpPr>
          <p:cNvPr id="12" name="Group 11">
            <a:extLst>
              <a:ext uri="{FF2B5EF4-FFF2-40B4-BE49-F238E27FC236}">
                <a16:creationId xmlns:a16="http://schemas.microsoft.com/office/drawing/2014/main" id="{4D74528B-59E5-AF1C-7394-A0A62C0AB411}"/>
              </a:ext>
            </a:extLst>
          </p:cNvPr>
          <p:cNvGrpSpPr/>
          <p:nvPr/>
        </p:nvGrpSpPr>
        <p:grpSpPr>
          <a:xfrm>
            <a:off x="5180011" y="827897"/>
            <a:ext cx="6172201" cy="5591090"/>
            <a:chOff x="2463613" y="1590580"/>
            <a:chExt cx="7264773" cy="6580793"/>
          </a:xfrm>
        </p:grpSpPr>
        <p:pic>
          <p:nvPicPr>
            <p:cNvPr id="9" name="Picture 8">
              <a:extLst>
                <a:ext uri="{FF2B5EF4-FFF2-40B4-BE49-F238E27FC236}">
                  <a16:creationId xmlns:a16="http://schemas.microsoft.com/office/drawing/2014/main" id="{9DF1AD65-9F1E-5059-4517-C85CBE9C9524}"/>
                </a:ext>
              </a:extLst>
            </p:cNvPr>
            <p:cNvPicPr>
              <a:picLocks noChangeAspect="1"/>
            </p:cNvPicPr>
            <p:nvPr/>
          </p:nvPicPr>
          <p:blipFill>
            <a:blip r:embed="rId3"/>
            <a:stretch>
              <a:fillRect/>
            </a:stretch>
          </p:blipFill>
          <p:spPr>
            <a:xfrm>
              <a:off x="2463613" y="5161317"/>
              <a:ext cx="7245722" cy="3010056"/>
            </a:xfrm>
            <a:prstGeom prst="rect">
              <a:avLst/>
            </a:prstGeom>
          </p:spPr>
        </p:pic>
        <p:pic>
          <p:nvPicPr>
            <p:cNvPr id="7" name="Picture 6">
              <a:extLst>
                <a:ext uri="{FF2B5EF4-FFF2-40B4-BE49-F238E27FC236}">
                  <a16:creationId xmlns:a16="http://schemas.microsoft.com/office/drawing/2014/main" id="{D5247FFB-CB16-4F10-EDEA-CEC62C245C09}"/>
                </a:ext>
              </a:extLst>
            </p:cNvPr>
            <p:cNvPicPr>
              <a:picLocks noChangeAspect="1"/>
            </p:cNvPicPr>
            <p:nvPr/>
          </p:nvPicPr>
          <p:blipFill>
            <a:blip r:embed="rId4"/>
            <a:stretch>
              <a:fillRect/>
            </a:stretch>
          </p:blipFill>
          <p:spPr>
            <a:xfrm>
              <a:off x="2463613" y="1590580"/>
              <a:ext cx="7264773" cy="3676839"/>
            </a:xfrm>
            <a:prstGeom prst="rect">
              <a:avLst/>
            </a:prstGeom>
          </p:spPr>
        </p:pic>
      </p:grpSp>
      <p:sp>
        <p:nvSpPr>
          <p:cNvPr id="4" name="Title 3">
            <a:extLst>
              <a:ext uri="{FF2B5EF4-FFF2-40B4-BE49-F238E27FC236}">
                <a16:creationId xmlns:a16="http://schemas.microsoft.com/office/drawing/2014/main" id="{3580479B-89DB-F401-6B4B-35A56FBFB3E0}"/>
              </a:ext>
            </a:extLst>
          </p:cNvPr>
          <p:cNvSpPr>
            <a:spLocks noGrp="1"/>
          </p:cNvSpPr>
          <p:nvPr>
            <p:ph type="title"/>
          </p:nvPr>
        </p:nvSpPr>
        <p:spPr/>
        <p:txBody>
          <a:bodyPr>
            <a:normAutofit/>
          </a:bodyPr>
          <a:lstStyle/>
          <a:p>
            <a:r>
              <a:rPr lang="en-CA" sz="6600" dirty="0"/>
              <a:t>Praxis</a:t>
            </a:r>
          </a:p>
        </p:txBody>
      </p:sp>
      <p:sp>
        <p:nvSpPr>
          <p:cNvPr id="11" name="Text Placeholder 10">
            <a:extLst>
              <a:ext uri="{FF2B5EF4-FFF2-40B4-BE49-F238E27FC236}">
                <a16:creationId xmlns:a16="http://schemas.microsoft.com/office/drawing/2014/main" id="{4B8A3E22-40D3-D13C-9F3E-45D37E9778B0}"/>
              </a:ext>
            </a:extLst>
          </p:cNvPr>
          <p:cNvSpPr>
            <a:spLocks noGrp="1"/>
          </p:cNvSpPr>
          <p:nvPr>
            <p:ph type="body" sz="half" idx="2"/>
          </p:nvPr>
        </p:nvSpPr>
        <p:spPr>
          <a:xfrm>
            <a:off x="612765" y="3097920"/>
            <a:ext cx="4243015" cy="1720018"/>
          </a:xfrm>
        </p:spPr>
        <p:txBody>
          <a:bodyPr>
            <a:normAutofit lnSpcReduction="10000"/>
          </a:bodyPr>
          <a:lstStyle/>
          <a:p>
            <a:pPr algn="ctr">
              <a:lnSpc>
                <a:spcPct val="100000"/>
              </a:lnSpc>
              <a:spcBef>
                <a:spcPts val="0"/>
              </a:spcBef>
            </a:pPr>
            <a:r>
              <a:rPr lang="en-CA" sz="3600" dirty="0"/>
              <a:t> liberatory research</a:t>
            </a:r>
          </a:p>
          <a:p>
            <a:pPr algn="ctr">
              <a:lnSpc>
                <a:spcPct val="100000"/>
              </a:lnSpc>
              <a:spcBef>
                <a:spcPts val="0"/>
              </a:spcBef>
            </a:pPr>
            <a:r>
              <a:rPr lang="en-CA" sz="3600" dirty="0"/>
              <a:t>+</a:t>
            </a:r>
          </a:p>
          <a:p>
            <a:pPr algn="ctr">
              <a:lnSpc>
                <a:spcPct val="100000"/>
              </a:lnSpc>
              <a:spcBef>
                <a:spcPts val="0"/>
              </a:spcBef>
            </a:pPr>
            <a:r>
              <a:rPr lang="en-CA" sz="3600" dirty="0"/>
              <a:t>liberatory action</a:t>
            </a:r>
          </a:p>
        </p:txBody>
      </p:sp>
      <p:sp>
        <p:nvSpPr>
          <p:cNvPr id="14" name="TextBox 13">
            <a:extLst>
              <a:ext uri="{FF2B5EF4-FFF2-40B4-BE49-F238E27FC236}">
                <a16:creationId xmlns:a16="http://schemas.microsoft.com/office/drawing/2014/main" id="{DAECCE8B-BA5D-E3CB-1B3B-115883551BA6}"/>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5"/>
              </a:rPr>
              <a:t>Towards Critical IR Theories and Practices</a:t>
            </a:r>
            <a:r>
              <a:rPr lang="en-US" sz="1200" dirty="0"/>
              <a:t>. In SIGIR Forum, 2026.</a:t>
            </a:r>
            <a:endParaRPr lang="en-CA" sz="1200" dirty="0"/>
          </a:p>
        </p:txBody>
      </p:sp>
    </p:spTree>
    <p:extLst>
      <p:ext uri="{BB962C8B-B14F-4D97-AF65-F5344CB8AC3E}">
        <p14:creationId xmlns:p14="http://schemas.microsoft.com/office/powerpoint/2010/main" val="914074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0A271-6006-442A-8B41-5BAD0BA3BFFB}"/>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sp>
        <p:nvSpPr>
          <p:cNvPr id="13" name="TextBox 12">
            <a:extLst>
              <a:ext uri="{FF2B5EF4-FFF2-40B4-BE49-F238E27FC236}">
                <a16:creationId xmlns:a16="http://schemas.microsoft.com/office/drawing/2014/main" id="{B20FA365-4812-8A99-2524-C8B9E422451B}"/>
              </a:ext>
            </a:extLst>
          </p:cNvPr>
          <p:cNvSpPr txBox="1"/>
          <p:nvPr/>
        </p:nvSpPr>
        <p:spPr>
          <a:xfrm>
            <a:off x="468173" y="6294377"/>
            <a:ext cx="4513478" cy="369332"/>
          </a:xfrm>
          <a:prstGeom prst="rect">
            <a:avLst/>
          </a:prstGeom>
          <a:noFill/>
        </p:spPr>
        <p:txBody>
          <a:bodyPr wrap="square">
            <a:spAutoFit/>
          </a:bodyPr>
          <a:lstStyle/>
          <a:p>
            <a:pPr algn="r"/>
            <a:r>
              <a:rPr lang="en-US" dirty="0">
                <a:hlinkClick r:id="rId2"/>
              </a:rPr>
              <a:t>https://bhaskar-mitra.github.io/reading/</a:t>
            </a:r>
            <a:r>
              <a:rPr lang="en-US" dirty="0"/>
              <a:t>   </a:t>
            </a:r>
            <a:r>
              <a:rPr lang="en-US" dirty="0">
                <a:sym typeface="Wingdings" panose="05000000000000000000" pitchFamily="2" charset="2"/>
              </a:rPr>
              <a:t></a:t>
            </a:r>
            <a:endParaRPr lang="en-CA" dirty="0"/>
          </a:p>
        </p:txBody>
      </p:sp>
      <p:pic>
        <p:nvPicPr>
          <p:cNvPr id="3" name="Picture 2">
            <a:extLst>
              <a:ext uri="{FF2B5EF4-FFF2-40B4-BE49-F238E27FC236}">
                <a16:creationId xmlns:a16="http://schemas.microsoft.com/office/drawing/2014/main" id="{6CA40F11-115E-32C1-7F9D-401575DA1E99}"/>
              </a:ext>
            </a:extLst>
          </p:cNvPr>
          <p:cNvPicPr>
            <a:picLocks noChangeAspect="1"/>
          </p:cNvPicPr>
          <p:nvPr/>
        </p:nvPicPr>
        <p:blipFill>
          <a:blip r:embed="rId3"/>
          <a:srcRect l="27896" t="1295" r="12530" b="40857"/>
          <a:stretch>
            <a:fillRect/>
          </a:stretch>
        </p:blipFill>
        <p:spPr>
          <a:xfrm>
            <a:off x="5641256" y="1974106"/>
            <a:ext cx="5710956" cy="21396593"/>
          </a:xfrm>
          <a:prstGeom prst="rect">
            <a:avLst/>
          </a:prstGeom>
        </p:spPr>
      </p:pic>
      <p:pic>
        <p:nvPicPr>
          <p:cNvPr id="2" name="Picture 1">
            <a:extLst>
              <a:ext uri="{FF2B5EF4-FFF2-40B4-BE49-F238E27FC236}">
                <a16:creationId xmlns:a16="http://schemas.microsoft.com/office/drawing/2014/main" id="{DC5C5899-57C5-615D-460B-0C3AFAEEF67C}"/>
              </a:ext>
            </a:extLst>
          </p:cNvPr>
          <p:cNvPicPr>
            <a:picLocks noChangeAspect="1"/>
          </p:cNvPicPr>
          <p:nvPr/>
        </p:nvPicPr>
        <p:blipFill>
          <a:blip r:embed="rId4"/>
          <a:stretch>
            <a:fillRect/>
          </a:stretch>
        </p:blipFill>
        <p:spPr>
          <a:xfrm>
            <a:off x="2140721" y="5123982"/>
            <a:ext cx="1168382" cy="1168382"/>
          </a:xfrm>
          <a:prstGeom prst="rect">
            <a:avLst/>
          </a:prstGeom>
        </p:spPr>
      </p:pic>
    </p:spTree>
    <p:extLst>
      <p:ext uri="{BB962C8B-B14F-4D97-AF65-F5344CB8AC3E}">
        <p14:creationId xmlns:p14="http://schemas.microsoft.com/office/powerpoint/2010/main" val="3293500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77BB-F1BA-BD54-4254-7B1FEEEAB172}"/>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19DC093E-38C4-E73F-60A2-EF8AF5DBB848}"/>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pic>
        <p:nvPicPr>
          <p:cNvPr id="4" name="Picture 3">
            <a:extLst>
              <a:ext uri="{FF2B5EF4-FFF2-40B4-BE49-F238E27FC236}">
                <a16:creationId xmlns:a16="http://schemas.microsoft.com/office/drawing/2014/main" id="{65F3E583-D726-DE18-40F6-98ADC62A9609}"/>
              </a:ext>
            </a:extLst>
          </p:cNvPr>
          <p:cNvPicPr>
            <a:picLocks noChangeAspect="1"/>
          </p:cNvPicPr>
          <p:nvPr/>
        </p:nvPicPr>
        <p:blipFill>
          <a:blip r:embed="rId2"/>
          <a:srcRect l="27896" t="1295" r="12530" b="40857"/>
          <a:stretch>
            <a:fillRect/>
          </a:stretch>
        </p:blipFill>
        <p:spPr>
          <a:xfrm>
            <a:off x="5641256" y="-14538593"/>
            <a:ext cx="5710956" cy="21396593"/>
          </a:xfrm>
          <a:prstGeom prst="rect">
            <a:avLst/>
          </a:prstGeom>
        </p:spPr>
      </p:pic>
      <p:sp>
        <p:nvSpPr>
          <p:cNvPr id="2" name="TextBox 1">
            <a:extLst>
              <a:ext uri="{FF2B5EF4-FFF2-40B4-BE49-F238E27FC236}">
                <a16:creationId xmlns:a16="http://schemas.microsoft.com/office/drawing/2014/main" id="{310211C4-62D8-7AE9-BD17-3177BCCE12F0}"/>
              </a:ext>
            </a:extLst>
          </p:cNvPr>
          <p:cNvSpPr txBox="1"/>
          <p:nvPr/>
        </p:nvSpPr>
        <p:spPr>
          <a:xfrm>
            <a:off x="468173" y="6294377"/>
            <a:ext cx="4513478" cy="369332"/>
          </a:xfrm>
          <a:prstGeom prst="rect">
            <a:avLst/>
          </a:prstGeom>
          <a:noFill/>
        </p:spPr>
        <p:txBody>
          <a:bodyPr wrap="square">
            <a:spAutoFit/>
          </a:bodyPr>
          <a:lstStyle/>
          <a:p>
            <a:pPr algn="r"/>
            <a:r>
              <a:rPr lang="en-US" dirty="0">
                <a:hlinkClick r:id="rId3"/>
              </a:rPr>
              <a:t>https://bhaskar-mitra.github.io/reading/</a:t>
            </a:r>
            <a:r>
              <a:rPr lang="en-US" dirty="0"/>
              <a:t>   </a:t>
            </a:r>
            <a:r>
              <a:rPr lang="en-US" dirty="0">
                <a:sym typeface="Wingdings" panose="05000000000000000000" pitchFamily="2" charset="2"/>
              </a:rPr>
              <a:t></a:t>
            </a:r>
            <a:endParaRPr lang="en-CA" dirty="0"/>
          </a:p>
        </p:txBody>
      </p:sp>
      <p:pic>
        <p:nvPicPr>
          <p:cNvPr id="5" name="Picture 4">
            <a:extLst>
              <a:ext uri="{FF2B5EF4-FFF2-40B4-BE49-F238E27FC236}">
                <a16:creationId xmlns:a16="http://schemas.microsoft.com/office/drawing/2014/main" id="{2262D2A7-139B-AB22-A0FE-CB6D4380ABA6}"/>
              </a:ext>
            </a:extLst>
          </p:cNvPr>
          <p:cNvPicPr>
            <a:picLocks noChangeAspect="1"/>
          </p:cNvPicPr>
          <p:nvPr/>
        </p:nvPicPr>
        <p:blipFill>
          <a:blip r:embed="rId4"/>
          <a:stretch>
            <a:fillRect/>
          </a:stretch>
        </p:blipFill>
        <p:spPr>
          <a:xfrm>
            <a:off x="2140721" y="5123982"/>
            <a:ext cx="1168382" cy="1168382"/>
          </a:xfrm>
          <a:prstGeom prst="rect">
            <a:avLst/>
          </a:prstGeom>
        </p:spPr>
      </p:pic>
    </p:spTree>
    <p:extLst>
      <p:ext uri="{BB962C8B-B14F-4D97-AF65-F5344CB8AC3E}">
        <p14:creationId xmlns:p14="http://schemas.microsoft.com/office/powerpoint/2010/main" val="329597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D13D97-8EB9-0A1E-CF72-B3E81D9C8400}"/>
              </a:ext>
            </a:extLst>
          </p:cNvPr>
          <p:cNvSpPr>
            <a:spLocks noGrp="1"/>
          </p:cNvSpPr>
          <p:nvPr>
            <p:ph type="title"/>
          </p:nvPr>
        </p:nvSpPr>
        <p:spPr/>
        <p:txBody>
          <a:bodyPr>
            <a:normAutofit/>
          </a:bodyPr>
          <a:lstStyle/>
          <a:p>
            <a:pPr algn="ctr"/>
            <a:r>
              <a:rPr lang="en-CA" sz="6000" dirty="0"/>
              <a:t>Community care and solidarity</a:t>
            </a:r>
          </a:p>
        </p:txBody>
      </p:sp>
      <p:grpSp>
        <p:nvGrpSpPr>
          <p:cNvPr id="9" name="Group 8">
            <a:extLst>
              <a:ext uri="{FF2B5EF4-FFF2-40B4-BE49-F238E27FC236}">
                <a16:creationId xmlns:a16="http://schemas.microsoft.com/office/drawing/2014/main" id="{29721220-4FB1-95E3-A2E7-7C5458C2E200}"/>
              </a:ext>
            </a:extLst>
          </p:cNvPr>
          <p:cNvGrpSpPr/>
          <p:nvPr/>
        </p:nvGrpSpPr>
        <p:grpSpPr>
          <a:xfrm>
            <a:off x="957462" y="2499599"/>
            <a:ext cx="10277076" cy="2531800"/>
            <a:chOff x="337890" y="1202764"/>
            <a:chExt cx="10277076" cy="2531800"/>
          </a:xfrm>
        </p:grpSpPr>
        <p:sp>
          <p:nvSpPr>
            <p:cNvPr id="6" name="Title 2">
              <a:extLst>
                <a:ext uri="{FF2B5EF4-FFF2-40B4-BE49-F238E27FC236}">
                  <a16:creationId xmlns:a16="http://schemas.microsoft.com/office/drawing/2014/main" id="{3E894AB2-77F9-B971-6441-5F597C6ED240}"/>
                </a:ext>
              </a:extLst>
            </p:cNvPr>
            <p:cNvSpPr txBox="1">
              <a:spLocks/>
            </p:cNvSpPr>
            <p:nvPr/>
          </p:nvSpPr>
          <p:spPr>
            <a:xfrm>
              <a:off x="3701492" y="1384513"/>
              <a:ext cx="691347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2400" dirty="0"/>
                <a:t>“</a:t>
              </a:r>
              <a:r>
                <a:rPr lang="en-US" sz="2400" i="1" dirty="0"/>
                <a:t>If you have come here to help me you are wasting your time, but if you have come because your liberation is bound up with mine, then let us work together.</a:t>
              </a:r>
              <a:r>
                <a:rPr lang="en-US" sz="2400" dirty="0"/>
                <a:t>”</a:t>
              </a:r>
            </a:p>
          </p:txBody>
        </p:sp>
        <p:sp>
          <p:nvSpPr>
            <p:cNvPr id="7" name="Title 2">
              <a:extLst>
                <a:ext uri="{FF2B5EF4-FFF2-40B4-BE49-F238E27FC236}">
                  <a16:creationId xmlns:a16="http://schemas.microsoft.com/office/drawing/2014/main" id="{518A87EE-5B0E-897B-EA2A-742B64861FB1}"/>
                </a:ext>
              </a:extLst>
            </p:cNvPr>
            <p:cNvSpPr txBox="1">
              <a:spLocks/>
            </p:cNvSpPr>
            <p:nvPr/>
          </p:nvSpPr>
          <p:spPr>
            <a:xfrm>
              <a:off x="5537608" y="2710076"/>
              <a:ext cx="5077358" cy="102448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2200" dirty="0"/>
                <a:t>– Lilla Watson and other members of an Aboriginal Rights group in Queensland</a:t>
              </a:r>
            </a:p>
          </p:txBody>
        </p:sp>
        <p:pic>
          <p:nvPicPr>
            <p:cNvPr id="8" name="Picture 2">
              <a:extLst>
                <a:ext uri="{FF2B5EF4-FFF2-40B4-BE49-F238E27FC236}">
                  <a16:creationId xmlns:a16="http://schemas.microsoft.com/office/drawing/2014/main" id="{A962AAE4-C17A-B961-DBA6-96B3F17171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7443" b="27443"/>
            <a:stretch/>
          </p:blipFill>
          <p:spPr bwMode="auto">
            <a:xfrm>
              <a:off x="337890" y="1202764"/>
              <a:ext cx="3319673" cy="2246486"/>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3893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8F27E-495E-AC42-6BEC-9545568AD16F}"/>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05EDDF29-1A40-810F-9E58-FC55962CB925}"/>
              </a:ext>
            </a:extLst>
          </p:cNvPr>
          <p:cNvPicPr>
            <a:picLocks noChangeAspect="1"/>
          </p:cNvPicPr>
          <p:nvPr/>
        </p:nvPicPr>
        <p:blipFill>
          <a:blip r:embed="rId3"/>
          <a:stretch>
            <a:fillRect/>
          </a:stretch>
        </p:blipFill>
        <p:spPr>
          <a:xfrm>
            <a:off x="0" y="0"/>
            <a:ext cx="12192000" cy="4241363"/>
          </a:xfrm>
          <a:prstGeom prst="rect">
            <a:avLst/>
          </a:prstGeom>
          <a:effectLst/>
        </p:spPr>
      </p:pic>
      <p:sp>
        <p:nvSpPr>
          <p:cNvPr id="28" name="Rectangle 27">
            <a:extLst>
              <a:ext uri="{FF2B5EF4-FFF2-40B4-BE49-F238E27FC236}">
                <a16:creationId xmlns:a16="http://schemas.microsoft.com/office/drawing/2014/main" id="{FA6D6331-1458-CD49-F11D-6E22CE38C443}"/>
              </a:ext>
            </a:extLst>
          </p:cNvPr>
          <p:cNvSpPr/>
          <p:nvPr/>
        </p:nvSpPr>
        <p:spPr>
          <a:xfrm>
            <a:off x="0" y="4425663"/>
            <a:ext cx="12192000" cy="243233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extLst>
              <a:ext uri="{FF2B5EF4-FFF2-40B4-BE49-F238E27FC236}">
                <a16:creationId xmlns:a16="http://schemas.microsoft.com/office/drawing/2014/main" id="{FD309DDE-591D-9DFC-A1B9-9EECA996152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54" b="89231" l="3862" r="97337">
                        <a14:foregroundMark x1="19041" y1="43692" x2="50732" y2="34154"/>
                        <a14:foregroundMark x1="50732" y1="34154" x2="33422" y2="46462"/>
                        <a14:foregroundMark x1="33422" y1="46462" x2="56325" y2="48000"/>
                        <a14:foregroundMark x1="56325" y1="48000" x2="37550" y2="39077"/>
                        <a14:foregroundMark x1="37550" y1="39077" x2="25566" y2="62462"/>
                        <a14:foregroundMark x1="25566" y1="62462" x2="48069" y2="60000"/>
                        <a14:foregroundMark x1="48069" y1="60000" x2="62850" y2="33538"/>
                        <a14:foregroundMark x1="62850" y1="33538" x2="44740" y2="34154"/>
                        <a14:foregroundMark x1="44740" y1="34154" x2="83489" y2="5846"/>
                        <a14:foregroundMark x1="83489" y1="5846" x2="93742" y2="3077"/>
                        <a14:foregroundMark x1="93742" y1="3077" x2="89614" y2="31692"/>
                        <a14:foregroundMark x1="89614" y1="31692" x2="80160" y2="55692"/>
                        <a14:foregroundMark x1="80160" y1="55692" x2="60053" y2="76615"/>
                        <a14:foregroundMark x1="60053" y1="76615" x2="26498" y2="83692"/>
                        <a14:foregroundMark x1="26498" y1="83692" x2="16511" y2="70769"/>
                        <a14:foregroundMark x1="16511" y1="70769" x2="11185" y2="29231"/>
                        <a14:foregroundMark x1="11185" y1="29231" x2="29294" y2="9231"/>
                        <a14:foregroundMark x1="29294" y1="9231" x2="53395" y2="10769"/>
                        <a14:foregroundMark x1="53395" y1="10769" x2="64048" y2="9231"/>
                        <a14:foregroundMark x1="64048" y1="9231" x2="73502" y2="9231"/>
                        <a14:foregroundMark x1="7856" y1="56615" x2="6924" y2="23692"/>
                        <a14:foregroundMark x1="6924" y1="23692" x2="31158" y2="5538"/>
                        <a14:foregroundMark x1="31158" y1="5538" x2="74567" y2="7692"/>
                        <a14:foregroundMark x1="74567" y1="7692" x2="87617" y2="5846"/>
                        <a14:foregroundMark x1="87617" y1="5846" x2="93609" y2="29538"/>
                        <a14:foregroundMark x1="93609" y1="29538" x2="93209" y2="36615"/>
                        <a14:foregroundMark x1="3862" y1="7692" x2="7324" y2="51077"/>
                        <a14:foregroundMark x1="97337" y1="6154" x2="97337" y2="6154"/>
                      </a14:backgroundRemoval>
                    </a14:imgEffect>
                  </a14:imgLayer>
                </a14:imgProps>
              </a:ext>
            </a:extLst>
          </a:blip>
          <a:srcRect l="1227" t="875" b="1"/>
          <a:stretch>
            <a:fillRect/>
          </a:stretch>
        </p:blipFill>
        <p:spPr>
          <a:xfrm>
            <a:off x="0" y="-7494"/>
            <a:ext cx="3371415" cy="1464198"/>
          </a:xfrm>
          <a:prstGeom prst="rect">
            <a:avLst/>
          </a:prstGeom>
          <a:effectLst>
            <a:outerShdw blurRad="50800" dist="38100" dir="2700000" sx="102000" sy="102000" algn="tl" rotWithShape="0">
              <a:prstClr val="black">
                <a:alpha val="40000"/>
              </a:prstClr>
            </a:outerShdw>
          </a:effectLst>
        </p:spPr>
      </p:pic>
      <p:sp>
        <p:nvSpPr>
          <p:cNvPr id="9" name="TextBox 8">
            <a:extLst>
              <a:ext uri="{FF2B5EF4-FFF2-40B4-BE49-F238E27FC236}">
                <a16:creationId xmlns:a16="http://schemas.microsoft.com/office/drawing/2014/main" id="{F9B5FB17-1A7B-B533-EC3C-0896F7DC39CD}"/>
              </a:ext>
            </a:extLst>
          </p:cNvPr>
          <p:cNvSpPr txBox="1"/>
          <p:nvPr/>
        </p:nvSpPr>
        <p:spPr>
          <a:xfrm>
            <a:off x="3308310" y="1871070"/>
            <a:ext cx="5575379" cy="461665"/>
          </a:xfrm>
          <a:prstGeom prst="rect">
            <a:avLst/>
          </a:prstGeom>
          <a:noFill/>
        </p:spPr>
        <p:txBody>
          <a:bodyPr wrap="square" anchor="b">
            <a:spAutoFit/>
          </a:bodyPr>
          <a:lstStyle/>
          <a:p>
            <a:pPr algn="ctr"/>
            <a:r>
              <a:rPr lang="en-US" sz="2400" dirty="0">
                <a:latin typeface="Aptos SemiBold" panose="020B0004020202020204" pitchFamily="34" charset="0"/>
                <a:hlinkClick r:id="rId6"/>
              </a:rPr>
              <a:t>https://jedi.inertial.science/sigir2026</a:t>
            </a:r>
            <a:endParaRPr lang="en-US" sz="2400" dirty="0">
              <a:latin typeface="Aptos SemiBold" panose="020B0004020202020204" pitchFamily="34" charset="0"/>
            </a:endParaRPr>
          </a:p>
        </p:txBody>
      </p:sp>
      <p:pic>
        <p:nvPicPr>
          <p:cNvPr id="12" name="Picture 11">
            <a:extLst>
              <a:ext uri="{FF2B5EF4-FFF2-40B4-BE49-F238E27FC236}">
                <a16:creationId xmlns:a16="http://schemas.microsoft.com/office/drawing/2014/main" id="{5390E17A-38BA-EE26-E5A3-3F56CC780DB9}"/>
              </a:ext>
            </a:extLst>
          </p:cNvPr>
          <p:cNvPicPr>
            <a:picLocks noChangeAspect="1"/>
          </p:cNvPicPr>
          <p:nvPr/>
        </p:nvPicPr>
        <p:blipFill>
          <a:blip r:embed="rId7"/>
          <a:srcRect t="17657" b="37293"/>
          <a:stretch>
            <a:fillRect/>
          </a:stretch>
        </p:blipFill>
        <p:spPr>
          <a:xfrm>
            <a:off x="164721" y="4347857"/>
            <a:ext cx="4116377" cy="1043108"/>
          </a:xfrm>
          <a:prstGeom prst="rect">
            <a:avLst/>
          </a:prstGeom>
        </p:spPr>
      </p:pic>
      <p:sp>
        <p:nvSpPr>
          <p:cNvPr id="18" name="Rectangle 17">
            <a:extLst>
              <a:ext uri="{FF2B5EF4-FFF2-40B4-BE49-F238E27FC236}">
                <a16:creationId xmlns:a16="http://schemas.microsoft.com/office/drawing/2014/main" id="{AB021F9C-A0F1-404E-55F1-DAD75A8A5DB2}"/>
              </a:ext>
            </a:extLst>
          </p:cNvPr>
          <p:cNvSpPr/>
          <p:nvPr/>
        </p:nvSpPr>
        <p:spPr>
          <a:xfrm>
            <a:off x="8039761" y="4439385"/>
            <a:ext cx="3959738" cy="1015663"/>
          </a:xfrm>
          <a:prstGeom prst="rect">
            <a:avLst/>
          </a:prstGeom>
          <a:noFill/>
        </p:spPr>
        <p:txBody>
          <a:bodyPr wrap="none" lIns="91440" tIns="45720" rIns="91440" bIns="45720">
            <a:spAutoFit/>
          </a:bodyPr>
          <a:lstStyle/>
          <a:p>
            <a:pPr algn="ctr"/>
            <a:r>
              <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Joint Panel</a:t>
            </a:r>
          </a:p>
        </p:txBody>
      </p:sp>
      <p:sp>
        <p:nvSpPr>
          <p:cNvPr id="20" name="TextBox 19">
            <a:extLst>
              <a:ext uri="{FF2B5EF4-FFF2-40B4-BE49-F238E27FC236}">
                <a16:creationId xmlns:a16="http://schemas.microsoft.com/office/drawing/2014/main" id="{41F767C1-0E75-55B8-C351-E0CC5347F010}"/>
              </a:ext>
            </a:extLst>
          </p:cNvPr>
          <p:cNvSpPr txBox="1"/>
          <p:nvPr/>
        </p:nvSpPr>
        <p:spPr>
          <a:xfrm>
            <a:off x="521083" y="5313157"/>
            <a:ext cx="1505606" cy="369332"/>
          </a:xfrm>
          <a:prstGeom prst="rect">
            <a:avLst/>
          </a:prstGeom>
          <a:noFill/>
        </p:spPr>
        <p:txBody>
          <a:bodyPr wrap="square" rtlCol="0">
            <a:spAutoFit/>
          </a:bodyPr>
          <a:lstStyle/>
          <a:p>
            <a:r>
              <a:rPr lang="en-CA" dirty="0">
                <a:effectLst>
                  <a:outerShdw blurRad="38100" dist="38100" dir="2700000" algn="tl">
                    <a:srgbClr val="000000">
                      <a:alpha val="43137"/>
                    </a:srgbClr>
                  </a:outerShdw>
                </a:effectLst>
                <a:latin typeface="Aptos SemiBold" panose="020B0004020202020204" pitchFamily="34" charset="0"/>
              </a:rPr>
              <a:t>Panelists:</a:t>
            </a:r>
          </a:p>
        </p:txBody>
      </p:sp>
      <p:sp>
        <p:nvSpPr>
          <p:cNvPr id="21" name="TextBox 20">
            <a:extLst>
              <a:ext uri="{FF2B5EF4-FFF2-40B4-BE49-F238E27FC236}">
                <a16:creationId xmlns:a16="http://schemas.microsoft.com/office/drawing/2014/main" id="{734D3F18-FA09-05B7-8AAA-7A8BFA0263D0}"/>
              </a:ext>
            </a:extLst>
          </p:cNvPr>
          <p:cNvSpPr txBox="1"/>
          <p:nvPr/>
        </p:nvSpPr>
        <p:spPr>
          <a:xfrm>
            <a:off x="7832315" y="5313157"/>
            <a:ext cx="1505606" cy="369332"/>
          </a:xfrm>
          <a:prstGeom prst="rect">
            <a:avLst/>
          </a:prstGeom>
          <a:noFill/>
        </p:spPr>
        <p:txBody>
          <a:bodyPr wrap="square" rtlCol="0">
            <a:spAutoFit/>
          </a:bodyPr>
          <a:lstStyle/>
          <a:p>
            <a:r>
              <a:rPr lang="en-CA" dirty="0">
                <a:effectLst>
                  <a:outerShdw blurRad="38100" dist="38100" dir="2700000" algn="tl">
                    <a:srgbClr val="000000">
                      <a:alpha val="43137"/>
                    </a:srgbClr>
                  </a:outerShdw>
                </a:effectLst>
                <a:latin typeface="Aptos SemiBold" panose="020B0004020202020204" pitchFamily="34" charset="0"/>
              </a:rPr>
              <a:t>Moderator:</a:t>
            </a:r>
          </a:p>
        </p:txBody>
      </p:sp>
      <p:pic>
        <p:nvPicPr>
          <p:cNvPr id="27" name="Picture 26" descr="Prof.dr. Maarten de Rijke">
            <a:extLst>
              <a:ext uri="{FF2B5EF4-FFF2-40B4-BE49-F238E27FC236}">
                <a16:creationId xmlns:a16="http://schemas.microsoft.com/office/drawing/2014/main" id="{8923F20D-C991-7560-D306-E1ACAB52878A}"/>
              </a:ext>
            </a:extLst>
          </p:cNvPr>
          <p:cNvPicPr>
            <a:picLocks noChangeAspect="1"/>
          </p:cNvPicPr>
          <p:nvPr/>
        </p:nvPicPr>
        <p:blipFill>
          <a:blip r:embed="rId8"/>
          <a:stretch>
            <a:fillRect/>
          </a:stretch>
        </p:blipFill>
        <p:spPr>
          <a:xfrm>
            <a:off x="8213566" y="5702402"/>
            <a:ext cx="1029600" cy="1029600"/>
          </a:xfrm>
          <a:prstGeom prst="ellipse">
            <a:avLst/>
          </a:prstGeom>
          <a:ln w="12700" cap="rnd">
            <a:solidFill>
              <a:schemeClr val="tx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9" name="TextBox 28">
            <a:extLst>
              <a:ext uri="{FF2B5EF4-FFF2-40B4-BE49-F238E27FC236}">
                <a16:creationId xmlns:a16="http://schemas.microsoft.com/office/drawing/2014/main" id="{B99992EF-48E9-B056-67B9-E9DA3AC15E46}"/>
              </a:ext>
            </a:extLst>
          </p:cNvPr>
          <p:cNvSpPr txBox="1"/>
          <p:nvPr/>
        </p:nvSpPr>
        <p:spPr>
          <a:xfrm>
            <a:off x="9719172" y="5497823"/>
            <a:ext cx="2118092" cy="1015663"/>
          </a:xfrm>
          <a:prstGeom prst="rect">
            <a:avLst/>
          </a:prstGeom>
          <a:noFill/>
        </p:spPr>
        <p:txBody>
          <a:bodyPr wrap="square" rtlCol="0">
            <a:spAutoFit/>
          </a:bodyPr>
          <a:lstStyle/>
          <a:p>
            <a:r>
              <a:rPr lang="en-CA" sz="2000" dirty="0">
                <a:latin typeface="Aptos SemiBold" panose="020B0004020202020204" pitchFamily="34" charset="0"/>
              </a:rPr>
              <a:t>Friday, July 24</a:t>
            </a:r>
          </a:p>
          <a:p>
            <a:r>
              <a:rPr lang="en-CA" sz="2000" dirty="0">
                <a:latin typeface="Aptos SemiBold" panose="020B0004020202020204" pitchFamily="34" charset="0"/>
              </a:rPr>
              <a:t>4:00 – 5:00 PM</a:t>
            </a:r>
          </a:p>
          <a:p>
            <a:r>
              <a:rPr lang="en-CA" sz="2000" dirty="0">
                <a:latin typeface="Aptos SemiBold" panose="020B0004020202020204" pitchFamily="34" charset="0"/>
              </a:rPr>
              <a:t>&lt;Room&gt;</a:t>
            </a:r>
          </a:p>
        </p:txBody>
      </p:sp>
      <p:pic>
        <p:nvPicPr>
          <p:cNvPr id="2" name="Picture 1">
            <a:extLst>
              <a:ext uri="{FF2B5EF4-FFF2-40B4-BE49-F238E27FC236}">
                <a16:creationId xmlns:a16="http://schemas.microsoft.com/office/drawing/2014/main" id="{DA309FDB-E4A9-113F-DB09-03A14003D1FE}"/>
              </a:ext>
            </a:extLst>
          </p:cNvPr>
          <p:cNvPicPr>
            <a:picLocks noChangeAspect="1"/>
          </p:cNvPicPr>
          <p:nvPr/>
        </p:nvPicPr>
        <p:blipFill>
          <a:blip r:embed="rId9"/>
          <a:stretch>
            <a:fillRect/>
          </a:stretch>
        </p:blipFill>
        <p:spPr>
          <a:xfrm>
            <a:off x="99233" y="2515904"/>
            <a:ext cx="1652309" cy="1652309"/>
          </a:xfrm>
          <a:prstGeom prst="rect">
            <a:avLst/>
          </a:prstGeom>
        </p:spPr>
      </p:pic>
      <p:pic>
        <p:nvPicPr>
          <p:cNvPr id="6" name="Picture 5">
            <a:extLst>
              <a:ext uri="{FF2B5EF4-FFF2-40B4-BE49-F238E27FC236}">
                <a16:creationId xmlns:a16="http://schemas.microsoft.com/office/drawing/2014/main" id="{705B8A55-4C80-4609-ED09-308BB63463F9}"/>
              </a:ext>
            </a:extLst>
          </p:cNvPr>
          <p:cNvPicPr>
            <a:picLocks noChangeAspect="1"/>
          </p:cNvPicPr>
          <p:nvPr/>
        </p:nvPicPr>
        <p:blipFill>
          <a:blip r:embed="rId10">
            <a:extLst>
              <a:ext uri="{28A0092B-C50C-407E-A947-70E740481C1C}">
                <a14:useLocalDpi xmlns:a14="http://schemas.microsoft.com/office/drawing/2010/main" val="0"/>
              </a:ext>
            </a:extLst>
          </a:blip>
          <a:srcRect t="34571" b="34895"/>
          <a:stretch>
            <a:fillRect/>
          </a:stretch>
        </p:blipFill>
        <p:spPr>
          <a:xfrm>
            <a:off x="4465007" y="4454715"/>
            <a:ext cx="3414383" cy="1043108"/>
          </a:xfrm>
          <a:prstGeom prst="rect">
            <a:avLst/>
          </a:prstGeom>
        </p:spPr>
      </p:pic>
      <p:sp>
        <p:nvSpPr>
          <p:cNvPr id="7" name="Cross 6">
            <a:extLst>
              <a:ext uri="{FF2B5EF4-FFF2-40B4-BE49-F238E27FC236}">
                <a16:creationId xmlns:a16="http://schemas.microsoft.com/office/drawing/2014/main" id="{DAD9DA88-CFE0-DE43-B708-5B7EB5BD70D0}"/>
              </a:ext>
            </a:extLst>
          </p:cNvPr>
          <p:cNvSpPr/>
          <p:nvPr/>
        </p:nvSpPr>
        <p:spPr>
          <a:xfrm>
            <a:off x="4127900" y="4702063"/>
            <a:ext cx="490305" cy="490305"/>
          </a:xfrm>
          <a:prstGeom prst="plus">
            <a:avLst>
              <a:gd name="adj" fmla="val 43689"/>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pic>
        <p:nvPicPr>
          <p:cNvPr id="10" name="Picture 9" descr="Cecile Paris headshot">
            <a:extLst>
              <a:ext uri="{FF2B5EF4-FFF2-40B4-BE49-F238E27FC236}">
                <a16:creationId xmlns:a16="http://schemas.microsoft.com/office/drawing/2014/main" id="{9D20639A-17FA-9EBD-06DA-14AE8B7088BB}"/>
              </a:ext>
            </a:extLst>
          </p:cNvPr>
          <p:cNvPicPr>
            <a:picLocks noChangeAspect="1"/>
          </p:cNvPicPr>
          <p:nvPr/>
        </p:nvPicPr>
        <p:blipFill>
          <a:blip r:embed="rId11"/>
          <a:stretch>
            <a:fillRect/>
          </a:stretch>
        </p:blipFill>
        <p:spPr>
          <a:xfrm>
            <a:off x="759086" y="5708981"/>
            <a:ext cx="1029600" cy="1029600"/>
          </a:xfrm>
          <a:prstGeom prst="ellipse">
            <a:avLst/>
          </a:prstGeom>
          <a:ln w="12700" cap="rnd">
            <a:solidFill>
              <a:schemeClr val="tx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Prof Chris Leckie">
            <a:extLst>
              <a:ext uri="{FF2B5EF4-FFF2-40B4-BE49-F238E27FC236}">
                <a16:creationId xmlns:a16="http://schemas.microsoft.com/office/drawing/2014/main" id="{CE60B969-D3F7-9A32-B7C6-515D798DBEB8}"/>
              </a:ext>
            </a:extLst>
          </p:cNvPr>
          <p:cNvPicPr>
            <a:picLocks noChangeAspect="1"/>
          </p:cNvPicPr>
          <p:nvPr/>
        </p:nvPicPr>
        <p:blipFill>
          <a:blip r:embed="rId12"/>
          <a:stretch>
            <a:fillRect/>
          </a:stretch>
        </p:blipFill>
        <p:spPr>
          <a:xfrm>
            <a:off x="5930094" y="5682123"/>
            <a:ext cx="1029600" cy="1029600"/>
          </a:xfrm>
          <a:prstGeom prst="ellipse">
            <a:avLst/>
          </a:prstGeom>
          <a:ln w="12700" cap="rnd">
            <a:solidFill>
              <a:schemeClr val="tx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D716CF19-C6CC-CFAF-8F34-CD1EE334F5E9}"/>
              </a:ext>
            </a:extLst>
          </p:cNvPr>
          <p:cNvPicPr>
            <a:picLocks noChangeAspect="1"/>
          </p:cNvPicPr>
          <p:nvPr/>
        </p:nvPicPr>
        <p:blipFill rotWithShape="1">
          <a:blip r:embed="rId13"/>
          <a:srcRect t="1137" b="1137"/>
          <a:stretch>
            <a:fillRect/>
          </a:stretch>
        </p:blipFill>
        <p:spPr>
          <a:xfrm>
            <a:off x="3343452" y="5708981"/>
            <a:ext cx="1029600" cy="1029600"/>
          </a:xfrm>
          <a:prstGeom prst="ellipse">
            <a:avLst/>
          </a:prstGeom>
          <a:ln w="12700" cap="rnd">
            <a:solidFill>
              <a:schemeClr val="tx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Dana McKay">
            <a:extLst>
              <a:ext uri="{FF2B5EF4-FFF2-40B4-BE49-F238E27FC236}">
                <a16:creationId xmlns:a16="http://schemas.microsoft.com/office/drawing/2014/main" id="{DDC11E7B-FB76-D8CF-BD1E-FE0E9FDBE7AB}"/>
              </a:ext>
            </a:extLst>
          </p:cNvPr>
          <p:cNvPicPr>
            <a:picLocks noChangeAspect="1"/>
          </p:cNvPicPr>
          <p:nvPr/>
        </p:nvPicPr>
        <p:blipFill>
          <a:blip r:embed="rId14"/>
          <a:stretch>
            <a:fillRect/>
          </a:stretch>
        </p:blipFill>
        <p:spPr>
          <a:xfrm>
            <a:off x="2050954" y="5709674"/>
            <a:ext cx="1028907" cy="1028907"/>
          </a:xfrm>
          <a:prstGeom prst="ellipse">
            <a:avLst/>
          </a:prstGeom>
          <a:ln w="12700" cap="rnd">
            <a:solidFill>
              <a:schemeClr val="tx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haskar Mitra">
            <a:extLst>
              <a:ext uri="{FF2B5EF4-FFF2-40B4-BE49-F238E27FC236}">
                <a16:creationId xmlns:a16="http://schemas.microsoft.com/office/drawing/2014/main" id="{49B81509-F118-5885-0F19-30EDDD1DDE91}"/>
              </a:ext>
            </a:extLst>
          </p:cNvPr>
          <p:cNvPicPr>
            <a:picLocks noChangeAspect="1"/>
          </p:cNvPicPr>
          <p:nvPr/>
        </p:nvPicPr>
        <p:blipFill>
          <a:blip r:embed="rId15"/>
          <a:stretch>
            <a:fillRect/>
          </a:stretch>
        </p:blipFill>
        <p:spPr>
          <a:xfrm>
            <a:off x="4636881" y="5709197"/>
            <a:ext cx="1029384" cy="1029384"/>
          </a:xfrm>
          <a:prstGeom prst="ellipse">
            <a:avLst/>
          </a:prstGeom>
          <a:ln w="12700" cap="rnd">
            <a:solidFill>
              <a:schemeClr val="tx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22649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3BE4B-B3C8-83CF-0E7A-4B0235484624}"/>
            </a:ext>
          </a:extLst>
        </p:cNvPr>
        <p:cNvGrpSpPr/>
        <p:nvPr/>
      </p:nvGrpSpPr>
      <p:grpSpPr>
        <a:xfrm>
          <a:off x="0" y="0"/>
          <a:ext cx="0" cy="0"/>
          <a:chOff x="0" y="0"/>
          <a:chExt cx="0" cy="0"/>
        </a:xfrm>
      </p:grpSpPr>
      <p:pic>
        <p:nvPicPr>
          <p:cNvPr id="4" name="Graphic 3" descr="A curved brushstroke">
            <a:extLst>
              <a:ext uri="{FF2B5EF4-FFF2-40B4-BE49-F238E27FC236}">
                <a16:creationId xmlns:a16="http://schemas.microsoft.com/office/drawing/2014/main" id="{9CBDC2A3-BD7D-458D-8210-7DE2A9FAEEA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4000" y="-2871000"/>
            <a:ext cx="12600000" cy="12600000"/>
          </a:xfrm>
          <a:prstGeom prst="rect">
            <a:avLst/>
          </a:prstGeom>
        </p:spPr>
      </p:pic>
      <p:sp>
        <p:nvSpPr>
          <p:cNvPr id="3" name="Content Placeholder 2">
            <a:extLst>
              <a:ext uri="{FF2B5EF4-FFF2-40B4-BE49-F238E27FC236}">
                <a16:creationId xmlns:a16="http://schemas.microsoft.com/office/drawing/2014/main" id="{7394EEED-2CAD-79C7-FBCB-E20837F1C70F}"/>
              </a:ext>
            </a:extLst>
          </p:cNvPr>
          <p:cNvSpPr txBox="1">
            <a:spLocks/>
          </p:cNvSpPr>
          <p:nvPr/>
        </p:nvSpPr>
        <p:spPr>
          <a:xfrm>
            <a:off x="1090302" y="1252265"/>
            <a:ext cx="10011396" cy="4353471"/>
          </a:xfrm>
          <a:prstGeom prst="rect">
            <a:avLst/>
          </a:prstGeom>
        </p:spPr>
        <p:txBody>
          <a:bodyPr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US" sz="3200" i="1" dirty="0"/>
              <a:t>Our movement begins here. We are moved not by the opportunity to imagine a different sociotechnical future but by the abject necessity of it in the face of growing authoritarianism and oppression. We do not move alone but in solidarity with others because our liberation, and the struggle for it, are bound together. We move not in fear but with courage and out of love for our own humanity and that of others. Where the oppressor attempts to capture and control, we move to co-opt, co-construct, and liberate. We move not just to negate oppression but to create something new, something joyful, something emancipatory. </a:t>
            </a:r>
            <a:endParaRPr lang="en-CA" sz="3200" i="1" dirty="0"/>
          </a:p>
        </p:txBody>
      </p:sp>
      <p:sp>
        <p:nvSpPr>
          <p:cNvPr id="5" name="TextBox 4">
            <a:extLst>
              <a:ext uri="{FF2B5EF4-FFF2-40B4-BE49-F238E27FC236}">
                <a16:creationId xmlns:a16="http://schemas.microsoft.com/office/drawing/2014/main" id="{DEF4B335-5F3D-C593-FBC7-E75C83D19E0E}"/>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3"/>
              </a:rPr>
              <a:t>Information Access of the Oppressed: Freirean Design for Emancipatory Information Access</a:t>
            </a:r>
            <a:r>
              <a:rPr lang="en-US" sz="1100" dirty="0"/>
              <a:t>. Preprint, 2026.</a:t>
            </a:r>
            <a:endParaRPr lang="en-CA" sz="1100" dirty="0"/>
          </a:p>
        </p:txBody>
      </p:sp>
      <p:sp>
        <p:nvSpPr>
          <p:cNvPr id="2" name="TextBox 1">
            <a:extLst>
              <a:ext uri="{FF2B5EF4-FFF2-40B4-BE49-F238E27FC236}">
                <a16:creationId xmlns:a16="http://schemas.microsoft.com/office/drawing/2014/main" id="{9CC69848-C3F9-C860-C3F6-9B75629A8518}"/>
              </a:ext>
            </a:extLst>
          </p:cNvPr>
          <p:cNvSpPr txBox="1"/>
          <p:nvPr/>
        </p:nvSpPr>
        <p:spPr>
          <a:xfrm>
            <a:off x="1433170" y="5668927"/>
            <a:ext cx="2339645" cy="584775"/>
          </a:xfrm>
          <a:prstGeom prst="rect">
            <a:avLst/>
          </a:prstGeom>
          <a:noFill/>
        </p:spPr>
        <p:txBody>
          <a:bodyPr wrap="square" rtlCol="0">
            <a:spAutoFit/>
          </a:bodyPr>
          <a:lstStyle/>
          <a:p>
            <a:r>
              <a:rPr lang="en-CA" sz="3200" dirty="0">
                <a:latin typeface="Aptos SemiBold" panose="020B0004020202020204" pitchFamily="34" charset="0"/>
              </a:rPr>
              <a:t>We retrieve.</a:t>
            </a:r>
          </a:p>
        </p:txBody>
      </p:sp>
      <p:sp>
        <p:nvSpPr>
          <p:cNvPr id="6" name="TextBox 5">
            <a:extLst>
              <a:ext uri="{FF2B5EF4-FFF2-40B4-BE49-F238E27FC236}">
                <a16:creationId xmlns:a16="http://schemas.microsoft.com/office/drawing/2014/main" id="{0BE09FE8-79FD-F2EA-713A-D8EC0625A96D}"/>
              </a:ext>
            </a:extLst>
          </p:cNvPr>
          <p:cNvSpPr txBox="1"/>
          <p:nvPr/>
        </p:nvSpPr>
        <p:spPr>
          <a:xfrm>
            <a:off x="3772815" y="5668927"/>
            <a:ext cx="2756612" cy="584775"/>
          </a:xfrm>
          <a:prstGeom prst="rect">
            <a:avLst/>
          </a:prstGeom>
          <a:noFill/>
        </p:spPr>
        <p:txBody>
          <a:bodyPr wrap="square" rtlCol="0">
            <a:spAutoFit/>
          </a:bodyPr>
          <a:lstStyle/>
          <a:p>
            <a:r>
              <a:rPr lang="en-CA" sz="3200" dirty="0">
                <a:latin typeface="Aptos SemiBold" panose="020B0004020202020204" pitchFamily="34" charset="0"/>
              </a:rPr>
              <a:t>We reimagine.</a:t>
            </a:r>
          </a:p>
        </p:txBody>
      </p:sp>
      <p:sp>
        <p:nvSpPr>
          <p:cNvPr id="7" name="TextBox 6">
            <a:extLst>
              <a:ext uri="{FF2B5EF4-FFF2-40B4-BE49-F238E27FC236}">
                <a16:creationId xmlns:a16="http://schemas.microsoft.com/office/drawing/2014/main" id="{7B8D44FF-FE02-47A2-D6D8-D4CFCE00BC4C}"/>
              </a:ext>
            </a:extLst>
          </p:cNvPr>
          <p:cNvSpPr txBox="1"/>
          <p:nvPr/>
        </p:nvSpPr>
        <p:spPr>
          <a:xfrm>
            <a:off x="6529427" y="5669014"/>
            <a:ext cx="2244548" cy="584775"/>
          </a:xfrm>
          <a:prstGeom prst="rect">
            <a:avLst/>
          </a:prstGeom>
          <a:noFill/>
        </p:spPr>
        <p:txBody>
          <a:bodyPr wrap="square" rtlCol="0">
            <a:spAutoFit/>
          </a:bodyPr>
          <a:lstStyle/>
          <a:p>
            <a:r>
              <a:rPr lang="en-CA" sz="3200" dirty="0">
                <a:latin typeface="Aptos SemiBold" panose="020B0004020202020204" pitchFamily="34" charset="0"/>
              </a:rPr>
              <a:t>We rebuild.</a:t>
            </a:r>
          </a:p>
        </p:txBody>
      </p:sp>
      <p:sp>
        <p:nvSpPr>
          <p:cNvPr id="8" name="TextBox 7">
            <a:extLst>
              <a:ext uri="{FF2B5EF4-FFF2-40B4-BE49-F238E27FC236}">
                <a16:creationId xmlns:a16="http://schemas.microsoft.com/office/drawing/2014/main" id="{23374F02-AB93-AA13-C615-1065E3774369}"/>
              </a:ext>
            </a:extLst>
          </p:cNvPr>
          <p:cNvSpPr txBox="1"/>
          <p:nvPr/>
        </p:nvSpPr>
        <p:spPr>
          <a:xfrm>
            <a:off x="8773975" y="5668926"/>
            <a:ext cx="1984856" cy="584775"/>
          </a:xfrm>
          <a:prstGeom prst="rect">
            <a:avLst/>
          </a:prstGeom>
          <a:noFill/>
        </p:spPr>
        <p:txBody>
          <a:bodyPr wrap="square" rtlCol="0">
            <a:spAutoFit/>
          </a:bodyPr>
          <a:lstStyle/>
          <a:p>
            <a:r>
              <a:rPr lang="en-CA" sz="3200" dirty="0">
                <a:latin typeface="Aptos SemiBold" panose="020B0004020202020204" pitchFamily="34" charset="0"/>
              </a:rPr>
              <a:t>We resist.</a:t>
            </a:r>
          </a:p>
        </p:txBody>
      </p:sp>
    </p:spTree>
    <p:extLst>
      <p:ext uri="{BB962C8B-B14F-4D97-AF65-F5344CB8AC3E}">
        <p14:creationId xmlns:p14="http://schemas.microsoft.com/office/powerpoint/2010/main" val="49855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9E352-D293-3472-ACC5-0A8462991277}"/>
              </a:ext>
            </a:extLst>
          </p:cNvPr>
          <p:cNvSpPr>
            <a:spLocks noGrp="1"/>
          </p:cNvSpPr>
          <p:nvPr>
            <p:ph type="title"/>
          </p:nvPr>
        </p:nvSpPr>
        <p:spPr/>
        <p:txBody>
          <a:bodyPr>
            <a:normAutofit/>
          </a:bodyPr>
          <a:lstStyle/>
          <a:p>
            <a:pPr algn="ctr"/>
            <a:r>
              <a:rPr lang="en-CA" sz="6000" dirty="0"/>
              <a:t>An inconvenient truth about IR</a:t>
            </a:r>
          </a:p>
        </p:txBody>
      </p:sp>
      <p:cxnSp>
        <p:nvCxnSpPr>
          <p:cNvPr id="4" name="Straight Connector 3">
            <a:extLst>
              <a:ext uri="{FF2B5EF4-FFF2-40B4-BE49-F238E27FC236}">
                <a16:creationId xmlns:a16="http://schemas.microsoft.com/office/drawing/2014/main" id="{88E0BC58-E457-B5F9-6DA7-D9B8509374E5}"/>
              </a:ext>
            </a:extLst>
          </p:cNvPr>
          <p:cNvCxnSpPr>
            <a:cxnSpLocks/>
          </p:cNvCxnSpPr>
          <p:nvPr/>
        </p:nvCxnSpPr>
        <p:spPr>
          <a:xfrm>
            <a:off x="3512772" y="2154240"/>
            <a:ext cx="0" cy="4351338"/>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00E655F-751F-CE02-D245-FFDE6E49C296}"/>
              </a:ext>
            </a:extLst>
          </p:cNvPr>
          <p:cNvCxnSpPr>
            <a:cxnSpLocks/>
          </p:cNvCxnSpPr>
          <p:nvPr/>
        </p:nvCxnSpPr>
        <p:spPr>
          <a:xfrm>
            <a:off x="373852" y="4329909"/>
            <a:ext cx="114480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E1CCF91-8C50-6B61-36EC-7FD5B8C85251}"/>
              </a:ext>
            </a:extLst>
          </p:cNvPr>
          <p:cNvSpPr txBox="1"/>
          <p:nvPr/>
        </p:nvSpPr>
        <p:spPr>
          <a:xfrm>
            <a:off x="300033" y="2974362"/>
            <a:ext cx="2828923" cy="523220"/>
          </a:xfrm>
          <a:prstGeom prst="rect">
            <a:avLst/>
          </a:prstGeom>
          <a:noFill/>
          <a:ln>
            <a:noFill/>
          </a:ln>
        </p:spPr>
        <p:txBody>
          <a:bodyPr wrap="square" rtlCol="0">
            <a:spAutoFit/>
          </a:bodyPr>
          <a:lstStyle/>
          <a:p>
            <a:pPr algn="r"/>
            <a:r>
              <a:rPr lang="en-CA" sz="2800" dirty="0">
                <a:latin typeface="Aptos Black" panose="020B0004020202020204" pitchFamily="34" charset="0"/>
              </a:rPr>
              <a:t>EXPECTATION…</a:t>
            </a:r>
          </a:p>
        </p:txBody>
      </p:sp>
      <p:sp>
        <p:nvSpPr>
          <p:cNvPr id="13" name="TextBox 12">
            <a:extLst>
              <a:ext uri="{FF2B5EF4-FFF2-40B4-BE49-F238E27FC236}">
                <a16:creationId xmlns:a16="http://schemas.microsoft.com/office/drawing/2014/main" id="{5F5817FD-4D1E-5CE2-3E26-F1EFB193B512}"/>
              </a:ext>
            </a:extLst>
          </p:cNvPr>
          <p:cNvSpPr txBox="1"/>
          <p:nvPr/>
        </p:nvSpPr>
        <p:spPr>
          <a:xfrm>
            <a:off x="300032" y="5141807"/>
            <a:ext cx="2828925" cy="584775"/>
          </a:xfrm>
          <a:prstGeom prst="rect">
            <a:avLst/>
          </a:prstGeom>
          <a:noFill/>
        </p:spPr>
        <p:txBody>
          <a:bodyPr wrap="square" rtlCol="0">
            <a:spAutoFit/>
          </a:bodyPr>
          <a:lstStyle/>
          <a:p>
            <a:pPr algn="r"/>
            <a:r>
              <a:rPr lang="en-CA" sz="3200" dirty="0">
                <a:latin typeface="Aptos Black" panose="020B0004020202020204" pitchFamily="34" charset="0"/>
              </a:rPr>
              <a:t>REALITY…</a:t>
            </a:r>
          </a:p>
        </p:txBody>
      </p:sp>
      <p:grpSp>
        <p:nvGrpSpPr>
          <p:cNvPr id="116" name="Group 115">
            <a:extLst>
              <a:ext uri="{FF2B5EF4-FFF2-40B4-BE49-F238E27FC236}">
                <a16:creationId xmlns:a16="http://schemas.microsoft.com/office/drawing/2014/main" id="{BBBAB560-884D-2C27-0029-4A5A8C5882F1}"/>
              </a:ext>
            </a:extLst>
          </p:cNvPr>
          <p:cNvGrpSpPr/>
          <p:nvPr/>
        </p:nvGrpSpPr>
        <p:grpSpPr>
          <a:xfrm>
            <a:off x="3662354" y="1673756"/>
            <a:ext cx="8127208" cy="2496294"/>
            <a:chOff x="3662354" y="1673756"/>
            <a:chExt cx="8127208" cy="2496294"/>
          </a:xfrm>
        </p:grpSpPr>
        <p:grpSp>
          <p:nvGrpSpPr>
            <p:cNvPr id="22" name="Group 21">
              <a:extLst>
                <a:ext uri="{FF2B5EF4-FFF2-40B4-BE49-F238E27FC236}">
                  <a16:creationId xmlns:a16="http://schemas.microsoft.com/office/drawing/2014/main" id="{3F7E692F-5B4C-F2F8-9F20-4F9630315B1F}"/>
                </a:ext>
              </a:extLst>
            </p:cNvPr>
            <p:cNvGrpSpPr/>
            <p:nvPr/>
          </p:nvGrpSpPr>
          <p:grpSpPr>
            <a:xfrm>
              <a:off x="3662354" y="1673756"/>
              <a:ext cx="4395789" cy="1824217"/>
              <a:chOff x="3998116" y="2293143"/>
              <a:chExt cx="4395789" cy="1824217"/>
            </a:xfrm>
          </p:grpSpPr>
          <p:sp>
            <p:nvSpPr>
              <p:cNvPr id="21" name="Rectangle 20">
                <a:extLst>
                  <a:ext uri="{FF2B5EF4-FFF2-40B4-BE49-F238E27FC236}">
                    <a16:creationId xmlns:a16="http://schemas.microsoft.com/office/drawing/2014/main" id="{FF9E847E-217C-C937-3212-6A2F8CAF9181}"/>
                  </a:ext>
                </a:extLst>
              </p:cNvPr>
              <p:cNvSpPr/>
              <p:nvPr/>
            </p:nvSpPr>
            <p:spPr>
              <a:xfrm>
                <a:off x="3998116" y="2293143"/>
                <a:ext cx="4395789" cy="1824217"/>
              </a:xfrm>
              <a:custGeom>
                <a:avLst/>
                <a:gdLst>
                  <a:gd name="csX0" fmla="*/ 0 w 4395789"/>
                  <a:gd name="csY0" fmla="*/ 0 h 1824217"/>
                  <a:gd name="csX1" fmla="*/ 593432 w 4395789"/>
                  <a:gd name="csY1" fmla="*/ 0 h 1824217"/>
                  <a:gd name="csX2" fmla="*/ 1098947 w 4395789"/>
                  <a:gd name="csY2" fmla="*/ 0 h 1824217"/>
                  <a:gd name="csX3" fmla="*/ 1604463 w 4395789"/>
                  <a:gd name="csY3" fmla="*/ 0 h 1824217"/>
                  <a:gd name="csX4" fmla="*/ 2153937 w 4395789"/>
                  <a:gd name="csY4" fmla="*/ 0 h 1824217"/>
                  <a:gd name="csX5" fmla="*/ 2791326 w 4395789"/>
                  <a:gd name="csY5" fmla="*/ 0 h 1824217"/>
                  <a:gd name="csX6" fmla="*/ 3384758 w 4395789"/>
                  <a:gd name="csY6" fmla="*/ 0 h 1824217"/>
                  <a:gd name="csX7" fmla="*/ 3846315 w 4395789"/>
                  <a:gd name="csY7" fmla="*/ 0 h 1824217"/>
                  <a:gd name="csX8" fmla="*/ 4395789 w 4395789"/>
                  <a:gd name="csY8" fmla="*/ 0 h 1824217"/>
                  <a:gd name="csX9" fmla="*/ 4395789 w 4395789"/>
                  <a:gd name="csY9" fmla="*/ 419570 h 1824217"/>
                  <a:gd name="csX10" fmla="*/ 4395789 w 4395789"/>
                  <a:gd name="csY10" fmla="*/ 820898 h 1824217"/>
                  <a:gd name="csX11" fmla="*/ 4395789 w 4395789"/>
                  <a:gd name="csY11" fmla="*/ 1313436 h 1824217"/>
                  <a:gd name="csX12" fmla="*/ 4395789 w 4395789"/>
                  <a:gd name="csY12" fmla="*/ 1824217 h 1824217"/>
                  <a:gd name="csX13" fmla="*/ 3758400 w 4395789"/>
                  <a:gd name="csY13" fmla="*/ 1824217 h 1824217"/>
                  <a:gd name="csX14" fmla="*/ 3164968 w 4395789"/>
                  <a:gd name="csY14" fmla="*/ 1824217 h 1824217"/>
                  <a:gd name="csX15" fmla="*/ 2615494 w 4395789"/>
                  <a:gd name="csY15" fmla="*/ 1824217 h 1824217"/>
                  <a:gd name="csX16" fmla="*/ 2022063 w 4395789"/>
                  <a:gd name="csY16" fmla="*/ 1824217 h 1824217"/>
                  <a:gd name="csX17" fmla="*/ 1428631 w 4395789"/>
                  <a:gd name="csY17" fmla="*/ 1824217 h 1824217"/>
                  <a:gd name="csX18" fmla="*/ 879158 w 4395789"/>
                  <a:gd name="csY18" fmla="*/ 1824217 h 1824217"/>
                  <a:gd name="csX19" fmla="*/ 0 w 4395789"/>
                  <a:gd name="csY19" fmla="*/ 1824217 h 1824217"/>
                  <a:gd name="csX20" fmla="*/ 0 w 4395789"/>
                  <a:gd name="csY20" fmla="*/ 1331678 h 1824217"/>
                  <a:gd name="csX21" fmla="*/ 0 w 4395789"/>
                  <a:gd name="csY21" fmla="*/ 893866 h 1824217"/>
                  <a:gd name="csX22" fmla="*/ 0 w 4395789"/>
                  <a:gd name="csY22" fmla="*/ 474296 h 1824217"/>
                  <a:gd name="csX23" fmla="*/ 0 w 4395789"/>
                  <a:gd name="csY23" fmla="*/ 0 h 18242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395789" h="1824217" fill="none" extrusionOk="0">
                    <a:moveTo>
                      <a:pt x="0" y="0"/>
                    </a:moveTo>
                    <a:cubicBezTo>
                      <a:pt x="269111" y="-67332"/>
                      <a:pt x="350470" y="29179"/>
                      <a:pt x="593432" y="0"/>
                    </a:cubicBezTo>
                    <a:cubicBezTo>
                      <a:pt x="836394" y="-29179"/>
                      <a:pt x="948464" y="49456"/>
                      <a:pt x="1098947" y="0"/>
                    </a:cubicBezTo>
                    <a:cubicBezTo>
                      <a:pt x="1249430" y="-49456"/>
                      <a:pt x="1498996" y="22024"/>
                      <a:pt x="1604463" y="0"/>
                    </a:cubicBezTo>
                    <a:cubicBezTo>
                      <a:pt x="1709930" y="-22024"/>
                      <a:pt x="1939611" y="13565"/>
                      <a:pt x="2153937" y="0"/>
                    </a:cubicBezTo>
                    <a:cubicBezTo>
                      <a:pt x="2368263" y="-13565"/>
                      <a:pt x="2660417" y="60203"/>
                      <a:pt x="2791326" y="0"/>
                    </a:cubicBezTo>
                    <a:cubicBezTo>
                      <a:pt x="2922235" y="-60203"/>
                      <a:pt x="3143696" y="49948"/>
                      <a:pt x="3384758" y="0"/>
                    </a:cubicBezTo>
                    <a:cubicBezTo>
                      <a:pt x="3625820" y="-49948"/>
                      <a:pt x="3728509" y="14711"/>
                      <a:pt x="3846315" y="0"/>
                    </a:cubicBezTo>
                    <a:cubicBezTo>
                      <a:pt x="3964121" y="-14711"/>
                      <a:pt x="4270388" y="8094"/>
                      <a:pt x="4395789" y="0"/>
                    </a:cubicBezTo>
                    <a:cubicBezTo>
                      <a:pt x="4414903" y="138197"/>
                      <a:pt x="4380262" y="302406"/>
                      <a:pt x="4395789" y="419570"/>
                    </a:cubicBezTo>
                    <a:cubicBezTo>
                      <a:pt x="4411316" y="536734"/>
                      <a:pt x="4385461" y="732001"/>
                      <a:pt x="4395789" y="820898"/>
                    </a:cubicBezTo>
                    <a:cubicBezTo>
                      <a:pt x="4406117" y="909795"/>
                      <a:pt x="4347731" y="1106206"/>
                      <a:pt x="4395789" y="1313436"/>
                    </a:cubicBezTo>
                    <a:cubicBezTo>
                      <a:pt x="4443847" y="1520666"/>
                      <a:pt x="4365284" y="1670914"/>
                      <a:pt x="4395789" y="1824217"/>
                    </a:cubicBezTo>
                    <a:cubicBezTo>
                      <a:pt x="4162881" y="1852465"/>
                      <a:pt x="3909672" y="1760364"/>
                      <a:pt x="3758400" y="1824217"/>
                    </a:cubicBezTo>
                    <a:cubicBezTo>
                      <a:pt x="3607128" y="1888070"/>
                      <a:pt x="3458772" y="1754124"/>
                      <a:pt x="3164968" y="1824217"/>
                    </a:cubicBezTo>
                    <a:cubicBezTo>
                      <a:pt x="2871164" y="1894310"/>
                      <a:pt x="2778128" y="1771127"/>
                      <a:pt x="2615494" y="1824217"/>
                    </a:cubicBezTo>
                    <a:cubicBezTo>
                      <a:pt x="2452860" y="1877307"/>
                      <a:pt x="2164758" y="1800165"/>
                      <a:pt x="2022063" y="1824217"/>
                    </a:cubicBezTo>
                    <a:cubicBezTo>
                      <a:pt x="1879368" y="1848269"/>
                      <a:pt x="1591835" y="1763875"/>
                      <a:pt x="1428631" y="1824217"/>
                    </a:cubicBezTo>
                    <a:cubicBezTo>
                      <a:pt x="1265427" y="1884559"/>
                      <a:pt x="1020144" y="1759415"/>
                      <a:pt x="879158" y="1824217"/>
                    </a:cubicBezTo>
                    <a:cubicBezTo>
                      <a:pt x="738172" y="1889019"/>
                      <a:pt x="329687" y="1823135"/>
                      <a:pt x="0" y="1824217"/>
                    </a:cubicBezTo>
                    <a:cubicBezTo>
                      <a:pt x="-48684" y="1632451"/>
                      <a:pt x="15404" y="1502689"/>
                      <a:pt x="0" y="1331678"/>
                    </a:cubicBezTo>
                    <a:cubicBezTo>
                      <a:pt x="-15404" y="1160667"/>
                      <a:pt x="15282" y="1057135"/>
                      <a:pt x="0" y="893866"/>
                    </a:cubicBezTo>
                    <a:cubicBezTo>
                      <a:pt x="-15282" y="730597"/>
                      <a:pt x="34952" y="566334"/>
                      <a:pt x="0" y="474296"/>
                    </a:cubicBezTo>
                    <a:cubicBezTo>
                      <a:pt x="-34952" y="382258"/>
                      <a:pt x="51797" y="134978"/>
                      <a:pt x="0" y="0"/>
                    </a:cubicBezTo>
                    <a:close/>
                  </a:path>
                  <a:path w="4395789" h="1824217" stroke="0" extrusionOk="0">
                    <a:moveTo>
                      <a:pt x="0" y="0"/>
                    </a:moveTo>
                    <a:cubicBezTo>
                      <a:pt x="201843" y="-3836"/>
                      <a:pt x="353316" y="15040"/>
                      <a:pt x="461558" y="0"/>
                    </a:cubicBezTo>
                    <a:cubicBezTo>
                      <a:pt x="569800" y="-15040"/>
                      <a:pt x="863380" y="5951"/>
                      <a:pt x="967074" y="0"/>
                    </a:cubicBezTo>
                    <a:cubicBezTo>
                      <a:pt x="1070768" y="-5951"/>
                      <a:pt x="1221133" y="37103"/>
                      <a:pt x="1472589" y="0"/>
                    </a:cubicBezTo>
                    <a:cubicBezTo>
                      <a:pt x="1724045" y="-37103"/>
                      <a:pt x="1798136" y="71074"/>
                      <a:pt x="2066021" y="0"/>
                    </a:cubicBezTo>
                    <a:cubicBezTo>
                      <a:pt x="2333906" y="-71074"/>
                      <a:pt x="2429518" y="49136"/>
                      <a:pt x="2527579" y="0"/>
                    </a:cubicBezTo>
                    <a:cubicBezTo>
                      <a:pt x="2625640" y="-49136"/>
                      <a:pt x="2789417" y="51222"/>
                      <a:pt x="2989137" y="0"/>
                    </a:cubicBezTo>
                    <a:cubicBezTo>
                      <a:pt x="3188857" y="-51222"/>
                      <a:pt x="3277939" y="41411"/>
                      <a:pt x="3406736" y="0"/>
                    </a:cubicBezTo>
                    <a:cubicBezTo>
                      <a:pt x="3535533" y="-41411"/>
                      <a:pt x="3684862" y="26007"/>
                      <a:pt x="3824336" y="0"/>
                    </a:cubicBezTo>
                    <a:cubicBezTo>
                      <a:pt x="3963810" y="-26007"/>
                      <a:pt x="4140280" y="11775"/>
                      <a:pt x="4395789" y="0"/>
                    </a:cubicBezTo>
                    <a:cubicBezTo>
                      <a:pt x="4398885" y="196656"/>
                      <a:pt x="4371770" y="306384"/>
                      <a:pt x="4395789" y="419570"/>
                    </a:cubicBezTo>
                    <a:cubicBezTo>
                      <a:pt x="4419808" y="532756"/>
                      <a:pt x="4361985" y="683151"/>
                      <a:pt x="4395789" y="875624"/>
                    </a:cubicBezTo>
                    <a:cubicBezTo>
                      <a:pt x="4429593" y="1068097"/>
                      <a:pt x="4389251" y="1143530"/>
                      <a:pt x="4395789" y="1331678"/>
                    </a:cubicBezTo>
                    <a:cubicBezTo>
                      <a:pt x="4402327" y="1519826"/>
                      <a:pt x="4388540" y="1609498"/>
                      <a:pt x="4395789" y="1824217"/>
                    </a:cubicBezTo>
                    <a:cubicBezTo>
                      <a:pt x="4206254" y="1847407"/>
                      <a:pt x="3975099" y="1813516"/>
                      <a:pt x="3802357" y="1824217"/>
                    </a:cubicBezTo>
                    <a:cubicBezTo>
                      <a:pt x="3629615" y="1834918"/>
                      <a:pt x="3402223" y="1823866"/>
                      <a:pt x="3252884" y="1824217"/>
                    </a:cubicBezTo>
                    <a:cubicBezTo>
                      <a:pt x="3103545" y="1824568"/>
                      <a:pt x="3005181" y="1778667"/>
                      <a:pt x="2835284" y="1824217"/>
                    </a:cubicBezTo>
                    <a:cubicBezTo>
                      <a:pt x="2665387" y="1869767"/>
                      <a:pt x="2363977" y="1764246"/>
                      <a:pt x="2241852" y="1824217"/>
                    </a:cubicBezTo>
                    <a:cubicBezTo>
                      <a:pt x="2119727" y="1884188"/>
                      <a:pt x="1848184" y="1768717"/>
                      <a:pt x="1604463" y="1824217"/>
                    </a:cubicBezTo>
                    <a:cubicBezTo>
                      <a:pt x="1360742" y="1879717"/>
                      <a:pt x="1277295" y="1801228"/>
                      <a:pt x="1142905" y="1824217"/>
                    </a:cubicBezTo>
                    <a:cubicBezTo>
                      <a:pt x="1008515" y="1847206"/>
                      <a:pt x="755504" y="1816309"/>
                      <a:pt x="637389" y="1824217"/>
                    </a:cubicBezTo>
                    <a:cubicBezTo>
                      <a:pt x="519274" y="1832125"/>
                      <a:pt x="138299" y="1772839"/>
                      <a:pt x="0" y="1824217"/>
                    </a:cubicBezTo>
                    <a:cubicBezTo>
                      <a:pt x="-22122" y="1598465"/>
                      <a:pt x="54995" y="1478293"/>
                      <a:pt x="0" y="1331678"/>
                    </a:cubicBezTo>
                    <a:cubicBezTo>
                      <a:pt x="-54995" y="1185063"/>
                      <a:pt x="36196" y="1053720"/>
                      <a:pt x="0" y="839140"/>
                    </a:cubicBezTo>
                    <a:cubicBezTo>
                      <a:pt x="-36196" y="624560"/>
                      <a:pt x="64265" y="208964"/>
                      <a:pt x="0" y="0"/>
                    </a:cubicBezTo>
                    <a:close/>
                  </a:path>
                </a:pathLst>
              </a:custGeom>
              <a:ln>
                <a:extLst>
                  <a:ext uri="{C807C97D-BFC1-408E-A445-0C87EB9F89A2}">
                    <ask:lineSketchStyleProps xmlns:ask="http://schemas.microsoft.com/office/drawing/2018/sketchyshapes" sd="582625522">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CA" dirty="0"/>
              </a:p>
            </p:txBody>
          </p:sp>
          <p:pic>
            <p:nvPicPr>
              <p:cNvPr id="16" name="Picture 15">
                <a:extLst>
                  <a:ext uri="{FF2B5EF4-FFF2-40B4-BE49-F238E27FC236}">
                    <a16:creationId xmlns:a16="http://schemas.microsoft.com/office/drawing/2014/main" id="{16633875-9D22-FA96-1547-88E013E935DA}"/>
                  </a:ext>
                </a:extLst>
              </p:cNvPr>
              <p:cNvPicPr>
                <a:picLocks noChangeAspect="1"/>
              </p:cNvPicPr>
              <p:nvPr/>
            </p:nvPicPr>
            <p:blipFill>
              <a:blip r:embed="rId2"/>
              <a:srcRect b="13747"/>
              <a:stretch>
                <a:fillRect/>
              </a:stretch>
            </p:blipFill>
            <p:spPr>
              <a:xfrm>
                <a:off x="4032272" y="2449833"/>
                <a:ext cx="4243649" cy="1223235"/>
              </a:xfrm>
              <a:prstGeom prst="rect">
                <a:avLst/>
              </a:prstGeom>
            </p:spPr>
          </p:pic>
          <p:sp>
            <p:nvSpPr>
              <p:cNvPr id="17" name="TextBox 16">
                <a:extLst>
                  <a:ext uri="{FF2B5EF4-FFF2-40B4-BE49-F238E27FC236}">
                    <a16:creationId xmlns:a16="http://schemas.microsoft.com/office/drawing/2014/main" id="{10BC3898-F2EB-57EE-4AD7-FACC160D66FC}"/>
                  </a:ext>
                </a:extLst>
              </p:cNvPr>
              <p:cNvSpPr txBox="1"/>
              <p:nvPr/>
            </p:nvSpPr>
            <p:spPr>
              <a:xfrm>
                <a:off x="4032268" y="3664985"/>
                <a:ext cx="4243649" cy="338554"/>
              </a:xfrm>
              <a:prstGeom prst="rect">
                <a:avLst/>
              </a:prstGeom>
              <a:noFill/>
            </p:spPr>
            <p:txBody>
              <a:bodyPr wrap="square" rtlCol="0">
                <a:spAutoFit/>
              </a:bodyPr>
              <a:lstStyle/>
              <a:p>
                <a:pPr algn="ctr"/>
                <a:r>
                  <a:rPr lang="en-CA" sz="1600" dirty="0">
                    <a:latin typeface="Aptos SemiBold" panose="020B0004020202020204" pitchFamily="34" charset="0"/>
                  </a:rPr>
                  <a:t>Google’s </a:t>
                </a:r>
                <a:r>
                  <a:rPr lang="en-CA" sz="1600" dirty="0">
                    <a:latin typeface="Aptos SemiBold" panose="020B0004020202020204" pitchFamily="34" charset="0"/>
                    <a:hlinkClick r:id="rId3"/>
                  </a:rPr>
                  <a:t>mission statement</a:t>
                </a:r>
                <a:r>
                  <a:rPr lang="en-CA" sz="1600" dirty="0">
                    <a:latin typeface="Aptos SemiBold" panose="020B0004020202020204" pitchFamily="34" charset="0"/>
                  </a:rPr>
                  <a:t> (1989-Today)</a:t>
                </a:r>
              </a:p>
            </p:txBody>
          </p:sp>
        </p:grpSp>
        <p:grpSp>
          <p:nvGrpSpPr>
            <p:cNvPr id="24" name="Group 23">
              <a:extLst>
                <a:ext uri="{FF2B5EF4-FFF2-40B4-BE49-F238E27FC236}">
                  <a16:creationId xmlns:a16="http://schemas.microsoft.com/office/drawing/2014/main" id="{2D736756-7EDD-59B2-6208-D2A68A7432CA}"/>
                </a:ext>
              </a:extLst>
            </p:cNvPr>
            <p:cNvGrpSpPr/>
            <p:nvPr/>
          </p:nvGrpSpPr>
          <p:grpSpPr>
            <a:xfrm>
              <a:off x="7750967" y="2345833"/>
              <a:ext cx="4038595" cy="1824217"/>
              <a:chOff x="8079584" y="2345833"/>
              <a:chExt cx="4038595" cy="1824217"/>
            </a:xfrm>
          </p:grpSpPr>
          <p:sp>
            <p:nvSpPr>
              <p:cNvPr id="23" name="Rectangle 22">
                <a:extLst>
                  <a:ext uri="{FF2B5EF4-FFF2-40B4-BE49-F238E27FC236}">
                    <a16:creationId xmlns:a16="http://schemas.microsoft.com/office/drawing/2014/main" id="{3D8FE5EF-C187-162B-904A-FAFEF140C6FC}"/>
                  </a:ext>
                </a:extLst>
              </p:cNvPr>
              <p:cNvSpPr/>
              <p:nvPr/>
            </p:nvSpPr>
            <p:spPr>
              <a:xfrm>
                <a:off x="8079584" y="2345833"/>
                <a:ext cx="4038595" cy="1824217"/>
              </a:xfrm>
              <a:custGeom>
                <a:avLst/>
                <a:gdLst>
                  <a:gd name="csX0" fmla="*/ 0 w 4038595"/>
                  <a:gd name="csY0" fmla="*/ 0 h 1824217"/>
                  <a:gd name="csX1" fmla="*/ 455784 w 4038595"/>
                  <a:gd name="csY1" fmla="*/ 0 h 1824217"/>
                  <a:gd name="csX2" fmla="*/ 1073112 w 4038595"/>
                  <a:gd name="csY2" fmla="*/ 0 h 1824217"/>
                  <a:gd name="csX3" fmla="*/ 1690440 w 4038595"/>
                  <a:gd name="csY3" fmla="*/ 0 h 1824217"/>
                  <a:gd name="csX4" fmla="*/ 2186611 w 4038595"/>
                  <a:gd name="csY4" fmla="*/ 0 h 1824217"/>
                  <a:gd name="csX5" fmla="*/ 2723167 w 4038595"/>
                  <a:gd name="csY5" fmla="*/ 0 h 1824217"/>
                  <a:gd name="csX6" fmla="*/ 3300109 w 4038595"/>
                  <a:gd name="csY6" fmla="*/ 0 h 1824217"/>
                  <a:gd name="csX7" fmla="*/ 4038595 w 4038595"/>
                  <a:gd name="csY7" fmla="*/ 0 h 1824217"/>
                  <a:gd name="csX8" fmla="*/ 4038595 w 4038595"/>
                  <a:gd name="csY8" fmla="*/ 419570 h 1824217"/>
                  <a:gd name="csX9" fmla="*/ 4038595 w 4038595"/>
                  <a:gd name="csY9" fmla="*/ 875624 h 1824217"/>
                  <a:gd name="csX10" fmla="*/ 4038595 w 4038595"/>
                  <a:gd name="csY10" fmla="*/ 1331678 h 1824217"/>
                  <a:gd name="csX11" fmla="*/ 4038595 w 4038595"/>
                  <a:gd name="csY11" fmla="*/ 1824217 h 1824217"/>
                  <a:gd name="csX12" fmla="*/ 3421267 w 4038595"/>
                  <a:gd name="csY12" fmla="*/ 1824217 h 1824217"/>
                  <a:gd name="csX13" fmla="*/ 2884711 w 4038595"/>
                  <a:gd name="csY13" fmla="*/ 1824217 h 1824217"/>
                  <a:gd name="csX14" fmla="*/ 2226997 w 4038595"/>
                  <a:gd name="csY14" fmla="*/ 1824217 h 1824217"/>
                  <a:gd name="csX15" fmla="*/ 1609669 w 4038595"/>
                  <a:gd name="csY15" fmla="*/ 1824217 h 1824217"/>
                  <a:gd name="csX16" fmla="*/ 1153884 w 4038595"/>
                  <a:gd name="csY16" fmla="*/ 1824217 h 1824217"/>
                  <a:gd name="csX17" fmla="*/ 496170 w 4038595"/>
                  <a:gd name="csY17" fmla="*/ 1824217 h 1824217"/>
                  <a:gd name="csX18" fmla="*/ 0 w 4038595"/>
                  <a:gd name="csY18" fmla="*/ 1824217 h 1824217"/>
                  <a:gd name="csX19" fmla="*/ 0 w 4038595"/>
                  <a:gd name="csY19" fmla="*/ 1368163 h 1824217"/>
                  <a:gd name="csX20" fmla="*/ 0 w 4038595"/>
                  <a:gd name="csY20" fmla="*/ 966835 h 1824217"/>
                  <a:gd name="csX21" fmla="*/ 0 w 4038595"/>
                  <a:gd name="csY21" fmla="*/ 474296 h 1824217"/>
                  <a:gd name="csX22" fmla="*/ 0 w 4038595"/>
                  <a:gd name="csY22" fmla="*/ 0 h 18242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038595" h="1824217" fill="none" extrusionOk="0">
                    <a:moveTo>
                      <a:pt x="0" y="0"/>
                    </a:moveTo>
                    <a:cubicBezTo>
                      <a:pt x="216696" y="-41762"/>
                      <a:pt x="285477" y="16828"/>
                      <a:pt x="455784" y="0"/>
                    </a:cubicBezTo>
                    <a:cubicBezTo>
                      <a:pt x="626091" y="-16828"/>
                      <a:pt x="935894" y="69227"/>
                      <a:pt x="1073112" y="0"/>
                    </a:cubicBezTo>
                    <a:cubicBezTo>
                      <a:pt x="1210330" y="-69227"/>
                      <a:pt x="1391338" y="28933"/>
                      <a:pt x="1690440" y="0"/>
                    </a:cubicBezTo>
                    <a:cubicBezTo>
                      <a:pt x="1989542" y="-28933"/>
                      <a:pt x="1998815" y="228"/>
                      <a:pt x="2186611" y="0"/>
                    </a:cubicBezTo>
                    <a:cubicBezTo>
                      <a:pt x="2374407" y="-228"/>
                      <a:pt x="2593914" y="56143"/>
                      <a:pt x="2723167" y="0"/>
                    </a:cubicBezTo>
                    <a:cubicBezTo>
                      <a:pt x="2852420" y="-56143"/>
                      <a:pt x="3107706" y="5467"/>
                      <a:pt x="3300109" y="0"/>
                    </a:cubicBezTo>
                    <a:cubicBezTo>
                      <a:pt x="3492512" y="-5467"/>
                      <a:pt x="3888894" y="13427"/>
                      <a:pt x="4038595" y="0"/>
                    </a:cubicBezTo>
                    <a:cubicBezTo>
                      <a:pt x="4042171" y="199136"/>
                      <a:pt x="3999333" y="305272"/>
                      <a:pt x="4038595" y="419570"/>
                    </a:cubicBezTo>
                    <a:cubicBezTo>
                      <a:pt x="4077857" y="533868"/>
                      <a:pt x="3994556" y="726154"/>
                      <a:pt x="4038595" y="875624"/>
                    </a:cubicBezTo>
                    <a:cubicBezTo>
                      <a:pt x="4082634" y="1025094"/>
                      <a:pt x="4011827" y="1200083"/>
                      <a:pt x="4038595" y="1331678"/>
                    </a:cubicBezTo>
                    <a:cubicBezTo>
                      <a:pt x="4065363" y="1463273"/>
                      <a:pt x="4022028" y="1614375"/>
                      <a:pt x="4038595" y="1824217"/>
                    </a:cubicBezTo>
                    <a:cubicBezTo>
                      <a:pt x="3837102" y="1874149"/>
                      <a:pt x="3587893" y="1775009"/>
                      <a:pt x="3421267" y="1824217"/>
                    </a:cubicBezTo>
                    <a:cubicBezTo>
                      <a:pt x="3254641" y="1873425"/>
                      <a:pt x="3020990" y="1787932"/>
                      <a:pt x="2884711" y="1824217"/>
                    </a:cubicBezTo>
                    <a:cubicBezTo>
                      <a:pt x="2748432" y="1860502"/>
                      <a:pt x="2473447" y="1778769"/>
                      <a:pt x="2226997" y="1824217"/>
                    </a:cubicBezTo>
                    <a:cubicBezTo>
                      <a:pt x="1980547" y="1869665"/>
                      <a:pt x="1837322" y="1806390"/>
                      <a:pt x="1609669" y="1824217"/>
                    </a:cubicBezTo>
                    <a:cubicBezTo>
                      <a:pt x="1382016" y="1842044"/>
                      <a:pt x="1251020" y="1795605"/>
                      <a:pt x="1153884" y="1824217"/>
                    </a:cubicBezTo>
                    <a:cubicBezTo>
                      <a:pt x="1056748" y="1852829"/>
                      <a:pt x="738384" y="1785389"/>
                      <a:pt x="496170" y="1824217"/>
                    </a:cubicBezTo>
                    <a:cubicBezTo>
                      <a:pt x="253956" y="1863045"/>
                      <a:pt x="124239" y="1767702"/>
                      <a:pt x="0" y="1824217"/>
                    </a:cubicBezTo>
                    <a:cubicBezTo>
                      <a:pt x="-39755" y="1653514"/>
                      <a:pt x="43964" y="1533253"/>
                      <a:pt x="0" y="1368163"/>
                    </a:cubicBezTo>
                    <a:cubicBezTo>
                      <a:pt x="-43964" y="1203073"/>
                      <a:pt x="37065" y="1071385"/>
                      <a:pt x="0" y="966835"/>
                    </a:cubicBezTo>
                    <a:cubicBezTo>
                      <a:pt x="-37065" y="862285"/>
                      <a:pt x="23940" y="704471"/>
                      <a:pt x="0" y="474296"/>
                    </a:cubicBezTo>
                    <a:cubicBezTo>
                      <a:pt x="-23940" y="244121"/>
                      <a:pt x="9802" y="216051"/>
                      <a:pt x="0" y="0"/>
                    </a:cubicBezTo>
                    <a:close/>
                  </a:path>
                  <a:path w="4038595" h="1824217" stroke="0" extrusionOk="0">
                    <a:moveTo>
                      <a:pt x="0" y="0"/>
                    </a:moveTo>
                    <a:cubicBezTo>
                      <a:pt x="161269" y="-28136"/>
                      <a:pt x="370598" y="26293"/>
                      <a:pt x="576942" y="0"/>
                    </a:cubicBezTo>
                    <a:cubicBezTo>
                      <a:pt x="783286" y="-26293"/>
                      <a:pt x="940948" y="29213"/>
                      <a:pt x="1194270" y="0"/>
                    </a:cubicBezTo>
                    <a:cubicBezTo>
                      <a:pt x="1447592" y="-29213"/>
                      <a:pt x="1508433" y="24062"/>
                      <a:pt x="1690440" y="0"/>
                    </a:cubicBezTo>
                    <a:cubicBezTo>
                      <a:pt x="1872447" y="-24062"/>
                      <a:pt x="1980573" y="53181"/>
                      <a:pt x="2267383" y="0"/>
                    </a:cubicBezTo>
                    <a:cubicBezTo>
                      <a:pt x="2554193" y="-53181"/>
                      <a:pt x="2627902" y="9738"/>
                      <a:pt x="2844325" y="0"/>
                    </a:cubicBezTo>
                    <a:cubicBezTo>
                      <a:pt x="3060748" y="-9738"/>
                      <a:pt x="3338506" y="56259"/>
                      <a:pt x="3502039" y="0"/>
                    </a:cubicBezTo>
                    <a:cubicBezTo>
                      <a:pt x="3665572" y="-56259"/>
                      <a:pt x="3795264" y="11478"/>
                      <a:pt x="4038595" y="0"/>
                    </a:cubicBezTo>
                    <a:cubicBezTo>
                      <a:pt x="4045840" y="105651"/>
                      <a:pt x="4020005" y="292790"/>
                      <a:pt x="4038595" y="437812"/>
                    </a:cubicBezTo>
                    <a:cubicBezTo>
                      <a:pt x="4057185" y="582834"/>
                      <a:pt x="4011865" y="715755"/>
                      <a:pt x="4038595" y="912109"/>
                    </a:cubicBezTo>
                    <a:cubicBezTo>
                      <a:pt x="4065325" y="1108463"/>
                      <a:pt x="4018543" y="1193698"/>
                      <a:pt x="4038595" y="1313436"/>
                    </a:cubicBezTo>
                    <a:cubicBezTo>
                      <a:pt x="4058647" y="1433174"/>
                      <a:pt x="3984104" y="1570120"/>
                      <a:pt x="4038595" y="1824217"/>
                    </a:cubicBezTo>
                    <a:cubicBezTo>
                      <a:pt x="3817522" y="1872587"/>
                      <a:pt x="3685667" y="1798689"/>
                      <a:pt x="3502039" y="1824217"/>
                    </a:cubicBezTo>
                    <a:cubicBezTo>
                      <a:pt x="3318411" y="1849745"/>
                      <a:pt x="3141247" y="1759050"/>
                      <a:pt x="2925097" y="1824217"/>
                    </a:cubicBezTo>
                    <a:cubicBezTo>
                      <a:pt x="2708947" y="1889384"/>
                      <a:pt x="2608552" y="1803491"/>
                      <a:pt x="2428926" y="1824217"/>
                    </a:cubicBezTo>
                    <a:cubicBezTo>
                      <a:pt x="2249300" y="1844943"/>
                      <a:pt x="2024874" y="1807924"/>
                      <a:pt x="1811598" y="1824217"/>
                    </a:cubicBezTo>
                    <a:cubicBezTo>
                      <a:pt x="1598322" y="1840510"/>
                      <a:pt x="1557159" y="1807943"/>
                      <a:pt x="1315428" y="1824217"/>
                    </a:cubicBezTo>
                    <a:cubicBezTo>
                      <a:pt x="1073697" y="1840491"/>
                      <a:pt x="968718" y="1766199"/>
                      <a:pt x="657714" y="1824217"/>
                    </a:cubicBezTo>
                    <a:cubicBezTo>
                      <a:pt x="346710" y="1882235"/>
                      <a:pt x="165314" y="1782146"/>
                      <a:pt x="0" y="1824217"/>
                    </a:cubicBezTo>
                    <a:cubicBezTo>
                      <a:pt x="-15639" y="1641694"/>
                      <a:pt x="18200" y="1574578"/>
                      <a:pt x="0" y="1422889"/>
                    </a:cubicBezTo>
                    <a:cubicBezTo>
                      <a:pt x="-18200" y="1271200"/>
                      <a:pt x="46473" y="1107354"/>
                      <a:pt x="0" y="1003319"/>
                    </a:cubicBezTo>
                    <a:cubicBezTo>
                      <a:pt x="-46473" y="899284"/>
                      <a:pt x="1484" y="779670"/>
                      <a:pt x="0" y="601992"/>
                    </a:cubicBezTo>
                    <a:cubicBezTo>
                      <a:pt x="-1484" y="424314"/>
                      <a:pt x="7367" y="162552"/>
                      <a:pt x="0" y="0"/>
                    </a:cubicBezTo>
                    <a:close/>
                  </a:path>
                </a:pathLst>
              </a:custGeom>
              <a:ln>
                <a:extLst>
                  <a:ext uri="{C807C97D-BFC1-408E-A445-0C87EB9F89A2}">
                    <ask:lineSketchStyleProps xmlns:ask="http://schemas.microsoft.com/office/drawing/2018/sketchyshapes" sd="2839741944">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9" name="TextBox 18">
                <a:extLst>
                  <a:ext uri="{FF2B5EF4-FFF2-40B4-BE49-F238E27FC236}">
                    <a16:creationId xmlns:a16="http://schemas.microsoft.com/office/drawing/2014/main" id="{9A5B6095-0D80-F30F-C0B7-7C7211BAD9FF}"/>
                  </a:ext>
                </a:extLst>
              </p:cNvPr>
              <p:cNvSpPr txBox="1"/>
              <p:nvPr/>
            </p:nvSpPr>
            <p:spPr>
              <a:xfrm>
                <a:off x="8173645" y="2449486"/>
                <a:ext cx="3850471" cy="1200329"/>
              </a:xfrm>
              <a:prstGeom prst="rect">
                <a:avLst/>
              </a:prstGeom>
              <a:noFill/>
            </p:spPr>
            <p:txBody>
              <a:bodyPr wrap="square" rtlCol="0">
                <a:spAutoFit/>
              </a:bodyPr>
              <a:lstStyle/>
              <a:p>
                <a:pPr algn="ctr"/>
                <a:r>
                  <a:rPr lang="en-US" b="1" dirty="0"/>
                  <a:t>Information retrieval</a:t>
                </a:r>
                <a:r>
                  <a:rPr lang="en-US" dirty="0"/>
                  <a:t> is the study of techniques for supporting human cognition with information artefacts sourced from large collections.</a:t>
                </a:r>
                <a:endParaRPr lang="en-CA" sz="1400" dirty="0"/>
              </a:p>
            </p:txBody>
          </p:sp>
          <p:sp>
            <p:nvSpPr>
              <p:cNvPr id="20" name="TextBox 19">
                <a:extLst>
                  <a:ext uri="{FF2B5EF4-FFF2-40B4-BE49-F238E27FC236}">
                    <a16:creationId xmlns:a16="http://schemas.microsoft.com/office/drawing/2014/main" id="{8E3727C7-DDC8-BFF0-A3D6-283F29EBC77D}"/>
                  </a:ext>
                </a:extLst>
              </p:cNvPr>
              <p:cNvSpPr txBox="1"/>
              <p:nvPr/>
            </p:nvSpPr>
            <p:spPr>
              <a:xfrm>
                <a:off x="8173641" y="3609353"/>
                <a:ext cx="3850475" cy="523220"/>
              </a:xfrm>
              <a:prstGeom prst="rect">
                <a:avLst/>
              </a:prstGeom>
              <a:noFill/>
            </p:spPr>
            <p:txBody>
              <a:bodyPr wrap="square" anchor="b">
                <a:spAutoFit/>
              </a:bodyPr>
              <a:lstStyle/>
              <a:p>
                <a:pPr algn="ctr"/>
                <a:r>
                  <a:rPr lang="en-US" sz="1400" dirty="0"/>
                  <a:t>Zobel. </a:t>
                </a:r>
                <a:r>
                  <a:rPr lang="en-US" sz="1400" dirty="0">
                    <a:hlinkClick r:id="rId4"/>
                  </a:rPr>
                  <a:t>What We Talk About When We Talk About Information Retrieval</a:t>
                </a:r>
                <a:r>
                  <a:rPr lang="en-US" sz="1400" dirty="0"/>
                  <a:t>. In SIGIR Forum, 2017.</a:t>
                </a:r>
                <a:endParaRPr lang="en-CA" sz="1400" dirty="0"/>
              </a:p>
            </p:txBody>
          </p:sp>
        </p:grpSp>
      </p:grpSp>
      <p:grpSp>
        <p:nvGrpSpPr>
          <p:cNvPr id="115" name="Group 114">
            <a:extLst>
              <a:ext uri="{FF2B5EF4-FFF2-40B4-BE49-F238E27FC236}">
                <a16:creationId xmlns:a16="http://schemas.microsoft.com/office/drawing/2014/main" id="{31780639-1E0C-1BF7-FF1B-81C4C10D9557}"/>
              </a:ext>
            </a:extLst>
          </p:cNvPr>
          <p:cNvGrpSpPr/>
          <p:nvPr/>
        </p:nvGrpSpPr>
        <p:grpSpPr>
          <a:xfrm>
            <a:off x="4805326" y="4476629"/>
            <a:ext cx="6330127" cy="2221438"/>
            <a:chOff x="4805326" y="4476629"/>
            <a:chExt cx="6330127" cy="2221438"/>
          </a:xfrm>
        </p:grpSpPr>
        <p:grpSp>
          <p:nvGrpSpPr>
            <p:cNvPr id="109" name="Group 108">
              <a:extLst>
                <a:ext uri="{FF2B5EF4-FFF2-40B4-BE49-F238E27FC236}">
                  <a16:creationId xmlns:a16="http://schemas.microsoft.com/office/drawing/2014/main" id="{749335CE-1869-95A1-7C94-D775B1B6EE1E}"/>
                </a:ext>
              </a:extLst>
            </p:cNvPr>
            <p:cNvGrpSpPr/>
            <p:nvPr/>
          </p:nvGrpSpPr>
          <p:grpSpPr>
            <a:xfrm>
              <a:off x="4805326" y="4492812"/>
              <a:ext cx="3214384" cy="998830"/>
              <a:chOff x="3760282" y="4560992"/>
              <a:chExt cx="3214384" cy="998830"/>
            </a:xfrm>
          </p:grpSpPr>
          <p:sp>
            <p:nvSpPr>
              <p:cNvPr id="87" name="Rectangle 86">
                <a:extLst>
                  <a:ext uri="{FF2B5EF4-FFF2-40B4-BE49-F238E27FC236}">
                    <a16:creationId xmlns:a16="http://schemas.microsoft.com/office/drawing/2014/main" id="{E261EC41-1E2F-A372-158B-49434857BABF}"/>
                  </a:ext>
                </a:extLst>
              </p:cNvPr>
              <p:cNvSpPr/>
              <p:nvPr/>
            </p:nvSpPr>
            <p:spPr>
              <a:xfrm>
                <a:off x="3760282" y="4560992"/>
                <a:ext cx="3214384" cy="99883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CA" dirty="0"/>
              </a:p>
            </p:txBody>
          </p:sp>
          <p:pic>
            <p:nvPicPr>
              <p:cNvPr id="89" name="Graphic 88" descr="Security camera with solid fill">
                <a:extLst>
                  <a:ext uri="{FF2B5EF4-FFF2-40B4-BE49-F238E27FC236}">
                    <a16:creationId xmlns:a16="http://schemas.microsoft.com/office/drawing/2014/main" id="{278E99BE-F606-175C-01C6-4BD6E1D0990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6004559" y="4582854"/>
                <a:ext cx="914400" cy="914400"/>
              </a:xfrm>
              <a:prstGeom prst="rect">
                <a:avLst/>
              </a:prstGeom>
            </p:spPr>
          </p:pic>
          <p:pic>
            <p:nvPicPr>
              <p:cNvPr id="90" name="Graphic 89" descr="Security camera with solid fill">
                <a:extLst>
                  <a:ext uri="{FF2B5EF4-FFF2-40B4-BE49-F238E27FC236}">
                    <a16:creationId xmlns:a16="http://schemas.microsoft.com/office/drawing/2014/main" id="{2308FF30-E89E-C7CF-2D3D-629B02F002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14754" y="4624051"/>
                <a:ext cx="914400" cy="914400"/>
              </a:xfrm>
              <a:prstGeom prst="rect">
                <a:avLst/>
              </a:prstGeom>
            </p:spPr>
          </p:pic>
          <p:sp>
            <p:nvSpPr>
              <p:cNvPr id="91" name="TextBox 90">
                <a:extLst>
                  <a:ext uri="{FF2B5EF4-FFF2-40B4-BE49-F238E27FC236}">
                    <a16:creationId xmlns:a16="http://schemas.microsoft.com/office/drawing/2014/main" id="{6F68A6A0-4AD2-6BA4-E79E-A01F345167BF}"/>
                  </a:ext>
                </a:extLst>
              </p:cNvPr>
              <p:cNvSpPr txBox="1"/>
              <p:nvPr/>
            </p:nvSpPr>
            <p:spPr>
              <a:xfrm>
                <a:off x="4399175" y="4834472"/>
                <a:ext cx="1935364" cy="584775"/>
              </a:xfrm>
              <a:prstGeom prst="rect">
                <a:avLst/>
              </a:prstGeom>
              <a:noFill/>
            </p:spPr>
            <p:txBody>
              <a:bodyPr wrap="square" rtlCol="0">
                <a:spAutoFit/>
              </a:bodyPr>
              <a:lstStyle/>
              <a:p>
                <a:pPr algn="ctr"/>
                <a:r>
                  <a:rPr lang="en-CA" sz="1600" b="1" dirty="0"/>
                  <a:t>online user surveillance</a:t>
                </a:r>
              </a:p>
            </p:txBody>
          </p:sp>
        </p:grpSp>
        <p:grpSp>
          <p:nvGrpSpPr>
            <p:cNvPr id="92" name="Group 91">
              <a:extLst>
                <a:ext uri="{FF2B5EF4-FFF2-40B4-BE49-F238E27FC236}">
                  <a16:creationId xmlns:a16="http://schemas.microsoft.com/office/drawing/2014/main" id="{0C811B59-A111-64EF-5D0E-D9C6E9F04044}"/>
                </a:ext>
              </a:extLst>
            </p:cNvPr>
            <p:cNvGrpSpPr/>
            <p:nvPr/>
          </p:nvGrpSpPr>
          <p:grpSpPr>
            <a:xfrm>
              <a:off x="8261183" y="4476629"/>
              <a:ext cx="2874270" cy="1047660"/>
              <a:chOff x="7385819" y="4517918"/>
              <a:chExt cx="2874270" cy="1047660"/>
            </a:xfrm>
          </p:grpSpPr>
          <p:sp>
            <p:nvSpPr>
              <p:cNvPr id="93" name="Rectangle 92">
                <a:extLst>
                  <a:ext uri="{FF2B5EF4-FFF2-40B4-BE49-F238E27FC236}">
                    <a16:creationId xmlns:a16="http://schemas.microsoft.com/office/drawing/2014/main" id="{06FBDBAC-9CFC-8DDD-AD68-6CB809C83047}"/>
                  </a:ext>
                </a:extLst>
              </p:cNvPr>
              <p:cNvSpPr/>
              <p:nvPr/>
            </p:nvSpPr>
            <p:spPr>
              <a:xfrm>
                <a:off x="7385819" y="4530906"/>
                <a:ext cx="2874270" cy="10008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CA" dirty="0"/>
              </a:p>
            </p:txBody>
          </p:sp>
          <p:sp>
            <p:nvSpPr>
              <p:cNvPr id="94" name="TextBox 93">
                <a:extLst>
                  <a:ext uri="{FF2B5EF4-FFF2-40B4-BE49-F238E27FC236}">
                    <a16:creationId xmlns:a16="http://schemas.microsoft.com/office/drawing/2014/main" id="{EA4DF7F6-0B64-3C50-0B3E-E6D44D1AF3EA}"/>
                  </a:ext>
                </a:extLst>
              </p:cNvPr>
              <p:cNvSpPr txBox="1"/>
              <p:nvPr/>
            </p:nvSpPr>
            <p:spPr>
              <a:xfrm>
                <a:off x="8043694" y="4716888"/>
                <a:ext cx="1558519" cy="584775"/>
              </a:xfrm>
              <a:prstGeom prst="rect">
                <a:avLst/>
              </a:prstGeom>
              <a:noFill/>
            </p:spPr>
            <p:txBody>
              <a:bodyPr wrap="square" rtlCol="0">
                <a:spAutoFit/>
              </a:bodyPr>
              <a:lstStyle/>
              <a:p>
                <a:pPr algn="ctr"/>
                <a:r>
                  <a:rPr lang="en-CA" sz="1600" b="1" dirty="0"/>
                  <a:t>harvesting user attention</a:t>
                </a:r>
              </a:p>
            </p:txBody>
          </p:sp>
          <p:pic>
            <p:nvPicPr>
              <p:cNvPr id="95" name="Graphic 94" descr="Eye with solid fill">
                <a:extLst>
                  <a:ext uri="{FF2B5EF4-FFF2-40B4-BE49-F238E27FC236}">
                    <a16:creationId xmlns:a16="http://schemas.microsoft.com/office/drawing/2014/main" id="{0570E7C0-FD5E-EA4A-3BBC-1DC461F0CA9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162793" y="5257148"/>
                <a:ext cx="300984" cy="300984"/>
              </a:xfrm>
              <a:prstGeom prst="rect">
                <a:avLst/>
              </a:prstGeom>
            </p:spPr>
          </p:pic>
          <p:pic>
            <p:nvPicPr>
              <p:cNvPr id="96" name="Graphic 95" descr="Eye with solid fill">
                <a:extLst>
                  <a:ext uri="{FF2B5EF4-FFF2-40B4-BE49-F238E27FC236}">
                    <a16:creationId xmlns:a16="http://schemas.microsoft.com/office/drawing/2014/main" id="{4BC3168B-C668-B38E-9F87-40C1CE4374D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559087" y="5085226"/>
                <a:ext cx="300984" cy="300984"/>
              </a:xfrm>
              <a:prstGeom prst="rect">
                <a:avLst/>
              </a:prstGeom>
            </p:spPr>
          </p:pic>
          <p:pic>
            <p:nvPicPr>
              <p:cNvPr id="97" name="Graphic 96" descr="Eye with solid fill">
                <a:extLst>
                  <a:ext uri="{FF2B5EF4-FFF2-40B4-BE49-F238E27FC236}">
                    <a16:creationId xmlns:a16="http://schemas.microsoft.com/office/drawing/2014/main" id="{8D21138D-BF02-7E6B-6223-2BF6063305D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380797" y="4553482"/>
                <a:ext cx="300984" cy="300984"/>
              </a:xfrm>
              <a:prstGeom prst="rect">
                <a:avLst/>
              </a:prstGeom>
            </p:spPr>
          </p:pic>
          <p:pic>
            <p:nvPicPr>
              <p:cNvPr id="98" name="Graphic 97" descr="Eye with solid fill">
                <a:extLst>
                  <a:ext uri="{FF2B5EF4-FFF2-40B4-BE49-F238E27FC236}">
                    <a16:creationId xmlns:a16="http://schemas.microsoft.com/office/drawing/2014/main" id="{A45CA0E5-09C7-3DCE-32C3-F1E729D8481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11852" y="5264594"/>
                <a:ext cx="300984" cy="300984"/>
              </a:xfrm>
              <a:prstGeom prst="rect">
                <a:avLst/>
              </a:prstGeom>
            </p:spPr>
          </p:pic>
          <p:pic>
            <p:nvPicPr>
              <p:cNvPr id="99" name="Graphic 98" descr="Eye with solid fill">
                <a:extLst>
                  <a:ext uri="{FF2B5EF4-FFF2-40B4-BE49-F238E27FC236}">
                    <a16:creationId xmlns:a16="http://schemas.microsoft.com/office/drawing/2014/main" id="{D00BB56D-8090-F2A2-D33C-8EB4E40C346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536322" y="4624051"/>
                <a:ext cx="300984" cy="300984"/>
              </a:xfrm>
              <a:prstGeom prst="rect">
                <a:avLst/>
              </a:prstGeom>
            </p:spPr>
          </p:pic>
          <p:pic>
            <p:nvPicPr>
              <p:cNvPr id="100" name="Graphic 99" descr="Eye with solid fill">
                <a:extLst>
                  <a:ext uri="{FF2B5EF4-FFF2-40B4-BE49-F238E27FC236}">
                    <a16:creationId xmlns:a16="http://schemas.microsoft.com/office/drawing/2014/main" id="{0C51A03C-BB39-FB6B-EB6B-29C3EE6C188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672461" y="4526440"/>
                <a:ext cx="300984" cy="300984"/>
              </a:xfrm>
              <a:prstGeom prst="rect">
                <a:avLst/>
              </a:prstGeom>
            </p:spPr>
          </p:pic>
          <p:pic>
            <p:nvPicPr>
              <p:cNvPr id="101" name="Graphic 100" descr="Eye with solid fill">
                <a:extLst>
                  <a:ext uri="{FF2B5EF4-FFF2-40B4-BE49-F238E27FC236}">
                    <a16:creationId xmlns:a16="http://schemas.microsoft.com/office/drawing/2014/main" id="{C26E3328-76EB-D1AB-37B9-6D80257FEF3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07078" y="4536608"/>
                <a:ext cx="300984" cy="300984"/>
              </a:xfrm>
              <a:prstGeom prst="rect">
                <a:avLst/>
              </a:prstGeom>
            </p:spPr>
          </p:pic>
          <p:pic>
            <p:nvPicPr>
              <p:cNvPr id="102" name="Graphic 101" descr="Eye with solid fill">
                <a:extLst>
                  <a:ext uri="{FF2B5EF4-FFF2-40B4-BE49-F238E27FC236}">
                    <a16:creationId xmlns:a16="http://schemas.microsoft.com/office/drawing/2014/main" id="{D52B9708-193B-B213-62F9-EAD538B9709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832284" y="4824658"/>
                <a:ext cx="300984" cy="300984"/>
              </a:xfrm>
              <a:prstGeom prst="rect">
                <a:avLst/>
              </a:prstGeom>
            </p:spPr>
          </p:pic>
          <p:pic>
            <p:nvPicPr>
              <p:cNvPr id="103" name="Graphic 102" descr="Eye with solid fill">
                <a:extLst>
                  <a:ext uri="{FF2B5EF4-FFF2-40B4-BE49-F238E27FC236}">
                    <a16:creationId xmlns:a16="http://schemas.microsoft.com/office/drawing/2014/main" id="{48F8632F-13DD-9970-5132-E195895069E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37658" y="5242515"/>
                <a:ext cx="300984" cy="300984"/>
              </a:xfrm>
              <a:prstGeom prst="rect">
                <a:avLst/>
              </a:prstGeom>
            </p:spPr>
          </p:pic>
          <p:pic>
            <p:nvPicPr>
              <p:cNvPr id="104" name="Graphic 103" descr="Eye with solid fill">
                <a:extLst>
                  <a:ext uri="{FF2B5EF4-FFF2-40B4-BE49-F238E27FC236}">
                    <a16:creationId xmlns:a16="http://schemas.microsoft.com/office/drawing/2014/main" id="{DE43B726-69DD-EFFA-961C-144C00C61FF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893499" y="4517918"/>
                <a:ext cx="300984" cy="300984"/>
              </a:xfrm>
              <a:prstGeom prst="rect">
                <a:avLst/>
              </a:prstGeom>
            </p:spPr>
          </p:pic>
          <p:pic>
            <p:nvPicPr>
              <p:cNvPr id="105" name="Graphic 104" descr="Eye with solid fill">
                <a:extLst>
                  <a:ext uri="{FF2B5EF4-FFF2-40B4-BE49-F238E27FC236}">
                    <a16:creationId xmlns:a16="http://schemas.microsoft.com/office/drawing/2014/main" id="{B0DD9AB5-6418-3E82-AA68-3F312F99F66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50230" y="4860120"/>
                <a:ext cx="300984" cy="300984"/>
              </a:xfrm>
              <a:prstGeom prst="rect">
                <a:avLst/>
              </a:prstGeom>
            </p:spPr>
          </p:pic>
          <p:pic>
            <p:nvPicPr>
              <p:cNvPr id="106" name="Graphic 105" descr="Eye with solid fill">
                <a:extLst>
                  <a:ext uri="{FF2B5EF4-FFF2-40B4-BE49-F238E27FC236}">
                    <a16:creationId xmlns:a16="http://schemas.microsoft.com/office/drawing/2014/main" id="{FB0466D9-D64D-0F09-56D7-D22F9DC33B0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594349" y="5058808"/>
                <a:ext cx="300984" cy="300984"/>
              </a:xfrm>
              <a:prstGeom prst="rect">
                <a:avLst/>
              </a:prstGeom>
            </p:spPr>
          </p:pic>
          <p:pic>
            <p:nvPicPr>
              <p:cNvPr id="107" name="Graphic 106" descr="Eye with solid fill">
                <a:extLst>
                  <a:ext uri="{FF2B5EF4-FFF2-40B4-BE49-F238E27FC236}">
                    <a16:creationId xmlns:a16="http://schemas.microsoft.com/office/drawing/2014/main" id="{3EB387AE-C394-A331-E06A-0C936C9E4AD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563114" y="5242515"/>
                <a:ext cx="300984" cy="300984"/>
              </a:xfrm>
              <a:prstGeom prst="rect">
                <a:avLst/>
              </a:prstGeom>
            </p:spPr>
          </p:pic>
        </p:grpSp>
        <p:grpSp>
          <p:nvGrpSpPr>
            <p:cNvPr id="114" name="Group 113">
              <a:extLst>
                <a:ext uri="{FF2B5EF4-FFF2-40B4-BE49-F238E27FC236}">
                  <a16:creationId xmlns:a16="http://schemas.microsoft.com/office/drawing/2014/main" id="{28029C86-6BDD-2EBE-3279-60B9F2EC9761}"/>
                </a:ext>
              </a:extLst>
            </p:cNvPr>
            <p:cNvGrpSpPr/>
            <p:nvPr/>
          </p:nvGrpSpPr>
          <p:grpSpPr>
            <a:xfrm>
              <a:off x="7032880" y="5699237"/>
              <a:ext cx="2267365" cy="998830"/>
              <a:chOff x="6651693" y="5692902"/>
              <a:chExt cx="2267365" cy="998830"/>
            </a:xfrm>
          </p:grpSpPr>
          <p:sp>
            <p:nvSpPr>
              <p:cNvPr id="108" name="Rectangle 107">
                <a:extLst>
                  <a:ext uri="{FF2B5EF4-FFF2-40B4-BE49-F238E27FC236}">
                    <a16:creationId xmlns:a16="http://schemas.microsoft.com/office/drawing/2014/main" id="{030C2064-E2F6-D4A3-4728-B79A03D16BD3}"/>
                  </a:ext>
                </a:extLst>
              </p:cNvPr>
              <p:cNvSpPr/>
              <p:nvPr/>
            </p:nvSpPr>
            <p:spPr>
              <a:xfrm>
                <a:off x="6651693" y="5692902"/>
                <a:ext cx="2267365" cy="99883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CA" dirty="0"/>
              </a:p>
            </p:txBody>
          </p:sp>
          <p:pic>
            <p:nvPicPr>
              <p:cNvPr id="111" name="Graphic 110" descr="Puppet with solid fill">
                <a:extLst>
                  <a:ext uri="{FF2B5EF4-FFF2-40B4-BE49-F238E27FC236}">
                    <a16:creationId xmlns:a16="http://schemas.microsoft.com/office/drawing/2014/main" id="{006B57FF-3145-B8EB-AF7D-EB15621ABB2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09611" y="5735117"/>
                <a:ext cx="914400" cy="914400"/>
              </a:xfrm>
              <a:prstGeom prst="rect">
                <a:avLst/>
              </a:prstGeom>
            </p:spPr>
          </p:pic>
          <p:sp>
            <p:nvSpPr>
              <p:cNvPr id="112" name="TextBox 111">
                <a:extLst>
                  <a:ext uri="{FF2B5EF4-FFF2-40B4-BE49-F238E27FC236}">
                    <a16:creationId xmlns:a16="http://schemas.microsoft.com/office/drawing/2014/main" id="{E3D0682F-0023-0892-DC12-0C336FF31D08}"/>
                  </a:ext>
                </a:extLst>
              </p:cNvPr>
              <p:cNvSpPr txBox="1"/>
              <p:nvPr/>
            </p:nvSpPr>
            <p:spPr>
              <a:xfrm>
                <a:off x="7481697" y="5869151"/>
                <a:ext cx="1386913" cy="584775"/>
              </a:xfrm>
              <a:prstGeom prst="rect">
                <a:avLst/>
              </a:prstGeom>
              <a:noFill/>
            </p:spPr>
            <p:txBody>
              <a:bodyPr wrap="square" rtlCol="0">
                <a:spAutoFit/>
              </a:bodyPr>
              <a:lstStyle/>
              <a:p>
                <a:pPr algn="ctr"/>
                <a:r>
                  <a:rPr lang="en-CA" sz="1600" b="1" dirty="0"/>
                  <a:t>AI persuasion</a:t>
                </a:r>
              </a:p>
            </p:txBody>
          </p:sp>
        </p:grpSp>
      </p:grpSp>
    </p:spTree>
    <p:extLst>
      <p:ext uri="{BB962C8B-B14F-4D97-AF65-F5344CB8AC3E}">
        <p14:creationId xmlns:p14="http://schemas.microsoft.com/office/powerpoint/2010/main" val="216730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p:cTn id="7" dur="500" fill="hold"/>
                                        <p:tgtEl>
                                          <p:spTgt spid="116"/>
                                        </p:tgtEl>
                                        <p:attrNameLst>
                                          <p:attrName>ppt_w</p:attrName>
                                        </p:attrNameLst>
                                      </p:cBhvr>
                                      <p:tavLst>
                                        <p:tav tm="0">
                                          <p:val>
                                            <p:fltVal val="0"/>
                                          </p:val>
                                        </p:tav>
                                        <p:tav tm="100000">
                                          <p:val>
                                            <p:strVal val="#ppt_w"/>
                                          </p:val>
                                        </p:tav>
                                      </p:tavLst>
                                    </p:anim>
                                    <p:anim calcmode="lin" valueType="num">
                                      <p:cBhvr>
                                        <p:cTn id="8" dur="500" fill="hold"/>
                                        <p:tgtEl>
                                          <p:spTgt spid="116"/>
                                        </p:tgtEl>
                                        <p:attrNameLst>
                                          <p:attrName>ppt_h</p:attrName>
                                        </p:attrNameLst>
                                      </p:cBhvr>
                                      <p:tavLst>
                                        <p:tav tm="0">
                                          <p:val>
                                            <p:fltVal val="0"/>
                                          </p:val>
                                        </p:tav>
                                        <p:tav tm="100000">
                                          <p:val>
                                            <p:strVal val="#ppt_h"/>
                                          </p:val>
                                        </p:tav>
                                      </p:tavLst>
                                    </p:anim>
                                    <p:animEffect transition="in" filter="fade">
                                      <p:cBhvr>
                                        <p:cTn id="9" dur="500"/>
                                        <p:tgtEl>
                                          <p:spTgt spid="1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5"/>
                                        </p:tgtEl>
                                        <p:attrNameLst>
                                          <p:attrName>style.visibility</p:attrName>
                                        </p:attrNameLst>
                                      </p:cBhvr>
                                      <p:to>
                                        <p:strVal val="visible"/>
                                      </p:to>
                                    </p:set>
                                    <p:anim calcmode="lin" valueType="num">
                                      <p:cBhvr>
                                        <p:cTn id="14" dur="500" fill="hold"/>
                                        <p:tgtEl>
                                          <p:spTgt spid="115"/>
                                        </p:tgtEl>
                                        <p:attrNameLst>
                                          <p:attrName>ppt_w</p:attrName>
                                        </p:attrNameLst>
                                      </p:cBhvr>
                                      <p:tavLst>
                                        <p:tav tm="0">
                                          <p:val>
                                            <p:fltVal val="0"/>
                                          </p:val>
                                        </p:tav>
                                        <p:tav tm="100000">
                                          <p:val>
                                            <p:strVal val="#ppt_w"/>
                                          </p:val>
                                        </p:tav>
                                      </p:tavLst>
                                    </p:anim>
                                    <p:anim calcmode="lin" valueType="num">
                                      <p:cBhvr>
                                        <p:cTn id="15" dur="500" fill="hold"/>
                                        <p:tgtEl>
                                          <p:spTgt spid="115"/>
                                        </p:tgtEl>
                                        <p:attrNameLst>
                                          <p:attrName>ppt_h</p:attrName>
                                        </p:attrNameLst>
                                      </p:cBhvr>
                                      <p:tavLst>
                                        <p:tav tm="0">
                                          <p:val>
                                            <p:fltVal val="0"/>
                                          </p:val>
                                        </p:tav>
                                        <p:tav tm="100000">
                                          <p:val>
                                            <p:strVal val="#ppt_h"/>
                                          </p:val>
                                        </p:tav>
                                      </p:tavLst>
                                    </p:anim>
                                    <p:animEffect transition="in" filter="fade">
                                      <p:cBhvr>
                                        <p:cTn id="16"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85B7AC-F3FE-56C7-8C3B-41757A4261A1}"/>
              </a:ext>
            </a:extLst>
          </p:cNvPr>
          <p:cNvGrpSpPr/>
          <p:nvPr/>
        </p:nvGrpSpPr>
        <p:grpSpPr>
          <a:xfrm>
            <a:off x="5597654" y="6439332"/>
            <a:ext cx="6472419" cy="310967"/>
            <a:chOff x="3995884" y="6355650"/>
            <a:chExt cx="8087191" cy="392261"/>
          </a:xfrm>
        </p:grpSpPr>
        <p:grpSp>
          <p:nvGrpSpPr>
            <p:cNvPr id="3" name="Group 2">
              <a:extLst>
                <a:ext uri="{FF2B5EF4-FFF2-40B4-BE49-F238E27FC236}">
                  <a16:creationId xmlns:a16="http://schemas.microsoft.com/office/drawing/2014/main" id="{48FE781D-C639-0E79-FD89-91C1A9B26FAE}"/>
                </a:ext>
              </a:extLst>
            </p:cNvPr>
            <p:cNvGrpSpPr/>
            <p:nvPr/>
          </p:nvGrpSpPr>
          <p:grpSpPr>
            <a:xfrm>
              <a:off x="6737013" y="6357662"/>
              <a:ext cx="2489251" cy="388237"/>
              <a:chOff x="6710352" y="6359674"/>
              <a:chExt cx="2489251" cy="388237"/>
            </a:xfrm>
          </p:grpSpPr>
          <p:sp>
            <p:nvSpPr>
              <p:cNvPr id="10" name="TextBox 9">
                <a:extLst>
                  <a:ext uri="{FF2B5EF4-FFF2-40B4-BE49-F238E27FC236}">
                    <a16:creationId xmlns:a16="http://schemas.microsoft.com/office/drawing/2014/main" id="{096A0956-5115-1922-7127-211FB1F205FD}"/>
                  </a:ext>
                </a:extLst>
              </p:cNvPr>
              <p:cNvSpPr txBox="1"/>
              <p:nvPr/>
            </p:nvSpPr>
            <p:spPr>
              <a:xfrm>
                <a:off x="6710352" y="6359674"/>
                <a:ext cx="2489251" cy="388237"/>
              </a:xfrm>
              <a:prstGeom prst="rect">
                <a:avLst/>
              </a:prstGeom>
              <a:noFill/>
            </p:spPr>
            <p:txBody>
              <a:bodyPr wrap="square">
                <a:spAutoFit/>
              </a:bodyPr>
              <a:lstStyle/>
              <a:p>
                <a:r>
                  <a:rPr lang="en-CA" sz="1400" dirty="0">
                    <a:latin typeface="Aptos Light" panose="020B0004020202020204" pitchFamily="34" charset="0"/>
                  </a:rPr>
                  <a:t>       @bmitra.bsky.social</a:t>
                </a:r>
              </a:p>
            </p:txBody>
          </p:sp>
          <p:pic>
            <p:nvPicPr>
              <p:cNvPr id="11" name="Picture 10">
                <a:extLst>
                  <a:ext uri="{FF2B5EF4-FFF2-40B4-BE49-F238E27FC236}">
                    <a16:creationId xmlns:a16="http://schemas.microsoft.com/office/drawing/2014/main" id="{DF8F3372-1998-E9AE-27FC-D4A9EF443BC6}"/>
                  </a:ext>
                </a:extLst>
              </p:cNvPr>
              <p:cNvPicPr>
                <a:picLocks noChangeAspect="1"/>
              </p:cNvPicPr>
              <p:nvPr/>
            </p:nvPicPr>
            <p:blipFill>
              <a:blip r:embed="rId3">
                <a:biLevel thresh="75000"/>
              </a:blip>
              <a:stretch>
                <a:fillRect/>
              </a:stretch>
            </p:blipFill>
            <p:spPr>
              <a:xfrm>
                <a:off x="6737013" y="6401803"/>
                <a:ext cx="323116" cy="286537"/>
              </a:xfrm>
              <a:prstGeom prst="rect">
                <a:avLst/>
              </a:prstGeom>
            </p:spPr>
          </p:pic>
        </p:grpSp>
        <p:grpSp>
          <p:nvGrpSpPr>
            <p:cNvPr id="4" name="Group 3">
              <a:extLst>
                <a:ext uri="{FF2B5EF4-FFF2-40B4-BE49-F238E27FC236}">
                  <a16:creationId xmlns:a16="http://schemas.microsoft.com/office/drawing/2014/main" id="{8BFDE876-9D93-7C7D-713F-77444B9DB536}"/>
                </a:ext>
              </a:extLst>
            </p:cNvPr>
            <p:cNvGrpSpPr/>
            <p:nvPr/>
          </p:nvGrpSpPr>
          <p:grpSpPr>
            <a:xfrm>
              <a:off x="9226264" y="6359674"/>
              <a:ext cx="2856811" cy="388237"/>
              <a:chOff x="9226264" y="6359674"/>
              <a:chExt cx="2856811" cy="388237"/>
            </a:xfrm>
          </p:grpSpPr>
          <p:sp>
            <p:nvSpPr>
              <p:cNvPr id="8" name="TextBox 7">
                <a:extLst>
                  <a:ext uri="{FF2B5EF4-FFF2-40B4-BE49-F238E27FC236}">
                    <a16:creationId xmlns:a16="http://schemas.microsoft.com/office/drawing/2014/main" id="{697EC59A-379B-F7F1-89DC-D7479AC78B34}"/>
                  </a:ext>
                </a:extLst>
              </p:cNvPr>
              <p:cNvSpPr txBox="1"/>
              <p:nvPr/>
            </p:nvSpPr>
            <p:spPr>
              <a:xfrm>
                <a:off x="9226264" y="6359674"/>
                <a:ext cx="2856811" cy="388237"/>
              </a:xfrm>
              <a:prstGeom prst="rect">
                <a:avLst/>
              </a:prstGeom>
              <a:noFill/>
            </p:spPr>
            <p:txBody>
              <a:bodyPr wrap="square">
                <a:spAutoFit/>
              </a:bodyPr>
              <a:lstStyle/>
              <a:p>
                <a:r>
                  <a:rPr lang="en-CA" sz="1400" dirty="0">
                    <a:latin typeface="Aptos Light" panose="020B0004020202020204" pitchFamily="34" charset="0"/>
                  </a:rPr>
                  <a:t>       bhaskar.mitra@acm.org</a:t>
                </a:r>
              </a:p>
            </p:txBody>
          </p:sp>
          <p:pic>
            <p:nvPicPr>
              <p:cNvPr id="9" name="Picture 8">
                <a:extLst>
                  <a:ext uri="{FF2B5EF4-FFF2-40B4-BE49-F238E27FC236}">
                    <a16:creationId xmlns:a16="http://schemas.microsoft.com/office/drawing/2014/main" id="{F5D73965-AE23-943B-3898-3FE6E6E53D50}"/>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9226264" y="6400340"/>
                <a:ext cx="375231" cy="288000"/>
              </a:xfrm>
              <a:prstGeom prst="rect">
                <a:avLst/>
              </a:prstGeom>
            </p:spPr>
          </p:pic>
        </p:grpSp>
        <p:grpSp>
          <p:nvGrpSpPr>
            <p:cNvPr id="5" name="Group 4">
              <a:extLst>
                <a:ext uri="{FF2B5EF4-FFF2-40B4-BE49-F238E27FC236}">
                  <a16:creationId xmlns:a16="http://schemas.microsoft.com/office/drawing/2014/main" id="{155E83EF-6C15-C888-F5E1-70556BEE8453}"/>
                </a:ext>
              </a:extLst>
            </p:cNvPr>
            <p:cNvGrpSpPr/>
            <p:nvPr/>
          </p:nvGrpSpPr>
          <p:grpSpPr>
            <a:xfrm>
              <a:off x="3995884" y="6355650"/>
              <a:ext cx="2741129" cy="388237"/>
              <a:chOff x="3995884" y="6355650"/>
              <a:chExt cx="2741129" cy="388237"/>
            </a:xfrm>
          </p:grpSpPr>
          <p:pic>
            <p:nvPicPr>
              <p:cNvPr id="6" name="Picture 5">
                <a:extLst>
                  <a:ext uri="{FF2B5EF4-FFF2-40B4-BE49-F238E27FC236}">
                    <a16:creationId xmlns:a16="http://schemas.microsoft.com/office/drawing/2014/main" id="{0045F2C1-9E05-8F62-04D2-089BC24F0BC9}"/>
                  </a:ext>
                </a:extLst>
              </p:cNvPr>
              <p:cNvPicPr>
                <a:picLocks noChangeAspect="1"/>
              </p:cNvPicPr>
              <p:nvPr/>
            </p:nvPicPr>
            <p:blipFill>
              <a:blip r:embed="rId6">
                <a:biLevel thresh="75000"/>
              </a:blip>
              <a:stretch>
                <a:fillRect/>
              </a:stretch>
            </p:blipFill>
            <p:spPr>
              <a:xfrm>
                <a:off x="4026997" y="6395767"/>
                <a:ext cx="288000" cy="288000"/>
              </a:xfrm>
              <a:prstGeom prst="rect">
                <a:avLst/>
              </a:prstGeom>
            </p:spPr>
          </p:pic>
          <p:sp>
            <p:nvSpPr>
              <p:cNvPr id="7" name="TextBox 6">
                <a:extLst>
                  <a:ext uri="{FF2B5EF4-FFF2-40B4-BE49-F238E27FC236}">
                    <a16:creationId xmlns:a16="http://schemas.microsoft.com/office/drawing/2014/main" id="{F481E828-6609-B1A5-7DAC-A8691D1C17F8}"/>
                  </a:ext>
                </a:extLst>
              </p:cNvPr>
              <p:cNvSpPr txBox="1"/>
              <p:nvPr/>
            </p:nvSpPr>
            <p:spPr>
              <a:xfrm>
                <a:off x="3995884" y="6355650"/>
                <a:ext cx="2741129" cy="388237"/>
              </a:xfrm>
              <a:prstGeom prst="rect">
                <a:avLst/>
              </a:prstGeom>
              <a:noFill/>
            </p:spPr>
            <p:txBody>
              <a:bodyPr wrap="square">
                <a:spAutoFit/>
              </a:bodyPr>
              <a:lstStyle/>
              <a:p>
                <a:r>
                  <a:rPr lang="en-CA" sz="1400" dirty="0">
                    <a:latin typeface="Aptos Light" panose="020B0004020202020204" pitchFamily="34" charset="0"/>
                  </a:rPr>
                  <a:t>      bhaskar-mitra.github.io</a:t>
                </a:r>
              </a:p>
            </p:txBody>
          </p:sp>
        </p:grpSp>
      </p:grpSp>
      <p:grpSp>
        <p:nvGrpSpPr>
          <p:cNvPr id="15" name="Group 14">
            <a:extLst>
              <a:ext uri="{FF2B5EF4-FFF2-40B4-BE49-F238E27FC236}">
                <a16:creationId xmlns:a16="http://schemas.microsoft.com/office/drawing/2014/main" id="{95B029F5-A937-6CC9-753A-5EF06CDA5C5F}"/>
              </a:ext>
            </a:extLst>
          </p:cNvPr>
          <p:cNvGrpSpPr/>
          <p:nvPr/>
        </p:nvGrpSpPr>
        <p:grpSpPr>
          <a:xfrm>
            <a:off x="168792" y="970569"/>
            <a:ext cx="3916592" cy="4400336"/>
            <a:chOff x="273492" y="970569"/>
            <a:chExt cx="3916592" cy="4400336"/>
          </a:xfrm>
        </p:grpSpPr>
        <p:pic>
          <p:nvPicPr>
            <p:cNvPr id="1026" name="Picture 2" descr="The Interview': Arundhati Roy on How to Survive in a 'Culture of Fear' -  The New York Times">
              <a:extLst>
                <a:ext uri="{FF2B5EF4-FFF2-40B4-BE49-F238E27FC236}">
                  <a16:creationId xmlns:a16="http://schemas.microsoft.com/office/drawing/2014/main" id="{77A9519A-8428-9341-39F7-4C2F6F728F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789" r="1" b="30540"/>
            <a:stretch>
              <a:fillRect/>
            </a:stretch>
          </p:blipFill>
          <p:spPr bwMode="auto">
            <a:xfrm>
              <a:off x="274340" y="970569"/>
              <a:ext cx="3915744" cy="2649859"/>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A6DF458B-4E0F-8593-F8EA-3481CA9BC1C5}"/>
                </a:ext>
              </a:extLst>
            </p:cNvPr>
            <p:cNvSpPr txBox="1">
              <a:spLocks/>
            </p:cNvSpPr>
            <p:nvPr/>
          </p:nvSpPr>
          <p:spPr>
            <a:xfrm>
              <a:off x="273493" y="3748343"/>
              <a:ext cx="3916591" cy="10244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000" dirty="0"/>
                <a:t>“</a:t>
              </a:r>
              <a:r>
                <a:rPr lang="en-US" sz="2000" i="1" dirty="0"/>
                <a:t>Another world is not only possible, she is on her way. On a quiet day, I can hear her breathing.</a:t>
              </a:r>
              <a:r>
                <a:rPr lang="en-US" sz="2000" dirty="0"/>
                <a:t>”</a:t>
              </a:r>
            </a:p>
          </p:txBody>
        </p:sp>
        <p:sp>
          <p:nvSpPr>
            <p:cNvPr id="13" name="Text Placeholder 3">
              <a:extLst>
                <a:ext uri="{FF2B5EF4-FFF2-40B4-BE49-F238E27FC236}">
                  <a16:creationId xmlns:a16="http://schemas.microsoft.com/office/drawing/2014/main" id="{D709EF4B-4245-8C2B-012C-888B315E3F70}"/>
                </a:ext>
              </a:extLst>
            </p:cNvPr>
            <p:cNvSpPr txBox="1">
              <a:spLocks/>
            </p:cNvSpPr>
            <p:nvPr/>
          </p:nvSpPr>
          <p:spPr>
            <a:xfrm>
              <a:off x="273492" y="4818617"/>
              <a:ext cx="3916592"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dirty="0"/>
                <a:t>– Arundhati Roy</a:t>
              </a:r>
            </a:p>
          </p:txBody>
        </p:sp>
      </p:grpSp>
      <p:sp>
        <p:nvSpPr>
          <p:cNvPr id="16" name="Title 15">
            <a:extLst>
              <a:ext uri="{FF2B5EF4-FFF2-40B4-BE49-F238E27FC236}">
                <a16:creationId xmlns:a16="http://schemas.microsoft.com/office/drawing/2014/main" id="{28F93DAA-A55C-E553-C061-944182562F86}"/>
              </a:ext>
            </a:extLst>
          </p:cNvPr>
          <p:cNvSpPr>
            <a:spLocks noGrp="1"/>
          </p:cNvSpPr>
          <p:nvPr>
            <p:ph type="title"/>
          </p:nvPr>
        </p:nvSpPr>
        <p:spPr>
          <a:xfrm>
            <a:off x="4404481" y="225525"/>
            <a:ext cx="7282839" cy="745043"/>
          </a:xfrm>
        </p:spPr>
        <p:txBody>
          <a:bodyPr>
            <a:normAutofit/>
          </a:bodyPr>
          <a:lstStyle/>
          <a:p>
            <a:r>
              <a:rPr lang="en-CA" sz="4000" dirty="0"/>
              <a:t>My related publications</a:t>
            </a:r>
          </a:p>
        </p:txBody>
      </p:sp>
      <p:sp>
        <p:nvSpPr>
          <p:cNvPr id="17" name="Content Placeholder 16">
            <a:extLst>
              <a:ext uri="{FF2B5EF4-FFF2-40B4-BE49-F238E27FC236}">
                <a16:creationId xmlns:a16="http://schemas.microsoft.com/office/drawing/2014/main" id="{D9BEDE50-7C43-999F-DE96-F61B59C9E7CA}"/>
              </a:ext>
            </a:extLst>
          </p:cNvPr>
          <p:cNvSpPr>
            <a:spLocks noGrp="1"/>
          </p:cNvSpPr>
          <p:nvPr>
            <p:ph idx="1"/>
          </p:nvPr>
        </p:nvSpPr>
        <p:spPr>
          <a:xfrm>
            <a:off x="4404481" y="970567"/>
            <a:ext cx="7622327" cy="5421105"/>
          </a:xfrm>
        </p:spPr>
        <p:txBody>
          <a:bodyPr>
            <a:normAutofit fontScale="92500"/>
          </a:bodyPr>
          <a:lstStyle/>
          <a:p>
            <a:pPr marL="514350" indent="-514350">
              <a:lnSpc>
                <a:spcPct val="110000"/>
              </a:lnSpc>
              <a:spcBef>
                <a:spcPts val="400"/>
              </a:spcBef>
              <a:buFont typeface="+mj-lt"/>
              <a:buAutoNum type="arabicPeriod"/>
            </a:pPr>
            <a:r>
              <a:rPr lang="en-US" sz="1400" dirty="0"/>
              <a:t>Mitra. </a:t>
            </a:r>
            <a:r>
              <a:rPr lang="en-US" sz="1400" dirty="0">
                <a:hlinkClick r:id="rId8"/>
              </a:rPr>
              <a:t>Towards Critical IR Theories and Practices</a:t>
            </a:r>
            <a:r>
              <a:rPr lang="en-US" sz="1400" dirty="0"/>
              <a:t>. In </a:t>
            </a:r>
            <a:r>
              <a:rPr lang="en-US" sz="1400" b="1" dirty="0"/>
              <a:t>SIGIR Forum</a:t>
            </a:r>
            <a:r>
              <a:rPr lang="en-US" sz="1400" dirty="0"/>
              <a:t>, 2026.</a:t>
            </a:r>
          </a:p>
          <a:p>
            <a:pPr marL="514350" indent="-514350">
              <a:lnSpc>
                <a:spcPct val="110000"/>
              </a:lnSpc>
              <a:spcBef>
                <a:spcPts val="400"/>
              </a:spcBef>
              <a:buFont typeface="+mj-lt"/>
              <a:buAutoNum type="arabicPeriod"/>
            </a:pPr>
            <a:r>
              <a:rPr lang="en-US" sz="1400" dirty="0"/>
              <a:t>Neophytou and Mitra. </a:t>
            </a:r>
            <a:r>
              <a:rPr lang="en-US" sz="1400" dirty="0">
                <a:hlinkClick r:id="rId9"/>
              </a:rPr>
              <a:t>Open, to What End? A Capability-Theoretic Perspective on Open Search</a:t>
            </a:r>
            <a:r>
              <a:rPr lang="en-US" sz="1400" dirty="0"/>
              <a:t>. In proc. </a:t>
            </a:r>
            <a:r>
              <a:rPr lang="en-US" sz="1400" b="1" dirty="0"/>
              <a:t>Open Search Symposium</a:t>
            </a:r>
            <a:r>
              <a:rPr lang="en-US" sz="1400" dirty="0"/>
              <a:t>, 2026.</a:t>
            </a:r>
          </a:p>
          <a:p>
            <a:pPr marL="514350" indent="-514350">
              <a:lnSpc>
                <a:spcPct val="110000"/>
              </a:lnSpc>
              <a:spcBef>
                <a:spcPts val="400"/>
              </a:spcBef>
              <a:buFont typeface="+mj-lt"/>
              <a:buAutoNum type="arabicPeriod"/>
            </a:pPr>
            <a:r>
              <a:rPr lang="en-US" sz="1400" dirty="0"/>
              <a:t>Mitra, Neophytou, and Gururaja. </a:t>
            </a:r>
            <a:r>
              <a:rPr lang="en-US" sz="1400" dirty="0">
                <a:hlinkClick r:id="rId10"/>
              </a:rPr>
              <a:t>Information Access of the Oppressed: Freirean Design for Emancipatory Information Access</a:t>
            </a:r>
            <a:r>
              <a:rPr lang="en-US" sz="1400" dirty="0"/>
              <a:t>. </a:t>
            </a:r>
            <a:r>
              <a:rPr lang="en-US" sz="1400" b="1" dirty="0"/>
              <a:t>Preprint</a:t>
            </a:r>
            <a:r>
              <a:rPr lang="en-US" sz="1400" dirty="0"/>
              <a:t>, 2026.</a:t>
            </a:r>
            <a:endParaRPr lang="en-CA" sz="1400" dirty="0"/>
          </a:p>
          <a:p>
            <a:pPr marL="514350" indent="-514350">
              <a:lnSpc>
                <a:spcPct val="110000"/>
              </a:lnSpc>
              <a:spcBef>
                <a:spcPts val="400"/>
              </a:spcBef>
              <a:buFont typeface="+mj-lt"/>
              <a:buAutoNum type="arabicPeriod"/>
            </a:pPr>
            <a:r>
              <a:rPr lang="en-US" sz="1400" dirty="0"/>
              <a:t>Birhane, </a:t>
            </a:r>
            <a:r>
              <a:rPr lang="en-US" sz="1400" dirty="0" err="1"/>
              <a:t>Angius</a:t>
            </a:r>
            <a:r>
              <a:rPr lang="en-US" sz="1400" dirty="0"/>
              <a:t>, Agnew, Pandit, Mitra, Dobbe, and Talat. </a:t>
            </a:r>
            <a:r>
              <a:rPr lang="en-US" sz="1400" dirty="0">
                <a:hlinkClick r:id="rId11"/>
              </a:rPr>
              <a:t>Big AI's Regulatory Capture: Mapping Industry Interference and Government Complicity</a:t>
            </a:r>
            <a:r>
              <a:rPr lang="en-US" sz="1400" dirty="0"/>
              <a:t>. In proc. </a:t>
            </a:r>
            <a:r>
              <a:rPr lang="en-US" sz="1400" b="1" dirty="0"/>
              <a:t>ACM </a:t>
            </a:r>
            <a:r>
              <a:rPr lang="en-US" sz="1400" b="1" dirty="0" err="1"/>
              <a:t>FAccT</a:t>
            </a:r>
            <a:r>
              <a:rPr lang="en-US" sz="1400" dirty="0"/>
              <a:t>, 2026.</a:t>
            </a:r>
          </a:p>
          <a:p>
            <a:pPr marL="514350" indent="-514350">
              <a:lnSpc>
                <a:spcPct val="110000"/>
              </a:lnSpc>
              <a:spcBef>
                <a:spcPts val="400"/>
              </a:spcBef>
              <a:buFont typeface="+mj-lt"/>
              <a:buAutoNum type="arabicPeriod"/>
            </a:pPr>
            <a:r>
              <a:rPr lang="en-US" sz="1400" dirty="0"/>
              <a:t>Thieme, Marques, Grayson, Balachandar, Cassidy, Choksi, Longden, Huda, </a:t>
            </a:r>
            <a:r>
              <a:rPr lang="en-US" sz="1400" dirty="0" err="1"/>
              <a:t>Kalovwe</a:t>
            </a:r>
            <a:r>
              <a:rPr lang="en-US" sz="1400" dirty="0"/>
              <a:t>, Mallon, Mansperger, </a:t>
            </a:r>
            <a:r>
              <a:rPr lang="en-US" sz="1400" dirty="0" err="1"/>
              <a:t>Massiceti</a:t>
            </a:r>
            <a:r>
              <a:rPr lang="en-US" sz="1400" dirty="0"/>
              <a:t>, Mitra, Nzioka, Tanase, You, and Morrison. </a:t>
            </a:r>
            <a:r>
              <a:rPr lang="en-US" sz="1400" dirty="0">
                <a:hlinkClick r:id="rId12"/>
              </a:rPr>
              <a:t>Engaging Communities Meaningfully in Defining Disability Representation for AI Image Generation</a:t>
            </a:r>
            <a:r>
              <a:rPr lang="en-US" sz="1400" dirty="0"/>
              <a:t>. In proc. </a:t>
            </a:r>
            <a:r>
              <a:rPr lang="en-US" sz="1400" b="1" dirty="0"/>
              <a:t>ACM CHI</a:t>
            </a:r>
            <a:r>
              <a:rPr lang="en-US" sz="1400" dirty="0"/>
              <a:t>, 2026.</a:t>
            </a:r>
          </a:p>
          <a:p>
            <a:pPr marL="514350" indent="-514350">
              <a:lnSpc>
                <a:spcPct val="110000"/>
              </a:lnSpc>
              <a:spcBef>
                <a:spcPts val="400"/>
              </a:spcBef>
              <a:buFont typeface="+mj-lt"/>
              <a:buAutoNum type="arabicPeriod"/>
            </a:pPr>
            <a:r>
              <a:rPr lang="en-US" sz="1400" dirty="0"/>
              <a:t>Mitra. </a:t>
            </a:r>
            <a:r>
              <a:rPr lang="en-US" sz="1400" dirty="0">
                <a:hlinkClick r:id="rId13"/>
              </a:rPr>
              <a:t>Emancipatory Information Retrieval</a:t>
            </a:r>
            <a:r>
              <a:rPr lang="en-US" sz="1400" dirty="0"/>
              <a:t>. In </a:t>
            </a:r>
            <a:r>
              <a:rPr lang="en-US" sz="1400" b="1" dirty="0"/>
              <a:t>IRRJ</a:t>
            </a:r>
            <a:r>
              <a:rPr lang="en-US" sz="1400" dirty="0"/>
              <a:t>, 2025.</a:t>
            </a:r>
            <a:endParaRPr lang="en-CA" sz="1400" dirty="0"/>
          </a:p>
          <a:p>
            <a:pPr marL="514350" indent="-514350">
              <a:lnSpc>
                <a:spcPct val="110000"/>
              </a:lnSpc>
              <a:spcBef>
                <a:spcPts val="400"/>
              </a:spcBef>
              <a:buFont typeface="+mj-lt"/>
              <a:buAutoNum type="arabicPeriod"/>
            </a:pPr>
            <a:r>
              <a:rPr lang="en-US" sz="1400" dirty="0"/>
              <a:t>Mitra. </a:t>
            </a:r>
            <a:r>
              <a:rPr lang="en-US" sz="1400" dirty="0">
                <a:hlinkClick r:id="rId14"/>
              </a:rPr>
              <a:t>Search and Society: Reimagining Information Access for Radical Futures</a:t>
            </a:r>
            <a:r>
              <a:rPr lang="en-US" sz="1400" dirty="0"/>
              <a:t>. In </a:t>
            </a:r>
            <a:r>
              <a:rPr lang="en-US" sz="1400" b="1" dirty="0"/>
              <a:t>IRRJ</a:t>
            </a:r>
            <a:r>
              <a:rPr lang="en-US" sz="1400" dirty="0"/>
              <a:t>, 2025.</a:t>
            </a:r>
          </a:p>
          <a:p>
            <a:pPr marL="514350" indent="-514350">
              <a:lnSpc>
                <a:spcPct val="110000"/>
              </a:lnSpc>
              <a:spcBef>
                <a:spcPts val="400"/>
              </a:spcBef>
              <a:buFont typeface="+mj-lt"/>
              <a:buAutoNum type="arabicPeriod"/>
            </a:pPr>
            <a:r>
              <a:rPr lang="en-CA" sz="1400" dirty="0"/>
              <a:t>Mitra, Cramer, and Gurevich. </a:t>
            </a:r>
            <a:r>
              <a:rPr lang="en-CA" sz="1400" dirty="0">
                <a:hlinkClick r:id="rId15"/>
              </a:rPr>
              <a:t>Sociotechnical Implications of Generative Artificial Intelligence for Information Access</a:t>
            </a:r>
            <a:r>
              <a:rPr lang="en-CA" sz="1400" dirty="0"/>
              <a:t>. </a:t>
            </a:r>
            <a:r>
              <a:rPr lang="en-CA" sz="1400" b="1" dirty="0"/>
              <a:t>Book chapter, Springer Nature</a:t>
            </a:r>
            <a:r>
              <a:rPr lang="en-CA" sz="1400" dirty="0"/>
              <a:t>, 2025.</a:t>
            </a:r>
          </a:p>
          <a:p>
            <a:pPr marL="514350" indent="-514350">
              <a:lnSpc>
                <a:spcPct val="110000"/>
              </a:lnSpc>
              <a:spcBef>
                <a:spcPts val="400"/>
              </a:spcBef>
              <a:buFont typeface="+mj-lt"/>
              <a:buAutoNum type="arabicPeriod"/>
            </a:pPr>
            <a:r>
              <a:rPr lang="en-US" sz="1400" dirty="0" err="1"/>
              <a:t>Cortiñas</a:t>
            </a:r>
            <a:r>
              <a:rPr lang="en-US" sz="1400" dirty="0"/>
              <a:t>-Lorenzo, Lindley, Larsen-Ledet, and Mitra. </a:t>
            </a:r>
            <a:r>
              <a:rPr lang="en-US" sz="1400" dirty="0">
                <a:hlinkClick r:id="rId16"/>
              </a:rPr>
              <a:t>Through the Looking-Glass: Transparency Implications and Challenges in Enterprise AI Knowledge Systems</a:t>
            </a:r>
            <a:r>
              <a:rPr lang="en-US" sz="1400" dirty="0"/>
              <a:t>. </a:t>
            </a:r>
            <a:r>
              <a:rPr lang="en-US" sz="1400" b="1" dirty="0"/>
              <a:t>Preprint</a:t>
            </a:r>
            <a:r>
              <a:rPr lang="en-US" sz="1400" dirty="0"/>
              <a:t>, 2024.</a:t>
            </a:r>
          </a:p>
          <a:p>
            <a:pPr marL="514350" indent="-514350">
              <a:lnSpc>
                <a:spcPct val="110000"/>
              </a:lnSpc>
              <a:spcBef>
                <a:spcPts val="400"/>
              </a:spcBef>
              <a:buFont typeface="+mj-lt"/>
              <a:buAutoNum type="arabicPeriod"/>
            </a:pPr>
            <a:r>
              <a:rPr lang="en-US" sz="1400" dirty="0" err="1"/>
              <a:t>Gausen</a:t>
            </a:r>
            <a:r>
              <a:rPr lang="en-US" sz="1400" dirty="0"/>
              <a:t>, Mitra, and Lindley. </a:t>
            </a:r>
            <a:r>
              <a:rPr lang="en-US" sz="1400" dirty="0">
                <a:hlinkClick r:id="rId17"/>
              </a:rPr>
              <a:t>A Framework for Exploring the Consequences of AI-Mediated Enterprise Knowledge Access and Identifying Risks to Workers</a:t>
            </a:r>
            <a:r>
              <a:rPr lang="en-US" sz="1400" dirty="0"/>
              <a:t>. </a:t>
            </a:r>
            <a:r>
              <a:rPr lang="it-IT" sz="1400" dirty="0"/>
              <a:t>In proc. </a:t>
            </a:r>
            <a:r>
              <a:rPr lang="it-IT" sz="1400" b="1" dirty="0"/>
              <a:t>ACM FAccT</a:t>
            </a:r>
            <a:r>
              <a:rPr lang="it-IT" sz="1400" dirty="0"/>
              <a:t>, 2024</a:t>
            </a:r>
            <a:endParaRPr lang="en-US" sz="1400" dirty="0"/>
          </a:p>
          <a:p>
            <a:pPr marL="514350" indent="-514350">
              <a:lnSpc>
                <a:spcPct val="110000"/>
              </a:lnSpc>
              <a:spcBef>
                <a:spcPts val="400"/>
              </a:spcBef>
              <a:buFont typeface="+mj-lt"/>
              <a:buAutoNum type="arabicPeriod"/>
            </a:pPr>
            <a:r>
              <a:rPr lang="sv-SE" sz="1400" dirty="0"/>
              <a:t>Larsen-Ledet, Mitra, and Lindley. </a:t>
            </a:r>
            <a:r>
              <a:rPr lang="en-US" sz="1400" dirty="0">
                <a:hlinkClick r:id="rId18"/>
              </a:rPr>
              <a:t>Ethical and Social Considerations in Automatic Expert Identification and People Recommendation in Organizational Knowledge Management Systems</a:t>
            </a:r>
            <a:r>
              <a:rPr lang="en-US" sz="1400" dirty="0"/>
              <a:t>. In proc. </a:t>
            </a:r>
            <a:r>
              <a:rPr lang="en-US" sz="1400" b="1" dirty="0" err="1"/>
              <a:t>FAccTRec</a:t>
            </a:r>
            <a:r>
              <a:rPr lang="en-US" sz="1400" b="1" dirty="0"/>
              <a:t> Workshop, ACM </a:t>
            </a:r>
            <a:r>
              <a:rPr lang="en-US" sz="1400" b="1" dirty="0" err="1"/>
              <a:t>RecSys</a:t>
            </a:r>
            <a:r>
              <a:rPr lang="en-US" sz="1400" dirty="0"/>
              <a:t>, 2022.</a:t>
            </a:r>
            <a:endParaRPr lang="en-CA" sz="1400" dirty="0"/>
          </a:p>
        </p:txBody>
      </p:sp>
      <p:sp>
        <p:nvSpPr>
          <p:cNvPr id="18" name="Title 3">
            <a:extLst>
              <a:ext uri="{FF2B5EF4-FFF2-40B4-BE49-F238E27FC236}">
                <a16:creationId xmlns:a16="http://schemas.microsoft.com/office/drawing/2014/main" id="{997A8ADA-6FC0-8A74-F71A-FEC9427E28E0}"/>
              </a:ext>
            </a:extLst>
          </p:cNvPr>
          <p:cNvSpPr txBox="1">
            <a:spLocks/>
          </p:cNvSpPr>
          <p:nvPr/>
        </p:nvSpPr>
        <p:spPr>
          <a:xfrm>
            <a:off x="165192" y="5660567"/>
            <a:ext cx="4063343" cy="10388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800" dirty="0"/>
              <a:t>THANK YOU</a:t>
            </a:r>
          </a:p>
        </p:txBody>
      </p:sp>
      <p:pic>
        <p:nvPicPr>
          <p:cNvPr id="19" name="Picture 18">
            <a:extLst>
              <a:ext uri="{FF2B5EF4-FFF2-40B4-BE49-F238E27FC236}">
                <a16:creationId xmlns:a16="http://schemas.microsoft.com/office/drawing/2014/main" id="{E25F2F5E-2D61-D0A5-67AF-9492B6770E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23158" y="107701"/>
            <a:ext cx="1083259" cy="1083259"/>
          </a:xfrm>
          <a:prstGeom prst="rect">
            <a:avLst/>
          </a:prstGeom>
        </p:spPr>
      </p:pic>
    </p:spTree>
    <p:extLst>
      <p:ext uri="{BB962C8B-B14F-4D97-AF65-F5344CB8AC3E}">
        <p14:creationId xmlns:p14="http://schemas.microsoft.com/office/powerpoint/2010/main" val="422942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C4A60-4E28-64C5-C265-BF941B380D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55DBF-F06A-E2EB-9580-7224D2A0534D}"/>
              </a:ext>
            </a:extLst>
          </p:cNvPr>
          <p:cNvSpPr>
            <a:spLocks noGrp="1"/>
          </p:cNvSpPr>
          <p:nvPr>
            <p:ph type="title"/>
          </p:nvPr>
        </p:nvSpPr>
        <p:spPr/>
        <p:txBody>
          <a:bodyPr/>
          <a:lstStyle/>
          <a:p>
            <a:r>
              <a:rPr lang="en-CA" dirty="0"/>
              <a:t>What is the function of an IR system?</a:t>
            </a:r>
          </a:p>
        </p:txBody>
      </p:sp>
      <p:grpSp>
        <p:nvGrpSpPr>
          <p:cNvPr id="40" name="Group 39">
            <a:extLst>
              <a:ext uri="{FF2B5EF4-FFF2-40B4-BE49-F238E27FC236}">
                <a16:creationId xmlns:a16="http://schemas.microsoft.com/office/drawing/2014/main" id="{9FD58462-5EB2-B140-9FD4-E52A26DCCAE3}"/>
              </a:ext>
            </a:extLst>
          </p:cNvPr>
          <p:cNvGrpSpPr/>
          <p:nvPr/>
        </p:nvGrpSpPr>
        <p:grpSpPr>
          <a:xfrm>
            <a:off x="9604587" y="5980107"/>
            <a:ext cx="2282614" cy="603567"/>
            <a:chOff x="7091680" y="5993654"/>
            <a:chExt cx="2282614" cy="603567"/>
          </a:xfrm>
        </p:grpSpPr>
        <p:sp>
          <p:nvSpPr>
            <p:cNvPr id="39" name="Rectangle: Rounded Corners 38">
              <a:extLst>
                <a:ext uri="{FF2B5EF4-FFF2-40B4-BE49-F238E27FC236}">
                  <a16:creationId xmlns:a16="http://schemas.microsoft.com/office/drawing/2014/main" id="{999F6908-F21B-9157-B97C-D366ED7098B2}"/>
                </a:ext>
              </a:extLst>
            </p:cNvPr>
            <p:cNvSpPr/>
            <p:nvPr/>
          </p:nvSpPr>
          <p:spPr>
            <a:xfrm>
              <a:off x="7091680" y="5993654"/>
              <a:ext cx="2282614" cy="603567"/>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cxnSp>
          <p:nvCxnSpPr>
            <p:cNvPr id="35" name="Straight Arrow Connector 34">
              <a:extLst>
                <a:ext uri="{FF2B5EF4-FFF2-40B4-BE49-F238E27FC236}">
                  <a16:creationId xmlns:a16="http://schemas.microsoft.com/office/drawing/2014/main" id="{B279FF35-7D4C-8AA4-617F-536DA8F85BB8}"/>
                </a:ext>
              </a:extLst>
            </p:cNvPr>
            <p:cNvCxnSpPr/>
            <p:nvPr/>
          </p:nvCxnSpPr>
          <p:spPr>
            <a:xfrm flipH="1">
              <a:off x="7253633" y="6409361"/>
              <a:ext cx="828000"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57892DBD-02CC-A80A-A6D4-92C2E7E78D56}"/>
                </a:ext>
              </a:extLst>
            </p:cNvPr>
            <p:cNvCxnSpPr/>
            <p:nvPr/>
          </p:nvCxnSpPr>
          <p:spPr>
            <a:xfrm flipH="1">
              <a:off x="7260324" y="6224789"/>
              <a:ext cx="828000" cy="0"/>
            </a:xfrm>
            <a:prstGeom prst="straightConnector1">
              <a:avLst/>
            </a:prstGeom>
            <a:ln w="28575">
              <a:prstDash val="sysDot"/>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3CB15C6E-8738-8A5B-0CFD-5ECFD06F7BB0}"/>
                </a:ext>
              </a:extLst>
            </p:cNvPr>
            <p:cNvSpPr txBox="1"/>
            <p:nvPr/>
          </p:nvSpPr>
          <p:spPr>
            <a:xfrm>
              <a:off x="8211453" y="6070900"/>
              <a:ext cx="1115488" cy="307777"/>
            </a:xfrm>
            <a:prstGeom prst="rect">
              <a:avLst/>
            </a:prstGeom>
            <a:noFill/>
          </p:spPr>
          <p:txBody>
            <a:bodyPr wrap="square" rtlCol="0" anchor="ctr">
              <a:spAutoFit/>
            </a:bodyPr>
            <a:lstStyle/>
            <a:p>
              <a:r>
                <a:rPr lang="en-CA" sz="1400" dirty="0"/>
                <a:t>instructions</a:t>
              </a:r>
            </a:p>
          </p:txBody>
        </p:sp>
        <p:sp>
          <p:nvSpPr>
            <p:cNvPr id="38" name="TextBox 37">
              <a:extLst>
                <a:ext uri="{FF2B5EF4-FFF2-40B4-BE49-F238E27FC236}">
                  <a16:creationId xmlns:a16="http://schemas.microsoft.com/office/drawing/2014/main" id="{38C5ED4A-4A5E-DC3F-36E5-1DCFA8AAE610}"/>
                </a:ext>
              </a:extLst>
            </p:cNvPr>
            <p:cNvSpPr txBox="1"/>
            <p:nvPr/>
          </p:nvSpPr>
          <p:spPr>
            <a:xfrm>
              <a:off x="8209997" y="6255567"/>
              <a:ext cx="1115488" cy="307777"/>
            </a:xfrm>
            <a:prstGeom prst="rect">
              <a:avLst/>
            </a:prstGeom>
            <a:noFill/>
          </p:spPr>
          <p:txBody>
            <a:bodyPr wrap="square" rtlCol="0" anchor="ctr">
              <a:spAutoFit/>
            </a:bodyPr>
            <a:lstStyle/>
            <a:p>
              <a:r>
                <a:rPr lang="en-CA" sz="1400" dirty="0"/>
                <a:t>information</a:t>
              </a:r>
            </a:p>
          </p:txBody>
        </p:sp>
      </p:grpSp>
      <p:pic>
        <p:nvPicPr>
          <p:cNvPr id="4" name="Graphic 3" descr="Magnifying glass with solid fill">
            <a:extLst>
              <a:ext uri="{FF2B5EF4-FFF2-40B4-BE49-F238E27FC236}">
                <a16:creationId xmlns:a16="http://schemas.microsoft.com/office/drawing/2014/main" id="{129E65B4-5D74-54D9-F627-36A52D1D864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4613023"/>
            <a:ext cx="914400" cy="914400"/>
          </a:xfrm>
          <a:prstGeom prst="rect">
            <a:avLst/>
          </a:prstGeom>
        </p:spPr>
      </p:pic>
      <p:pic>
        <p:nvPicPr>
          <p:cNvPr id="8" name="Graphic 7" descr="Books with solid fill">
            <a:extLst>
              <a:ext uri="{FF2B5EF4-FFF2-40B4-BE49-F238E27FC236}">
                <a16:creationId xmlns:a16="http://schemas.microsoft.com/office/drawing/2014/main" id="{CE868761-6F71-A711-EC1D-83FC2392FF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23534" y="4613023"/>
            <a:ext cx="914400" cy="914400"/>
          </a:xfrm>
          <a:prstGeom prst="rect">
            <a:avLst/>
          </a:prstGeom>
        </p:spPr>
      </p:pic>
      <p:pic>
        <p:nvPicPr>
          <p:cNvPr id="12" name="Graphic 11" descr="School boy with solid fill">
            <a:extLst>
              <a:ext uri="{FF2B5EF4-FFF2-40B4-BE49-F238E27FC236}">
                <a16:creationId xmlns:a16="http://schemas.microsoft.com/office/drawing/2014/main" id="{9A7E496D-8928-2015-BAF9-BE66179685D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54066" y="4613023"/>
            <a:ext cx="914400" cy="914400"/>
          </a:xfrm>
          <a:prstGeom prst="rect">
            <a:avLst/>
          </a:prstGeom>
        </p:spPr>
      </p:pic>
      <p:sp>
        <p:nvSpPr>
          <p:cNvPr id="17" name="TextBox 16">
            <a:extLst>
              <a:ext uri="{FF2B5EF4-FFF2-40B4-BE49-F238E27FC236}">
                <a16:creationId xmlns:a16="http://schemas.microsoft.com/office/drawing/2014/main" id="{97B4B451-F513-48BF-731D-5B94583C750F}"/>
              </a:ext>
            </a:extLst>
          </p:cNvPr>
          <p:cNvSpPr txBox="1"/>
          <p:nvPr/>
        </p:nvSpPr>
        <p:spPr>
          <a:xfrm>
            <a:off x="7825373" y="5459693"/>
            <a:ext cx="1171786" cy="369332"/>
          </a:xfrm>
          <a:prstGeom prst="rect">
            <a:avLst/>
          </a:prstGeom>
          <a:noFill/>
        </p:spPr>
        <p:txBody>
          <a:bodyPr wrap="square" rtlCol="0" anchor="ctr">
            <a:spAutoFit/>
          </a:bodyPr>
          <a:lstStyle/>
          <a:p>
            <a:pPr algn="ctr"/>
            <a:r>
              <a:rPr lang="en-CA" dirty="0"/>
              <a:t>searcher</a:t>
            </a:r>
          </a:p>
        </p:txBody>
      </p:sp>
      <p:sp>
        <p:nvSpPr>
          <p:cNvPr id="19" name="TextBox 18">
            <a:extLst>
              <a:ext uri="{FF2B5EF4-FFF2-40B4-BE49-F238E27FC236}">
                <a16:creationId xmlns:a16="http://schemas.microsoft.com/office/drawing/2014/main" id="{0236272A-8CCA-9F6B-90DB-11BD7DD2BE3C}"/>
              </a:ext>
            </a:extLst>
          </p:cNvPr>
          <p:cNvSpPr txBox="1"/>
          <p:nvPr/>
        </p:nvSpPr>
        <p:spPr>
          <a:xfrm>
            <a:off x="3194841" y="5459693"/>
            <a:ext cx="1171786" cy="369332"/>
          </a:xfrm>
          <a:prstGeom prst="rect">
            <a:avLst/>
          </a:prstGeom>
          <a:noFill/>
        </p:spPr>
        <p:txBody>
          <a:bodyPr wrap="square" rtlCol="0" anchor="ctr">
            <a:spAutoFit/>
          </a:bodyPr>
          <a:lstStyle/>
          <a:p>
            <a:pPr algn="ctr"/>
            <a:r>
              <a:rPr lang="en-CA" dirty="0"/>
              <a:t>collection</a:t>
            </a:r>
          </a:p>
        </p:txBody>
      </p:sp>
      <p:cxnSp>
        <p:nvCxnSpPr>
          <p:cNvPr id="32" name="Straight Arrow Connector 31">
            <a:extLst>
              <a:ext uri="{FF2B5EF4-FFF2-40B4-BE49-F238E27FC236}">
                <a16:creationId xmlns:a16="http://schemas.microsoft.com/office/drawing/2014/main" id="{EF59D03E-7839-8E0E-91D5-96BE7E4F0494}"/>
              </a:ext>
            </a:extLst>
          </p:cNvPr>
          <p:cNvCxnSpPr/>
          <p:nvPr/>
        </p:nvCxnSpPr>
        <p:spPr>
          <a:xfrm flipH="1">
            <a:off x="6553200" y="5070223"/>
            <a:ext cx="1400866" cy="0"/>
          </a:xfrm>
          <a:prstGeom prst="straightConnector1">
            <a:avLst/>
          </a:prstGeom>
          <a:ln w="28575">
            <a:prstDash val="sysDot"/>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E3EA336B-E530-D4AB-DB05-3C32415F9315}"/>
              </a:ext>
            </a:extLst>
          </p:cNvPr>
          <p:cNvCxnSpPr/>
          <p:nvPr/>
        </p:nvCxnSpPr>
        <p:spPr>
          <a:xfrm flipH="1">
            <a:off x="4237934" y="4939837"/>
            <a:ext cx="1400866" cy="0"/>
          </a:xfrm>
          <a:prstGeom prst="straightConnector1">
            <a:avLst/>
          </a:prstGeom>
          <a:ln w="28575">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A69694D5-BC8B-EA2C-AB4F-CC6BA8925D0C}"/>
              </a:ext>
            </a:extLst>
          </p:cNvPr>
          <p:cNvCxnSpPr/>
          <p:nvPr/>
        </p:nvCxnSpPr>
        <p:spPr>
          <a:xfrm flipH="1">
            <a:off x="6559891" y="4939837"/>
            <a:ext cx="1400866" cy="0"/>
          </a:xfrm>
          <a:prstGeom prst="straightConnector1">
            <a:avLst/>
          </a:prstGeom>
          <a:ln w="28575">
            <a:headEnd type="triangle" w="med" len="med"/>
            <a:tailEnd type="non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85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5D57-A9E5-9E11-883E-3F8ADDABE86E}"/>
              </a:ext>
            </a:extLst>
          </p:cNvPr>
          <p:cNvSpPr>
            <a:spLocks noGrp="1"/>
          </p:cNvSpPr>
          <p:nvPr>
            <p:ph type="title"/>
          </p:nvPr>
        </p:nvSpPr>
        <p:spPr/>
        <p:txBody>
          <a:bodyPr/>
          <a:lstStyle/>
          <a:p>
            <a:r>
              <a:rPr lang="en-CA" dirty="0"/>
              <a:t>What is the function of an IR system?</a:t>
            </a:r>
          </a:p>
        </p:txBody>
      </p:sp>
      <p:grpSp>
        <p:nvGrpSpPr>
          <p:cNvPr id="40" name="Group 39">
            <a:extLst>
              <a:ext uri="{FF2B5EF4-FFF2-40B4-BE49-F238E27FC236}">
                <a16:creationId xmlns:a16="http://schemas.microsoft.com/office/drawing/2014/main" id="{8106F9C5-D2EE-602E-0564-E140DA91E53F}"/>
              </a:ext>
            </a:extLst>
          </p:cNvPr>
          <p:cNvGrpSpPr/>
          <p:nvPr/>
        </p:nvGrpSpPr>
        <p:grpSpPr>
          <a:xfrm>
            <a:off x="9604587" y="5980107"/>
            <a:ext cx="2282614" cy="603567"/>
            <a:chOff x="7091680" y="5993654"/>
            <a:chExt cx="2282614" cy="603567"/>
          </a:xfrm>
        </p:grpSpPr>
        <p:sp>
          <p:nvSpPr>
            <p:cNvPr id="39" name="Rectangle: Rounded Corners 38">
              <a:extLst>
                <a:ext uri="{FF2B5EF4-FFF2-40B4-BE49-F238E27FC236}">
                  <a16:creationId xmlns:a16="http://schemas.microsoft.com/office/drawing/2014/main" id="{13769F17-E55C-9393-2164-E1723E52989E}"/>
                </a:ext>
              </a:extLst>
            </p:cNvPr>
            <p:cNvSpPr/>
            <p:nvPr/>
          </p:nvSpPr>
          <p:spPr>
            <a:xfrm>
              <a:off x="7091680" y="5993654"/>
              <a:ext cx="2282614" cy="603567"/>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cxnSp>
          <p:nvCxnSpPr>
            <p:cNvPr id="35" name="Straight Arrow Connector 34">
              <a:extLst>
                <a:ext uri="{FF2B5EF4-FFF2-40B4-BE49-F238E27FC236}">
                  <a16:creationId xmlns:a16="http://schemas.microsoft.com/office/drawing/2014/main" id="{774E81AF-B1DA-CA54-43D9-2848D4E269C8}"/>
                </a:ext>
              </a:extLst>
            </p:cNvPr>
            <p:cNvCxnSpPr/>
            <p:nvPr/>
          </p:nvCxnSpPr>
          <p:spPr>
            <a:xfrm flipH="1">
              <a:off x="7253633" y="6409361"/>
              <a:ext cx="828000"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433C07DB-5778-2471-D7F0-CB2B42A4000E}"/>
                </a:ext>
              </a:extLst>
            </p:cNvPr>
            <p:cNvCxnSpPr/>
            <p:nvPr/>
          </p:nvCxnSpPr>
          <p:spPr>
            <a:xfrm flipH="1">
              <a:off x="7260324" y="6224789"/>
              <a:ext cx="828000" cy="0"/>
            </a:xfrm>
            <a:prstGeom prst="straightConnector1">
              <a:avLst/>
            </a:prstGeom>
            <a:ln w="28575">
              <a:prstDash val="sysDot"/>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104631A5-C03E-7EDF-C0A6-9BD3DC09C0A8}"/>
                </a:ext>
              </a:extLst>
            </p:cNvPr>
            <p:cNvSpPr txBox="1"/>
            <p:nvPr/>
          </p:nvSpPr>
          <p:spPr>
            <a:xfrm>
              <a:off x="8211453" y="6070900"/>
              <a:ext cx="1115488" cy="307777"/>
            </a:xfrm>
            <a:prstGeom prst="rect">
              <a:avLst/>
            </a:prstGeom>
            <a:noFill/>
          </p:spPr>
          <p:txBody>
            <a:bodyPr wrap="square" rtlCol="0" anchor="ctr">
              <a:spAutoFit/>
            </a:bodyPr>
            <a:lstStyle/>
            <a:p>
              <a:r>
                <a:rPr lang="en-CA" sz="1400" dirty="0"/>
                <a:t>instructions</a:t>
              </a:r>
            </a:p>
          </p:txBody>
        </p:sp>
        <p:sp>
          <p:nvSpPr>
            <p:cNvPr id="38" name="TextBox 37">
              <a:extLst>
                <a:ext uri="{FF2B5EF4-FFF2-40B4-BE49-F238E27FC236}">
                  <a16:creationId xmlns:a16="http://schemas.microsoft.com/office/drawing/2014/main" id="{9F71E92F-0C32-4089-06DC-2ED3646374E9}"/>
                </a:ext>
              </a:extLst>
            </p:cNvPr>
            <p:cNvSpPr txBox="1"/>
            <p:nvPr/>
          </p:nvSpPr>
          <p:spPr>
            <a:xfrm>
              <a:off x="8209997" y="6255567"/>
              <a:ext cx="1115488" cy="307777"/>
            </a:xfrm>
            <a:prstGeom prst="rect">
              <a:avLst/>
            </a:prstGeom>
            <a:noFill/>
          </p:spPr>
          <p:txBody>
            <a:bodyPr wrap="square" rtlCol="0" anchor="ctr">
              <a:spAutoFit/>
            </a:bodyPr>
            <a:lstStyle/>
            <a:p>
              <a:r>
                <a:rPr lang="en-CA" sz="1400" dirty="0"/>
                <a:t>information</a:t>
              </a:r>
            </a:p>
          </p:txBody>
        </p:sp>
      </p:grpSp>
      <p:pic>
        <p:nvPicPr>
          <p:cNvPr id="4" name="Graphic 3" descr="Magnifying glass with solid fill">
            <a:extLst>
              <a:ext uri="{FF2B5EF4-FFF2-40B4-BE49-F238E27FC236}">
                <a16:creationId xmlns:a16="http://schemas.microsoft.com/office/drawing/2014/main" id="{5CF5552F-0D32-3A19-15A1-E757A7F52DC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4613023"/>
            <a:ext cx="914400" cy="914400"/>
          </a:xfrm>
          <a:prstGeom prst="rect">
            <a:avLst/>
          </a:prstGeom>
        </p:spPr>
      </p:pic>
      <p:pic>
        <p:nvPicPr>
          <p:cNvPr id="8" name="Graphic 7" descr="Books with solid fill">
            <a:extLst>
              <a:ext uri="{FF2B5EF4-FFF2-40B4-BE49-F238E27FC236}">
                <a16:creationId xmlns:a16="http://schemas.microsoft.com/office/drawing/2014/main" id="{BC69D65D-C3EC-55EC-82EE-56186EC99B6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23534" y="4613023"/>
            <a:ext cx="914400" cy="914400"/>
          </a:xfrm>
          <a:prstGeom prst="rect">
            <a:avLst/>
          </a:prstGeom>
        </p:spPr>
      </p:pic>
      <p:pic>
        <p:nvPicPr>
          <p:cNvPr id="12" name="Graphic 11" descr="School boy with solid fill">
            <a:extLst>
              <a:ext uri="{FF2B5EF4-FFF2-40B4-BE49-F238E27FC236}">
                <a16:creationId xmlns:a16="http://schemas.microsoft.com/office/drawing/2014/main" id="{46AE0639-B011-0667-EDAA-655DE16A93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54066" y="4613023"/>
            <a:ext cx="914400" cy="914400"/>
          </a:xfrm>
          <a:prstGeom prst="rect">
            <a:avLst/>
          </a:prstGeom>
        </p:spPr>
      </p:pic>
      <p:sp>
        <p:nvSpPr>
          <p:cNvPr id="17" name="TextBox 16">
            <a:extLst>
              <a:ext uri="{FF2B5EF4-FFF2-40B4-BE49-F238E27FC236}">
                <a16:creationId xmlns:a16="http://schemas.microsoft.com/office/drawing/2014/main" id="{176EF992-3DA9-7A12-9E8B-C8ADEA3798FE}"/>
              </a:ext>
            </a:extLst>
          </p:cNvPr>
          <p:cNvSpPr txBox="1"/>
          <p:nvPr/>
        </p:nvSpPr>
        <p:spPr>
          <a:xfrm>
            <a:off x="7825373" y="5459693"/>
            <a:ext cx="1171786" cy="369332"/>
          </a:xfrm>
          <a:prstGeom prst="rect">
            <a:avLst/>
          </a:prstGeom>
          <a:noFill/>
        </p:spPr>
        <p:txBody>
          <a:bodyPr wrap="square" rtlCol="0" anchor="ctr">
            <a:spAutoFit/>
          </a:bodyPr>
          <a:lstStyle/>
          <a:p>
            <a:pPr algn="ctr"/>
            <a:r>
              <a:rPr lang="en-CA" dirty="0"/>
              <a:t>searcher</a:t>
            </a:r>
          </a:p>
        </p:txBody>
      </p:sp>
      <p:sp>
        <p:nvSpPr>
          <p:cNvPr id="19" name="TextBox 18">
            <a:extLst>
              <a:ext uri="{FF2B5EF4-FFF2-40B4-BE49-F238E27FC236}">
                <a16:creationId xmlns:a16="http://schemas.microsoft.com/office/drawing/2014/main" id="{5538A2DC-ADC1-0568-C343-7D727A326C89}"/>
              </a:ext>
            </a:extLst>
          </p:cNvPr>
          <p:cNvSpPr txBox="1"/>
          <p:nvPr/>
        </p:nvSpPr>
        <p:spPr>
          <a:xfrm>
            <a:off x="3194841" y="5459693"/>
            <a:ext cx="1171786" cy="369332"/>
          </a:xfrm>
          <a:prstGeom prst="rect">
            <a:avLst/>
          </a:prstGeom>
          <a:noFill/>
        </p:spPr>
        <p:txBody>
          <a:bodyPr wrap="square" rtlCol="0" anchor="ctr">
            <a:spAutoFit/>
          </a:bodyPr>
          <a:lstStyle/>
          <a:p>
            <a:pPr algn="ctr"/>
            <a:r>
              <a:rPr lang="en-CA" dirty="0"/>
              <a:t>collection</a:t>
            </a:r>
          </a:p>
        </p:txBody>
      </p:sp>
      <p:grpSp>
        <p:nvGrpSpPr>
          <p:cNvPr id="24" name="Group 23">
            <a:extLst>
              <a:ext uri="{FF2B5EF4-FFF2-40B4-BE49-F238E27FC236}">
                <a16:creationId xmlns:a16="http://schemas.microsoft.com/office/drawing/2014/main" id="{1E19080E-7F59-DE81-9130-E1602D701999}"/>
              </a:ext>
            </a:extLst>
          </p:cNvPr>
          <p:cNvGrpSpPr/>
          <p:nvPr/>
        </p:nvGrpSpPr>
        <p:grpSpPr>
          <a:xfrm>
            <a:off x="4331546" y="1977244"/>
            <a:ext cx="3528907" cy="1442720"/>
            <a:chOff x="3759200" y="1548079"/>
            <a:chExt cx="3528907" cy="1442720"/>
          </a:xfrm>
        </p:grpSpPr>
        <p:sp>
          <p:nvSpPr>
            <p:cNvPr id="25" name="Rectangle: Rounded Corners 24">
              <a:extLst>
                <a:ext uri="{FF2B5EF4-FFF2-40B4-BE49-F238E27FC236}">
                  <a16:creationId xmlns:a16="http://schemas.microsoft.com/office/drawing/2014/main" id="{5FC9B229-278D-8F13-82BC-A426D4A664D3}"/>
                </a:ext>
              </a:extLst>
            </p:cNvPr>
            <p:cNvSpPr/>
            <p:nvPr/>
          </p:nvSpPr>
          <p:spPr>
            <a:xfrm>
              <a:off x="3759200" y="1548079"/>
              <a:ext cx="3528907" cy="14427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6" name="Graphic 25" descr="Board Of Directors with solid fill">
              <a:extLst>
                <a:ext uri="{FF2B5EF4-FFF2-40B4-BE49-F238E27FC236}">
                  <a16:creationId xmlns:a16="http://schemas.microsoft.com/office/drawing/2014/main" id="{4BDFBE39-BFD2-020C-DDF2-BBB71653D37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28253" y="1672169"/>
              <a:ext cx="914400" cy="914400"/>
            </a:xfrm>
            <a:prstGeom prst="rect">
              <a:avLst/>
            </a:prstGeom>
          </p:spPr>
        </p:pic>
        <p:pic>
          <p:nvPicPr>
            <p:cNvPr id="27" name="Graphic 26" descr="Bank with solid fill">
              <a:extLst>
                <a:ext uri="{FF2B5EF4-FFF2-40B4-BE49-F238E27FC236}">
                  <a16:creationId xmlns:a16="http://schemas.microsoft.com/office/drawing/2014/main" id="{2C695C47-DCB0-5099-54B5-7FDD77D2F9E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904653" y="1672169"/>
              <a:ext cx="914400" cy="914400"/>
            </a:xfrm>
            <a:prstGeom prst="rect">
              <a:avLst/>
            </a:prstGeom>
          </p:spPr>
        </p:pic>
        <p:sp>
          <p:nvSpPr>
            <p:cNvPr id="28" name="TextBox 27">
              <a:extLst>
                <a:ext uri="{FF2B5EF4-FFF2-40B4-BE49-F238E27FC236}">
                  <a16:creationId xmlns:a16="http://schemas.microsoft.com/office/drawing/2014/main" id="{93487B04-A8B5-02A5-5E26-75029CC53B2F}"/>
                </a:ext>
              </a:extLst>
            </p:cNvPr>
            <p:cNvSpPr txBox="1"/>
            <p:nvPr/>
          </p:nvSpPr>
          <p:spPr>
            <a:xfrm>
              <a:off x="5603240" y="2497377"/>
              <a:ext cx="1517226" cy="369332"/>
            </a:xfrm>
            <a:prstGeom prst="rect">
              <a:avLst/>
            </a:prstGeom>
            <a:noFill/>
          </p:spPr>
          <p:txBody>
            <a:bodyPr wrap="square" rtlCol="0" anchor="ctr">
              <a:spAutoFit/>
            </a:bodyPr>
            <a:lstStyle/>
            <a:p>
              <a:pPr algn="ctr"/>
              <a:r>
                <a:rPr lang="en-CA" dirty="0"/>
                <a:t>government</a:t>
              </a:r>
            </a:p>
          </p:txBody>
        </p:sp>
        <p:sp>
          <p:nvSpPr>
            <p:cNvPr id="29" name="TextBox 28">
              <a:extLst>
                <a:ext uri="{FF2B5EF4-FFF2-40B4-BE49-F238E27FC236}">
                  <a16:creationId xmlns:a16="http://schemas.microsoft.com/office/drawing/2014/main" id="{7997EA9D-2655-39BC-1E41-EA8E30A887CD}"/>
                </a:ext>
              </a:extLst>
            </p:cNvPr>
            <p:cNvSpPr txBox="1"/>
            <p:nvPr/>
          </p:nvSpPr>
          <p:spPr>
            <a:xfrm>
              <a:off x="3926840" y="2497377"/>
              <a:ext cx="1517226" cy="369332"/>
            </a:xfrm>
            <a:prstGeom prst="rect">
              <a:avLst/>
            </a:prstGeom>
            <a:noFill/>
          </p:spPr>
          <p:txBody>
            <a:bodyPr wrap="square" rtlCol="0" anchor="ctr">
              <a:spAutoFit/>
            </a:bodyPr>
            <a:lstStyle/>
            <a:p>
              <a:pPr algn="ctr"/>
              <a:r>
                <a:rPr lang="en-CA" dirty="0"/>
                <a:t>corporations</a:t>
              </a:r>
            </a:p>
          </p:txBody>
        </p:sp>
      </p:grpSp>
      <p:cxnSp>
        <p:nvCxnSpPr>
          <p:cNvPr id="32" name="Straight Arrow Connector 31">
            <a:extLst>
              <a:ext uri="{FF2B5EF4-FFF2-40B4-BE49-F238E27FC236}">
                <a16:creationId xmlns:a16="http://schemas.microsoft.com/office/drawing/2014/main" id="{D6FC1B6F-3346-FECD-21E7-E1695FE208C1}"/>
              </a:ext>
            </a:extLst>
          </p:cNvPr>
          <p:cNvCxnSpPr/>
          <p:nvPr/>
        </p:nvCxnSpPr>
        <p:spPr>
          <a:xfrm flipH="1">
            <a:off x="6553200" y="5070223"/>
            <a:ext cx="1400866" cy="0"/>
          </a:xfrm>
          <a:prstGeom prst="straightConnector1">
            <a:avLst/>
          </a:prstGeom>
          <a:ln w="28575">
            <a:prstDash val="sysDot"/>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741B49E2-FF35-393E-777B-8703D66F4D0B}"/>
              </a:ext>
            </a:extLst>
          </p:cNvPr>
          <p:cNvCxnSpPr/>
          <p:nvPr/>
        </p:nvCxnSpPr>
        <p:spPr>
          <a:xfrm flipH="1">
            <a:off x="4237934" y="4939837"/>
            <a:ext cx="1400866" cy="0"/>
          </a:xfrm>
          <a:prstGeom prst="straightConnector1">
            <a:avLst/>
          </a:prstGeom>
          <a:ln w="28575">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43A7F692-718C-738F-F85D-458A6452F755}"/>
              </a:ext>
            </a:extLst>
          </p:cNvPr>
          <p:cNvCxnSpPr/>
          <p:nvPr/>
        </p:nvCxnSpPr>
        <p:spPr>
          <a:xfrm flipH="1">
            <a:off x="6559891" y="4939837"/>
            <a:ext cx="1400866" cy="0"/>
          </a:xfrm>
          <a:prstGeom prst="straightConnector1">
            <a:avLst/>
          </a:prstGeom>
          <a:ln w="28575">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719B2186-44F1-62C9-F88F-88DBB90510DB}"/>
              </a:ext>
            </a:extLst>
          </p:cNvPr>
          <p:cNvCxnSpPr>
            <a:cxnSpLocks/>
          </p:cNvCxnSpPr>
          <p:nvPr/>
        </p:nvCxnSpPr>
        <p:spPr>
          <a:xfrm>
            <a:off x="5919894" y="3544705"/>
            <a:ext cx="0" cy="1044000"/>
          </a:xfrm>
          <a:prstGeom prst="straightConnector1">
            <a:avLst/>
          </a:prstGeom>
          <a:ln w="28575">
            <a:prstDash val="sysDot"/>
            <a:tailEnd type="triangle"/>
          </a:ln>
        </p:spPr>
        <p:style>
          <a:lnRef idx="2">
            <a:schemeClr val="dk1"/>
          </a:lnRef>
          <a:fillRef idx="0">
            <a:schemeClr val="dk1"/>
          </a:fillRef>
          <a:effectRef idx="1">
            <a:schemeClr val="dk1"/>
          </a:effectRef>
          <a:fontRef idx="minor">
            <a:schemeClr val="tx1"/>
          </a:fontRef>
        </p:style>
      </p:cxnSp>
      <p:sp>
        <p:nvSpPr>
          <p:cNvPr id="46" name="TextBox 45">
            <a:extLst>
              <a:ext uri="{FF2B5EF4-FFF2-40B4-BE49-F238E27FC236}">
                <a16:creationId xmlns:a16="http://schemas.microsoft.com/office/drawing/2014/main" id="{CD269104-E831-C277-3245-7C1671F1C7D8}"/>
              </a:ext>
            </a:extLst>
          </p:cNvPr>
          <p:cNvSpPr txBox="1"/>
          <p:nvPr/>
        </p:nvSpPr>
        <p:spPr>
          <a:xfrm>
            <a:off x="8997158" y="3006096"/>
            <a:ext cx="2524281" cy="1077218"/>
          </a:xfrm>
          <a:custGeom>
            <a:avLst/>
            <a:gdLst>
              <a:gd name="csX0" fmla="*/ 0 w 2524281"/>
              <a:gd name="csY0" fmla="*/ 0 h 1077218"/>
              <a:gd name="csX1" fmla="*/ 555342 w 2524281"/>
              <a:gd name="csY1" fmla="*/ 0 h 1077218"/>
              <a:gd name="csX2" fmla="*/ 1236898 w 2524281"/>
              <a:gd name="csY2" fmla="*/ 0 h 1077218"/>
              <a:gd name="csX3" fmla="*/ 1893211 w 2524281"/>
              <a:gd name="csY3" fmla="*/ 0 h 1077218"/>
              <a:gd name="csX4" fmla="*/ 2524281 w 2524281"/>
              <a:gd name="csY4" fmla="*/ 0 h 1077218"/>
              <a:gd name="csX5" fmla="*/ 2524281 w 2524281"/>
              <a:gd name="csY5" fmla="*/ 549381 h 1077218"/>
              <a:gd name="csX6" fmla="*/ 2524281 w 2524281"/>
              <a:gd name="csY6" fmla="*/ 1077218 h 1077218"/>
              <a:gd name="csX7" fmla="*/ 1893211 w 2524281"/>
              <a:gd name="csY7" fmla="*/ 1077218 h 1077218"/>
              <a:gd name="csX8" fmla="*/ 1312626 w 2524281"/>
              <a:gd name="csY8" fmla="*/ 1077218 h 1077218"/>
              <a:gd name="csX9" fmla="*/ 706799 w 2524281"/>
              <a:gd name="csY9" fmla="*/ 1077218 h 1077218"/>
              <a:gd name="csX10" fmla="*/ 0 w 2524281"/>
              <a:gd name="csY10" fmla="*/ 1077218 h 1077218"/>
              <a:gd name="csX11" fmla="*/ 0 w 2524281"/>
              <a:gd name="csY11" fmla="*/ 538609 h 1077218"/>
              <a:gd name="csX12" fmla="*/ 0 w 2524281"/>
              <a:gd name="csY12" fmla="*/ 0 h 1077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524281" h="1077218" extrusionOk="0">
                <a:moveTo>
                  <a:pt x="0" y="0"/>
                </a:moveTo>
                <a:cubicBezTo>
                  <a:pt x="212700" y="-23073"/>
                  <a:pt x="442799" y="-19381"/>
                  <a:pt x="555342" y="0"/>
                </a:cubicBezTo>
                <a:cubicBezTo>
                  <a:pt x="667885" y="19381"/>
                  <a:pt x="934707" y="32165"/>
                  <a:pt x="1236898" y="0"/>
                </a:cubicBezTo>
                <a:cubicBezTo>
                  <a:pt x="1539089" y="-32165"/>
                  <a:pt x="1711594" y="-19696"/>
                  <a:pt x="1893211" y="0"/>
                </a:cubicBezTo>
                <a:cubicBezTo>
                  <a:pt x="2074828" y="19696"/>
                  <a:pt x="2254933" y="24812"/>
                  <a:pt x="2524281" y="0"/>
                </a:cubicBezTo>
                <a:cubicBezTo>
                  <a:pt x="2508803" y="162975"/>
                  <a:pt x="2513498" y="310726"/>
                  <a:pt x="2524281" y="549381"/>
                </a:cubicBezTo>
                <a:cubicBezTo>
                  <a:pt x="2535064" y="788036"/>
                  <a:pt x="2507906" y="961201"/>
                  <a:pt x="2524281" y="1077218"/>
                </a:cubicBezTo>
                <a:cubicBezTo>
                  <a:pt x="2307380" y="1066488"/>
                  <a:pt x="2046196" y="1061934"/>
                  <a:pt x="1893211" y="1077218"/>
                </a:cubicBezTo>
                <a:cubicBezTo>
                  <a:pt x="1740226" y="1092503"/>
                  <a:pt x="1546052" y="1051507"/>
                  <a:pt x="1312626" y="1077218"/>
                </a:cubicBezTo>
                <a:cubicBezTo>
                  <a:pt x="1079201" y="1102929"/>
                  <a:pt x="946742" y="1077240"/>
                  <a:pt x="706799" y="1077218"/>
                </a:cubicBezTo>
                <a:cubicBezTo>
                  <a:pt x="466856" y="1077196"/>
                  <a:pt x="326106" y="1110249"/>
                  <a:pt x="0" y="1077218"/>
                </a:cubicBezTo>
                <a:cubicBezTo>
                  <a:pt x="8377" y="822352"/>
                  <a:pt x="-14169" y="677812"/>
                  <a:pt x="0" y="538609"/>
                </a:cubicBezTo>
                <a:cubicBezTo>
                  <a:pt x="14169" y="399406"/>
                  <a:pt x="-17995" y="138376"/>
                  <a:pt x="0" y="0"/>
                </a:cubicBezTo>
                <a:close/>
              </a:path>
            </a:pathLst>
          </a:custGeom>
          <a:noFill/>
          <a:ln w="19050">
            <a:solidFill>
              <a:schemeClr val="tx1"/>
            </a:solidFill>
            <a:prstDash val="solid"/>
            <a:extLst>
              <a:ext uri="{C807C97D-BFC1-408E-A445-0C87EB9F89A2}">
                <ask:lineSketchStyleProps xmlns:ask="http://schemas.microsoft.com/office/drawing/2018/sketchyshapes" sd="1585326262">
                  <a:prstGeom prst="rect">
                    <a:avLst/>
                  </a:prstGeom>
                  <ask:type>
                    <ask:lineSketchFreehand/>
                  </ask:type>
                </ask:lineSketchStyleProps>
              </a:ext>
            </a:extLst>
          </a:ln>
        </p:spPr>
        <p:txBody>
          <a:bodyPr wrap="square" rtlCol="0">
            <a:spAutoFit/>
          </a:bodyPr>
          <a:lstStyle/>
          <a:p>
            <a:pPr algn="ctr"/>
            <a:r>
              <a:rPr lang="en-CA" sz="3200" dirty="0"/>
              <a:t>information control</a:t>
            </a:r>
          </a:p>
        </p:txBody>
      </p:sp>
    </p:spTree>
    <p:extLst>
      <p:ext uri="{BB962C8B-B14F-4D97-AF65-F5344CB8AC3E}">
        <p14:creationId xmlns:p14="http://schemas.microsoft.com/office/powerpoint/2010/main" val="399893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up)">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85A2-40F9-E917-C6B8-E8ABCCB059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4AB4D-8DDA-85C8-5F8F-16597D0700E2}"/>
              </a:ext>
            </a:extLst>
          </p:cNvPr>
          <p:cNvSpPr>
            <a:spLocks noGrp="1"/>
          </p:cNvSpPr>
          <p:nvPr>
            <p:ph type="title"/>
          </p:nvPr>
        </p:nvSpPr>
        <p:spPr/>
        <p:txBody>
          <a:bodyPr/>
          <a:lstStyle/>
          <a:p>
            <a:r>
              <a:rPr lang="en-CA" dirty="0"/>
              <a:t>What is the function of an IR system?</a:t>
            </a:r>
          </a:p>
        </p:txBody>
      </p:sp>
      <p:grpSp>
        <p:nvGrpSpPr>
          <p:cNvPr id="40" name="Group 39">
            <a:extLst>
              <a:ext uri="{FF2B5EF4-FFF2-40B4-BE49-F238E27FC236}">
                <a16:creationId xmlns:a16="http://schemas.microsoft.com/office/drawing/2014/main" id="{DEDF6D04-F02C-F063-30C9-2277FE2965AE}"/>
              </a:ext>
            </a:extLst>
          </p:cNvPr>
          <p:cNvGrpSpPr/>
          <p:nvPr/>
        </p:nvGrpSpPr>
        <p:grpSpPr>
          <a:xfrm>
            <a:off x="9604587" y="5980107"/>
            <a:ext cx="2282614" cy="603567"/>
            <a:chOff x="7091680" y="5993654"/>
            <a:chExt cx="2282614" cy="603567"/>
          </a:xfrm>
        </p:grpSpPr>
        <p:sp>
          <p:nvSpPr>
            <p:cNvPr id="39" name="Rectangle: Rounded Corners 38">
              <a:extLst>
                <a:ext uri="{FF2B5EF4-FFF2-40B4-BE49-F238E27FC236}">
                  <a16:creationId xmlns:a16="http://schemas.microsoft.com/office/drawing/2014/main" id="{E86705E0-B29B-D722-5149-A333D875D85B}"/>
                </a:ext>
              </a:extLst>
            </p:cNvPr>
            <p:cNvSpPr/>
            <p:nvPr/>
          </p:nvSpPr>
          <p:spPr>
            <a:xfrm>
              <a:off x="7091680" y="5993654"/>
              <a:ext cx="2282614" cy="603567"/>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cxnSp>
          <p:nvCxnSpPr>
            <p:cNvPr id="35" name="Straight Arrow Connector 34">
              <a:extLst>
                <a:ext uri="{FF2B5EF4-FFF2-40B4-BE49-F238E27FC236}">
                  <a16:creationId xmlns:a16="http://schemas.microsoft.com/office/drawing/2014/main" id="{4F2E6EC4-32B6-E2DB-11AF-6F2325E61B4E}"/>
                </a:ext>
              </a:extLst>
            </p:cNvPr>
            <p:cNvCxnSpPr/>
            <p:nvPr/>
          </p:nvCxnSpPr>
          <p:spPr>
            <a:xfrm flipH="1">
              <a:off x="7253633" y="6409361"/>
              <a:ext cx="828000"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4C16CE57-6CE9-4425-A1DC-13708A22F19F}"/>
                </a:ext>
              </a:extLst>
            </p:cNvPr>
            <p:cNvCxnSpPr/>
            <p:nvPr/>
          </p:nvCxnSpPr>
          <p:spPr>
            <a:xfrm flipH="1">
              <a:off x="7260324" y="6224789"/>
              <a:ext cx="828000" cy="0"/>
            </a:xfrm>
            <a:prstGeom prst="straightConnector1">
              <a:avLst/>
            </a:prstGeom>
            <a:ln w="28575">
              <a:prstDash val="sysDot"/>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4894D9D2-4108-A3DA-A166-0C4561EC3653}"/>
                </a:ext>
              </a:extLst>
            </p:cNvPr>
            <p:cNvSpPr txBox="1"/>
            <p:nvPr/>
          </p:nvSpPr>
          <p:spPr>
            <a:xfrm>
              <a:off x="8211453" y="6070900"/>
              <a:ext cx="1115488" cy="307777"/>
            </a:xfrm>
            <a:prstGeom prst="rect">
              <a:avLst/>
            </a:prstGeom>
            <a:noFill/>
          </p:spPr>
          <p:txBody>
            <a:bodyPr wrap="square" rtlCol="0" anchor="ctr">
              <a:spAutoFit/>
            </a:bodyPr>
            <a:lstStyle/>
            <a:p>
              <a:r>
                <a:rPr lang="en-CA" sz="1400" dirty="0"/>
                <a:t>instructions</a:t>
              </a:r>
            </a:p>
          </p:txBody>
        </p:sp>
        <p:sp>
          <p:nvSpPr>
            <p:cNvPr id="38" name="TextBox 37">
              <a:extLst>
                <a:ext uri="{FF2B5EF4-FFF2-40B4-BE49-F238E27FC236}">
                  <a16:creationId xmlns:a16="http://schemas.microsoft.com/office/drawing/2014/main" id="{9C169B92-4AD8-A277-3694-6716E8B9AAB9}"/>
                </a:ext>
              </a:extLst>
            </p:cNvPr>
            <p:cNvSpPr txBox="1"/>
            <p:nvPr/>
          </p:nvSpPr>
          <p:spPr>
            <a:xfrm>
              <a:off x="8209997" y="6255567"/>
              <a:ext cx="1115488" cy="307777"/>
            </a:xfrm>
            <a:prstGeom prst="rect">
              <a:avLst/>
            </a:prstGeom>
            <a:noFill/>
          </p:spPr>
          <p:txBody>
            <a:bodyPr wrap="square" rtlCol="0" anchor="ctr">
              <a:spAutoFit/>
            </a:bodyPr>
            <a:lstStyle/>
            <a:p>
              <a:r>
                <a:rPr lang="en-CA" sz="1400" dirty="0"/>
                <a:t>information</a:t>
              </a:r>
            </a:p>
          </p:txBody>
        </p:sp>
      </p:grpSp>
      <p:pic>
        <p:nvPicPr>
          <p:cNvPr id="4" name="Graphic 3" descr="Magnifying glass with solid fill">
            <a:extLst>
              <a:ext uri="{FF2B5EF4-FFF2-40B4-BE49-F238E27FC236}">
                <a16:creationId xmlns:a16="http://schemas.microsoft.com/office/drawing/2014/main" id="{410302E4-EDBE-3EBA-8D4E-672071E0E49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4613023"/>
            <a:ext cx="914400" cy="914400"/>
          </a:xfrm>
          <a:prstGeom prst="rect">
            <a:avLst/>
          </a:prstGeom>
        </p:spPr>
      </p:pic>
      <p:pic>
        <p:nvPicPr>
          <p:cNvPr id="8" name="Graphic 7" descr="Books with solid fill">
            <a:extLst>
              <a:ext uri="{FF2B5EF4-FFF2-40B4-BE49-F238E27FC236}">
                <a16:creationId xmlns:a16="http://schemas.microsoft.com/office/drawing/2014/main" id="{493AC35B-7DC4-4D8C-DCAF-491D9DCFD4A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23534" y="4613023"/>
            <a:ext cx="914400" cy="914400"/>
          </a:xfrm>
          <a:prstGeom prst="rect">
            <a:avLst/>
          </a:prstGeom>
        </p:spPr>
      </p:pic>
      <p:pic>
        <p:nvPicPr>
          <p:cNvPr id="12" name="Graphic 11" descr="School boy with solid fill">
            <a:extLst>
              <a:ext uri="{FF2B5EF4-FFF2-40B4-BE49-F238E27FC236}">
                <a16:creationId xmlns:a16="http://schemas.microsoft.com/office/drawing/2014/main" id="{5F2F7F5A-E7BB-AEBF-02DB-AB836BCB855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54066" y="4613023"/>
            <a:ext cx="914400" cy="914400"/>
          </a:xfrm>
          <a:prstGeom prst="rect">
            <a:avLst/>
          </a:prstGeom>
        </p:spPr>
      </p:pic>
      <p:sp>
        <p:nvSpPr>
          <p:cNvPr id="17" name="TextBox 16">
            <a:extLst>
              <a:ext uri="{FF2B5EF4-FFF2-40B4-BE49-F238E27FC236}">
                <a16:creationId xmlns:a16="http://schemas.microsoft.com/office/drawing/2014/main" id="{6462E149-A443-F2F4-5BBC-4ECF2E9DAEDC}"/>
              </a:ext>
            </a:extLst>
          </p:cNvPr>
          <p:cNvSpPr txBox="1"/>
          <p:nvPr/>
        </p:nvSpPr>
        <p:spPr>
          <a:xfrm>
            <a:off x="7825373" y="5459693"/>
            <a:ext cx="1171786" cy="369332"/>
          </a:xfrm>
          <a:prstGeom prst="rect">
            <a:avLst/>
          </a:prstGeom>
          <a:noFill/>
        </p:spPr>
        <p:txBody>
          <a:bodyPr wrap="square" rtlCol="0" anchor="ctr">
            <a:spAutoFit/>
          </a:bodyPr>
          <a:lstStyle/>
          <a:p>
            <a:pPr algn="ctr"/>
            <a:r>
              <a:rPr lang="en-CA" dirty="0"/>
              <a:t>searcher</a:t>
            </a:r>
          </a:p>
        </p:txBody>
      </p:sp>
      <p:sp>
        <p:nvSpPr>
          <p:cNvPr id="19" name="TextBox 18">
            <a:extLst>
              <a:ext uri="{FF2B5EF4-FFF2-40B4-BE49-F238E27FC236}">
                <a16:creationId xmlns:a16="http://schemas.microsoft.com/office/drawing/2014/main" id="{860737C9-6D09-CC16-C33B-728D5BA3C64B}"/>
              </a:ext>
            </a:extLst>
          </p:cNvPr>
          <p:cNvSpPr txBox="1"/>
          <p:nvPr/>
        </p:nvSpPr>
        <p:spPr>
          <a:xfrm>
            <a:off x="3194841" y="5459693"/>
            <a:ext cx="1171786" cy="369332"/>
          </a:xfrm>
          <a:prstGeom prst="rect">
            <a:avLst/>
          </a:prstGeom>
          <a:noFill/>
        </p:spPr>
        <p:txBody>
          <a:bodyPr wrap="square" rtlCol="0" anchor="ctr">
            <a:spAutoFit/>
          </a:bodyPr>
          <a:lstStyle/>
          <a:p>
            <a:pPr algn="ctr"/>
            <a:r>
              <a:rPr lang="en-CA" dirty="0"/>
              <a:t>collection</a:t>
            </a:r>
          </a:p>
        </p:txBody>
      </p:sp>
      <p:grpSp>
        <p:nvGrpSpPr>
          <p:cNvPr id="24" name="Group 23">
            <a:extLst>
              <a:ext uri="{FF2B5EF4-FFF2-40B4-BE49-F238E27FC236}">
                <a16:creationId xmlns:a16="http://schemas.microsoft.com/office/drawing/2014/main" id="{11C73183-F45C-C276-043B-40E6AAD69855}"/>
              </a:ext>
            </a:extLst>
          </p:cNvPr>
          <p:cNvGrpSpPr/>
          <p:nvPr/>
        </p:nvGrpSpPr>
        <p:grpSpPr>
          <a:xfrm>
            <a:off x="4331546" y="1977244"/>
            <a:ext cx="3528907" cy="1442720"/>
            <a:chOff x="3759200" y="1548079"/>
            <a:chExt cx="3528907" cy="1442720"/>
          </a:xfrm>
        </p:grpSpPr>
        <p:sp>
          <p:nvSpPr>
            <p:cNvPr id="25" name="Rectangle: Rounded Corners 24">
              <a:extLst>
                <a:ext uri="{FF2B5EF4-FFF2-40B4-BE49-F238E27FC236}">
                  <a16:creationId xmlns:a16="http://schemas.microsoft.com/office/drawing/2014/main" id="{789A0C5F-1AE5-DF08-8AE1-08EE666D8D66}"/>
                </a:ext>
              </a:extLst>
            </p:cNvPr>
            <p:cNvSpPr/>
            <p:nvPr/>
          </p:nvSpPr>
          <p:spPr>
            <a:xfrm>
              <a:off x="3759200" y="1548079"/>
              <a:ext cx="3528907" cy="14427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6" name="Graphic 25" descr="Board Of Directors with solid fill">
              <a:extLst>
                <a:ext uri="{FF2B5EF4-FFF2-40B4-BE49-F238E27FC236}">
                  <a16:creationId xmlns:a16="http://schemas.microsoft.com/office/drawing/2014/main" id="{96C2E7D2-FC15-ECB0-1CB1-C79814608E3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28253" y="1672169"/>
              <a:ext cx="914400" cy="914400"/>
            </a:xfrm>
            <a:prstGeom prst="rect">
              <a:avLst/>
            </a:prstGeom>
          </p:spPr>
        </p:pic>
        <p:pic>
          <p:nvPicPr>
            <p:cNvPr id="27" name="Graphic 26" descr="Bank with solid fill">
              <a:extLst>
                <a:ext uri="{FF2B5EF4-FFF2-40B4-BE49-F238E27FC236}">
                  <a16:creationId xmlns:a16="http://schemas.microsoft.com/office/drawing/2014/main" id="{7B688B3F-20D5-1769-9BDB-3A168171919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904653" y="1672169"/>
              <a:ext cx="914400" cy="914400"/>
            </a:xfrm>
            <a:prstGeom prst="rect">
              <a:avLst/>
            </a:prstGeom>
          </p:spPr>
        </p:pic>
        <p:sp>
          <p:nvSpPr>
            <p:cNvPr id="28" name="TextBox 27">
              <a:extLst>
                <a:ext uri="{FF2B5EF4-FFF2-40B4-BE49-F238E27FC236}">
                  <a16:creationId xmlns:a16="http://schemas.microsoft.com/office/drawing/2014/main" id="{B885D865-6765-CEF3-FECE-4C754DD2D026}"/>
                </a:ext>
              </a:extLst>
            </p:cNvPr>
            <p:cNvSpPr txBox="1"/>
            <p:nvPr/>
          </p:nvSpPr>
          <p:spPr>
            <a:xfrm>
              <a:off x="5603240" y="2497377"/>
              <a:ext cx="1517226" cy="369332"/>
            </a:xfrm>
            <a:prstGeom prst="rect">
              <a:avLst/>
            </a:prstGeom>
            <a:noFill/>
          </p:spPr>
          <p:txBody>
            <a:bodyPr wrap="square" rtlCol="0" anchor="ctr">
              <a:spAutoFit/>
            </a:bodyPr>
            <a:lstStyle/>
            <a:p>
              <a:pPr algn="ctr"/>
              <a:r>
                <a:rPr lang="en-CA" dirty="0"/>
                <a:t>government</a:t>
              </a:r>
            </a:p>
          </p:txBody>
        </p:sp>
        <p:sp>
          <p:nvSpPr>
            <p:cNvPr id="29" name="TextBox 28">
              <a:extLst>
                <a:ext uri="{FF2B5EF4-FFF2-40B4-BE49-F238E27FC236}">
                  <a16:creationId xmlns:a16="http://schemas.microsoft.com/office/drawing/2014/main" id="{AECDB4B6-A478-2FAC-1F02-ADDD863792F9}"/>
                </a:ext>
              </a:extLst>
            </p:cNvPr>
            <p:cNvSpPr txBox="1"/>
            <p:nvPr/>
          </p:nvSpPr>
          <p:spPr>
            <a:xfrm>
              <a:off x="3926840" y="2497377"/>
              <a:ext cx="1517226" cy="369332"/>
            </a:xfrm>
            <a:prstGeom prst="rect">
              <a:avLst/>
            </a:prstGeom>
            <a:noFill/>
          </p:spPr>
          <p:txBody>
            <a:bodyPr wrap="square" rtlCol="0" anchor="ctr">
              <a:spAutoFit/>
            </a:bodyPr>
            <a:lstStyle/>
            <a:p>
              <a:pPr algn="ctr"/>
              <a:r>
                <a:rPr lang="en-CA" dirty="0"/>
                <a:t>corporations</a:t>
              </a:r>
            </a:p>
          </p:txBody>
        </p:sp>
      </p:grpSp>
      <p:cxnSp>
        <p:nvCxnSpPr>
          <p:cNvPr id="34" name="Straight Arrow Connector 33">
            <a:extLst>
              <a:ext uri="{FF2B5EF4-FFF2-40B4-BE49-F238E27FC236}">
                <a16:creationId xmlns:a16="http://schemas.microsoft.com/office/drawing/2014/main" id="{34A5949E-5270-CE00-B5F2-0EE6CC3A8A26}"/>
              </a:ext>
            </a:extLst>
          </p:cNvPr>
          <p:cNvCxnSpPr/>
          <p:nvPr/>
        </p:nvCxnSpPr>
        <p:spPr>
          <a:xfrm flipH="1">
            <a:off x="6559891" y="4939837"/>
            <a:ext cx="1400866" cy="0"/>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C76C5988-BC70-FA35-A236-BA61D152B7B6}"/>
              </a:ext>
            </a:extLst>
          </p:cNvPr>
          <p:cNvCxnSpPr>
            <a:cxnSpLocks/>
          </p:cNvCxnSpPr>
          <p:nvPr/>
        </p:nvCxnSpPr>
        <p:spPr>
          <a:xfrm>
            <a:off x="5919894" y="3544705"/>
            <a:ext cx="0" cy="1044000"/>
          </a:xfrm>
          <a:prstGeom prst="straightConnector1">
            <a:avLst/>
          </a:prstGeom>
          <a:ln w="28575">
            <a:prstDash val="sysDot"/>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1280D510-60FB-7B85-4E57-829877E9C28D}"/>
              </a:ext>
            </a:extLst>
          </p:cNvPr>
          <p:cNvCxnSpPr>
            <a:cxnSpLocks/>
          </p:cNvCxnSpPr>
          <p:nvPr/>
        </p:nvCxnSpPr>
        <p:spPr>
          <a:xfrm>
            <a:off x="6066366" y="3538355"/>
            <a:ext cx="0" cy="1044000"/>
          </a:xfrm>
          <a:prstGeom prst="straightConnector1">
            <a:avLst/>
          </a:prstGeom>
          <a:ln w="28575">
            <a:prstDash val="solid"/>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45" name="TextBox 44">
            <a:extLst>
              <a:ext uri="{FF2B5EF4-FFF2-40B4-BE49-F238E27FC236}">
                <a16:creationId xmlns:a16="http://schemas.microsoft.com/office/drawing/2014/main" id="{6D837D2D-D396-E925-E53D-293F5DB0C725}"/>
              </a:ext>
            </a:extLst>
          </p:cNvPr>
          <p:cNvSpPr txBox="1"/>
          <p:nvPr/>
        </p:nvSpPr>
        <p:spPr>
          <a:xfrm>
            <a:off x="8997157" y="3006096"/>
            <a:ext cx="2523600" cy="1077218"/>
          </a:xfrm>
          <a:custGeom>
            <a:avLst/>
            <a:gdLst>
              <a:gd name="csX0" fmla="*/ 0 w 2523600"/>
              <a:gd name="csY0" fmla="*/ 0 h 1077218"/>
              <a:gd name="csX1" fmla="*/ 555192 w 2523600"/>
              <a:gd name="csY1" fmla="*/ 0 h 1077218"/>
              <a:gd name="csX2" fmla="*/ 1236564 w 2523600"/>
              <a:gd name="csY2" fmla="*/ 0 h 1077218"/>
              <a:gd name="csX3" fmla="*/ 1892700 w 2523600"/>
              <a:gd name="csY3" fmla="*/ 0 h 1077218"/>
              <a:gd name="csX4" fmla="*/ 2523600 w 2523600"/>
              <a:gd name="csY4" fmla="*/ 0 h 1077218"/>
              <a:gd name="csX5" fmla="*/ 2523600 w 2523600"/>
              <a:gd name="csY5" fmla="*/ 549381 h 1077218"/>
              <a:gd name="csX6" fmla="*/ 2523600 w 2523600"/>
              <a:gd name="csY6" fmla="*/ 1077218 h 1077218"/>
              <a:gd name="csX7" fmla="*/ 1892700 w 2523600"/>
              <a:gd name="csY7" fmla="*/ 1077218 h 1077218"/>
              <a:gd name="csX8" fmla="*/ 1312272 w 2523600"/>
              <a:gd name="csY8" fmla="*/ 1077218 h 1077218"/>
              <a:gd name="csX9" fmla="*/ 706608 w 2523600"/>
              <a:gd name="csY9" fmla="*/ 1077218 h 1077218"/>
              <a:gd name="csX10" fmla="*/ 0 w 2523600"/>
              <a:gd name="csY10" fmla="*/ 1077218 h 1077218"/>
              <a:gd name="csX11" fmla="*/ 0 w 2523600"/>
              <a:gd name="csY11" fmla="*/ 538609 h 1077218"/>
              <a:gd name="csX12" fmla="*/ 0 w 2523600"/>
              <a:gd name="csY12" fmla="*/ 0 h 1077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523600" h="1077218" extrusionOk="0">
                <a:moveTo>
                  <a:pt x="0" y="0"/>
                </a:moveTo>
                <a:cubicBezTo>
                  <a:pt x="249367" y="-5917"/>
                  <a:pt x="298629" y="-13396"/>
                  <a:pt x="555192" y="0"/>
                </a:cubicBezTo>
                <a:cubicBezTo>
                  <a:pt x="811755" y="13396"/>
                  <a:pt x="931898" y="21022"/>
                  <a:pt x="1236564" y="0"/>
                </a:cubicBezTo>
                <a:cubicBezTo>
                  <a:pt x="1541230" y="-21022"/>
                  <a:pt x="1754766" y="-29756"/>
                  <a:pt x="1892700" y="0"/>
                </a:cubicBezTo>
                <a:cubicBezTo>
                  <a:pt x="2030634" y="29756"/>
                  <a:pt x="2311661" y="-26005"/>
                  <a:pt x="2523600" y="0"/>
                </a:cubicBezTo>
                <a:cubicBezTo>
                  <a:pt x="2508122" y="162975"/>
                  <a:pt x="2512817" y="310726"/>
                  <a:pt x="2523600" y="549381"/>
                </a:cubicBezTo>
                <a:cubicBezTo>
                  <a:pt x="2534383" y="788036"/>
                  <a:pt x="2507225" y="961201"/>
                  <a:pt x="2523600" y="1077218"/>
                </a:cubicBezTo>
                <a:cubicBezTo>
                  <a:pt x="2266106" y="1076893"/>
                  <a:pt x="2154494" y="1085847"/>
                  <a:pt x="1892700" y="1077218"/>
                </a:cubicBezTo>
                <a:cubicBezTo>
                  <a:pt x="1630906" y="1068589"/>
                  <a:pt x="1525366" y="1063838"/>
                  <a:pt x="1312272" y="1077218"/>
                </a:cubicBezTo>
                <a:cubicBezTo>
                  <a:pt x="1099178" y="1090598"/>
                  <a:pt x="987228" y="1049291"/>
                  <a:pt x="706608" y="1077218"/>
                </a:cubicBezTo>
                <a:cubicBezTo>
                  <a:pt x="425988" y="1105145"/>
                  <a:pt x="191103" y="1055815"/>
                  <a:pt x="0" y="1077218"/>
                </a:cubicBezTo>
                <a:cubicBezTo>
                  <a:pt x="8377" y="822352"/>
                  <a:pt x="-14169" y="677812"/>
                  <a:pt x="0" y="538609"/>
                </a:cubicBezTo>
                <a:cubicBezTo>
                  <a:pt x="14169" y="399406"/>
                  <a:pt x="-17995" y="138376"/>
                  <a:pt x="0" y="0"/>
                </a:cubicBezTo>
                <a:close/>
              </a:path>
            </a:pathLst>
          </a:custGeom>
          <a:noFill/>
          <a:ln w="19050">
            <a:solidFill>
              <a:schemeClr val="tx1"/>
            </a:solidFill>
            <a:prstDash val="solid"/>
            <a:extLst>
              <a:ext uri="{C807C97D-BFC1-408E-A445-0C87EB9F89A2}">
                <ask:lineSketchStyleProps xmlns:ask="http://schemas.microsoft.com/office/drawing/2018/sketchyshapes" sd="1585326262">
                  <a:prstGeom prst="rect">
                    <a:avLst/>
                  </a:prstGeom>
                  <ask:type>
                    <ask:lineSketchFreehand/>
                  </ask:type>
                </ask:lineSketchStyleProps>
              </a:ext>
            </a:extLst>
          </a:ln>
        </p:spPr>
        <p:txBody>
          <a:bodyPr wrap="square" rtlCol="0">
            <a:spAutoFit/>
          </a:bodyPr>
          <a:lstStyle/>
          <a:p>
            <a:pPr algn="ctr"/>
            <a:r>
              <a:rPr lang="en-CA" sz="3200" dirty="0"/>
              <a:t>user surveillance</a:t>
            </a:r>
          </a:p>
        </p:txBody>
      </p:sp>
    </p:spTree>
    <p:extLst>
      <p:ext uri="{BB962C8B-B14F-4D97-AF65-F5344CB8AC3E}">
        <p14:creationId xmlns:p14="http://schemas.microsoft.com/office/powerpoint/2010/main" val="3683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up)">
                                      <p:cBhvr>
                                        <p:cTn id="12" dur="500"/>
                                        <p:tgtEl>
                                          <p:spTgt spid="41"/>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00"/>
                                        <p:tgtEl>
                                          <p:spTgt spid="43"/>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39473</TotalTime>
  <Words>4353</Words>
  <Application>Microsoft Office PowerPoint</Application>
  <PresentationFormat>Widescreen</PresentationFormat>
  <Paragraphs>351</Paragraphs>
  <Slides>60</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Aptos</vt:lpstr>
      <vt:lpstr>Aptos Black</vt:lpstr>
      <vt:lpstr>Aptos Display</vt:lpstr>
      <vt:lpstr>Aptos ExtraBold</vt:lpstr>
      <vt:lpstr>Aptos Light</vt:lpstr>
      <vt:lpstr>Aptos Narrow</vt:lpstr>
      <vt:lpstr>Aptos SemiBold</vt:lpstr>
      <vt:lpstr>Aptos Slab SemiBold</vt:lpstr>
      <vt:lpstr>Arial</vt:lpstr>
      <vt:lpstr>Franklin Gothic Demi</vt:lpstr>
      <vt:lpstr>Wingdings</vt:lpstr>
      <vt:lpstr>Office Theme</vt:lpstr>
      <vt:lpstr>PowerPoint Presentation</vt:lpstr>
      <vt:lpstr>PowerPoint Presentation</vt:lpstr>
      <vt:lpstr>Positionality</vt:lpstr>
      <vt:lpstr>PowerPoint Presentation</vt:lpstr>
      <vt:lpstr>Provocation</vt:lpstr>
      <vt:lpstr>An inconvenient truth about IR</vt:lpstr>
      <vt:lpstr>What is the function of an IR system?</vt:lpstr>
      <vt:lpstr>What is the function of an IR system?</vt:lpstr>
      <vt:lpstr>What is the function of an IR system?</vt:lpstr>
      <vt:lpstr>The politics of information access</vt:lpstr>
      <vt:lpstr>AI Persuasion</vt:lpstr>
      <vt:lpstr>( The 🐘 in the room ) The authoritarian project of Big Tech &amp; Silicon Valley</vt:lpstr>
      <vt:lpstr>How big is Big Tech?</vt:lpstr>
      <vt:lpstr>PowerPoint Presentation</vt:lpstr>
      <vt:lpstr>PowerPoint Presentation</vt:lpstr>
      <vt:lpstr>PowerPoint Presentation</vt:lpstr>
      <vt:lpstr>PowerPoint Presentation</vt:lpstr>
      <vt:lpstr>PowerPoint Presentation</vt:lpstr>
      <vt:lpstr>The “AI” question</vt:lpstr>
      <vt:lpstr>PowerPoint Presentation</vt:lpstr>
      <vt:lpstr>PowerPoint Presentation</vt:lpstr>
      <vt:lpstr>Resisting AI &amp; Big Tech</vt:lpstr>
      <vt:lpstr>Well… the social impact of AI is not always bad</vt:lpstr>
      <vt:lpstr>Calls for public platforms and digital sovereignty</vt:lpstr>
      <vt:lpstr>Open, to what end?</vt:lpstr>
      <vt:lpstr>PowerPoint Presentation</vt:lpstr>
      <vt:lpstr>We need public IR platforms!</vt:lpstr>
      <vt:lpstr>PowerPoint Presentation</vt:lpstr>
      <vt:lpstr>How do we frame societal concerns in IR?</vt:lpstr>
      <vt:lpstr>How do we frame societal concerns in IR?</vt:lpstr>
      <vt:lpstr>The two frames of IR &amp; Society</vt:lpstr>
      <vt:lpstr>Shifting towards critical IR theories and practices</vt:lpstr>
      <vt:lpstr>PowerPoint Presentation</vt:lpstr>
      <vt:lpstr>Six recommendations for Critical IR</vt:lpstr>
      <vt:lpstr>Structural analysis</vt:lpstr>
      <vt:lpstr>IR needs a systemic understanding of our world</vt:lpstr>
      <vt:lpstr>We need to focus on the systemic consequences of IR technologies</vt:lpstr>
      <vt:lpstr>PowerPoint Presentation</vt:lpstr>
      <vt:lpstr>Reconnecting with IR’s roots in library and information sciences</vt:lpstr>
      <vt:lpstr>Nondomination</vt:lpstr>
      <vt:lpstr>PowerPoint Presentation</vt:lpstr>
      <vt:lpstr>PowerPoint Presentation</vt:lpstr>
      <vt:lpstr>Critical information theory</vt:lpstr>
      <vt:lpstr>Social construction of technology</vt:lpstr>
      <vt:lpstr>What futures are we building?</vt:lpstr>
      <vt:lpstr>Social construction of knowledge</vt:lpstr>
      <vt:lpstr>Commodified model of information consumption</vt:lpstr>
      <vt:lpstr>Social constructionist view of information and IR</vt:lpstr>
      <vt:lpstr>Dismantling the technologists-as-liberator frame</vt:lpstr>
      <vt:lpstr>PowerPoint Presentation</vt:lpstr>
      <vt:lpstr>PowerPoint Presentation</vt:lpstr>
      <vt:lpstr>New research questions to realize public IR systems</vt:lpstr>
      <vt:lpstr>Praxis</vt:lpstr>
      <vt:lpstr>Praxis</vt:lpstr>
      <vt:lpstr>Organizing and raising sociopolitical consciousness of our IR community  (Cross-disciplinary workshops, book clubs, popular education, arts and zines, …)</vt:lpstr>
      <vt:lpstr>Organizing and raising sociopolitical consciousness of our IR community  (Cross-disciplinary workshops, book clubs, popular education, arts and zines, …)</vt:lpstr>
      <vt:lpstr>Community care and solidarity</vt:lpstr>
      <vt:lpstr>PowerPoint Presentation</vt:lpstr>
      <vt:lpstr>PowerPoint Presentation</vt:lpstr>
      <vt:lpstr>My related 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Bhaskar Mitra</dc:creator>
  <cp:lastModifiedBy>Bhaskar Mitra</cp:lastModifiedBy>
  <cp:revision>456</cp:revision>
  <dcterms:created xsi:type="dcterms:W3CDTF">2026-04-03T18:23:53Z</dcterms:created>
  <dcterms:modified xsi:type="dcterms:W3CDTF">2026-07-07T16:52:30Z</dcterms:modified>
</cp:coreProperties>
</file>