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9623" r:id="rId2"/>
    <p:sldId id="9624" r:id="rId3"/>
    <p:sldId id="9491" r:id="rId4"/>
    <p:sldId id="9621" r:id="rId5"/>
    <p:sldId id="9627" r:id="rId6"/>
    <p:sldId id="9603" r:id="rId7"/>
    <p:sldId id="9604" r:id="rId8"/>
    <p:sldId id="9535" r:id="rId9"/>
    <p:sldId id="9606" r:id="rId10"/>
    <p:sldId id="9509" r:id="rId11"/>
    <p:sldId id="9569" r:id="rId12"/>
    <p:sldId id="9566" r:id="rId13"/>
    <p:sldId id="9590" r:id="rId14"/>
    <p:sldId id="9565" r:id="rId15"/>
    <p:sldId id="9541" r:id="rId16"/>
    <p:sldId id="9575" r:id="rId17"/>
    <p:sldId id="9576" r:id="rId18"/>
    <p:sldId id="9560" r:id="rId19"/>
    <p:sldId id="9577" r:id="rId20"/>
    <p:sldId id="9510" r:id="rId21"/>
    <p:sldId id="9578" r:id="rId22"/>
    <p:sldId id="9567" r:id="rId23"/>
    <p:sldId id="9609" r:id="rId24"/>
    <p:sldId id="9610" r:id="rId25"/>
    <p:sldId id="9568" r:id="rId26"/>
    <p:sldId id="9585" r:id="rId27"/>
    <p:sldId id="9611" r:id="rId28"/>
    <p:sldId id="9394"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oblem framing" id="{47CD38E1-6083-43C6-AD19-47BD7BF32826}">
          <p14:sldIdLst>
            <p14:sldId id="9623"/>
            <p14:sldId id="9624"/>
            <p14:sldId id="9491"/>
            <p14:sldId id="9621"/>
            <p14:sldId id="9627"/>
            <p14:sldId id="9603"/>
            <p14:sldId id="9604"/>
            <p14:sldId id="9535"/>
            <p14:sldId id="9606"/>
            <p14:sldId id="9509"/>
          </p14:sldIdLst>
        </p14:section>
        <p14:section name="Summary Section" id="{574D2274-AADC-43FD-BBBF-03367BE15BC1}">
          <p14:sldIdLst>
            <p14:sldId id="9569"/>
          </p14:sldIdLst>
        </p14:section>
        <p14:section name="Social construction of technology" id="{449BB276-CDDB-4159-91F9-D423DE087AFE}">
          <p14:sldIdLst>
            <p14:sldId id="9566"/>
            <p14:sldId id="9590"/>
          </p14:sldIdLst>
        </p14:section>
        <p14:section name="Structural analysis" id="{8077ED99-227E-4461-A4C4-9B5AE1599BA5}">
          <p14:sldIdLst>
            <p14:sldId id="9565"/>
            <p14:sldId id="9541"/>
            <p14:sldId id="9575"/>
            <p14:sldId id="9576"/>
          </p14:sldIdLst>
        </p14:section>
        <p14:section name="Nondomination" id="{3526E7C1-81F1-4F24-AC68-F83597E4DB13}">
          <p14:sldIdLst>
            <p14:sldId id="9560"/>
            <p14:sldId id="9577"/>
            <p14:sldId id="9510"/>
            <p14:sldId id="9578"/>
          </p14:sldIdLst>
        </p14:section>
        <p14:section name="Social construction of knowledge" id="{72AF1FAD-CBD2-4B1C-B83C-4C99BF3B6B7A}">
          <p14:sldIdLst>
            <p14:sldId id="9567"/>
            <p14:sldId id="9609"/>
            <p14:sldId id="9610"/>
          </p14:sldIdLst>
        </p14:section>
        <p14:section name="Praxis" id="{4CDCEFCF-A8F3-48F7-B278-1F246A55FFCA}">
          <p14:sldIdLst>
            <p14:sldId id="9568"/>
            <p14:sldId id="9585"/>
          </p14:sldIdLst>
        </p14:section>
        <p14:section name="Conclusion" id="{A8FF4D2A-B0FE-447F-9367-AEBF4262D928}">
          <p14:sldIdLst>
            <p14:sldId id="9611"/>
            <p14:sldId id="939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5B0CB"/>
    <a:srgbClr val="54B1D1"/>
    <a:srgbClr val="57B7D4"/>
    <a:srgbClr val="FF0000"/>
    <a:srgbClr val="92D050"/>
    <a:srgbClr val="00B05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403" autoAdjust="0"/>
    <p:restoredTop sz="94681" autoAdjust="0"/>
  </p:normalViewPr>
  <p:slideViewPr>
    <p:cSldViewPr snapToGrid="0">
      <p:cViewPr varScale="1">
        <p:scale>
          <a:sx n="90" d="100"/>
          <a:sy n="90" d="100"/>
        </p:scale>
        <p:origin x="68" y="3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85A095-2D7A-4DFA-AE43-1F570D153723}" type="datetimeFigureOut">
              <a:rPr lang="en-CA" smtClean="0"/>
              <a:t>2026-09-12</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C28DF4-ED60-4200-8A59-83D3DEB903E2}" type="slidenum">
              <a:rPr lang="en-CA" smtClean="0"/>
              <a:t>‹#›</a:t>
            </a:fld>
            <a:endParaRPr lang="en-CA"/>
          </a:p>
        </p:txBody>
      </p:sp>
    </p:spTree>
    <p:extLst>
      <p:ext uri="{BB962C8B-B14F-4D97-AF65-F5344CB8AC3E}">
        <p14:creationId xmlns:p14="http://schemas.microsoft.com/office/powerpoint/2010/main" val="24748601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10288-3FDF-2245-D0C6-6BAB6906D3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D36AF4-4FBA-D4FB-8DAE-F43DBE6B2C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C3DEF2-CDE8-92A8-8F5B-01A8032D5345}"/>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357394B9-A60E-3197-03C9-8ABE51F7ED21}"/>
              </a:ext>
            </a:extLst>
          </p:cNvPr>
          <p:cNvSpPr>
            <a:spLocks noGrp="1"/>
          </p:cNvSpPr>
          <p:nvPr>
            <p:ph type="sldNum" sz="quarter" idx="5"/>
          </p:nvPr>
        </p:nvSpPr>
        <p:spPr/>
        <p:txBody>
          <a:bodyPr/>
          <a:lstStyle/>
          <a:p>
            <a:fld id="{B68299A8-4358-4B45-916C-0578E912185C}" type="slidenum">
              <a:rPr lang="en-CA" smtClean="0"/>
              <a:t>1</a:t>
            </a:fld>
            <a:endParaRPr lang="en-CA"/>
          </a:p>
        </p:txBody>
      </p:sp>
    </p:spTree>
    <p:extLst>
      <p:ext uri="{BB962C8B-B14F-4D97-AF65-F5344CB8AC3E}">
        <p14:creationId xmlns:p14="http://schemas.microsoft.com/office/powerpoint/2010/main" val="11165395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95CCE640-1B56-4048-9AAD-AA8CFB6DF591}" type="slidenum">
              <a:rPr lang="en-CA" smtClean="0"/>
              <a:t>3</a:t>
            </a:fld>
            <a:endParaRPr lang="en-CA"/>
          </a:p>
        </p:txBody>
      </p:sp>
    </p:spTree>
    <p:extLst>
      <p:ext uri="{BB962C8B-B14F-4D97-AF65-F5344CB8AC3E}">
        <p14:creationId xmlns:p14="http://schemas.microsoft.com/office/powerpoint/2010/main" val="22984132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10EF5-F0A5-5DE7-AEE0-31E07D654D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FB0BF8-ECA7-5B75-4B1A-824AB1DDE5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F7173C-C3A0-951D-39B4-91BEE8A0F358}"/>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C041D56F-402C-4A7F-9929-C4B34CEE9AC7}"/>
              </a:ext>
            </a:extLst>
          </p:cNvPr>
          <p:cNvSpPr>
            <a:spLocks noGrp="1"/>
          </p:cNvSpPr>
          <p:nvPr>
            <p:ph type="sldNum" sz="quarter" idx="5"/>
          </p:nvPr>
        </p:nvSpPr>
        <p:spPr/>
        <p:txBody>
          <a:bodyPr/>
          <a:lstStyle/>
          <a:p>
            <a:fld id="{4DC28DF4-ED60-4200-8A59-83D3DEB903E2}" type="slidenum">
              <a:rPr lang="en-CA" smtClean="0"/>
              <a:t>5</a:t>
            </a:fld>
            <a:endParaRPr lang="en-CA"/>
          </a:p>
        </p:txBody>
      </p:sp>
    </p:spTree>
    <p:extLst>
      <p:ext uri="{BB962C8B-B14F-4D97-AF65-F5344CB8AC3E}">
        <p14:creationId xmlns:p14="http://schemas.microsoft.com/office/powerpoint/2010/main" val="29556980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2BFCAC-8510-1BCC-CD1E-D5D1E78135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F56488-2D17-F0BC-C526-DF4AB53A8E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218E3A-A143-7A60-9C3A-C8558345C767}"/>
              </a:ext>
            </a:extLst>
          </p:cNvPr>
          <p:cNvSpPr>
            <a:spLocks noGrp="1"/>
          </p:cNvSpPr>
          <p:nvPr>
            <p:ph type="body" idx="1"/>
          </p:nvPr>
        </p:nvSpPr>
        <p:spPr/>
        <p:txBody>
          <a:bodyPr/>
          <a:lstStyle/>
          <a:p>
            <a:pPr marL="0" indent="0">
              <a:buFont typeface="Arial" panose="020B0604020202020204" pitchFamily="34" charset="0"/>
              <a:buNone/>
            </a:pPr>
            <a:endParaRPr lang="en-CA"/>
          </a:p>
        </p:txBody>
      </p:sp>
      <p:sp>
        <p:nvSpPr>
          <p:cNvPr id="4" name="Slide Number Placeholder 3">
            <a:extLst>
              <a:ext uri="{FF2B5EF4-FFF2-40B4-BE49-F238E27FC236}">
                <a16:creationId xmlns:a16="http://schemas.microsoft.com/office/drawing/2014/main" id="{09E8D363-7E38-D301-E987-F464B537DD91}"/>
              </a:ext>
            </a:extLst>
          </p:cNvPr>
          <p:cNvSpPr>
            <a:spLocks noGrp="1"/>
          </p:cNvSpPr>
          <p:nvPr>
            <p:ph type="sldNum" sz="quarter" idx="5"/>
          </p:nvPr>
        </p:nvSpPr>
        <p:spPr>
          <a:xfrm>
            <a:off x="3884613" y="8685213"/>
            <a:ext cx="2971800" cy="458787"/>
          </a:xfrm>
          <a:prstGeom prst="rect">
            <a:avLst/>
          </a:prstGeom>
        </p:spPr>
        <p:txBody>
          <a:bodyPr/>
          <a:lstStyle/>
          <a:p>
            <a:fld id="{0B3131A4-0AE9-43CD-ACD8-A1DDD14BA9CE}" type="slidenum">
              <a:rPr lang="en-CA" smtClean="0"/>
              <a:t>13</a:t>
            </a:fld>
            <a:endParaRPr lang="en-CA"/>
          </a:p>
        </p:txBody>
      </p:sp>
    </p:spTree>
    <p:extLst>
      <p:ext uri="{BB962C8B-B14F-4D97-AF65-F5344CB8AC3E}">
        <p14:creationId xmlns:p14="http://schemas.microsoft.com/office/powerpoint/2010/main" val="2848888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A9B71-133A-8F2A-FFDA-5DA7C98D09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BE02D3-1B8C-6093-6490-457A641625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D0C319-1AF4-397F-A13C-8ED0C4BB36C5}"/>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BAD7677F-D212-BFBE-5735-C0FCFF301F78}"/>
              </a:ext>
            </a:extLst>
          </p:cNvPr>
          <p:cNvSpPr>
            <a:spLocks noGrp="1"/>
          </p:cNvSpPr>
          <p:nvPr>
            <p:ph type="sldNum" sz="quarter" idx="5"/>
          </p:nvPr>
        </p:nvSpPr>
        <p:spPr/>
        <p:txBody>
          <a:bodyPr/>
          <a:lstStyle/>
          <a:p>
            <a:fld id="{4B4E8C47-0BA1-4F6C-9D80-C7C274FEB5B2}" type="slidenum">
              <a:rPr lang="en-CA" smtClean="0"/>
              <a:t>19</a:t>
            </a:fld>
            <a:endParaRPr lang="en-CA"/>
          </a:p>
        </p:txBody>
      </p:sp>
    </p:spTree>
    <p:extLst>
      <p:ext uri="{BB962C8B-B14F-4D97-AF65-F5344CB8AC3E}">
        <p14:creationId xmlns:p14="http://schemas.microsoft.com/office/powerpoint/2010/main" val="24452563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A7543-D7A3-975D-5368-C52313E7AB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A7CE79-6450-1A58-BED8-8136CAD156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B43658-C64B-E46A-BBC8-6CAD4630A1E0}"/>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5A4E72AE-F330-83C5-1591-3D8A596CE8D7}"/>
              </a:ext>
            </a:extLst>
          </p:cNvPr>
          <p:cNvSpPr>
            <a:spLocks noGrp="1"/>
          </p:cNvSpPr>
          <p:nvPr>
            <p:ph type="sldNum" sz="quarter" idx="5"/>
          </p:nvPr>
        </p:nvSpPr>
        <p:spPr/>
        <p:txBody>
          <a:bodyPr/>
          <a:lstStyle/>
          <a:p>
            <a:fld id="{B68299A8-4358-4B45-916C-0578E912185C}" type="slidenum">
              <a:rPr lang="en-CA" smtClean="0"/>
              <a:t>27</a:t>
            </a:fld>
            <a:endParaRPr lang="en-CA"/>
          </a:p>
        </p:txBody>
      </p:sp>
    </p:spTree>
    <p:extLst>
      <p:ext uri="{BB962C8B-B14F-4D97-AF65-F5344CB8AC3E}">
        <p14:creationId xmlns:p14="http://schemas.microsoft.com/office/powerpoint/2010/main" val="25061922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a:xfrm>
            <a:off x="3884613" y="8685213"/>
            <a:ext cx="2971800" cy="458787"/>
          </a:xfrm>
          <a:prstGeom prst="rect">
            <a:avLst/>
          </a:prstGeom>
        </p:spPr>
        <p:txBody>
          <a:bodyPr/>
          <a:lstStyle/>
          <a:p>
            <a:fld id="{0B3131A4-0AE9-43CD-ACD8-A1DDD14BA9CE}" type="slidenum">
              <a:rPr lang="en-CA" smtClean="0"/>
              <a:t>28</a:t>
            </a:fld>
            <a:endParaRPr lang="en-CA"/>
          </a:p>
        </p:txBody>
      </p:sp>
    </p:spTree>
    <p:extLst>
      <p:ext uri="{BB962C8B-B14F-4D97-AF65-F5344CB8AC3E}">
        <p14:creationId xmlns:p14="http://schemas.microsoft.com/office/powerpoint/2010/main" val="34302336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8796F-7497-60A2-32DC-0D782B7EA8C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2958C775-315D-700C-42B2-651F7F78A5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FF284888-D277-D35F-3F1C-A6DD54036C16}"/>
              </a:ext>
            </a:extLst>
          </p:cNvPr>
          <p:cNvSpPr>
            <a:spLocks noGrp="1"/>
          </p:cNvSpPr>
          <p:nvPr>
            <p:ph type="dt" sz="half" idx="10"/>
          </p:nvPr>
        </p:nvSpPr>
        <p:spPr/>
        <p:txBody>
          <a:bodyPr/>
          <a:lstStyle/>
          <a:p>
            <a:fld id="{8867004F-4308-486A-BE95-E58BC38EE53C}" type="datetimeFigureOut">
              <a:rPr lang="en-CA" smtClean="0"/>
              <a:t>2026-09-12</a:t>
            </a:fld>
            <a:endParaRPr lang="en-CA"/>
          </a:p>
        </p:txBody>
      </p:sp>
      <p:sp>
        <p:nvSpPr>
          <p:cNvPr id="5" name="Footer Placeholder 4">
            <a:extLst>
              <a:ext uri="{FF2B5EF4-FFF2-40B4-BE49-F238E27FC236}">
                <a16:creationId xmlns:a16="http://schemas.microsoft.com/office/drawing/2014/main" id="{03BC6469-7FBE-C7BE-4A00-79EC6CFDE5F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78C9E8E-DF42-F90A-EE8F-CF669664080B}"/>
              </a:ext>
            </a:extLst>
          </p:cNvPr>
          <p:cNvSpPr>
            <a:spLocks noGrp="1"/>
          </p:cNvSpPr>
          <p:nvPr>
            <p:ph type="sldNum" sz="quarter" idx="12"/>
          </p:nvPr>
        </p:nvSpPr>
        <p:spPr/>
        <p:txBody>
          <a:bodyPr/>
          <a:lstStyle/>
          <a:p>
            <a:fld id="{114751E7-3358-403D-8FAB-BBCBD82896E3}" type="slidenum">
              <a:rPr lang="en-CA" smtClean="0"/>
              <a:t>‹#›</a:t>
            </a:fld>
            <a:endParaRPr lang="en-CA"/>
          </a:p>
        </p:txBody>
      </p:sp>
    </p:spTree>
    <p:extLst>
      <p:ext uri="{BB962C8B-B14F-4D97-AF65-F5344CB8AC3E}">
        <p14:creationId xmlns:p14="http://schemas.microsoft.com/office/powerpoint/2010/main" val="26167635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61612-A943-6EB4-8778-C9BA18889847}"/>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21691FBA-9004-CE1E-00BA-D688AF46ECE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EBC2EFB7-D670-4D90-B147-DDA10CD1371D}"/>
              </a:ext>
            </a:extLst>
          </p:cNvPr>
          <p:cNvSpPr>
            <a:spLocks noGrp="1"/>
          </p:cNvSpPr>
          <p:nvPr>
            <p:ph type="dt" sz="half" idx="10"/>
          </p:nvPr>
        </p:nvSpPr>
        <p:spPr/>
        <p:txBody>
          <a:bodyPr/>
          <a:lstStyle/>
          <a:p>
            <a:fld id="{8867004F-4308-486A-BE95-E58BC38EE53C}" type="datetimeFigureOut">
              <a:rPr lang="en-CA" smtClean="0"/>
              <a:t>2026-09-12</a:t>
            </a:fld>
            <a:endParaRPr lang="en-CA"/>
          </a:p>
        </p:txBody>
      </p:sp>
      <p:sp>
        <p:nvSpPr>
          <p:cNvPr id="5" name="Footer Placeholder 4">
            <a:extLst>
              <a:ext uri="{FF2B5EF4-FFF2-40B4-BE49-F238E27FC236}">
                <a16:creationId xmlns:a16="http://schemas.microsoft.com/office/drawing/2014/main" id="{2CAA1DE1-78E8-ACD6-FCA9-A3AF14654B9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2E7240EB-0124-8055-BC3C-5A80B870A339}"/>
              </a:ext>
            </a:extLst>
          </p:cNvPr>
          <p:cNvSpPr>
            <a:spLocks noGrp="1"/>
          </p:cNvSpPr>
          <p:nvPr>
            <p:ph type="sldNum" sz="quarter" idx="12"/>
          </p:nvPr>
        </p:nvSpPr>
        <p:spPr/>
        <p:txBody>
          <a:bodyPr/>
          <a:lstStyle/>
          <a:p>
            <a:fld id="{114751E7-3358-403D-8FAB-BBCBD82896E3}" type="slidenum">
              <a:rPr lang="en-CA" smtClean="0"/>
              <a:t>‹#›</a:t>
            </a:fld>
            <a:endParaRPr lang="en-CA"/>
          </a:p>
        </p:txBody>
      </p:sp>
    </p:spTree>
    <p:extLst>
      <p:ext uri="{BB962C8B-B14F-4D97-AF65-F5344CB8AC3E}">
        <p14:creationId xmlns:p14="http://schemas.microsoft.com/office/powerpoint/2010/main" val="2565693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F5714-3E2C-F11A-E7E1-35200155D4C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ECBF398D-10A6-827E-859A-8F65B401BAD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E30971-6C3A-4C1E-65B8-D57E15469968}"/>
              </a:ext>
            </a:extLst>
          </p:cNvPr>
          <p:cNvSpPr>
            <a:spLocks noGrp="1"/>
          </p:cNvSpPr>
          <p:nvPr>
            <p:ph type="dt" sz="half" idx="10"/>
          </p:nvPr>
        </p:nvSpPr>
        <p:spPr/>
        <p:txBody>
          <a:bodyPr/>
          <a:lstStyle/>
          <a:p>
            <a:fld id="{8867004F-4308-486A-BE95-E58BC38EE53C}" type="datetimeFigureOut">
              <a:rPr lang="en-CA" smtClean="0"/>
              <a:t>2026-09-12</a:t>
            </a:fld>
            <a:endParaRPr lang="en-CA"/>
          </a:p>
        </p:txBody>
      </p:sp>
      <p:sp>
        <p:nvSpPr>
          <p:cNvPr id="5" name="Footer Placeholder 4">
            <a:extLst>
              <a:ext uri="{FF2B5EF4-FFF2-40B4-BE49-F238E27FC236}">
                <a16:creationId xmlns:a16="http://schemas.microsoft.com/office/drawing/2014/main" id="{659ECFFF-06F2-9018-F8F0-96F74DD45822}"/>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E4DEFA10-09E8-7FF8-E367-AFF1687E2725}"/>
              </a:ext>
            </a:extLst>
          </p:cNvPr>
          <p:cNvSpPr>
            <a:spLocks noGrp="1"/>
          </p:cNvSpPr>
          <p:nvPr>
            <p:ph type="sldNum" sz="quarter" idx="12"/>
          </p:nvPr>
        </p:nvSpPr>
        <p:spPr/>
        <p:txBody>
          <a:bodyPr/>
          <a:lstStyle/>
          <a:p>
            <a:fld id="{114751E7-3358-403D-8FAB-BBCBD82896E3}" type="slidenum">
              <a:rPr lang="en-CA" smtClean="0"/>
              <a:t>‹#›</a:t>
            </a:fld>
            <a:endParaRPr lang="en-CA"/>
          </a:p>
        </p:txBody>
      </p:sp>
    </p:spTree>
    <p:extLst>
      <p:ext uri="{BB962C8B-B14F-4D97-AF65-F5344CB8AC3E}">
        <p14:creationId xmlns:p14="http://schemas.microsoft.com/office/powerpoint/2010/main" val="1525810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27896-3583-0A8D-EEEA-01F7EA0749F1}"/>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9CF4A40E-0DC9-D041-9B92-5C1A9A222BA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3D0D9490-81BF-8AC8-3204-0E7575B3ADF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36A3B91A-C980-8BE6-DF23-7503D3A1BA9C}"/>
              </a:ext>
            </a:extLst>
          </p:cNvPr>
          <p:cNvSpPr>
            <a:spLocks noGrp="1"/>
          </p:cNvSpPr>
          <p:nvPr>
            <p:ph type="dt" sz="half" idx="10"/>
          </p:nvPr>
        </p:nvSpPr>
        <p:spPr/>
        <p:txBody>
          <a:bodyPr/>
          <a:lstStyle/>
          <a:p>
            <a:fld id="{8867004F-4308-486A-BE95-E58BC38EE53C}" type="datetimeFigureOut">
              <a:rPr lang="en-CA" smtClean="0"/>
              <a:t>2026-09-12</a:t>
            </a:fld>
            <a:endParaRPr lang="en-CA"/>
          </a:p>
        </p:txBody>
      </p:sp>
      <p:sp>
        <p:nvSpPr>
          <p:cNvPr id="6" name="Footer Placeholder 5">
            <a:extLst>
              <a:ext uri="{FF2B5EF4-FFF2-40B4-BE49-F238E27FC236}">
                <a16:creationId xmlns:a16="http://schemas.microsoft.com/office/drawing/2014/main" id="{CCD67EAC-1DE1-7340-074B-D5D23B69E871}"/>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DDCEF5A6-79C5-FB06-D683-284550F6E769}"/>
              </a:ext>
            </a:extLst>
          </p:cNvPr>
          <p:cNvSpPr>
            <a:spLocks noGrp="1"/>
          </p:cNvSpPr>
          <p:nvPr>
            <p:ph type="sldNum" sz="quarter" idx="12"/>
          </p:nvPr>
        </p:nvSpPr>
        <p:spPr/>
        <p:txBody>
          <a:bodyPr/>
          <a:lstStyle/>
          <a:p>
            <a:fld id="{114751E7-3358-403D-8FAB-BBCBD82896E3}" type="slidenum">
              <a:rPr lang="en-CA" smtClean="0"/>
              <a:t>‹#›</a:t>
            </a:fld>
            <a:endParaRPr lang="en-CA"/>
          </a:p>
        </p:txBody>
      </p:sp>
    </p:spTree>
    <p:extLst>
      <p:ext uri="{BB962C8B-B14F-4D97-AF65-F5344CB8AC3E}">
        <p14:creationId xmlns:p14="http://schemas.microsoft.com/office/powerpoint/2010/main" val="614063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542E0-FE7B-774D-9233-2F0E9446FA2F}"/>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42294D4E-8E5C-EB25-D343-77DC24EA2D2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81B216D-3430-2DE9-E854-EEB3EE3130E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8A15CE29-3C73-BDE9-75F8-30465EF567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7B38005-95F9-AED3-39E3-D40DCB8F933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41C77419-F29C-E3BD-6072-A46D76B2E42A}"/>
              </a:ext>
            </a:extLst>
          </p:cNvPr>
          <p:cNvSpPr>
            <a:spLocks noGrp="1"/>
          </p:cNvSpPr>
          <p:nvPr>
            <p:ph type="dt" sz="half" idx="10"/>
          </p:nvPr>
        </p:nvSpPr>
        <p:spPr/>
        <p:txBody>
          <a:bodyPr/>
          <a:lstStyle/>
          <a:p>
            <a:fld id="{8867004F-4308-486A-BE95-E58BC38EE53C}" type="datetimeFigureOut">
              <a:rPr lang="en-CA" smtClean="0"/>
              <a:t>2026-09-12</a:t>
            </a:fld>
            <a:endParaRPr lang="en-CA"/>
          </a:p>
        </p:txBody>
      </p:sp>
      <p:sp>
        <p:nvSpPr>
          <p:cNvPr id="8" name="Footer Placeholder 7">
            <a:extLst>
              <a:ext uri="{FF2B5EF4-FFF2-40B4-BE49-F238E27FC236}">
                <a16:creationId xmlns:a16="http://schemas.microsoft.com/office/drawing/2014/main" id="{2A200BCB-0C7E-3D90-3D99-D1ECBA57C179}"/>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3E06E463-DE45-F672-61B2-EA829EFFEA90}"/>
              </a:ext>
            </a:extLst>
          </p:cNvPr>
          <p:cNvSpPr>
            <a:spLocks noGrp="1"/>
          </p:cNvSpPr>
          <p:nvPr>
            <p:ph type="sldNum" sz="quarter" idx="12"/>
          </p:nvPr>
        </p:nvSpPr>
        <p:spPr/>
        <p:txBody>
          <a:bodyPr/>
          <a:lstStyle/>
          <a:p>
            <a:fld id="{114751E7-3358-403D-8FAB-BBCBD82896E3}" type="slidenum">
              <a:rPr lang="en-CA" smtClean="0"/>
              <a:t>‹#›</a:t>
            </a:fld>
            <a:endParaRPr lang="en-CA"/>
          </a:p>
        </p:txBody>
      </p:sp>
    </p:spTree>
    <p:extLst>
      <p:ext uri="{BB962C8B-B14F-4D97-AF65-F5344CB8AC3E}">
        <p14:creationId xmlns:p14="http://schemas.microsoft.com/office/powerpoint/2010/main" val="1723561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5091D-1291-EA77-A88E-1E59F237D1B2}"/>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CF08F00C-13D5-D0AF-AB98-36D79403AF70}"/>
              </a:ext>
            </a:extLst>
          </p:cNvPr>
          <p:cNvSpPr>
            <a:spLocks noGrp="1"/>
          </p:cNvSpPr>
          <p:nvPr>
            <p:ph type="dt" sz="half" idx="10"/>
          </p:nvPr>
        </p:nvSpPr>
        <p:spPr/>
        <p:txBody>
          <a:bodyPr/>
          <a:lstStyle/>
          <a:p>
            <a:fld id="{8867004F-4308-486A-BE95-E58BC38EE53C}" type="datetimeFigureOut">
              <a:rPr lang="en-CA" smtClean="0"/>
              <a:t>2026-09-12</a:t>
            </a:fld>
            <a:endParaRPr lang="en-CA"/>
          </a:p>
        </p:txBody>
      </p:sp>
      <p:sp>
        <p:nvSpPr>
          <p:cNvPr id="4" name="Footer Placeholder 3">
            <a:extLst>
              <a:ext uri="{FF2B5EF4-FFF2-40B4-BE49-F238E27FC236}">
                <a16:creationId xmlns:a16="http://schemas.microsoft.com/office/drawing/2014/main" id="{345516B7-03F7-D520-EC4D-AB22B1DC1FE7}"/>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0E81434D-AFAE-9EA2-6350-ED51E5FEACEC}"/>
              </a:ext>
            </a:extLst>
          </p:cNvPr>
          <p:cNvSpPr>
            <a:spLocks noGrp="1"/>
          </p:cNvSpPr>
          <p:nvPr>
            <p:ph type="sldNum" sz="quarter" idx="12"/>
          </p:nvPr>
        </p:nvSpPr>
        <p:spPr/>
        <p:txBody>
          <a:bodyPr/>
          <a:lstStyle/>
          <a:p>
            <a:fld id="{114751E7-3358-403D-8FAB-BBCBD82896E3}" type="slidenum">
              <a:rPr lang="en-CA" smtClean="0"/>
              <a:t>‹#›</a:t>
            </a:fld>
            <a:endParaRPr lang="en-CA"/>
          </a:p>
        </p:txBody>
      </p:sp>
    </p:spTree>
    <p:extLst>
      <p:ext uri="{BB962C8B-B14F-4D97-AF65-F5344CB8AC3E}">
        <p14:creationId xmlns:p14="http://schemas.microsoft.com/office/powerpoint/2010/main" val="24135799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40C60B-F5ED-49F4-0B61-A185AE228777}"/>
              </a:ext>
            </a:extLst>
          </p:cNvPr>
          <p:cNvSpPr>
            <a:spLocks noGrp="1"/>
          </p:cNvSpPr>
          <p:nvPr>
            <p:ph type="dt" sz="half" idx="10"/>
          </p:nvPr>
        </p:nvSpPr>
        <p:spPr/>
        <p:txBody>
          <a:bodyPr/>
          <a:lstStyle/>
          <a:p>
            <a:fld id="{8867004F-4308-486A-BE95-E58BC38EE53C}" type="datetimeFigureOut">
              <a:rPr lang="en-CA" smtClean="0"/>
              <a:t>2026-09-12</a:t>
            </a:fld>
            <a:endParaRPr lang="en-CA"/>
          </a:p>
        </p:txBody>
      </p:sp>
      <p:sp>
        <p:nvSpPr>
          <p:cNvPr id="3" name="Footer Placeholder 2">
            <a:extLst>
              <a:ext uri="{FF2B5EF4-FFF2-40B4-BE49-F238E27FC236}">
                <a16:creationId xmlns:a16="http://schemas.microsoft.com/office/drawing/2014/main" id="{15C87AB0-303B-860B-D0EE-F2093A47336C}"/>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BEFA1004-CF75-EB38-4DB8-6C14599BEC16}"/>
              </a:ext>
            </a:extLst>
          </p:cNvPr>
          <p:cNvSpPr>
            <a:spLocks noGrp="1"/>
          </p:cNvSpPr>
          <p:nvPr>
            <p:ph type="sldNum" sz="quarter" idx="12"/>
          </p:nvPr>
        </p:nvSpPr>
        <p:spPr/>
        <p:txBody>
          <a:bodyPr/>
          <a:lstStyle/>
          <a:p>
            <a:fld id="{114751E7-3358-403D-8FAB-BBCBD82896E3}" type="slidenum">
              <a:rPr lang="en-CA" smtClean="0"/>
              <a:t>‹#›</a:t>
            </a:fld>
            <a:endParaRPr lang="en-CA"/>
          </a:p>
        </p:txBody>
      </p:sp>
    </p:spTree>
    <p:extLst>
      <p:ext uri="{BB962C8B-B14F-4D97-AF65-F5344CB8AC3E}">
        <p14:creationId xmlns:p14="http://schemas.microsoft.com/office/powerpoint/2010/main" val="39862448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8C547-7889-0855-01F0-91A77B4208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C95A86B8-2007-52CF-AEC6-467BA5CEF9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4F8117A6-9309-F459-CD63-110C03803A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6099932-7E2D-D651-A641-38E4E5853704}"/>
              </a:ext>
            </a:extLst>
          </p:cNvPr>
          <p:cNvSpPr>
            <a:spLocks noGrp="1"/>
          </p:cNvSpPr>
          <p:nvPr>
            <p:ph type="dt" sz="half" idx="10"/>
          </p:nvPr>
        </p:nvSpPr>
        <p:spPr/>
        <p:txBody>
          <a:bodyPr/>
          <a:lstStyle/>
          <a:p>
            <a:fld id="{8867004F-4308-486A-BE95-E58BC38EE53C}" type="datetimeFigureOut">
              <a:rPr lang="en-CA" smtClean="0"/>
              <a:t>2026-09-12</a:t>
            </a:fld>
            <a:endParaRPr lang="en-CA"/>
          </a:p>
        </p:txBody>
      </p:sp>
      <p:sp>
        <p:nvSpPr>
          <p:cNvPr id="6" name="Footer Placeholder 5">
            <a:extLst>
              <a:ext uri="{FF2B5EF4-FFF2-40B4-BE49-F238E27FC236}">
                <a16:creationId xmlns:a16="http://schemas.microsoft.com/office/drawing/2014/main" id="{5A669AC1-E6A3-63E3-70C3-902922BA5D4F}"/>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4E18298D-8E91-4B11-95F6-F6B75BB02E6F}"/>
              </a:ext>
            </a:extLst>
          </p:cNvPr>
          <p:cNvSpPr>
            <a:spLocks noGrp="1"/>
          </p:cNvSpPr>
          <p:nvPr>
            <p:ph type="sldNum" sz="quarter" idx="12"/>
          </p:nvPr>
        </p:nvSpPr>
        <p:spPr/>
        <p:txBody>
          <a:bodyPr/>
          <a:lstStyle/>
          <a:p>
            <a:fld id="{114751E7-3358-403D-8FAB-BBCBD82896E3}" type="slidenum">
              <a:rPr lang="en-CA" smtClean="0"/>
              <a:t>‹#›</a:t>
            </a:fld>
            <a:endParaRPr lang="en-CA"/>
          </a:p>
        </p:txBody>
      </p:sp>
    </p:spTree>
    <p:extLst>
      <p:ext uri="{BB962C8B-B14F-4D97-AF65-F5344CB8AC3E}">
        <p14:creationId xmlns:p14="http://schemas.microsoft.com/office/powerpoint/2010/main" val="27870694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B68E3-C874-17C7-65B9-919F1DBD5B2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8F991635-CB69-FC4A-8C8F-A9C0FC1A32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7EF77909-7C5D-9290-56E2-BBB7DDA9BF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C5C126B-A539-B8B0-52DA-6CB3A2EAEE74}"/>
              </a:ext>
            </a:extLst>
          </p:cNvPr>
          <p:cNvSpPr>
            <a:spLocks noGrp="1"/>
          </p:cNvSpPr>
          <p:nvPr>
            <p:ph type="dt" sz="half" idx="10"/>
          </p:nvPr>
        </p:nvSpPr>
        <p:spPr/>
        <p:txBody>
          <a:bodyPr/>
          <a:lstStyle/>
          <a:p>
            <a:fld id="{8867004F-4308-486A-BE95-E58BC38EE53C}" type="datetimeFigureOut">
              <a:rPr lang="en-CA" smtClean="0"/>
              <a:t>2026-09-12</a:t>
            </a:fld>
            <a:endParaRPr lang="en-CA"/>
          </a:p>
        </p:txBody>
      </p:sp>
      <p:sp>
        <p:nvSpPr>
          <p:cNvPr id="6" name="Footer Placeholder 5">
            <a:extLst>
              <a:ext uri="{FF2B5EF4-FFF2-40B4-BE49-F238E27FC236}">
                <a16:creationId xmlns:a16="http://schemas.microsoft.com/office/drawing/2014/main" id="{9A67C2F6-DD45-C8C0-CCC4-3D803F877695}"/>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3B5D8B7A-874D-12B8-2267-804A37645983}"/>
              </a:ext>
            </a:extLst>
          </p:cNvPr>
          <p:cNvSpPr>
            <a:spLocks noGrp="1"/>
          </p:cNvSpPr>
          <p:nvPr>
            <p:ph type="sldNum" sz="quarter" idx="12"/>
          </p:nvPr>
        </p:nvSpPr>
        <p:spPr/>
        <p:txBody>
          <a:bodyPr/>
          <a:lstStyle/>
          <a:p>
            <a:fld id="{114751E7-3358-403D-8FAB-BBCBD82896E3}" type="slidenum">
              <a:rPr lang="en-CA" smtClean="0"/>
              <a:t>‹#›</a:t>
            </a:fld>
            <a:endParaRPr lang="en-CA"/>
          </a:p>
        </p:txBody>
      </p:sp>
    </p:spTree>
    <p:extLst>
      <p:ext uri="{BB962C8B-B14F-4D97-AF65-F5344CB8AC3E}">
        <p14:creationId xmlns:p14="http://schemas.microsoft.com/office/powerpoint/2010/main" val="18347830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9ECD8-A3C0-D415-256C-9A97E532DE1A}"/>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0EB196EE-7671-02FB-FF33-1DF63902E13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B35EC684-1A1B-8B9E-08EE-957529EAECA4}"/>
              </a:ext>
            </a:extLst>
          </p:cNvPr>
          <p:cNvSpPr>
            <a:spLocks noGrp="1"/>
          </p:cNvSpPr>
          <p:nvPr>
            <p:ph type="dt" sz="half" idx="10"/>
          </p:nvPr>
        </p:nvSpPr>
        <p:spPr/>
        <p:txBody>
          <a:bodyPr/>
          <a:lstStyle/>
          <a:p>
            <a:fld id="{8867004F-4308-486A-BE95-E58BC38EE53C}" type="datetimeFigureOut">
              <a:rPr lang="en-CA" smtClean="0"/>
              <a:t>2026-09-12</a:t>
            </a:fld>
            <a:endParaRPr lang="en-CA"/>
          </a:p>
        </p:txBody>
      </p:sp>
      <p:sp>
        <p:nvSpPr>
          <p:cNvPr id="5" name="Footer Placeholder 4">
            <a:extLst>
              <a:ext uri="{FF2B5EF4-FFF2-40B4-BE49-F238E27FC236}">
                <a16:creationId xmlns:a16="http://schemas.microsoft.com/office/drawing/2014/main" id="{EF7EB3E4-25F7-A581-7E29-63E882B3E525}"/>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2D8D035C-DDE6-F93E-EF20-C08CDD6479CD}"/>
              </a:ext>
            </a:extLst>
          </p:cNvPr>
          <p:cNvSpPr>
            <a:spLocks noGrp="1"/>
          </p:cNvSpPr>
          <p:nvPr>
            <p:ph type="sldNum" sz="quarter" idx="12"/>
          </p:nvPr>
        </p:nvSpPr>
        <p:spPr/>
        <p:txBody>
          <a:bodyPr/>
          <a:lstStyle/>
          <a:p>
            <a:fld id="{114751E7-3358-403D-8FAB-BBCBD82896E3}" type="slidenum">
              <a:rPr lang="en-CA" smtClean="0"/>
              <a:t>‹#›</a:t>
            </a:fld>
            <a:endParaRPr lang="en-CA"/>
          </a:p>
        </p:txBody>
      </p:sp>
    </p:spTree>
    <p:extLst>
      <p:ext uri="{BB962C8B-B14F-4D97-AF65-F5344CB8AC3E}">
        <p14:creationId xmlns:p14="http://schemas.microsoft.com/office/powerpoint/2010/main" val="1536428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502755-9BEB-0105-AA83-CB894F73B97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402B6FD2-1AEA-D692-9DCA-4A8ABA34D8D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24988BB0-F6CA-9884-43BF-E88970A989E4}"/>
              </a:ext>
            </a:extLst>
          </p:cNvPr>
          <p:cNvSpPr>
            <a:spLocks noGrp="1"/>
          </p:cNvSpPr>
          <p:nvPr>
            <p:ph type="dt" sz="half" idx="10"/>
          </p:nvPr>
        </p:nvSpPr>
        <p:spPr/>
        <p:txBody>
          <a:bodyPr/>
          <a:lstStyle/>
          <a:p>
            <a:fld id="{8867004F-4308-486A-BE95-E58BC38EE53C}" type="datetimeFigureOut">
              <a:rPr lang="en-CA" smtClean="0"/>
              <a:t>2026-09-12</a:t>
            </a:fld>
            <a:endParaRPr lang="en-CA"/>
          </a:p>
        </p:txBody>
      </p:sp>
      <p:sp>
        <p:nvSpPr>
          <p:cNvPr id="5" name="Footer Placeholder 4">
            <a:extLst>
              <a:ext uri="{FF2B5EF4-FFF2-40B4-BE49-F238E27FC236}">
                <a16:creationId xmlns:a16="http://schemas.microsoft.com/office/drawing/2014/main" id="{EC418ADE-5796-2E11-6C09-7E6779DA0214}"/>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7C18DA27-18C1-2E93-FE65-32E8323EBCA1}"/>
              </a:ext>
            </a:extLst>
          </p:cNvPr>
          <p:cNvSpPr>
            <a:spLocks noGrp="1"/>
          </p:cNvSpPr>
          <p:nvPr>
            <p:ph type="sldNum" sz="quarter" idx="12"/>
          </p:nvPr>
        </p:nvSpPr>
        <p:spPr/>
        <p:txBody>
          <a:bodyPr/>
          <a:lstStyle/>
          <a:p>
            <a:fld id="{114751E7-3358-403D-8FAB-BBCBD82896E3}" type="slidenum">
              <a:rPr lang="en-CA" smtClean="0"/>
              <a:t>‹#›</a:t>
            </a:fld>
            <a:endParaRPr lang="en-CA"/>
          </a:p>
        </p:txBody>
      </p:sp>
    </p:spTree>
    <p:extLst>
      <p:ext uri="{BB962C8B-B14F-4D97-AF65-F5344CB8AC3E}">
        <p14:creationId xmlns:p14="http://schemas.microsoft.com/office/powerpoint/2010/main" val="22370273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53CB01-8B13-18FF-64FF-F1370D25EA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38DAD6C9-93EB-74D3-352E-FA978BECDE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541181D1-B1E1-7203-5494-E761CBC74D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867004F-4308-486A-BE95-E58BC38EE53C}" type="datetimeFigureOut">
              <a:rPr lang="en-CA" smtClean="0"/>
              <a:t>2026-09-12</a:t>
            </a:fld>
            <a:endParaRPr lang="en-CA"/>
          </a:p>
        </p:txBody>
      </p:sp>
      <p:sp>
        <p:nvSpPr>
          <p:cNvPr id="5" name="Footer Placeholder 4">
            <a:extLst>
              <a:ext uri="{FF2B5EF4-FFF2-40B4-BE49-F238E27FC236}">
                <a16:creationId xmlns:a16="http://schemas.microsoft.com/office/drawing/2014/main" id="{7A44FDF2-00D9-B654-7552-47ADB64DD17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A"/>
          </a:p>
        </p:txBody>
      </p:sp>
      <p:sp>
        <p:nvSpPr>
          <p:cNvPr id="6" name="Slide Number Placeholder 5">
            <a:extLst>
              <a:ext uri="{FF2B5EF4-FFF2-40B4-BE49-F238E27FC236}">
                <a16:creationId xmlns:a16="http://schemas.microsoft.com/office/drawing/2014/main" id="{F7AFBBFD-7E2C-BF81-1ED1-1352AB7E96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14751E7-3358-403D-8FAB-BBCBD82896E3}" type="slidenum">
              <a:rPr lang="en-CA" smtClean="0"/>
              <a:t>‹#›</a:t>
            </a:fld>
            <a:endParaRPr lang="en-CA"/>
          </a:p>
        </p:txBody>
      </p:sp>
    </p:spTree>
    <p:extLst>
      <p:ext uri="{BB962C8B-B14F-4D97-AF65-F5344CB8AC3E}">
        <p14:creationId xmlns:p14="http://schemas.microsoft.com/office/powerpoint/2010/main" val="31049861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bhaskar-mitra.github.io/theme-emancipatory-ia/" TargetMode="External"/><Relationship Id="rId13" Type="http://schemas.openxmlformats.org/officeDocument/2006/relationships/image" Target="../media/image5.png"/><Relationship Id="rId3" Type="http://schemas.openxmlformats.org/officeDocument/2006/relationships/image" Target="../media/image1.jpg"/><Relationship Id="rId7" Type="http://schemas.openxmlformats.org/officeDocument/2006/relationships/hyperlink" Target="https://bhaskar-mitra.github.io/theme-fairness/" TargetMode="External"/><Relationship Id="rId12" Type="http://schemas.openxmlformats.org/officeDocument/2006/relationships/image" Target="../media/image4.png"/><Relationship Id="rId2" Type="http://schemas.openxmlformats.org/officeDocument/2006/relationships/notesSlide" Target="../notesSlides/notesSlide1.xml"/><Relationship Id="rId16"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hyperlink" Target="https://www.istockphoto.com/illustrations/protest" TargetMode="External"/><Relationship Id="rId11" Type="http://schemas.microsoft.com/office/2007/relationships/hdphoto" Target="../media/hdphoto1.wdp"/><Relationship Id="rId5" Type="http://schemas.openxmlformats.org/officeDocument/2006/relationships/image" Target="../media/image2.jpeg"/><Relationship Id="rId15" Type="http://schemas.openxmlformats.org/officeDocument/2006/relationships/image" Target="../media/image6.png"/><Relationship Id="rId10" Type="http://schemas.openxmlformats.org/officeDocument/2006/relationships/image" Target="../media/image3.png"/><Relationship Id="rId4" Type="http://schemas.openxmlformats.org/officeDocument/2006/relationships/hyperlink" Target="https://www.vecteezy.com/vector-art/33531746-crowd-of-protesters-people-protesters-protest-revolution-conflict-vector-illustration" TargetMode="External"/><Relationship Id="rId9" Type="http://schemas.openxmlformats.org/officeDocument/2006/relationships/hyperlink" Target="https://bhaskar-mitra.github.io/theme-ai-and-society/" TargetMode="External"/><Relationship Id="rId14" Type="http://schemas.microsoft.com/office/2007/relationships/hdphoto" Target="../media/hdphoto2.wdp"/></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hyperlink" Target="https://disjunctionsmag.com/articles/why-leaving-big-tech/"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hyperlink" Target="https://about.google/company-info/" TargetMode="External"/><Relationship Id="rId7" Type="http://schemas.openxmlformats.org/officeDocument/2006/relationships/image" Target="../media/image15.sv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4.svg"/><Relationship Id="rId5" Type="http://schemas.openxmlformats.org/officeDocument/2006/relationships/image" Target="../media/image13.svg"/><Relationship Id="rId4" Type="http://schemas.openxmlformats.org/officeDocument/2006/relationships/hyperlink" Target="https://dl.acm.org/doi/10.1145/3190580.3190584"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6.svg"/><Relationship Id="rId7" Type="http://schemas.openxmlformats.org/officeDocument/2006/relationships/hyperlink" Target="https://link.springer.com/chapter/10.1007/978-3-031-73147-1_7"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9.svg"/><Relationship Id="rId11" Type="http://schemas.openxmlformats.org/officeDocument/2006/relationships/image" Target="../media/image23.jpg"/><Relationship Id="rId5" Type="http://schemas.openxmlformats.org/officeDocument/2006/relationships/image" Target="../media/image18.svg"/><Relationship Id="rId10" Type="http://schemas.openxmlformats.org/officeDocument/2006/relationships/image" Target="../media/image22.png"/><Relationship Id="rId4" Type="http://schemas.openxmlformats.org/officeDocument/2006/relationships/image" Target="../media/image17.svg"/><Relationship Id="rId9" Type="http://schemas.openxmlformats.org/officeDocument/2006/relationships/image" Target="../media/image21.png"/></Relationships>
</file>

<file path=ppt/slides/_rels/slide6.xml.rels><?xml version="1.0" encoding="UTF-8" standalone="yes"?>
<Relationships xmlns="http://schemas.openxmlformats.org/package/2006/relationships"><Relationship Id="rId8" Type="http://schemas.openxmlformats.org/officeDocument/2006/relationships/image" Target="../media/image25.jpg"/><Relationship Id="rId3" Type="http://schemas.openxmlformats.org/officeDocument/2006/relationships/image" Target="../media/image11.png"/><Relationship Id="rId7" Type="http://schemas.openxmlformats.org/officeDocument/2006/relationships/image" Target="../media/image24.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hyperlink" Target="https://bhaskar-mitra.github.io/posts/2025/09/01/what-is-ir-for-good/" TargetMode="External"/><Relationship Id="rId5" Type="http://schemas.openxmlformats.org/officeDocument/2006/relationships/hyperlink" Target="https://bhaskar-mitra.github.io/files/ecir2026-forum-submission-v2.pdf" TargetMode="External"/><Relationship Id="rId10" Type="http://schemas.openxmlformats.org/officeDocument/2006/relationships/image" Target="../media/image27.png"/><Relationship Id="rId4" Type="http://schemas.openxmlformats.org/officeDocument/2006/relationships/hyperlink" Target="https://www.researchgate.net/publication/255563562" TargetMode="External"/><Relationship Id="rId9" Type="http://schemas.openxmlformats.org/officeDocument/2006/relationships/image" Target="../media/image26.png"/></Relationships>
</file>

<file path=ppt/slides/_rels/slide7.xml.rels><?xml version="1.0" encoding="UTF-8" standalone="yes"?>
<Relationships xmlns="http://schemas.openxmlformats.org/package/2006/relationships"><Relationship Id="rId2" Type="http://schemas.openxmlformats.org/officeDocument/2006/relationships/hyperlink" Target="https://arxiv.org/abs/2606.30984" TargetMode="Externa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s://irrj.org/article/view/19654" TargetMode="External"/><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hyperlink" Target="https://arxiv.org/abs/2606.30984"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arxiv.org/abs/2606.30984" TargetMode="External"/><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5.png"/><Relationship Id="rId3" Type="http://schemas.openxmlformats.org/officeDocument/2006/relationships/hyperlink" Target="https://dl.acm.org/doi/10.1145/3274784.3274788" TargetMode="External"/><Relationship Id="rId7" Type="http://schemas.openxmlformats.org/officeDocument/2006/relationships/image" Target="../media/image31.png"/><Relationship Id="rId12" Type="http://schemas.openxmlformats.org/officeDocument/2006/relationships/image" Target="../media/image27.png"/><Relationship Id="rId2" Type="http://schemas.openxmlformats.org/officeDocument/2006/relationships/hyperlink" Target="https://arxiv.org/abs/2606.30984" TargetMode="External"/><Relationship Id="rId1" Type="http://schemas.openxmlformats.org/officeDocument/2006/relationships/slideLayout" Target="../slideLayouts/slideLayout5.xml"/><Relationship Id="rId6" Type="http://schemas.openxmlformats.org/officeDocument/2006/relationships/image" Target="../media/image30.png"/><Relationship Id="rId11" Type="http://schemas.openxmlformats.org/officeDocument/2006/relationships/image" Target="../media/image26.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hyperlink" Target="https://dl.acm.org/doi/10.1145/3769733.3769739" TargetMode="External"/><Relationship Id="rId9" Type="http://schemas.openxmlformats.org/officeDocument/2006/relationships/image" Target="../media/image33.jpeg"/></Relationships>
</file>

<file path=ppt/slides/_rels/slide11.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image" Target="../media/image37.png"/><Relationship Id="rId7" Type="http://schemas.openxmlformats.org/officeDocument/2006/relationships/slide" Target="slide12.xml"/><Relationship Id="rId12" Type="http://schemas.openxmlformats.org/officeDocument/2006/relationships/hyperlink" Target="https://arxiv.org/abs/2606.30984" TargetMode="External"/><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40.png"/><Relationship Id="rId11" Type="http://schemas.openxmlformats.org/officeDocument/2006/relationships/slide" Target="slide25.xml"/><Relationship Id="rId5" Type="http://schemas.openxmlformats.org/officeDocument/2006/relationships/image" Target="../media/image39.png"/><Relationship Id="rId10" Type="http://schemas.openxmlformats.org/officeDocument/2006/relationships/slide" Target="slide22.xml"/><Relationship Id="rId4" Type="http://schemas.openxmlformats.org/officeDocument/2006/relationships/image" Target="../media/image38.png"/><Relationship Id="rId9" Type="http://schemas.openxmlformats.org/officeDocument/2006/relationships/slide" Target="slide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irrj.org/article/view/19654"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hyperlink" Target="https://arxiv.org/abs/2606.30984" TargetMode="External"/><Relationship Id="rId1" Type="http://schemas.openxmlformats.org/officeDocument/2006/relationships/slideLayout" Target="../slideLayouts/slideLayout4.xml"/><Relationship Id="rId6" Type="http://schemas.openxmlformats.org/officeDocument/2006/relationships/image" Target="../media/image43.png"/><Relationship Id="rId5" Type="http://schemas.openxmlformats.org/officeDocument/2006/relationships/image" Target="../media/image20.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hyperlink" Target="https://link.springer.com/chapter/10.1007/978-3-031-73147-1_7" TargetMode="External"/><Relationship Id="rId2" Type="http://schemas.openxmlformats.org/officeDocument/2006/relationships/image" Target="../media/image44.png"/><Relationship Id="rId1" Type="http://schemas.openxmlformats.org/officeDocument/2006/relationships/slideLayout" Target="../slideLayouts/slideLayout6.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hyperlink" Target="https://dl.acm.org/doi/10.1145/3630106.3658900" TargetMode="External"/></Relationships>
</file>

<file path=ppt/slides/_rels/slide17.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58.png"/><Relationship Id="rId3" Type="http://schemas.openxmlformats.org/officeDocument/2006/relationships/image" Target="../media/image48.png"/><Relationship Id="rId7" Type="http://schemas.openxmlformats.org/officeDocument/2006/relationships/image" Target="../media/image52.png"/><Relationship Id="rId12" Type="http://schemas.openxmlformats.org/officeDocument/2006/relationships/image" Target="../media/image57.png"/><Relationship Id="rId2"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image" Target="../media/image51.png"/><Relationship Id="rId11" Type="http://schemas.openxmlformats.org/officeDocument/2006/relationships/image" Target="../media/image56.png"/><Relationship Id="rId5" Type="http://schemas.openxmlformats.org/officeDocument/2006/relationships/image" Target="../media/image50.png"/><Relationship Id="rId10" Type="http://schemas.openxmlformats.org/officeDocument/2006/relationships/image" Target="../media/image55.png"/><Relationship Id="rId4" Type="http://schemas.openxmlformats.org/officeDocument/2006/relationships/image" Target="../media/image49.png"/><Relationship Id="rId9" Type="http://schemas.openxmlformats.org/officeDocument/2006/relationships/image" Target="../media/image54.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hyperlink" Target="https://arxiv.org/abs/2606.30984"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irrj.org/article/view/24531"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www.triple-c.at/index.php/tripleC/article/view/91"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image" Target="../media/image59.svg"/><Relationship Id="rId1" Type="http://schemas.openxmlformats.org/officeDocument/2006/relationships/slideLayout" Target="../slideLayouts/slideLayout6.xml"/><Relationship Id="rId6" Type="http://schemas.openxmlformats.org/officeDocument/2006/relationships/hyperlink" Target="https://arxiv.org/abs/2606.30984" TargetMode="External"/><Relationship Id="rId5" Type="http://schemas.openxmlformats.org/officeDocument/2006/relationships/image" Target="../media/image62.svg"/><Relationship Id="rId4" Type="http://schemas.openxmlformats.org/officeDocument/2006/relationships/image" Target="../media/image61.svg"/></Relationships>
</file>

<file path=ppt/slides/_rels/slide24.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63.svg"/><Relationship Id="rId7" Type="http://schemas.openxmlformats.org/officeDocument/2006/relationships/image" Target="../media/image66.svg"/><Relationship Id="rId2" Type="http://schemas.openxmlformats.org/officeDocument/2006/relationships/image" Target="../media/image60.svg"/><Relationship Id="rId1" Type="http://schemas.openxmlformats.org/officeDocument/2006/relationships/slideLayout" Target="../slideLayouts/slideLayout6.xml"/><Relationship Id="rId6" Type="http://schemas.openxmlformats.org/officeDocument/2006/relationships/image" Target="../media/image65.svg"/><Relationship Id="rId11" Type="http://schemas.openxmlformats.org/officeDocument/2006/relationships/hyperlink" Target="https://arxiv.org/abs/2606.30984" TargetMode="External"/><Relationship Id="rId5" Type="http://schemas.openxmlformats.org/officeDocument/2006/relationships/image" Target="../media/image59.svg"/><Relationship Id="rId10" Type="http://schemas.openxmlformats.org/officeDocument/2006/relationships/image" Target="../media/image67.svg"/><Relationship Id="rId4" Type="http://schemas.openxmlformats.org/officeDocument/2006/relationships/image" Target="../media/image64.svg"/><Relationship Id="rId9" Type="http://schemas.openxmlformats.org/officeDocument/2006/relationships/image" Target="../media/image62.sv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svg"/><Relationship Id="rId1" Type="http://schemas.openxmlformats.org/officeDocument/2006/relationships/slideLayout" Target="../slideLayouts/slideLayout8.xml"/><Relationship Id="rId5" Type="http://schemas.openxmlformats.org/officeDocument/2006/relationships/hyperlink" Target="https://bhaskar-mitra.github.io/showpdf/?file=critical-ir" TargetMode="External"/><Relationship Id="rId4" Type="http://schemas.openxmlformats.org/officeDocument/2006/relationships/image" Target="../media/image70.png"/></Relationships>
</file>

<file path=ppt/slides/_rels/slide2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hyperlink" Target="https://jedi.inertial.science/asist2026/"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74.png"/><Relationship Id="rId7"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1BC6E-AD8C-92B1-BF2F-02110412E905}"/>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F761E7A9-B10B-F90C-C1E1-44B680D1BD71}"/>
              </a:ext>
            </a:extLst>
          </p:cNvPr>
          <p:cNvGrpSpPr/>
          <p:nvPr/>
        </p:nvGrpSpPr>
        <p:grpSpPr>
          <a:xfrm>
            <a:off x="0" y="4987941"/>
            <a:ext cx="12192000" cy="1870059"/>
            <a:chOff x="15821" y="4987941"/>
            <a:chExt cx="12192000" cy="1870059"/>
          </a:xfrm>
        </p:grpSpPr>
        <p:pic>
          <p:nvPicPr>
            <p:cNvPr id="4" name="Picture 3" descr="A group of people with their hands raised&#10;&#10;AI-generated content may be incorrect.">
              <a:extLst>
                <a:ext uri="{FF2B5EF4-FFF2-40B4-BE49-F238E27FC236}">
                  <a16:creationId xmlns:a16="http://schemas.microsoft.com/office/drawing/2014/main" id="{BE5C1212-74B8-BA7E-1CA1-D0274FD0A625}"/>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538562" y="4987941"/>
              <a:ext cx="3116128" cy="1870059"/>
            </a:xfrm>
            <a:prstGeom prst="rect">
              <a:avLst/>
            </a:prstGeom>
          </p:spPr>
        </p:pic>
        <p:pic>
          <p:nvPicPr>
            <p:cNvPr id="9" name="Picture 8" descr="A group of people holding signs&#10;&#10;AI-generated content may be incorrect.">
              <a:extLst>
                <a:ext uri="{FF2B5EF4-FFF2-40B4-BE49-F238E27FC236}">
                  <a16:creationId xmlns:a16="http://schemas.microsoft.com/office/drawing/2014/main" id="{8EFD44D0-006A-73A8-C460-0A0B598E41B7}"/>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2673186" y="5614416"/>
              <a:ext cx="1865376" cy="1243584"/>
            </a:xfrm>
            <a:prstGeom prst="rect">
              <a:avLst/>
            </a:prstGeom>
          </p:spPr>
        </p:pic>
        <p:pic>
          <p:nvPicPr>
            <p:cNvPr id="11" name="Picture 10" descr="A group of people holding signs&#10;&#10;AI-generated content may be incorrect.">
              <a:extLst>
                <a:ext uri="{FF2B5EF4-FFF2-40B4-BE49-F238E27FC236}">
                  <a16:creationId xmlns:a16="http://schemas.microsoft.com/office/drawing/2014/main" id="{4820072E-7229-DD64-B614-B3E2CFD7440E}"/>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7654690" y="5614416"/>
              <a:ext cx="1865376" cy="1243584"/>
            </a:xfrm>
            <a:prstGeom prst="rect">
              <a:avLst/>
            </a:prstGeom>
          </p:spPr>
        </p:pic>
        <p:pic>
          <p:nvPicPr>
            <p:cNvPr id="15" name="Picture 14" descr="A group of people holding signs&#10;&#10;AI-generated content may be incorrect.">
              <a:extLst>
                <a:ext uri="{FF2B5EF4-FFF2-40B4-BE49-F238E27FC236}">
                  <a16:creationId xmlns:a16="http://schemas.microsoft.com/office/drawing/2014/main" id="{651CB1A3-C1CF-944F-2D23-55AFF6C20ACB}"/>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520066" y="5614416"/>
              <a:ext cx="1865376" cy="1243584"/>
            </a:xfrm>
            <a:prstGeom prst="rect">
              <a:avLst/>
            </a:prstGeom>
          </p:spPr>
        </p:pic>
        <p:pic>
          <p:nvPicPr>
            <p:cNvPr id="16" name="Picture 15" descr="A group of people holding signs&#10;&#10;AI-generated content may be incorrect.">
              <a:extLst>
                <a:ext uri="{FF2B5EF4-FFF2-40B4-BE49-F238E27FC236}">
                  <a16:creationId xmlns:a16="http://schemas.microsoft.com/office/drawing/2014/main" id="{B1FA004B-AEC6-540B-79B7-CC4E6FD0B2E3}"/>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810022" y="5614416"/>
              <a:ext cx="1865376" cy="1243584"/>
            </a:xfrm>
            <a:prstGeom prst="rect">
              <a:avLst/>
            </a:prstGeom>
          </p:spPr>
        </p:pic>
        <p:pic>
          <p:nvPicPr>
            <p:cNvPr id="20" name="Picture 19" descr="A group of people holding signs&#10;&#10;AI-generated content may be incorrect.">
              <a:extLst>
                <a:ext uri="{FF2B5EF4-FFF2-40B4-BE49-F238E27FC236}">
                  <a16:creationId xmlns:a16="http://schemas.microsoft.com/office/drawing/2014/main" id="{91C5A543-B775-2AFC-8E9D-2EF1AFEB36D9}"/>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55913"/>
            <a:stretch>
              <a:fillRect/>
            </a:stretch>
          </p:blipFill>
          <p:spPr>
            <a:xfrm>
              <a:off x="15821" y="5614416"/>
              <a:ext cx="822378" cy="1243584"/>
            </a:xfrm>
            <a:prstGeom prst="rect">
              <a:avLst/>
            </a:prstGeom>
          </p:spPr>
        </p:pic>
        <p:pic>
          <p:nvPicPr>
            <p:cNvPr id="21" name="Picture 20" descr="A group of people holding signs&#10;&#10;AI-generated content may be incorrect.">
              <a:extLst>
                <a:ext uri="{FF2B5EF4-FFF2-40B4-BE49-F238E27FC236}">
                  <a16:creationId xmlns:a16="http://schemas.microsoft.com/office/drawing/2014/main" id="{711FDEEC-74FE-727A-F62A-EDBA110A45DB}"/>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r="55913"/>
            <a:stretch>
              <a:fillRect/>
            </a:stretch>
          </p:blipFill>
          <p:spPr>
            <a:xfrm>
              <a:off x="11385442" y="5614416"/>
              <a:ext cx="822379" cy="1243584"/>
            </a:xfrm>
            <a:prstGeom prst="rect">
              <a:avLst/>
            </a:prstGeom>
          </p:spPr>
        </p:pic>
      </p:grpSp>
      <p:grpSp>
        <p:nvGrpSpPr>
          <p:cNvPr id="12" name="Group 11">
            <a:extLst>
              <a:ext uri="{FF2B5EF4-FFF2-40B4-BE49-F238E27FC236}">
                <a16:creationId xmlns:a16="http://schemas.microsoft.com/office/drawing/2014/main" id="{B8C2933D-C1D0-60CB-608D-64A7555C4F31}"/>
              </a:ext>
            </a:extLst>
          </p:cNvPr>
          <p:cNvGrpSpPr/>
          <p:nvPr/>
        </p:nvGrpSpPr>
        <p:grpSpPr>
          <a:xfrm>
            <a:off x="2741505" y="4083321"/>
            <a:ext cx="6672374" cy="1309454"/>
            <a:chOff x="2759813" y="4460045"/>
            <a:chExt cx="6672374" cy="1309454"/>
          </a:xfrm>
        </p:grpSpPr>
        <p:sp>
          <p:nvSpPr>
            <p:cNvPr id="13" name="Rectangle: Rounded Corners 12">
              <a:extLst>
                <a:ext uri="{FF2B5EF4-FFF2-40B4-BE49-F238E27FC236}">
                  <a16:creationId xmlns:a16="http://schemas.microsoft.com/office/drawing/2014/main" id="{4BD4CA81-6BA3-110C-3B50-53F624E7754B}"/>
                </a:ext>
              </a:extLst>
            </p:cNvPr>
            <p:cNvSpPr/>
            <p:nvPr/>
          </p:nvSpPr>
          <p:spPr>
            <a:xfrm>
              <a:off x="2759813" y="4460045"/>
              <a:ext cx="6672374" cy="1309454"/>
            </a:xfrm>
            <a:prstGeom prst="roundRect">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Rounded Corners 13">
              <a:hlinkClick r:id="rId7"/>
              <a:extLst>
                <a:ext uri="{FF2B5EF4-FFF2-40B4-BE49-F238E27FC236}">
                  <a16:creationId xmlns:a16="http://schemas.microsoft.com/office/drawing/2014/main" id="{40DF58EB-B8BF-BA11-C248-BA54212F789D}"/>
                </a:ext>
              </a:extLst>
            </p:cNvPr>
            <p:cNvSpPr/>
            <p:nvPr/>
          </p:nvSpPr>
          <p:spPr>
            <a:xfrm>
              <a:off x="2942896" y="5290612"/>
              <a:ext cx="6306207" cy="334229"/>
            </a:xfrm>
            <a:prstGeom prst="roundRect">
              <a:avLst/>
            </a:prstGeom>
            <a:gradFill flip="none" rotWithShape="1">
              <a:gsLst>
                <a:gs pos="0">
                  <a:schemeClr val="dk1">
                    <a:lumMod val="67000"/>
                  </a:schemeClr>
                </a:gs>
                <a:gs pos="48000">
                  <a:schemeClr val="dk1">
                    <a:lumMod val="97000"/>
                    <a:lumOff val="3000"/>
                  </a:schemeClr>
                </a:gs>
                <a:gs pos="100000">
                  <a:schemeClr val="dk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ptos" panose="02110004020202020204"/>
                  <a:ea typeface="+mn-ea"/>
                  <a:cs typeface="+mn-cs"/>
                </a:rPr>
                <a:t>Exposure Fairness and Transparency in Information Access</a:t>
              </a:r>
            </a:p>
          </p:txBody>
        </p:sp>
        <p:sp>
          <p:nvSpPr>
            <p:cNvPr id="17" name="TextBox 16">
              <a:extLst>
                <a:ext uri="{FF2B5EF4-FFF2-40B4-BE49-F238E27FC236}">
                  <a16:creationId xmlns:a16="http://schemas.microsoft.com/office/drawing/2014/main" id="{D54EF4B5-CB43-BDDF-8FA1-71978E584934}"/>
                </a:ext>
              </a:extLst>
            </p:cNvPr>
            <p:cNvSpPr txBox="1"/>
            <p:nvPr/>
          </p:nvSpPr>
          <p:spPr>
            <a:xfrm>
              <a:off x="2942897" y="4460045"/>
              <a:ext cx="3270693" cy="369332"/>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CA" sz="1800" b="1" i="0" u="none" strike="noStrike" kern="1200" cap="none" spc="0" normalizeH="0" baseline="0" noProof="0" dirty="0">
                  <a:ln>
                    <a:noFill/>
                  </a:ln>
                  <a:solidFill>
                    <a:prstClr val="black"/>
                  </a:solidFill>
                  <a:effectLst/>
                  <a:uLnTx/>
                  <a:uFillTx/>
                  <a:latin typeface="Aptos" panose="02110004020202020204"/>
                  <a:ea typeface="+mn-ea"/>
                  <a:cs typeface="+mn-cs"/>
                </a:rPr>
                <a:t>My relevant research themes:</a:t>
              </a:r>
            </a:p>
          </p:txBody>
        </p:sp>
        <p:sp>
          <p:nvSpPr>
            <p:cNvPr id="18" name="Rectangle: Rounded Corners 17">
              <a:hlinkClick r:id="rId8"/>
              <a:extLst>
                <a:ext uri="{FF2B5EF4-FFF2-40B4-BE49-F238E27FC236}">
                  <a16:creationId xmlns:a16="http://schemas.microsoft.com/office/drawing/2014/main" id="{125E4B99-606F-6D4F-D619-316D5F98BAA0}"/>
                </a:ext>
              </a:extLst>
            </p:cNvPr>
            <p:cNvSpPr/>
            <p:nvPr/>
          </p:nvSpPr>
          <p:spPr>
            <a:xfrm>
              <a:off x="2942896" y="4827365"/>
              <a:ext cx="3741406" cy="334229"/>
            </a:xfrm>
            <a:prstGeom prst="roundRect">
              <a:avLst/>
            </a:prstGeom>
            <a:gradFill flip="none" rotWithShape="1">
              <a:gsLst>
                <a:gs pos="0">
                  <a:schemeClr val="dk1">
                    <a:lumMod val="67000"/>
                  </a:schemeClr>
                </a:gs>
                <a:gs pos="48000">
                  <a:schemeClr val="dk1">
                    <a:lumMod val="97000"/>
                    <a:lumOff val="3000"/>
                  </a:schemeClr>
                </a:gs>
                <a:gs pos="100000">
                  <a:schemeClr val="dk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prstClr val="white"/>
                  </a:solidFill>
                  <a:effectLst/>
                  <a:uLnTx/>
                  <a:uFillTx/>
                  <a:latin typeface="Aptos" panose="02110004020202020204"/>
                  <a:ea typeface="+mn-ea"/>
                  <a:cs typeface="+mn-cs"/>
                </a:rPr>
                <a:t>Emancipatory Information Access</a:t>
              </a:r>
            </a:p>
          </p:txBody>
        </p:sp>
        <p:sp>
          <p:nvSpPr>
            <p:cNvPr id="19" name="Rectangle: Rounded Corners 18">
              <a:hlinkClick r:id="rId9"/>
              <a:extLst>
                <a:ext uri="{FF2B5EF4-FFF2-40B4-BE49-F238E27FC236}">
                  <a16:creationId xmlns:a16="http://schemas.microsoft.com/office/drawing/2014/main" id="{ECF7E39E-625B-E7AD-63D6-9E669B65BA45}"/>
                </a:ext>
              </a:extLst>
            </p:cNvPr>
            <p:cNvSpPr/>
            <p:nvPr/>
          </p:nvSpPr>
          <p:spPr>
            <a:xfrm>
              <a:off x="6809761" y="4827365"/>
              <a:ext cx="1466387" cy="334229"/>
            </a:xfrm>
            <a:prstGeom prst="roundRect">
              <a:avLst/>
            </a:prstGeom>
            <a:gradFill flip="none" rotWithShape="1">
              <a:gsLst>
                <a:gs pos="0">
                  <a:schemeClr val="dk1">
                    <a:lumMod val="67000"/>
                  </a:schemeClr>
                </a:gs>
                <a:gs pos="48000">
                  <a:schemeClr val="dk1">
                    <a:lumMod val="97000"/>
                    <a:lumOff val="3000"/>
                  </a:schemeClr>
                </a:gs>
                <a:gs pos="100000">
                  <a:schemeClr val="dk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prstClr val="white"/>
                  </a:solidFill>
                  <a:effectLst/>
                  <a:uLnTx/>
                  <a:uFillTx/>
                  <a:latin typeface="Aptos" panose="02110004020202020204"/>
                  <a:ea typeface="+mn-ea"/>
                  <a:cs typeface="+mn-cs"/>
                </a:rPr>
                <a:t>AI &amp; Society</a:t>
              </a:r>
            </a:p>
          </p:txBody>
        </p:sp>
      </p:grpSp>
      <p:grpSp>
        <p:nvGrpSpPr>
          <p:cNvPr id="8" name="Group 7">
            <a:extLst>
              <a:ext uri="{FF2B5EF4-FFF2-40B4-BE49-F238E27FC236}">
                <a16:creationId xmlns:a16="http://schemas.microsoft.com/office/drawing/2014/main" id="{F38C4F85-CDD2-EA39-B5B4-8E85914D1F5B}"/>
              </a:ext>
            </a:extLst>
          </p:cNvPr>
          <p:cNvGrpSpPr/>
          <p:nvPr/>
        </p:nvGrpSpPr>
        <p:grpSpPr>
          <a:xfrm>
            <a:off x="1838269" y="1513246"/>
            <a:ext cx="8515463" cy="636952"/>
            <a:chOff x="2520446" y="2481472"/>
            <a:chExt cx="8515463" cy="636952"/>
          </a:xfrm>
        </p:grpSpPr>
        <p:sp>
          <p:nvSpPr>
            <p:cNvPr id="5" name="Rectangle: Rounded Corners 4">
              <a:extLst>
                <a:ext uri="{FF2B5EF4-FFF2-40B4-BE49-F238E27FC236}">
                  <a16:creationId xmlns:a16="http://schemas.microsoft.com/office/drawing/2014/main" id="{B84E4811-6A0A-CB55-7494-A7D135209DC4}"/>
                </a:ext>
              </a:extLst>
            </p:cNvPr>
            <p:cNvSpPr/>
            <p:nvPr/>
          </p:nvSpPr>
          <p:spPr>
            <a:xfrm>
              <a:off x="2520446" y="2481472"/>
              <a:ext cx="8515463" cy="636952"/>
            </a:xfrm>
            <a:prstGeom prst="round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extBox 5">
              <a:extLst>
                <a:ext uri="{FF2B5EF4-FFF2-40B4-BE49-F238E27FC236}">
                  <a16:creationId xmlns:a16="http://schemas.microsoft.com/office/drawing/2014/main" id="{61F28CFA-7BEA-7940-54DC-D7660081BB69}"/>
                </a:ext>
              </a:extLst>
            </p:cNvPr>
            <p:cNvSpPr txBox="1"/>
            <p:nvPr/>
          </p:nvSpPr>
          <p:spPr>
            <a:xfrm>
              <a:off x="2583508" y="2569115"/>
              <a:ext cx="7827828" cy="461665"/>
            </a:xfrm>
            <a:prstGeom prst="rect">
              <a:avLst/>
            </a:prstGeom>
            <a:noFill/>
          </p:spPr>
          <p:txBody>
            <a:bodyPr wrap="square">
              <a:spAutoFit/>
            </a:bodyPr>
            <a:lstStyle/>
            <a:p>
              <a:r>
                <a:rPr lang="en-US" sz="2400" dirty="0"/>
                <a:t>Emancipatory IR: Towards Critical Theories and Practices</a:t>
              </a:r>
              <a:endParaRPr lang="en-CA" sz="2400" dirty="0">
                <a:latin typeface="+mj-lt"/>
                <a:cs typeface="Segoe UI" panose="020B0502040204020203" pitchFamily="34" charset="0"/>
              </a:endParaRPr>
            </a:p>
          </p:txBody>
        </p:sp>
        <p:pic>
          <p:nvPicPr>
            <p:cNvPr id="7" name="Picture 2" descr="Social revolution - Wikipedia">
              <a:extLst>
                <a:ext uri="{FF2B5EF4-FFF2-40B4-BE49-F238E27FC236}">
                  <a16:creationId xmlns:a16="http://schemas.microsoft.com/office/drawing/2014/main" id="{9702572D-DC6A-DC59-AA03-D59FBAB324BA}"/>
                </a:ext>
              </a:extLst>
            </p:cNvPr>
            <p:cNvPicPr>
              <a:picLocks noChangeAspect="1" noChangeArrowheads="1"/>
            </p:cNvPicPr>
            <p:nvPr/>
          </p:nvPicPr>
          <p:blipFill>
            <a:blip r:embed="rId10">
              <a:duotone>
                <a:prstClr val="black"/>
                <a:schemeClr val="tx2">
                  <a:tint val="45000"/>
                  <a:satMod val="400000"/>
                </a:schemeClr>
              </a:duotone>
              <a:extLst>
                <a:ext uri="{BEBA8EAE-BF5A-486C-A8C5-ECC9F3942E4B}">
                  <a14:imgProps xmlns:a14="http://schemas.microsoft.com/office/drawing/2010/main">
                    <a14:imgLayer r:embed="rId11">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rot="19800000" flipH="1">
              <a:off x="10404158" y="2591122"/>
              <a:ext cx="323164" cy="418093"/>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sp>
        <p:nvSpPr>
          <p:cNvPr id="10" name="TextBox 9">
            <a:extLst>
              <a:ext uri="{FF2B5EF4-FFF2-40B4-BE49-F238E27FC236}">
                <a16:creationId xmlns:a16="http://schemas.microsoft.com/office/drawing/2014/main" id="{7099BE30-A503-52A9-7168-2E628B844892}"/>
              </a:ext>
            </a:extLst>
          </p:cNvPr>
          <p:cNvSpPr txBox="1"/>
          <p:nvPr/>
        </p:nvSpPr>
        <p:spPr>
          <a:xfrm>
            <a:off x="3879495" y="2393734"/>
            <a:ext cx="4433011" cy="984885"/>
          </a:xfrm>
          <a:prstGeom prst="rect">
            <a:avLst/>
          </a:prstGeom>
          <a:noFill/>
        </p:spPr>
        <p:txBody>
          <a:bodyPr wrap="square" rtlCol="0" anchor="t">
            <a:spAutoFit/>
          </a:bodyPr>
          <a:lstStyle/>
          <a:p>
            <a:pPr algn="ctr"/>
            <a:r>
              <a:rPr lang="en-CA" sz="2000" b="1" dirty="0"/>
              <a:t>Bhaskar Mitra </a:t>
            </a:r>
            <a:r>
              <a:rPr lang="en-CA" dirty="0"/>
              <a:t>(he/him)</a:t>
            </a:r>
          </a:p>
          <a:p>
            <a:pPr algn="ctr"/>
            <a:r>
              <a:rPr lang="en-CA" dirty="0"/>
              <a:t>Independent Researcher</a:t>
            </a:r>
          </a:p>
          <a:p>
            <a:pPr algn="ctr"/>
            <a:r>
              <a:rPr lang="en-CA" dirty="0" err="1"/>
              <a:t>Tiohtià:ke</a:t>
            </a:r>
            <a:r>
              <a:rPr lang="en-CA" dirty="0"/>
              <a:t> / </a:t>
            </a:r>
            <a:r>
              <a:rPr lang="en-CA" dirty="0" err="1"/>
              <a:t>Mooniyang</a:t>
            </a:r>
            <a:r>
              <a:rPr lang="en-CA" dirty="0"/>
              <a:t> / Montréal, Canada</a:t>
            </a:r>
          </a:p>
        </p:txBody>
      </p:sp>
      <p:grpSp>
        <p:nvGrpSpPr>
          <p:cNvPr id="25" name="Group 24">
            <a:extLst>
              <a:ext uri="{FF2B5EF4-FFF2-40B4-BE49-F238E27FC236}">
                <a16:creationId xmlns:a16="http://schemas.microsoft.com/office/drawing/2014/main" id="{278FB4E9-EFDD-BB03-12DD-DADD65F77F5B}"/>
              </a:ext>
            </a:extLst>
          </p:cNvPr>
          <p:cNvGrpSpPr/>
          <p:nvPr/>
        </p:nvGrpSpPr>
        <p:grpSpPr>
          <a:xfrm>
            <a:off x="2052405" y="3399801"/>
            <a:ext cx="8087191" cy="373356"/>
            <a:chOff x="3995884" y="6355650"/>
            <a:chExt cx="8087191" cy="373356"/>
          </a:xfrm>
        </p:grpSpPr>
        <p:grpSp>
          <p:nvGrpSpPr>
            <p:cNvPr id="26" name="Group 25">
              <a:extLst>
                <a:ext uri="{FF2B5EF4-FFF2-40B4-BE49-F238E27FC236}">
                  <a16:creationId xmlns:a16="http://schemas.microsoft.com/office/drawing/2014/main" id="{8ED2F7F7-D555-44CB-578E-D657A4ACA44D}"/>
                </a:ext>
              </a:extLst>
            </p:cNvPr>
            <p:cNvGrpSpPr/>
            <p:nvPr/>
          </p:nvGrpSpPr>
          <p:grpSpPr>
            <a:xfrm>
              <a:off x="6737013" y="6357662"/>
              <a:ext cx="2489251" cy="369332"/>
              <a:chOff x="6710352" y="6359674"/>
              <a:chExt cx="2489251" cy="369332"/>
            </a:xfrm>
          </p:grpSpPr>
          <p:sp>
            <p:nvSpPr>
              <p:cNvPr id="33" name="TextBox 32">
                <a:extLst>
                  <a:ext uri="{FF2B5EF4-FFF2-40B4-BE49-F238E27FC236}">
                    <a16:creationId xmlns:a16="http://schemas.microsoft.com/office/drawing/2014/main" id="{9409EF45-4B99-D9BF-FF81-7A69ED896C6E}"/>
                  </a:ext>
                </a:extLst>
              </p:cNvPr>
              <p:cNvSpPr txBox="1"/>
              <p:nvPr/>
            </p:nvSpPr>
            <p:spPr>
              <a:xfrm>
                <a:off x="6710352" y="6359674"/>
                <a:ext cx="2489251" cy="369332"/>
              </a:xfrm>
              <a:prstGeom prst="rect">
                <a:avLst/>
              </a:prstGeom>
              <a:noFill/>
            </p:spPr>
            <p:txBody>
              <a:bodyPr wrap="square">
                <a:spAutoFit/>
              </a:bodyPr>
              <a:lstStyle/>
              <a:p>
                <a:r>
                  <a:rPr lang="en-CA" dirty="0">
                    <a:latin typeface="Aptos Light" panose="020B0004020202020204" pitchFamily="34" charset="0"/>
                  </a:rPr>
                  <a:t>       @bmitra.bsky.social</a:t>
                </a:r>
              </a:p>
            </p:txBody>
          </p:sp>
          <p:pic>
            <p:nvPicPr>
              <p:cNvPr id="34" name="Picture 33">
                <a:extLst>
                  <a:ext uri="{FF2B5EF4-FFF2-40B4-BE49-F238E27FC236}">
                    <a16:creationId xmlns:a16="http://schemas.microsoft.com/office/drawing/2014/main" id="{8D517678-B3FB-4A78-0F2F-5C785F996A8A}"/>
                  </a:ext>
                </a:extLst>
              </p:cNvPr>
              <p:cNvPicPr>
                <a:picLocks noChangeAspect="1"/>
              </p:cNvPicPr>
              <p:nvPr/>
            </p:nvPicPr>
            <p:blipFill>
              <a:blip r:embed="rId12">
                <a:biLevel thresh="75000"/>
              </a:blip>
              <a:stretch>
                <a:fillRect/>
              </a:stretch>
            </p:blipFill>
            <p:spPr>
              <a:xfrm>
                <a:off x="6737013" y="6401803"/>
                <a:ext cx="323116" cy="286537"/>
              </a:xfrm>
              <a:prstGeom prst="rect">
                <a:avLst/>
              </a:prstGeom>
            </p:spPr>
          </p:pic>
        </p:grpSp>
        <p:grpSp>
          <p:nvGrpSpPr>
            <p:cNvPr id="27" name="Group 26">
              <a:extLst>
                <a:ext uri="{FF2B5EF4-FFF2-40B4-BE49-F238E27FC236}">
                  <a16:creationId xmlns:a16="http://schemas.microsoft.com/office/drawing/2014/main" id="{B9DE51FF-AF84-1639-107B-209EAE8A63C6}"/>
                </a:ext>
              </a:extLst>
            </p:cNvPr>
            <p:cNvGrpSpPr/>
            <p:nvPr/>
          </p:nvGrpSpPr>
          <p:grpSpPr>
            <a:xfrm>
              <a:off x="9226264" y="6359674"/>
              <a:ext cx="2856811" cy="369332"/>
              <a:chOff x="9226264" y="6359674"/>
              <a:chExt cx="2856811" cy="369332"/>
            </a:xfrm>
          </p:grpSpPr>
          <p:sp>
            <p:nvSpPr>
              <p:cNvPr id="31" name="TextBox 30">
                <a:extLst>
                  <a:ext uri="{FF2B5EF4-FFF2-40B4-BE49-F238E27FC236}">
                    <a16:creationId xmlns:a16="http://schemas.microsoft.com/office/drawing/2014/main" id="{B50D0DE2-D197-E99B-651C-ADEE1EC84DCD}"/>
                  </a:ext>
                </a:extLst>
              </p:cNvPr>
              <p:cNvSpPr txBox="1"/>
              <p:nvPr/>
            </p:nvSpPr>
            <p:spPr>
              <a:xfrm>
                <a:off x="9226264" y="6359674"/>
                <a:ext cx="2856811" cy="369332"/>
              </a:xfrm>
              <a:prstGeom prst="rect">
                <a:avLst/>
              </a:prstGeom>
              <a:noFill/>
            </p:spPr>
            <p:txBody>
              <a:bodyPr wrap="square">
                <a:spAutoFit/>
              </a:bodyPr>
              <a:lstStyle/>
              <a:p>
                <a:r>
                  <a:rPr lang="en-CA" dirty="0">
                    <a:latin typeface="Aptos Light" panose="020B0004020202020204" pitchFamily="34" charset="0"/>
                  </a:rPr>
                  <a:t>       bhaskar.mitra@acm.org</a:t>
                </a:r>
              </a:p>
            </p:txBody>
          </p:sp>
          <p:pic>
            <p:nvPicPr>
              <p:cNvPr id="32" name="Picture 31">
                <a:extLst>
                  <a:ext uri="{FF2B5EF4-FFF2-40B4-BE49-F238E27FC236}">
                    <a16:creationId xmlns:a16="http://schemas.microsoft.com/office/drawing/2014/main" id="{CD625378-B4EF-1F7E-F48E-74078128652C}"/>
                  </a:ext>
                </a:extLst>
              </p:cNvPr>
              <p:cNvPicPr>
                <a:picLocks noChangeAspect="1"/>
              </p:cNvPicPr>
              <p:nvPr/>
            </p:nvPicPr>
            <p:blipFill>
              <a:blip r:embed="rId13">
                <a:biLevel thresh="75000"/>
                <a:extLst>
                  <a:ext uri="{BEBA8EAE-BF5A-486C-A8C5-ECC9F3942E4B}">
                    <a14:imgProps xmlns:a14="http://schemas.microsoft.com/office/drawing/2010/main">
                      <a14:imgLayer r:embed="rId14">
                        <a14:imgEffect>
                          <a14:saturation sat="0"/>
                        </a14:imgEffect>
                      </a14:imgLayer>
                    </a14:imgProps>
                  </a:ext>
                </a:extLst>
              </a:blip>
              <a:stretch>
                <a:fillRect/>
              </a:stretch>
            </p:blipFill>
            <p:spPr>
              <a:xfrm>
                <a:off x="9226264" y="6400340"/>
                <a:ext cx="375231" cy="288000"/>
              </a:xfrm>
              <a:prstGeom prst="rect">
                <a:avLst/>
              </a:prstGeom>
            </p:spPr>
          </p:pic>
        </p:grpSp>
        <p:grpSp>
          <p:nvGrpSpPr>
            <p:cNvPr id="28" name="Group 27">
              <a:extLst>
                <a:ext uri="{FF2B5EF4-FFF2-40B4-BE49-F238E27FC236}">
                  <a16:creationId xmlns:a16="http://schemas.microsoft.com/office/drawing/2014/main" id="{CB4C231F-7F8F-B530-EFEA-CB2628E01E21}"/>
                </a:ext>
              </a:extLst>
            </p:cNvPr>
            <p:cNvGrpSpPr/>
            <p:nvPr/>
          </p:nvGrpSpPr>
          <p:grpSpPr>
            <a:xfrm>
              <a:off x="3995884" y="6355650"/>
              <a:ext cx="2741129" cy="369332"/>
              <a:chOff x="3995884" y="6355650"/>
              <a:chExt cx="2741129" cy="369332"/>
            </a:xfrm>
          </p:grpSpPr>
          <p:pic>
            <p:nvPicPr>
              <p:cNvPr id="29" name="Picture 28">
                <a:extLst>
                  <a:ext uri="{FF2B5EF4-FFF2-40B4-BE49-F238E27FC236}">
                    <a16:creationId xmlns:a16="http://schemas.microsoft.com/office/drawing/2014/main" id="{32A1EC2C-CBAC-6212-139C-2F5F425822A2}"/>
                  </a:ext>
                </a:extLst>
              </p:cNvPr>
              <p:cNvPicPr>
                <a:picLocks noChangeAspect="1"/>
              </p:cNvPicPr>
              <p:nvPr/>
            </p:nvPicPr>
            <p:blipFill>
              <a:blip r:embed="rId15">
                <a:biLevel thresh="75000"/>
              </a:blip>
              <a:stretch>
                <a:fillRect/>
              </a:stretch>
            </p:blipFill>
            <p:spPr>
              <a:xfrm>
                <a:off x="4026997" y="6395767"/>
                <a:ext cx="288000" cy="288000"/>
              </a:xfrm>
              <a:prstGeom prst="rect">
                <a:avLst/>
              </a:prstGeom>
            </p:spPr>
          </p:pic>
          <p:sp>
            <p:nvSpPr>
              <p:cNvPr id="30" name="TextBox 29">
                <a:extLst>
                  <a:ext uri="{FF2B5EF4-FFF2-40B4-BE49-F238E27FC236}">
                    <a16:creationId xmlns:a16="http://schemas.microsoft.com/office/drawing/2014/main" id="{88E1F69F-D79C-54D7-ADA8-C176B78D5DDA}"/>
                  </a:ext>
                </a:extLst>
              </p:cNvPr>
              <p:cNvSpPr txBox="1"/>
              <p:nvPr/>
            </p:nvSpPr>
            <p:spPr>
              <a:xfrm>
                <a:off x="3995884" y="6355650"/>
                <a:ext cx="2741129" cy="369332"/>
              </a:xfrm>
              <a:prstGeom prst="rect">
                <a:avLst/>
              </a:prstGeom>
              <a:noFill/>
            </p:spPr>
            <p:txBody>
              <a:bodyPr wrap="square">
                <a:spAutoFit/>
              </a:bodyPr>
              <a:lstStyle/>
              <a:p>
                <a:r>
                  <a:rPr lang="en-CA" dirty="0">
                    <a:latin typeface="Aptos Light" panose="020B0004020202020204" pitchFamily="34" charset="0"/>
                  </a:rPr>
                  <a:t>      bhaskar-mitra.github.io</a:t>
                </a:r>
              </a:p>
            </p:txBody>
          </p:sp>
        </p:grpSp>
      </p:grpSp>
      <p:pic>
        <p:nvPicPr>
          <p:cNvPr id="3" name="Picture 2" descr="Search Engines and Society Network (SEASON)">
            <a:extLst>
              <a:ext uri="{FF2B5EF4-FFF2-40B4-BE49-F238E27FC236}">
                <a16:creationId xmlns:a16="http://schemas.microsoft.com/office/drawing/2014/main" id="{3912A4C4-57EA-4F32-6F94-FA558A868939}"/>
              </a:ext>
            </a:extLst>
          </p:cNvPr>
          <p:cNvPicPr>
            <a:picLocks noChangeAspect="1"/>
          </p:cNvPicPr>
          <p:nvPr/>
        </p:nvPicPr>
        <p:blipFill>
          <a:blip r:embed="rId16"/>
          <a:stretch>
            <a:fillRect/>
          </a:stretch>
        </p:blipFill>
        <p:spPr>
          <a:xfrm>
            <a:off x="3431002" y="169660"/>
            <a:ext cx="5329997" cy="668188"/>
          </a:xfrm>
          <a:prstGeom prst="rect">
            <a:avLst/>
          </a:prstGeom>
        </p:spPr>
      </p:pic>
    </p:spTree>
    <p:extLst>
      <p:ext uri="{BB962C8B-B14F-4D97-AF65-F5344CB8AC3E}">
        <p14:creationId xmlns:p14="http://schemas.microsoft.com/office/powerpoint/2010/main" val="41163177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39C67-8F4B-56BF-4E01-5FBA22745C4A}"/>
              </a:ext>
            </a:extLst>
          </p:cNvPr>
          <p:cNvSpPr txBox="1">
            <a:spLocks/>
          </p:cNvSpPr>
          <p:nvPr/>
        </p:nvSpPr>
        <p:spPr>
          <a:xfrm>
            <a:off x="831796" y="919844"/>
            <a:ext cx="5781343"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dirty="0"/>
              <a:t>Positionality</a:t>
            </a:r>
          </a:p>
        </p:txBody>
      </p:sp>
      <p:sp>
        <p:nvSpPr>
          <p:cNvPr id="3" name="Content Placeholder 2">
            <a:extLst>
              <a:ext uri="{FF2B5EF4-FFF2-40B4-BE49-F238E27FC236}">
                <a16:creationId xmlns:a16="http://schemas.microsoft.com/office/drawing/2014/main" id="{D175823A-757B-B94A-3CB6-7760B78948BA}"/>
              </a:ext>
            </a:extLst>
          </p:cNvPr>
          <p:cNvSpPr txBox="1">
            <a:spLocks/>
          </p:cNvSpPr>
          <p:nvPr/>
        </p:nvSpPr>
        <p:spPr>
          <a:xfrm>
            <a:off x="831795" y="2245407"/>
            <a:ext cx="5781344" cy="348495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1800"/>
              </a:spcBef>
              <a:buFont typeface="Arial" panose="020B0604020202020204" pitchFamily="34" charset="0"/>
              <a:buNone/>
            </a:pPr>
            <a:r>
              <a:rPr lang="en-CA" sz="2200" dirty="0"/>
              <a:t>The perspectives I will present are informed by my professional and lived experiences as:</a:t>
            </a:r>
          </a:p>
          <a:p>
            <a:pPr>
              <a:lnSpc>
                <a:spcPct val="100000"/>
              </a:lnSpc>
              <a:spcBef>
                <a:spcPts val="1800"/>
              </a:spcBef>
              <a:buFont typeface="Wingdings" panose="05000000000000000000" pitchFamily="2" charset="2"/>
              <a:buChar char="v"/>
            </a:pPr>
            <a:r>
              <a:rPr lang="en-CA" sz="2000" dirty="0"/>
              <a:t> An IR researcher who worked in Big Tech for 19 years before quitting the industry last year out of serious moral and ethical concerns about the industry’s complicity in societal harms</a:t>
            </a:r>
          </a:p>
          <a:p>
            <a:pPr>
              <a:lnSpc>
                <a:spcPct val="100000"/>
              </a:lnSpc>
              <a:spcBef>
                <a:spcPts val="1800"/>
              </a:spcBef>
              <a:buFont typeface="Wingdings" panose="05000000000000000000" pitchFamily="2" charset="2"/>
              <a:buChar char="v"/>
            </a:pPr>
            <a:r>
              <a:rPr lang="en-CA" sz="2000" dirty="0"/>
              <a:t> A Southasian immigrant worker (in USA, UK, and Canada) involved in movement organizing for social justice within the Southasian diaspora</a:t>
            </a:r>
          </a:p>
        </p:txBody>
      </p:sp>
      <p:pic>
        <p:nvPicPr>
          <p:cNvPr id="8" name="Picture 7">
            <a:extLst>
              <a:ext uri="{FF2B5EF4-FFF2-40B4-BE49-F238E27FC236}">
                <a16:creationId xmlns:a16="http://schemas.microsoft.com/office/drawing/2014/main" id="{BC036BF4-D110-78C8-B466-6FEAEA636A01}"/>
              </a:ext>
            </a:extLst>
          </p:cNvPr>
          <p:cNvPicPr>
            <a:picLocks noChangeAspect="1"/>
          </p:cNvPicPr>
          <p:nvPr/>
        </p:nvPicPr>
        <p:blipFill>
          <a:blip r:embed="rId2"/>
          <a:srcRect b="4228"/>
          <a:stretch>
            <a:fillRect/>
          </a:stretch>
        </p:blipFill>
        <p:spPr>
          <a:xfrm>
            <a:off x="7304144" y="1968808"/>
            <a:ext cx="4056061" cy="4818681"/>
          </a:xfrm>
          <a:prstGeom prst="rect">
            <a:avLst/>
          </a:prstGeom>
          <a:ln>
            <a:noFill/>
          </a:ln>
          <a:effectLst/>
        </p:spPr>
      </p:pic>
      <p:pic>
        <p:nvPicPr>
          <p:cNvPr id="9" name="Picture 8">
            <a:extLst>
              <a:ext uri="{FF2B5EF4-FFF2-40B4-BE49-F238E27FC236}">
                <a16:creationId xmlns:a16="http://schemas.microsoft.com/office/drawing/2014/main" id="{F78F5F58-FC16-B472-9A82-14F84DBA448E}"/>
              </a:ext>
            </a:extLst>
          </p:cNvPr>
          <p:cNvPicPr>
            <a:picLocks noChangeAspect="1"/>
          </p:cNvPicPr>
          <p:nvPr/>
        </p:nvPicPr>
        <p:blipFill>
          <a:blip r:embed="rId3"/>
          <a:stretch>
            <a:fillRect/>
          </a:stretch>
        </p:blipFill>
        <p:spPr>
          <a:xfrm>
            <a:off x="8715802" y="70511"/>
            <a:ext cx="1231272" cy="1231272"/>
          </a:xfrm>
          <a:prstGeom prst="rect">
            <a:avLst/>
          </a:prstGeom>
          <a:ln>
            <a:noFill/>
          </a:ln>
          <a:effectLst/>
        </p:spPr>
      </p:pic>
      <p:sp>
        <p:nvSpPr>
          <p:cNvPr id="10" name="TextBox 9">
            <a:extLst>
              <a:ext uri="{FF2B5EF4-FFF2-40B4-BE49-F238E27FC236}">
                <a16:creationId xmlns:a16="http://schemas.microsoft.com/office/drawing/2014/main" id="{810DD33B-6AC1-BAF4-A7C1-B37414BA65D6}"/>
              </a:ext>
            </a:extLst>
          </p:cNvPr>
          <p:cNvSpPr txBox="1"/>
          <p:nvPr/>
        </p:nvSpPr>
        <p:spPr>
          <a:xfrm>
            <a:off x="7539424" y="1298766"/>
            <a:ext cx="3584028" cy="584775"/>
          </a:xfrm>
          <a:prstGeom prst="rect">
            <a:avLst/>
          </a:prstGeom>
          <a:noFill/>
          <a:ln>
            <a:noFill/>
            <a:prstDash val="dash"/>
          </a:ln>
        </p:spPr>
        <p:txBody>
          <a:bodyPr wrap="square" anchor="b">
            <a:spAutoFit/>
          </a:bodyPr>
          <a:lstStyle/>
          <a:p>
            <a:pPr algn="ctr"/>
            <a:r>
              <a:rPr lang="en-US" sz="1600" dirty="0">
                <a:hlinkClick r:id="rId4"/>
              </a:rPr>
              <a:t>https://disjunctionsmag.com/articles/why-leaving-big-tech/</a:t>
            </a:r>
            <a:endParaRPr lang="en-CA" sz="1600" dirty="0"/>
          </a:p>
        </p:txBody>
      </p:sp>
    </p:spTree>
    <p:extLst>
      <p:ext uri="{BB962C8B-B14F-4D97-AF65-F5344CB8AC3E}">
        <p14:creationId xmlns:p14="http://schemas.microsoft.com/office/powerpoint/2010/main" val="3203108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86A6E4F-1FDE-903F-A8AA-6BDB6C5A7366}"/>
              </a:ext>
            </a:extLst>
          </p:cNvPr>
          <p:cNvPicPr>
            <a:picLocks noChangeAspect="1"/>
          </p:cNvPicPr>
          <p:nvPr/>
        </p:nvPicPr>
        <p:blipFill>
          <a:blip r:embed="rId3"/>
          <a:stretch>
            <a:fillRect/>
          </a:stretch>
        </p:blipFill>
        <p:spPr>
          <a:xfrm>
            <a:off x="1998772" y="2231871"/>
            <a:ext cx="8193052" cy="3988800"/>
          </a:xfrm>
          <a:prstGeom prst="rect">
            <a:avLst/>
          </a:prstGeom>
        </p:spPr>
      </p:pic>
      <p:pic>
        <p:nvPicPr>
          <p:cNvPr id="6" name="Picture 5" descr="A close-up of a paper&#10;&#10;AI-generated content may be incorrect.">
            <a:extLst>
              <a:ext uri="{FF2B5EF4-FFF2-40B4-BE49-F238E27FC236}">
                <a16:creationId xmlns:a16="http://schemas.microsoft.com/office/drawing/2014/main" id="{356E8B7A-3FF6-649F-E155-F862916EDD35}"/>
              </a:ext>
            </a:extLst>
          </p:cNvPr>
          <p:cNvPicPr>
            <a:picLocks noChangeAspect="1"/>
          </p:cNvPicPr>
          <p:nvPr/>
        </p:nvPicPr>
        <p:blipFill>
          <a:blip r:embed="rId4"/>
          <a:stretch>
            <a:fillRect/>
          </a:stretch>
        </p:blipFill>
        <p:spPr>
          <a:xfrm>
            <a:off x="2190549" y="275557"/>
            <a:ext cx="7810901" cy="1714588"/>
          </a:xfrm>
          <a:custGeom>
            <a:avLst/>
            <a:gdLst>
              <a:gd name="csX0" fmla="*/ 0 w 7810901"/>
              <a:gd name="csY0" fmla="*/ 0 h 1714588"/>
              <a:gd name="csX1" fmla="*/ 401703 w 7810901"/>
              <a:gd name="csY1" fmla="*/ 0 h 1714588"/>
              <a:gd name="csX2" fmla="*/ 1037734 w 7810901"/>
              <a:gd name="csY2" fmla="*/ 0 h 1714588"/>
              <a:gd name="csX3" fmla="*/ 1361328 w 7810901"/>
              <a:gd name="csY3" fmla="*/ 0 h 1714588"/>
              <a:gd name="csX4" fmla="*/ 1684923 w 7810901"/>
              <a:gd name="csY4" fmla="*/ 0 h 1714588"/>
              <a:gd name="csX5" fmla="*/ 2399062 w 7810901"/>
              <a:gd name="csY5" fmla="*/ 0 h 1714588"/>
              <a:gd name="csX6" fmla="*/ 2956984 w 7810901"/>
              <a:gd name="csY6" fmla="*/ 0 h 1714588"/>
              <a:gd name="csX7" fmla="*/ 3593014 w 7810901"/>
              <a:gd name="csY7" fmla="*/ 0 h 1714588"/>
              <a:gd name="csX8" fmla="*/ 4150936 w 7810901"/>
              <a:gd name="csY8" fmla="*/ 0 h 1714588"/>
              <a:gd name="csX9" fmla="*/ 4474530 w 7810901"/>
              <a:gd name="csY9" fmla="*/ 0 h 1714588"/>
              <a:gd name="csX10" fmla="*/ 4954343 w 7810901"/>
              <a:gd name="csY10" fmla="*/ 0 h 1714588"/>
              <a:gd name="csX11" fmla="*/ 5277937 w 7810901"/>
              <a:gd name="csY11" fmla="*/ 0 h 1714588"/>
              <a:gd name="csX12" fmla="*/ 5913968 w 7810901"/>
              <a:gd name="csY12" fmla="*/ 0 h 1714588"/>
              <a:gd name="csX13" fmla="*/ 6315671 w 7810901"/>
              <a:gd name="csY13" fmla="*/ 0 h 1714588"/>
              <a:gd name="csX14" fmla="*/ 7029811 w 7810901"/>
              <a:gd name="csY14" fmla="*/ 0 h 1714588"/>
              <a:gd name="csX15" fmla="*/ 7810901 w 7810901"/>
              <a:gd name="csY15" fmla="*/ 0 h 1714588"/>
              <a:gd name="csX16" fmla="*/ 7810901 w 7810901"/>
              <a:gd name="csY16" fmla="*/ 571529 h 1714588"/>
              <a:gd name="csX17" fmla="*/ 7810901 w 7810901"/>
              <a:gd name="csY17" fmla="*/ 1108767 h 1714588"/>
              <a:gd name="csX18" fmla="*/ 7810901 w 7810901"/>
              <a:gd name="csY18" fmla="*/ 1714588 h 1714588"/>
              <a:gd name="csX19" fmla="*/ 7174870 w 7810901"/>
              <a:gd name="csY19" fmla="*/ 1714588 h 1714588"/>
              <a:gd name="csX20" fmla="*/ 6538840 w 7810901"/>
              <a:gd name="csY20" fmla="*/ 1714588 h 1714588"/>
              <a:gd name="csX21" fmla="*/ 6215246 w 7810901"/>
              <a:gd name="csY21" fmla="*/ 1714588 h 1714588"/>
              <a:gd name="csX22" fmla="*/ 5501106 w 7810901"/>
              <a:gd name="csY22" fmla="*/ 1714588 h 1714588"/>
              <a:gd name="csX23" fmla="*/ 4865075 w 7810901"/>
              <a:gd name="csY23" fmla="*/ 1714588 h 1714588"/>
              <a:gd name="csX24" fmla="*/ 4150936 w 7810901"/>
              <a:gd name="csY24" fmla="*/ 1714588 h 1714588"/>
              <a:gd name="csX25" fmla="*/ 3593014 w 7810901"/>
              <a:gd name="csY25" fmla="*/ 1714588 h 1714588"/>
              <a:gd name="csX26" fmla="*/ 3113202 w 7810901"/>
              <a:gd name="csY26" fmla="*/ 1714588 h 1714588"/>
              <a:gd name="csX27" fmla="*/ 2633389 w 7810901"/>
              <a:gd name="csY27" fmla="*/ 1714588 h 1714588"/>
              <a:gd name="csX28" fmla="*/ 1997359 w 7810901"/>
              <a:gd name="csY28" fmla="*/ 1714588 h 1714588"/>
              <a:gd name="csX29" fmla="*/ 1361328 w 7810901"/>
              <a:gd name="csY29" fmla="*/ 1714588 h 1714588"/>
              <a:gd name="csX30" fmla="*/ 725298 w 7810901"/>
              <a:gd name="csY30" fmla="*/ 1714588 h 1714588"/>
              <a:gd name="csX31" fmla="*/ 0 w 7810901"/>
              <a:gd name="csY31" fmla="*/ 1714588 h 1714588"/>
              <a:gd name="csX32" fmla="*/ 0 w 7810901"/>
              <a:gd name="csY32" fmla="*/ 1108767 h 1714588"/>
              <a:gd name="csX33" fmla="*/ 0 w 7810901"/>
              <a:gd name="csY33" fmla="*/ 520092 h 1714588"/>
              <a:gd name="csX34" fmla="*/ 0 w 7810901"/>
              <a:gd name="csY34" fmla="*/ 0 h 17145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7810901" h="1714588" fill="none" extrusionOk="0">
                <a:moveTo>
                  <a:pt x="0" y="0"/>
                </a:moveTo>
                <a:cubicBezTo>
                  <a:pt x="101332" y="-13942"/>
                  <a:pt x="286745" y="23331"/>
                  <a:pt x="401703" y="0"/>
                </a:cubicBezTo>
                <a:cubicBezTo>
                  <a:pt x="516661" y="-23331"/>
                  <a:pt x="859983" y="63786"/>
                  <a:pt x="1037734" y="0"/>
                </a:cubicBezTo>
                <a:cubicBezTo>
                  <a:pt x="1215485" y="-63786"/>
                  <a:pt x="1243465" y="16986"/>
                  <a:pt x="1361328" y="0"/>
                </a:cubicBezTo>
                <a:cubicBezTo>
                  <a:pt x="1479191" y="-16986"/>
                  <a:pt x="1608439" y="19939"/>
                  <a:pt x="1684923" y="0"/>
                </a:cubicBezTo>
                <a:cubicBezTo>
                  <a:pt x="1761408" y="-19939"/>
                  <a:pt x="2233157" y="45394"/>
                  <a:pt x="2399062" y="0"/>
                </a:cubicBezTo>
                <a:cubicBezTo>
                  <a:pt x="2564967" y="-45394"/>
                  <a:pt x="2787673" y="6887"/>
                  <a:pt x="2956984" y="0"/>
                </a:cubicBezTo>
                <a:cubicBezTo>
                  <a:pt x="3126295" y="-6887"/>
                  <a:pt x="3306604" y="25933"/>
                  <a:pt x="3593014" y="0"/>
                </a:cubicBezTo>
                <a:cubicBezTo>
                  <a:pt x="3879424" y="-25933"/>
                  <a:pt x="3992295" y="24059"/>
                  <a:pt x="4150936" y="0"/>
                </a:cubicBezTo>
                <a:cubicBezTo>
                  <a:pt x="4309577" y="-24059"/>
                  <a:pt x="4368701" y="28564"/>
                  <a:pt x="4474530" y="0"/>
                </a:cubicBezTo>
                <a:cubicBezTo>
                  <a:pt x="4580359" y="-28564"/>
                  <a:pt x="4787019" y="16029"/>
                  <a:pt x="4954343" y="0"/>
                </a:cubicBezTo>
                <a:cubicBezTo>
                  <a:pt x="5121667" y="-16029"/>
                  <a:pt x="5180716" y="31610"/>
                  <a:pt x="5277937" y="0"/>
                </a:cubicBezTo>
                <a:cubicBezTo>
                  <a:pt x="5375158" y="-31610"/>
                  <a:pt x="5693877" y="64555"/>
                  <a:pt x="5913968" y="0"/>
                </a:cubicBezTo>
                <a:cubicBezTo>
                  <a:pt x="6134059" y="-64555"/>
                  <a:pt x="6228531" y="8969"/>
                  <a:pt x="6315671" y="0"/>
                </a:cubicBezTo>
                <a:cubicBezTo>
                  <a:pt x="6402811" y="-8969"/>
                  <a:pt x="6699708" y="42374"/>
                  <a:pt x="7029811" y="0"/>
                </a:cubicBezTo>
                <a:cubicBezTo>
                  <a:pt x="7359914" y="-42374"/>
                  <a:pt x="7452102" y="52891"/>
                  <a:pt x="7810901" y="0"/>
                </a:cubicBezTo>
                <a:cubicBezTo>
                  <a:pt x="7849420" y="137238"/>
                  <a:pt x="7761882" y="416357"/>
                  <a:pt x="7810901" y="571529"/>
                </a:cubicBezTo>
                <a:cubicBezTo>
                  <a:pt x="7859920" y="726701"/>
                  <a:pt x="7767422" y="868886"/>
                  <a:pt x="7810901" y="1108767"/>
                </a:cubicBezTo>
                <a:cubicBezTo>
                  <a:pt x="7854380" y="1348648"/>
                  <a:pt x="7809237" y="1564586"/>
                  <a:pt x="7810901" y="1714588"/>
                </a:cubicBezTo>
                <a:cubicBezTo>
                  <a:pt x="7627720" y="1775854"/>
                  <a:pt x="7480439" y="1681092"/>
                  <a:pt x="7174870" y="1714588"/>
                </a:cubicBezTo>
                <a:cubicBezTo>
                  <a:pt x="6869301" y="1748084"/>
                  <a:pt x="6793067" y="1681363"/>
                  <a:pt x="6538840" y="1714588"/>
                </a:cubicBezTo>
                <a:cubicBezTo>
                  <a:pt x="6284613" y="1747813"/>
                  <a:pt x="6358206" y="1709087"/>
                  <a:pt x="6215246" y="1714588"/>
                </a:cubicBezTo>
                <a:cubicBezTo>
                  <a:pt x="6072286" y="1720089"/>
                  <a:pt x="5666899" y="1696465"/>
                  <a:pt x="5501106" y="1714588"/>
                </a:cubicBezTo>
                <a:cubicBezTo>
                  <a:pt x="5335313" y="1732711"/>
                  <a:pt x="5035855" y="1656291"/>
                  <a:pt x="4865075" y="1714588"/>
                </a:cubicBezTo>
                <a:cubicBezTo>
                  <a:pt x="4694295" y="1772885"/>
                  <a:pt x="4500915" y="1675858"/>
                  <a:pt x="4150936" y="1714588"/>
                </a:cubicBezTo>
                <a:cubicBezTo>
                  <a:pt x="3800957" y="1753318"/>
                  <a:pt x="3825279" y="1701368"/>
                  <a:pt x="3593014" y="1714588"/>
                </a:cubicBezTo>
                <a:cubicBezTo>
                  <a:pt x="3360749" y="1727808"/>
                  <a:pt x="3256385" y="1704975"/>
                  <a:pt x="3113202" y="1714588"/>
                </a:cubicBezTo>
                <a:cubicBezTo>
                  <a:pt x="2970019" y="1724201"/>
                  <a:pt x="2847068" y="1677205"/>
                  <a:pt x="2633389" y="1714588"/>
                </a:cubicBezTo>
                <a:cubicBezTo>
                  <a:pt x="2419710" y="1751971"/>
                  <a:pt x="2132411" y="1682343"/>
                  <a:pt x="1997359" y="1714588"/>
                </a:cubicBezTo>
                <a:cubicBezTo>
                  <a:pt x="1862307" y="1746833"/>
                  <a:pt x="1569359" y="1638441"/>
                  <a:pt x="1361328" y="1714588"/>
                </a:cubicBezTo>
                <a:cubicBezTo>
                  <a:pt x="1153297" y="1790735"/>
                  <a:pt x="1001207" y="1675980"/>
                  <a:pt x="725298" y="1714588"/>
                </a:cubicBezTo>
                <a:cubicBezTo>
                  <a:pt x="449389" y="1753196"/>
                  <a:pt x="330140" y="1700189"/>
                  <a:pt x="0" y="1714588"/>
                </a:cubicBezTo>
                <a:cubicBezTo>
                  <a:pt x="-16214" y="1557486"/>
                  <a:pt x="5796" y="1337079"/>
                  <a:pt x="0" y="1108767"/>
                </a:cubicBezTo>
                <a:cubicBezTo>
                  <a:pt x="-5796" y="880455"/>
                  <a:pt x="7956" y="650338"/>
                  <a:pt x="0" y="520092"/>
                </a:cubicBezTo>
                <a:cubicBezTo>
                  <a:pt x="-7956" y="389846"/>
                  <a:pt x="61050" y="256337"/>
                  <a:pt x="0" y="0"/>
                </a:cubicBezTo>
                <a:close/>
              </a:path>
              <a:path w="7810901" h="1714588" stroke="0" extrusionOk="0">
                <a:moveTo>
                  <a:pt x="0" y="0"/>
                </a:moveTo>
                <a:cubicBezTo>
                  <a:pt x="205487" y="-546"/>
                  <a:pt x="291180" y="50100"/>
                  <a:pt x="557922" y="0"/>
                </a:cubicBezTo>
                <a:cubicBezTo>
                  <a:pt x="824664" y="-50100"/>
                  <a:pt x="876480" y="9052"/>
                  <a:pt x="959625" y="0"/>
                </a:cubicBezTo>
                <a:cubicBezTo>
                  <a:pt x="1042770" y="-9052"/>
                  <a:pt x="1323196" y="4660"/>
                  <a:pt x="1673765" y="0"/>
                </a:cubicBezTo>
                <a:cubicBezTo>
                  <a:pt x="2024334" y="-4660"/>
                  <a:pt x="2159968" y="507"/>
                  <a:pt x="2309795" y="0"/>
                </a:cubicBezTo>
                <a:cubicBezTo>
                  <a:pt x="2459622" y="-507"/>
                  <a:pt x="2615849" y="20"/>
                  <a:pt x="2711498" y="0"/>
                </a:cubicBezTo>
                <a:cubicBezTo>
                  <a:pt x="2807147" y="-20"/>
                  <a:pt x="2964855" y="11396"/>
                  <a:pt x="3035093" y="0"/>
                </a:cubicBezTo>
                <a:cubicBezTo>
                  <a:pt x="3105331" y="-11396"/>
                  <a:pt x="3291716" y="25813"/>
                  <a:pt x="3358687" y="0"/>
                </a:cubicBezTo>
                <a:cubicBezTo>
                  <a:pt x="3425658" y="-25813"/>
                  <a:pt x="3673643" y="36669"/>
                  <a:pt x="3760391" y="0"/>
                </a:cubicBezTo>
                <a:cubicBezTo>
                  <a:pt x="3847139" y="-36669"/>
                  <a:pt x="3992382" y="4887"/>
                  <a:pt x="4083985" y="0"/>
                </a:cubicBezTo>
                <a:cubicBezTo>
                  <a:pt x="4175588" y="-4887"/>
                  <a:pt x="4349270" y="22833"/>
                  <a:pt x="4563798" y="0"/>
                </a:cubicBezTo>
                <a:cubicBezTo>
                  <a:pt x="4778326" y="-22833"/>
                  <a:pt x="5118971" y="75874"/>
                  <a:pt x="5277937" y="0"/>
                </a:cubicBezTo>
                <a:cubicBezTo>
                  <a:pt x="5436903" y="-75874"/>
                  <a:pt x="5796585" y="66730"/>
                  <a:pt x="5992077" y="0"/>
                </a:cubicBezTo>
                <a:cubicBezTo>
                  <a:pt x="6187569" y="-66730"/>
                  <a:pt x="6292085" y="11051"/>
                  <a:pt x="6393780" y="0"/>
                </a:cubicBezTo>
                <a:cubicBezTo>
                  <a:pt x="6495475" y="-11051"/>
                  <a:pt x="6637603" y="39442"/>
                  <a:pt x="6873593" y="0"/>
                </a:cubicBezTo>
                <a:cubicBezTo>
                  <a:pt x="7109583" y="-39442"/>
                  <a:pt x="7398683" y="13969"/>
                  <a:pt x="7810901" y="0"/>
                </a:cubicBezTo>
                <a:cubicBezTo>
                  <a:pt x="7839437" y="161751"/>
                  <a:pt x="7787170" y="338381"/>
                  <a:pt x="7810901" y="571529"/>
                </a:cubicBezTo>
                <a:cubicBezTo>
                  <a:pt x="7834632" y="804677"/>
                  <a:pt x="7785552" y="947276"/>
                  <a:pt x="7810901" y="1143059"/>
                </a:cubicBezTo>
                <a:cubicBezTo>
                  <a:pt x="7836250" y="1338842"/>
                  <a:pt x="7781694" y="1590703"/>
                  <a:pt x="7810901" y="1714588"/>
                </a:cubicBezTo>
                <a:cubicBezTo>
                  <a:pt x="7661759" y="1714709"/>
                  <a:pt x="7586276" y="1705053"/>
                  <a:pt x="7409198" y="1714588"/>
                </a:cubicBezTo>
                <a:cubicBezTo>
                  <a:pt x="7232120" y="1724123"/>
                  <a:pt x="7071462" y="1702631"/>
                  <a:pt x="6929385" y="1714588"/>
                </a:cubicBezTo>
                <a:cubicBezTo>
                  <a:pt x="6787308" y="1726545"/>
                  <a:pt x="6696540" y="1707484"/>
                  <a:pt x="6527682" y="1714588"/>
                </a:cubicBezTo>
                <a:cubicBezTo>
                  <a:pt x="6358824" y="1721692"/>
                  <a:pt x="6330692" y="1697863"/>
                  <a:pt x="6204087" y="1714588"/>
                </a:cubicBezTo>
                <a:cubicBezTo>
                  <a:pt x="6077482" y="1731313"/>
                  <a:pt x="5769630" y="1662659"/>
                  <a:pt x="5568057" y="1714588"/>
                </a:cubicBezTo>
                <a:cubicBezTo>
                  <a:pt x="5366484" y="1766517"/>
                  <a:pt x="5126877" y="1641090"/>
                  <a:pt x="4932026" y="1714588"/>
                </a:cubicBezTo>
                <a:cubicBezTo>
                  <a:pt x="4737175" y="1788086"/>
                  <a:pt x="4643763" y="1691587"/>
                  <a:pt x="4452214" y="1714588"/>
                </a:cubicBezTo>
                <a:cubicBezTo>
                  <a:pt x="4260665" y="1737589"/>
                  <a:pt x="4183825" y="1669325"/>
                  <a:pt x="4050510" y="1714588"/>
                </a:cubicBezTo>
                <a:cubicBezTo>
                  <a:pt x="3917195" y="1759851"/>
                  <a:pt x="3778864" y="1679616"/>
                  <a:pt x="3570698" y="1714588"/>
                </a:cubicBezTo>
                <a:cubicBezTo>
                  <a:pt x="3362532" y="1749560"/>
                  <a:pt x="3329416" y="1709990"/>
                  <a:pt x="3168994" y="1714588"/>
                </a:cubicBezTo>
                <a:cubicBezTo>
                  <a:pt x="3008572" y="1719186"/>
                  <a:pt x="2891922" y="1681942"/>
                  <a:pt x="2689182" y="1714588"/>
                </a:cubicBezTo>
                <a:cubicBezTo>
                  <a:pt x="2486442" y="1747234"/>
                  <a:pt x="2357104" y="1691361"/>
                  <a:pt x="2209369" y="1714588"/>
                </a:cubicBezTo>
                <a:cubicBezTo>
                  <a:pt x="2061634" y="1737815"/>
                  <a:pt x="1863319" y="1658179"/>
                  <a:pt x="1729557" y="1714588"/>
                </a:cubicBezTo>
                <a:cubicBezTo>
                  <a:pt x="1595795" y="1770997"/>
                  <a:pt x="1438869" y="1706667"/>
                  <a:pt x="1249744" y="1714588"/>
                </a:cubicBezTo>
                <a:cubicBezTo>
                  <a:pt x="1060619" y="1722509"/>
                  <a:pt x="769545" y="1703971"/>
                  <a:pt x="613714" y="1714588"/>
                </a:cubicBezTo>
                <a:cubicBezTo>
                  <a:pt x="457883" y="1725205"/>
                  <a:pt x="158549" y="1660746"/>
                  <a:pt x="0" y="1714588"/>
                </a:cubicBezTo>
                <a:cubicBezTo>
                  <a:pt x="-19607" y="1523025"/>
                  <a:pt x="26956" y="1329873"/>
                  <a:pt x="0" y="1125913"/>
                </a:cubicBezTo>
                <a:cubicBezTo>
                  <a:pt x="-26956" y="921954"/>
                  <a:pt x="43245" y="699399"/>
                  <a:pt x="0" y="588675"/>
                </a:cubicBezTo>
                <a:cubicBezTo>
                  <a:pt x="-43245" y="477951"/>
                  <a:pt x="47919" y="127598"/>
                  <a:pt x="0" y="0"/>
                </a:cubicBezTo>
                <a:close/>
              </a:path>
            </a:pathLst>
          </a:custGeom>
          <a:ln>
            <a:solidFill>
              <a:schemeClr val="tx1"/>
            </a:solidFill>
            <a:extLst>
              <a:ext uri="{C807C97D-BFC1-408E-A445-0C87EB9F89A2}">
                <ask:lineSketchStyleProps xmlns:ask="http://schemas.microsoft.com/office/drawing/2018/sketchyshapes" sd="2165498218">
                  <a:prstGeom prst="rect">
                    <a:avLst/>
                  </a:prstGeom>
                  <ask:type>
                    <ask:lineSketchScribble/>
                  </ask:type>
                </ask:lineSketchStyleProps>
              </a:ext>
            </a:extLst>
          </a:ln>
          <a:effectLst>
            <a:outerShdw blurRad="292100" dist="139700" dir="2700000" algn="tl" rotWithShape="0">
              <a:srgbClr val="333333">
                <a:alpha val="65000"/>
              </a:srgbClr>
            </a:outerShdw>
          </a:effectLst>
        </p:spPr>
      </p:pic>
      <p:sp>
        <p:nvSpPr>
          <p:cNvPr id="13" name="TextBox 12">
            <a:extLst>
              <a:ext uri="{FF2B5EF4-FFF2-40B4-BE49-F238E27FC236}">
                <a16:creationId xmlns:a16="http://schemas.microsoft.com/office/drawing/2014/main" id="{A5BF18A3-0F51-7A51-B230-3DD94EB6DEC0}"/>
              </a:ext>
            </a:extLst>
          </p:cNvPr>
          <p:cNvSpPr txBox="1"/>
          <p:nvPr/>
        </p:nvSpPr>
        <p:spPr>
          <a:xfrm>
            <a:off x="2986341" y="6320563"/>
            <a:ext cx="6219316" cy="461665"/>
          </a:xfrm>
          <a:prstGeom prst="rect">
            <a:avLst/>
          </a:prstGeom>
          <a:noFill/>
        </p:spPr>
        <p:txBody>
          <a:bodyPr wrap="square" rtlCol="0">
            <a:spAutoFit/>
          </a:bodyPr>
          <a:lstStyle/>
          <a:p>
            <a:pPr algn="ctr"/>
            <a:r>
              <a:rPr lang="en-CA" sz="2400" dirty="0"/>
              <a:t>Published in 1976 (half a century ago)</a:t>
            </a:r>
          </a:p>
        </p:txBody>
      </p:sp>
    </p:spTree>
    <p:extLst>
      <p:ext uri="{BB962C8B-B14F-4D97-AF65-F5344CB8AC3E}">
        <p14:creationId xmlns:p14="http://schemas.microsoft.com/office/powerpoint/2010/main" val="22718998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9E352-D293-3472-ACC5-0A8462991277}"/>
              </a:ext>
            </a:extLst>
          </p:cNvPr>
          <p:cNvSpPr>
            <a:spLocks noGrp="1"/>
          </p:cNvSpPr>
          <p:nvPr>
            <p:ph type="title"/>
          </p:nvPr>
        </p:nvSpPr>
        <p:spPr/>
        <p:txBody>
          <a:bodyPr>
            <a:normAutofit/>
          </a:bodyPr>
          <a:lstStyle/>
          <a:p>
            <a:pPr algn="ctr"/>
            <a:r>
              <a:rPr lang="en-CA" sz="6000" dirty="0"/>
              <a:t>An inconvenient truth about IR</a:t>
            </a:r>
          </a:p>
        </p:txBody>
      </p:sp>
      <p:cxnSp>
        <p:nvCxnSpPr>
          <p:cNvPr id="4" name="Straight Connector 3">
            <a:extLst>
              <a:ext uri="{FF2B5EF4-FFF2-40B4-BE49-F238E27FC236}">
                <a16:creationId xmlns:a16="http://schemas.microsoft.com/office/drawing/2014/main" id="{88E0BC58-E457-B5F9-6DA7-D9B8509374E5}"/>
              </a:ext>
            </a:extLst>
          </p:cNvPr>
          <p:cNvCxnSpPr>
            <a:cxnSpLocks/>
          </p:cNvCxnSpPr>
          <p:nvPr/>
        </p:nvCxnSpPr>
        <p:spPr>
          <a:xfrm>
            <a:off x="3512772" y="2154240"/>
            <a:ext cx="0" cy="435133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100E655F-751F-CE02-D245-FFDE6E49C296}"/>
              </a:ext>
            </a:extLst>
          </p:cNvPr>
          <p:cNvCxnSpPr>
            <a:cxnSpLocks/>
          </p:cNvCxnSpPr>
          <p:nvPr/>
        </p:nvCxnSpPr>
        <p:spPr>
          <a:xfrm>
            <a:off x="373852" y="4329909"/>
            <a:ext cx="11448000" cy="0"/>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6E1CCF91-8C50-6B61-36EC-7FD5B8C85251}"/>
              </a:ext>
            </a:extLst>
          </p:cNvPr>
          <p:cNvSpPr txBox="1"/>
          <p:nvPr/>
        </p:nvSpPr>
        <p:spPr>
          <a:xfrm>
            <a:off x="300033" y="2974362"/>
            <a:ext cx="2828923" cy="523220"/>
          </a:xfrm>
          <a:prstGeom prst="rect">
            <a:avLst/>
          </a:prstGeom>
          <a:noFill/>
          <a:ln>
            <a:noFill/>
          </a:ln>
        </p:spPr>
        <p:txBody>
          <a:bodyPr wrap="square" rtlCol="0">
            <a:spAutoFit/>
          </a:bodyPr>
          <a:lstStyle/>
          <a:p>
            <a:pPr algn="r"/>
            <a:r>
              <a:rPr lang="en-CA" sz="2800" dirty="0">
                <a:latin typeface="Aptos Black" panose="020B0004020202020204" pitchFamily="34" charset="0"/>
              </a:rPr>
              <a:t>EXPECTATION…</a:t>
            </a:r>
          </a:p>
        </p:txBody>
      </p:sp>
      <p:sp>
        <p:nvSpPr>
          <p:cNvPr id="13" name="TextBox 12">
            <a:extLst>
              <a:ext uri="{FF2B5EF4-FFF2-40B4-BE49-F238E27FC236}">
                <a16:creationId xmlns:a16="http://schemas.microsoft.com/office/drawing/2014/main" id="{5F5817FD-4D1E-5CE2-3E26-F1EFB193B512}"/>
              </a:ext>
            </a:extLst>
          </p:cNvPr>
          <p:cNvSpPr txBox="1"/>
          <p:nvPr/>
        </p:nvSpPr>
        <p:spPr>
          <a:xfrm>
            <a:off x="300032" y="5141807"/>
            <a:ext cx="2828925" cy="584775"/>
          </a:xfrm>
          <a:prstGeom prst="rect">
            <a:avLst/>
          </a:prstGeom>
          <a:noFill/>
        </p:spPr>
        <p:txBody>
          <a:bodyPr wrap="square" rtlCol="0">
            <a:spAutoFit/>
          </a:bodyPr>
          <a:lstStyle/>
          <a:p>
            <a:pPr algn="r"/>
            <a:r>
              <a:rPr lang="en-CA" sz="3200" dirty="0">
                <a:latin typeface="Aptos Black" panose="020B0004020202020204" pitchFamily="34" charset="0"/>
              </a:rPr>
              <a:t>REALITY…</a:t>
            </a:r>
          </a:p>
        </p:txBody>
      </p:sp>
      <p:grpSp>
        <p:nvGrpSpPr>
          <p:cNvPr id="116" name="Group 115">
            <a:extLst>
              <a:ext uri="{FF2B5EF4-FFF2-40B4-BE49-F238E27FC236}">
                <a16:creationId xmlns:a16="http://schemas.microsoft.com/office/drawing/2014/main" id="{BBBAB560-884D-2C27-0029-4A5A8C5882F1}"/>
              </a:ext>
            </a:extLst>
          </p:cNvPr>
          <p:cNvGrpSpPr/>
          <p:nvPr/>
        </p:nvGrpSpPr>
        <p:grpSpPr>
          <a:xfrm>
            <a:off x="3662354" y="1673756"/>
            <a:ext cx="8127208" cy="2496294"/>
            <a:chOff x="3662354" y="1673756"/>
            <a:chExt cx="8127208" cy="2496294"/>
          </a:xfrm>
        </p:grpSpPr>
        <p:grpSp>
          <p:nvGrpSpPr>
            <p:cNvPr id="22" name="Group 21">
              <a:extLst>
                <a:ext uri="{FF2B5EF4-FFF2-40B4-BE49-F238E27FC236}">
                  <a16:creationId xmlns:a16="http://schemas.microsoft.com/office/drawing/2014/main" id="{3F7E692F-5B4C-F2F8-9F20-4F9630315B1F}"/>
                </a:ext>
              </a:extLst>
            </p:cNvPr>
            <p:cNvGrpSpPr/>
            <p:nvPr/>
          </p:nvGrpSpPr>
          <p:grpSpPr>
            <a:xfrm>
              <a:off x="3662354" y="1673756"/>
              <a:ext cx="4395789" cy="1824217"/>
              <a:chOff x="3998116" y="2293143"/>
              <a:chExt cx="4395789" cy="1824217"/>
            </a:xfrm>
          </p:grpSpPr>
          <p:sp>
            <p:nvSpPr>
              <p:cNvPr id="21" name="Rectangle 20">
                <a:extLst>
                  <a:ext uri="{FF2B5EF4-FFF2-40B4-BE49-F238E27FC236}">
                    <a16:creationId xmlns:a16="http://schemas.microsoft.com/office/drawing/2014/main" id="{FF9E847E-217C-C937-3212-6A2F8CAF9181}"/>
                  </a:ext>
                </a:extLst>
              </p:cNvPr>
              <p:cNvSpPr/>
              <p:nvPr/>
            </p:nvSpPr>
            <p:spPr>
              <a:xfrm>
                <a:off x="3998116" y="2293143"/>
                <a:ext cx="4395789" cy="1824217"/>
              </a:xfrm>
              <a:custGeom>
                <a:avLst/>
                <a:gdLst>
                  <a:gd name="csX0" fmla="*/ 0 w 4395789"/>
                  <a:gd name="csY0" fmla="*/ 0 h 1824217"/>
                  <a:gd name="csX1" fmla="*/ 593432 w 4395789"/>
                  <a:gd name="csY1" fmla="*/ 0 h 1824217"/>
                  <a:gd name="csX2" fmla="*/ 1098947 w 4395789"/>
                  <a:gd name="csY2" fmla="*/ 0 h 1824217"/>
                  <a:gd name="csX3" fmla="*/ 1604463 w 4395789"/>
                  <a:gd name="csY3" fmla="*/ 0 h 1824217"/>
                  <a:gd name="csX4" fmla="*/ 2153937 w 4395789"/>
                  <a:gd name="csY4" fmla="*/ 0 h 1824217"/>
                  <a:gd name="csX5" fmla="*/ 2791326 w 4395789"/>
                  <a:gd name="csY5" fmla="*/ 0 h 1824217"/>
                  <a:gd name="csX6" fmla="*/ 3384758 w 4395789"/>
                  <a:gd name="csY6" fmla="*/ 0 h 1824217"/>
                  <a:gd name="csX7" fmla="*/ 3846315 w 4395789"/>
                  <a:gd name="csY7" fmla="*/ 0 h 1824217"/>
                  <a:gd name="csX8" fmla="*/ 4395789 w 4395789"/>
                  <a:gd name="csY8" fmla="*/ 0 h 1824217"/>
                  <a:gd name="csX9" fmla="*/ 4395789 w 4395789"/>
                  <a:gd name="csY9" fmla="*/ 419570 h 1824217"/>
                  <a:gd name="csX10" fmla="*/ 4395789 w 4395789"/>
                  <a:gd name="csY10" fmla="*/ 820898 h 1824217"/>
                  <a:gd name="csX11" fmla="*/ 4395789 w 4395789"/>
                  <a:gd name="csY11" fmla="*/ 1313436 h 1824217"/>
                  <a:gd name="csX12" fmla="*/ 4395789 w 4395789"/>
                  <a:gd name="csY12" fmla="*/ 1824217 h 1824217"/>
                  <a:gd name="csX13" fmla="*/ 3758400 w 4395789"/>
                  <a:gd name="csY13" fmla="*/ 1824217 h 1824217"/>
                  <a:gd name="csX14" fmla="*/ 3164968 w 4395789"/>
                  <a:gd name="csY14" fmla="*/ 1824217 h 1824217"/>
                  <a:gd name="csX15" fmla="*/ 2615494 w 4395789"/>
                  <a:gd name="csY15" fmla="*/ 1824217 h 1824217"/>
                  <a:gd name="csX16" fmla="*/ 2022063 w 4395789"/>
                  <a:gd name="csY16" fmla="*/ 1824217 h 1824217"/>
                  <a:gd name="csX17" fmla="*/ 1428631 w 4395789"/>
                  <a:gd name="csY17" fmla="*/ 1824217 h 1824217"/>
                  <a:gd name="csX18" fmla="*/ 879158 w 4395789"/>
                  <a:gd name="csY18" fmla="*/ 1824217 h 1824217"/>
                  <a:gd name="csX19" fmla="*/ 0 w 4395789"/>
                  <a:gd name="csY19" fmla="*/ 1824217 h 1824217"/>
                  <a:gd name="csX20" fmla="*/ 0 w 4395789"/>
                  <a:gd name="csY20" fmla="*/ 1331678 h 1824217"/>
                  <a:gd name="csX21" fmla="*/ 0 w 4395789"/>
                  <a:gd name="csY21" fmla="*/ 893866 h 1824217"/>
                  <a:gd name="csX22" fmla="*/ 0 w 4395789"/>
                  <a:gd name="csY22" fmla="*/ 474296 h 1824217"/>
                  <a:gd name="csX23" fmla="*/ 0 w 4395789"/>
                  <a:gd name="csY23" fmla="*/ 0 h 18242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395789" h="1824217" fill="none" extrusionOk="0">
                    <a:moveTo>
                      <a:pt x="0" y="0"/>
                    </a:moveTo>
                    <a:cubicBezTo>
                      <a:pt x="269111" y="-67332"/>
                      <a:pt x="350470" y="29179"/>
                      <a:pt x="593432" y="0"/>
                    </a:cubicBezTo>
                    <a:cubicBezTo>
                      <a:pt x="836394" y="-29179"/>
                      <a:pt x="948464" y="49456"/>
                      <a:pt x="1098947" y="0"/>
                    </a:cubicBezTo>
                    <a:cubicBezTo>
                      <a:pt x="1249430" y="-49456"/>
                      <a:pt x="1498996" y="22024"/>
                      <a:pt x="1604463" y="0"/>
                    </a:cubicBezTo>
                    <a:cubicBezTo>
                      <a:pt x="1709930" y="-22024"/>
                      <a:pt x="1939611" y="13565"/>
                      <a:pt x="2153937" y="0"/>
                    </a:cubicBezTo>
                    <a:cubicBezTo>
                      <a:pt x="2368263" y="-13565"/>
                      <a:pt x="2660417" y="60203"/>
                      <a:pt x="2791326" y="0"/>
                    </a:cubicBezTo>
                    <a:cubicBezTo>
                      <a:pt x="2922235" y="-60203"/>
                      <a:pt x="3143696" y="49948"/>
                      <a:pt x="3384758" y="0"/>
                    </a:cubicBezTo>
                    <a:cubicBezTo>
                      <a:pt x="3625820" y="-49948"/>
                      <a:pt x="3728509" y="14711"/>
                      <a:pt x="3846315" y="0"/>
                    </a:cubicBezTo>
                    <a:cubicBezTo>
                      <a:pt x="3964121" y="-14711"/>
                      <a:pt x="4270388" y="8094"/>
                      <a:pt x="4395789" y="0"/>
                    </a:cubicBezTo>
                    <a:cubicBezTo>
                      <a:pt x="4414903" y="138197"/>
                      <a:pt x="4380262" y="302406"/>
                      <a:pt x="4395789" y="419570"/>
                    </a:cubicBezTo>
                    <a:cubicBezTo>
                      <a:pt x="4411316" y="536734"/>
                      <a:pt x="4385461" y="732001"/>
                      <a:pt x="4395789" y="820898"/>
                    </a:cubicBezTo>
                    <a:cubicBezTo>
                      <a:pt x="4406117" y="909795"/>
                      <a:pt x="4347731" y="1106206"/>
                      <a:pt x="4395789" y="1313436"/>
                    </a:cubicBezTo>
                    <a:cubicBezTo>
                      <a:pt x="4443847" y="1520666"/>
                      <a:pt x="4365284" y="1670914"/>
                      <a:pt x="4395789" y="1824217"/>
                    </a:cubicBezTo>
                    <a:cubicBezTo>
                      <a:pt x="4162881" y="1852465"/>
                      <a:pt x="3909672" y="1760364"/>
                      <a:pt x="3758400" y="1824217"/>
                    </a:cubicBezTo>
                    <a:cubicBezTo>
                      <a:pt x="3607128" y="1888070"/>
                      <a:pt x="3458772" y="1754124"/>
                      <a:pt x="3164968" y="1824217"/>
                    </a:cubicBezTo>
                    <a:cubicBezTo>
                      <a:pt x="2871164" y="1894310"/>
                      <a:pt x="2778128" y="1771127"/>
                      <a:pt x="2615494" y="1824217"/>
                    </a:cubicBezTo>
                    <a:cubicBezTo>
                      <a:pt x="2452860" y="1877307"/>
                      <a:pt x="2164758" y="1800165"/>
                      <a:pt x="2022063" y="1824217"/>
                    </a:cubicBezTo>
                    <a:cubicBezTo>
                      <a:pt x="1879368" y="1848269"/>
                      <a:pt x="1591835" y="1763875"/>
                      <a:pt x="1428631" y="1824217"/>
                    </a:cubicBezTo>
                    <a:cubicBezTo>
                      <a:pt x="1265427" y="1884559"/>
                      <a:pt x="1020144" y="1759415"/>
                      <a:pt x="879158" y="1824217"/>
                    </a:cubicBezTo>
                    <a:cubicBezTo>
                      <a:pt x="738172" y="1889019"/>
                      <a:pt x="329687" y="1823135"/>
                      <a:pt x="0" y="1824217"/>
                    </a:cubicBezTo>
                    <a:cubicBezTo>
                      <a:pt x="-48684" y="1632451"/>
                      <a:pt x="15404" y="1502689"/>
                      <a:pt x="0" y="1331678"/>
                    </a:cubicBezTo>
                    <a:cubicBezTo>
                      <a:pt x="-15404" y="1160667"/>
                      <a:pt x="15282" y="1057135"/>
                      <a:pt x="0" y="893866"/>
                    </a:cubicBezTo>
                    <a:cubicBezTo>
                      <a:pt x="-15282" y="730597"/>
                      <a:pt x="34952" y="566334"/>
                      <a:pt x="0" y="474296"/>
                    </a:cubicBezTo>
                    <a:cubicBezTo>
                      <a:pt x="-34952" y="382258"/>
                      <a:pt x="51797" y="134978"/>
                      <a:pt x="0" y="0"/>
                    </a:cubicBezTo>
                    <a:close/>
                  </a:path>
                  <a:path w="4395789" h="1824217" stroke="0" extrusionOk="0">
                    <a:moveTo>
                      <a:pt x="0" y="0"/>
                    </a:moveTo>
                    <a:cubicBezTo>
                      <a:pt x="201843" y="-3836"/>
                      <a:pt x="353316" y="15040"/>
                      <a:pt x="461558" y="0"/>
                    </a:cubicBezTo>
                    <a:cubicBezTo>
                      <a:pt x="569800" y="-15040"/>
                      <a:pt x="863380" y="5951"/>
                      <a:pt x="967074" y="0"/>
                    </a:cubicBezTo>
                    <a:cubicBezTo>
                      <a:pt x="1070768" y="-5951"/>
                      <a:pt x="1221133" y="37103"/>
                      <a:pt x="1472589" y="0"/>
                    </a:cubicBezTo>
                    <a:cubicBezTo>
                      <a:pt x="1724045" y="-37103"/>
                      <a:pt x="1798136" y="71074"/>
                      <a:pt x="2066021" y="0"/>
                    </a:cubicBezTo>
                    <a:cubicBezTo>
                      <a:pt x="2333906" y="-71074"/>
                      <a:pt x="2429518" y="49136"/>
                      <a:pt x="2527579" y="0"/>
                    </a:cubicBezTo>
                    <a:cubicBezTo>
                      <a:pt x="2625640" y="-49136"/>
                      <a:pt x="2789417" y="51222"/>
                      <a:pt x="2989137" y="0"/>
                    </a:cubicBezTo>
                    <a:cubicBezTo>
                      <a:pt x="3188857" y="-51222"/>
                      <a:pt x="3277939" y="41411"/>
                      <a:pt x="3406736" y="0"/>
                    </a:cubicBezTo>
                    <a:cubicBezTo>
                      <a:pt x="3535533" y="-41411"/>
                      <a:pt x="3684862" y="26007"/>
                      <a:pt x="3824336" y="0"/>
                    </a:cubicBezTo>
                    <a:cubicBezTo>
                      <a:pt x="3963810" y="-26007"/>
                      <a:pt x="4140280" y="11775"/>
                      <a:pt x="4395789" y="0"/>
                    </a:cubicBezTo>
                    <a:cubicBezTo>
                      <a:pt x="4398885" y="196656"/>
                      <a:pt x="4371770" y="306384"/>
                      <a:pt x="4395789" y="419570"/>
                    </a:cubicBezTo>
                    <a:cubicBezTo>
                      <a:pt x="4419808" y="532756"/>
                      <a:pt x="4361985" y="683151"/>
                      <a:pt x="4395789" y="875624"/>
                    </a:cubicBezTo>
                    <a:cubicBezTo>
                      <a:pt x="4429593" y="1068097"/>
                      <a:pt x="4389251" y="1143530"/>
                      <a:pt x="4395789" y="1331678"/>
                    </a:cubicBezTo>
                    <a:cubicBezTo>
                      <a:pt x="4402327" y="1519826"/>
                      <a:pt x="4388540" y="1609498"/>
                      <a:pt x="4395789" y="1824217"/>
                    </a:cubicBezTo>
                    <a:cubicBezTo>
                      <a:pt x="4206254" y="1847407"/>
                      <a:pt x="3975099" y="1813516"/>
                      <a:pt x="3802357" y="1824217"/>
                    </a:cubicBezTo>
                    <a:cubicBezTo>
                      <a:pt x="3629615" y="1834918"/>
                      <a:pt x="3402223" y="1823866"/>
                      <a:pt x="3252884" y="1824217"/>
                    </a:cubicBezTo>
                    <a:cubicBezTo>
                      <a:pt x="3103545" y="1824568"/>
                      <a:pt x="3005181" y="1778667"/>
                      <a:pt x="2835284" y="1824217"/>
                    </a:cubicBezTo>
                    <a:cubicBezTo>
                      <a:pt x="2665387" y="1869767"/>
                      <a:pt x="2363977" y="1764246"/>
                      <a:pt x="2241852" y="1824217"/>
                    </a:cubicBezTo>
                    <a:cubicBezTo>
                      <a:pt x="2119727" y="1884188"/>
                      <a:pt x="1848184" y="1768717"/>
                      <a:pt x="1604463" y="1824217"/>
                    </a:cubicBezTo>
                    <a:cubicBezTo>
                      <a:pt x="1360742" y="1879717"/>
                      <a:pt x="1277295" y="1801228"/>
                      <a:pt x="1142905" y="1824217"/>
                    </a:cubicBezTo>
                    <a:cubicBezTo>
                      <a:pt x="1008515" y="1847206"/>
                      <a:pt x="755504" y="1816309"/>
                      <a:pt x="637389" y="1824217"/>
                    </a:cubicBezTo>
                    <a:cubicBezTo>
                      <a:pt x="519274" y="1832125"/>
                      <a:pt x="138299" y="1772839"/>
                      <a:pt x="0" y="1824217"/>
                    </a:cubicBezTo>
                    <a:cubicBezTo>
                      <a:pt x="-22122" y="1598465"/>
                      <a:pt x="54995" y="1478293"/>
                      <a:pt x="0" y="1331678"/>
                    </a:cubicBezTo>
                    <a:cubicBezTo>
                      <a:pt x="-54995" y="1185063"/>
                      <a:pt x="36196" y="1053720"/>
                      <a:pt x="0" y="839140"/>
                    </a:cubicBezTo>
                    <a:cubicBezTo>
                      <a:pt x="-36196" y="624560"/>
                      <a:pt x="64265" y="208964"/>
                      <a:pt x="0" y="0"/>
                    </a:cubicBezTo>
                    <a:close/>
                  </a:path>
                </a:pathLst>
              </a:custGeom>
              <a:ln>
                <a:extLst>
                  <a:ext uri="{C807C97D-BFC1-408E-A445-0C87EB9F89A2}">
                    <ask:lineSketchStyleProps xmlns:ask="http://schemas.microsoft.com/office/drawing/2018/sketchyshapes" sd="582625522">
                      <a:prstGeom prst="rect">
                        <a:avLst/>
                      </a:prstGeom>
                      <ask:type>
                        <ask:lineSketchScribble/>
                      </ask:type>
                    </ask:lineSketchStyleProps>
                  </a:ext>
                </a:extLst>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endParaRPr lang="en-CA" dirty="0"/>
              </a:p>
            </p:txBody>
          </p:sp>
          <p:pic>
            <p:nvPicPr>
              <p:cNvPr id="16" name="Picture 15">
                <a:extLst>
                  <a:ext uri="{FF2B5EF4-FFF2-40B4-BE49-F238E27FC236}">
                    <a16:creationId xmlns:a16="http://schemas.microsoft.com/office/drawing/2014/main" id="{16633875-9D22-FA96-1547-88E013E935DA}"/>
                  </a:ext>
                </a:extLst>
              </p:cNvPr>
              <p:cNvPicPr>
                <a:picLocks noChangeAspect="1"/>
              </p:cNvPicPr>
              <p:nvPr/>
            </p:nvPicPr>
            <p:blipFill>
              <a:blip r:embed="rId2"/>
              <a:srcRect b="13747"/>
              <a:stretch>
                <a:fillRect/>
              </a:stretch>
            </p:blipFill>
            <p:spPr>
              <a:xfrm>
                <a:off x="4032272" y="2449833"/>
                <a:ext cx="4243649" cy="1223235"/>
              </a:xfrm>
              <a:prstGeom prst="rect">
                <a:avLst/>
              </a:prstGeom>
            </p:spPr>
          </p:pic>
          <p:sp>
            <p:nvSpPr>
              <p:cNvPr id="17" name="TextBox 16">
                <a:extLst>
                  <a:ext uri="{FF2B5EF4-FFF2-40B4-BE49-F238E27FC236}">
                    <a16:creationId xmlns:a16="http://schemas.microsoft.com/office/drawing/2014/main" id="{10BC3898-F2EB-57EE-4AD7-FACC160D66FC}"/>
                  </a:ext>
                </a:extLst>
              </p:cNvPr>
              <p:cNvSpPr txBox="1"/>
              <p:nvPr/>
            </p:nvSpPr>
            <p:spPr>
              <a:xfrm>
                <a:off x="4032268" y="3664985"/>
                <a:ext cx="4243649" cy="338554"/>
              </a:xfrm>
              <a:prstGeom prst="rect">
                <a:avLst/>
              </a:prstGeom>
              <a:noFill/>
            </p:spPr>
            <p:txBody>
              <a:bodyPr wrap="square" rtlCol="0">
                <a:spAutoFit/>
              </a:bodyPr>
              <a:lstStyle/>
              <a:p>
                <a:pPr algn="ctr"/>
                <a:r>
                  <a:rPr lang="en-CA" sz="1600" dirty="0">
                    <a:latin typeface="Aptos SemiBold" panose="020B0004020202020204" pitchFamily="34" charset="0"/>
                  </a:rPr>
                  <a:t>Google’s </a:t>
                </a:r>
                <a:r>
                  <a:rPr lang="en-CA" sz="1600" dirty="0">
                    <a:latin typeface="Aptos SemiBold" panose="020B0004020202020204" pitchFamily="34" charset="0"/>
                    <a:hlinkClick r:id="rId3"/>
                  </a:rPr>
                  <a:t>mission statement</a:t>
                </a:r>
                <a:r>
                  <a:rPr lang="en-CA" sz="1600" dirty="0">
                    <a:latin typeface="Aptos SemiBold" panose="020B0004020202020204" pitchFamily="34" charset="0"/>
                  </a:rPr>
                  <a:t> (1989-Today)</a:t>
                </a:r>
              </a:p>
            </p:txBody>
          </p:sp>
        </p:grpSp>
        <p:grpSp>
          <p:nvGrpSpPr>
            <p:cNvPr id="24" name="Group 23">
              <a:extLst>
                <a:ext uri="{FF2B5EF4-FFF2-40B4-BE49-F238E27FC236}">
                  <a16:creationId xmlns:a16="http://schemas.microsoft.com/office/drawing/2014/main" id="{2D736756-7EDD-59B2-6208-D2A68A7432CA}"/>
                </a:ext>
              </a:extLst>
            </p:cNvPr>
            <p:cNvGrpSpPr/>
            <p:nvPr/>
          </p:nvGrpSpPr>
          <p:grpSpPr>
            <a:xfrm>
              <a:off x="7750967" y="2345833"/>
              <a:ext cx="4038595" cy="1824217"/>
              <a:chOff x="8079584" y="2345833"/>
              <a:chExt cx="4038595" cy="1824217"/>
            </a:xfrm>
          </p:grpSpPr>
          <p:sp>
            <p:nvSpPr>
              <p:cNvPr id="23" name="Rectangle 22">
                <a:extLst>
                  <a:ext uri="{FF2B5EF4-FFF2-40B4-BE49-F238E27FC236}">
                    <a16:creationId xmlns:a16="http://schemas.microsoft.com/office/drawing/2014/main" id="{3D8FE5EF-C187-162B-904A-FAFEF140C6FC}"/>
                  </a:ext>
                </a:extLst>
              </p:cNvPr>
              <p:cNvSpPr/>
              <p:nvPr/>
            </p:nvSpPr>
            <p:spPr>
              <a:xfrm>
                <a:off x="8079584" y="2345833"/>
                <a:ext cx="4038595" cy="1824217"/>
              </a:xfrm>
              <a:custGeom>
                <a:avLst/>
                <a:gdLst>
                  <a:gd name="csX0" fmla="*/ 0 w 4038595"/>
                  <a:gd name="csY0" fmla="*/ 0 h 1824217"/>
                  <a:gd name="csX1" fmla="*/ 455784 w 4038595"/>
                  <a:gd name="csY1" fmla="*/ 0 h 1824217"/>
                  <a:gd name="csX2" fmla="*/ 1073112 w 4038595"/>
                  <a:gd name="csY2" fmla="*/ 0 h 1824217"/>
                  <a:gd name="csX3" fmla="*/ 1690440 w 4038595"/>
                  <a:gd name="csY3" fmla="*/ 0 h 1824217"/>
                  <a:gd name="csX4" fmla="*/ 2186611 w 4038595"/>
                  <a:gd name="csY4" fmla="*/ 0 h 1824217"/>
                  <a:gd name="csX5" fmla="*/ 2723167 w 4038595"/>
                  <a:gd name="csY5" fmla="*/ 0 h 1824217"/>
                  <a:gd name="csX6" fmla="*/ 3300109 w 4038595"/>
                  <a:gd name="csY6" fmla="*/ 0 h 1824217"/>
                  <a:gd name="csX7" fmla="*/ 4038595 w 4038595"/>
                  <a:gd name="csY7" fmla="*/ 0 h 1824217"/>
                  <a:gd name="csX8" fmla="*/ 4038595 w 4038595"/>
                  <a:gd name="csY8" fmla="*/ 419570 h 1824217"/>
                  <a:gd name="csX9" fmla="*/ 4038595 w 4038595"/>
                  <a:gd name="csY9" fmla="*/ 875624 h 1824217"/>
                  <a:gd name="csX10" fmla="*/ 4038595 w 4038595"/>
                  <a:gd name="csY10" fmla="*/ 1331678 h 1824217"/>
                  <a:gd name="csX11" fmla="*/ 4038595 w 4038595"/>
                  <a:gd name="csY11" fmla="*/ 1824217 h 1824217"/>
                  <a:gd name="csX12" fmla="*/ 3421267 w 4038595"/>
                  <a:gd name="csY12" fmla="*/ 1824217 h 1824217"/>
                  <a:gd name="csX13" fmla="*/ 2884711 w 4038595"/>
                  <a:gd name="csY13" fmla="*/ 1824217 h 1824217"/>
                  <a:gd name="csX14" fmla="*/ 2226997 w 4038595"/>
                  <a:gd name="csY14" fmla="*/ 1824217 h 1824217"/>
                  <a:gd name="csX15" fmla="*/ 1609669 w 4038595"/>
                  <a:gd name="csY15" fmla="*/ 1824217 h 1824217"/>
                  <a:gd name="csX16" fmla="*/ 1153884 w 4038595"/>
                  <a:gd name="csY16" fmla="*/ 1824217 h 1824217"/>
                  <a:gd name="csX17" fmla="*/ 496170 w 4038595"/>
                  <a:gd name="csY17" fmla="*/ 1824217 h 1824217"/>
                  <a:gd name="csX18" fmla="*/ 0 w 4038595"/>
                  <a:gd name="csY18" fmla="*/ 1824217 h 1824217"/>
                  <a:gd name="csX19" fmla="*/ 0 w 4038595"/>
                  <a:gd name="csY19" fmla="*/ 1368163 h 1824217"/>
                  <a:gd name="csX20" fmla="*/ 0 w 4038595"/>
                  <a:gd name="csY20" fmla="*/ 966835 h 1824217"/>
                  <a:gd name="csX21" fmla="*/ 0 w 4038595"/>
                  <a:gd name="csY21" fmla="*/ 474296 h 1824217"/>
                  <a:gd name="csX22" fmla="*/ 0 w 4038595"/>
                  <a:gd name="csY22" fmla="*/ 0 h 18242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038595" h="1824217" fill="none" extrusionOk="0">
                    <a:moveTo>
                      <a:pt x="0" y="0"/>
                    </a:moveTo>
                    <a:cubicBezTo>
                      <a:pt x="216696" y="-41762"/>
                      <a:pt x="285477" y="16828"/>
                      <a:pt x="455784" y="0"/>
                    </a:cubicBezTo>
                    <a:cubicBezTo>
                      <a:pt x="626091" y="-16828"/>
                      <a:pt x="935894" y="69227"/>
                      <a:pt x="1073112" y="0"/>
                    </a:cubicBezTo>
                    <a:cubicBezTo>
                      <a:pt x="1210330" y="-69227"/>
                      <a:pt x="1391338" y="28933"/>
                      <a:pt x="1690440" y="0"/>
                    </a:cubicBezTo>
                    <a:cubicBezTo>
                      <a:pt x="1989542" y="-28933"/>
                      <a:pt x="1998815" y="228"/>
                      <a:pt x="2186611" y="0"/>
                    </a:cubicBezTo>
                    <a:cubicBezTo>
                      <a:pt x="2374407" y="-228"/>
                      <a:pt x="2593914" y="56143"/>
                      <a:pt x="2723167" y="0"/>
                    </a:cubicBezTo>
                    <a:cubicBezTo>
                      <a:pt x="2852420" y="-56143"/>
                      <a:pt x="3107706" y="5467"/>
                      <a:pt x="3300109" y="0"/>
                    </a:cubicBezTo>
                    <a:cubicBezTo>
                      <a:pt x="3492512" y="-5467"/>
                      <a:pt x="3888894" y="13427"/>
                      <a:pt x="4038595" y="0"/>
                    </a:cubicBezTo>
                    <a:cubicBezTo>
                      <a:pt x="4042171" y="199136"/>
                      <a:pt x="3999333" y="305272"/>
                      <a:pt x="4038595" y="419570"/>
                    </a:cubicBezTo>
                    <a:cubicBezTo>
                      <a:pt x="4077857" y="533868"/>
                      <a:pt x="3994556" y="726154"/>
                      <a:pt x="4038595" y="875624"/>
                    </a:cubicBezTo>
                    <a:cubicBezTo>
                      <a:pt x="4082634" y="1025094"/>
                      <a:pt x="4011827" y="1200083"/>
                      <a:pt x="4038595" y="1331678"/>
                    </a:cubicBezTo>
                    <a:cubicBezTo>
                      <a:pt x="4065363" y="1463273"/>
                      <a:pt x="4022028" y="1614375"/>
                      <a:pt x="4038595" y="1824217"/>
                    </a:cubicBezTo>
                    <a:cubicBezTo>
                      <a:pt x="3837102" y="1874149"/>
                      <a:pt x="3587893" y="1775009"/>
                      <a:pt x="3421267" y="1824217"/>
                    </a:cubicBezTo>
                    <a:cubicBezTo>
                      <a:pt x="3254641" y="1873425"/>
                      <a:pt x="3020990" y="1787932"/>
                      <a:pt x="2884711" y="1824217"/>
                    </a:cubicBezTo>
                    <a:cubicBezTo>
                      <a:pt x="2748432" y="1860502"/>
                      <a:pt x="2473447" y="1778769"/>
                      <a:pt x="2226997" y="1824217"/>
                    </a:cubicBezTo>
                    <a:cubicBezTo>
                      <a:pt x="1980547" y="1869665"/>
                      <a:pt x="1837322" y="1806390"/>
                      <a:pt x="1609669" y="1824217"/>
                    </a:cubicBezTo>
                    <a:cubicBezTo>
                      <a:pt x="1382016" y="1842044"/>
                      <a:pt x="1251020" y="1795605"/>
                      <a:pt x="1153884" y="1824217"/>
                    </a:cubicBezTo>
                    <a:cubicBezTo>
                      <a:pt x="1056748" y="1852829"/>
                      <a:pt x="738384" y="1785389"/>
                      <a:pt x="496170" y="1824217"/>
                    </a:cubicBezTo>
                    <a:cubicBezTo>
                      <a:pt x="253956" y="1863045"/>
                      <a:pt x="124239" y="1767702"/>
                      <a:pt x="0" y="1824217"/>
                    </a:cubicBezTo>
                    <a:cubicBezTo>
                      <a:pt x="-39755" y="1653514"/>
                      <a:pt x="43964" y="1533253"/>
                      <a:pt x="0" y="1368163"/>
                    </a:cubicBezTo>
                    <a:cubicBezTo>
                      <a:pt x="-43964" y="1203073"/>
                      <a:pt x="37065" y="1071385"/>
                      <a:pt x="0" y="966835"/>
                    </a:cubicBezTo>
                    <a:cubicBezTo>
                      <a:pt x="-37065" y="862285"/>
                      <a:pt x="23940" y="704471"/>
                      <a:pt x="0" y="474296"/>
                    </a:cubicBezTo>
                    <a:cubicBezTo>
                      <a:pt x="-23940" y="244121"/>
                      <a:pt x="9802" y="216051"/>
                      <a:pt x="0" y="0"/>
                    </a:cubicBezTo>
                    <a:close/>
                  </a:path>
                  <a:path w="4038595" h="1824217" stroke="0" extrusionOk="0">
                    <a:moveTo>
                      <a:pt x="0" y="0"/>
                    </a:moveTo>
                    <a:cubicBezTo>
                      <a:pt x="161269" y="-28136"/>
                      <a:pt x="370598" y="26293"/>
                      <a:pt x="576942" y="0"/>
                    </a:cubicBezTo>
                    <a:cubicBezTo>
                      <a:pt x="783286" y="-26293"/>
                      <a:pt x="940948" y="29213"/>
                      <a:pt x="1194270" y="0"/>
                    </a:cubicBezTo>
                    <a:cubicBezTo>
                      <a:pt x="1447592" y="-29213"/>
                      <a:pt x="1508433" y="24062"/>
                      <a:pt x="1690440" y="0"/>
                    </a:cubicBezTo>
                    <a:cubicBezTo>
                      <a:pt x="1872447" y="-24062"/>
                      <a:pt x="1980573" y="53181"/>
                      <a:pt x="2267383" y="0"/>
                    </a:cubicBezTo>
                    <a:cubicBezTo>
                      <a:pt x="2554193" y="-53181"/>
                      <a:pt x="2627902" y="9738"/>
                      <a:pt x="2844325" y="0"/>
                    </a:cubicBezTo>
                    <a:cubicBezTo>
                      <a:pt x="3060748" y="-9738"/>
                      <a:pt x="3338506" y="56259"/>
                      <a:pt x="3502039" y="0"/>
                    </a:cubicBezTo>
                    <a:cubicBezTo>
                      <a:pt x="3665572" y="-56259"/>
                      <a:pt x="3795264" y="11478"/>
                      <a:pt x="4038595" y="0"/>
                    </a:cubicBezTo>
                    <a:cubicBezTo>
                      <a:pt x="4045840" y="105651"/>
                      <a:pt x="4020005" y="292790"/>
                      <a:pt x="4038595" y="437812"/>
                    </a:cubicBezTo>
                    <a:cubicBezTo>
                      <a:pt x="4057185" y="582834"/>
                      <a:pt x="4011865" y="715755"/>
                      <a:pt x="4038595" y="912109"/>
                    </a:cubicBezTo>
                    <a:cubicBezTo>
                      <a:pt x="4065325" y="1108463"/>
                      <a:pt x="4018543" y="1193698"/>
                      <a:pt x="4038595" y="1313436"/>
                    </a:cubicBezTo>
                    <a:cubicBezTo>
                      <a:pt x="4058647" y="1433174"/>
                      <a:pt x="3984104" y="1570120"/>
                      <a:pt x="4038595" y="1824217"/>
                    </a:cubicBezTo>
                    <a:cubicBezTo>
                      <a:pt x="3817522" y="1872587"/>
                      <a:pt x="3685667" y="1798689"/>
                      <a:pt x="3502039" y="1824217"/>
                    </a:cubicBezTo>
                    <a:cubicBezTo>
                      <a:pt x="3318411" y="1849745"/>
                      <a:pt x="3141247" y="1759050"/>
                      <a:pt x="2925097" y="1824217"/>
                    </a:cubicBezTo>
                    <a:cubicBezTo>
                      <a:pt x="2708947" y="1889384"/>
                      <a:pt x="2608552" y="1803491"/>
                      <a:pt x="2428926" y="1824217"/>
                    </a:cubicBezTo>
                    <a:cubicBezTo>
                      <a:pt x="2249300" y="1844943"/>
                      <a:pt x="2024874" y="1807924"/>
                      <a:pt x="1811598" y="1824217"/>
                    </a:cubicBezTo>
                    <a:cubicBezTo>
                      <a:pt x="1598322" y="1840510"/>
                      <a:pt x="1557159" y="1807943"/>
                      <a:pt x="1315428" y="1824217"/>
                    </a:cubicBezTo>
                    <a:cubicBezTo>
                      <a:pt x="1073697" y="1840491"/>
                      <a:pt x="968718" y="1766199"/>
                      <a:pt x="657714" y="1824217"/>
                    </a:cubicBezTo>
                    <a:cubicBezTo>
                      <a:pt x="346710" y="1882235"/>
                      <a:pt x="165314" y="1782146"/>
                      <a:pt x="0" y="1824217"/>
                    </a:cubicBezTo>
                    <a:cubicBezTo>
                      <a:pt x="-15639" y="1641694"/>
                      <a:pt x="18200" y="1574578"/>
                      <a:pt x="0" y="1422889"/>
                    </a:cubicBezTo>
                    <a:cubicBezTo>
                      <a:pt x="-18200" y="1271200"/>
                      <a:pt x="46473" y="1107354"/>
                      <a:pt x="0" y="1003319"/>
                    </a:cubicBezTo>
                    <a:cubicBezTo>
                      <a:pt x="-46473" y="899284"/>
                      <a:pt x="1484" y="779670"/>
                      <a:pt x="0" y="601992"/>
                    </a:cubicBezTo>
                    <a:cubicBezTo>
                      <a:pt x="-1484" y="424314"/>
                      <a:pt x="7367" y="162552"/>
                      <a:pt x="0" y="0"/>
                    </a:cubicBezTo>
                    <a:close/>
                  </a:path>
                </a:pathLst>
              </a:custGeom>
              <a:ln>
                <a:extLst>
                  <a:ext uri="{C807C97D-BFC1-408E-A445-0C87EB9F89A2}">
                    <ask:lineSketchStyleProps xmlns:ask="http://schemas.microsoft.com/office/drawing/2018/sketchyshapes" sd="2839741944">
                      <a:prstGeom prst="rect">
                        <a:avLst/>
                      </a:prstGeom>
                      <ask:type>
                        <ask:lineSketchScribble/>
                      </ask:type>
                    </ask:lineSketchStyleProps>
                  </a:ext>
                </a:extLst>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endParaRPr lang="en-CA"/>
              </a:p>
            </p:txBody>
          </p:sp>
          <p:sp>
            <p:nvSpPr>
              <p:cNvPr id="19" name="TextBox 18">
                <a:extLst>
                  <a:ext uri="{FF2B5EF4-FFF2-40B4-BE49-F238E27FC236}">
                    <a16:creationId xmlns:a16="http://schemas.microsoft.com/office/drawing/2014/main" id="{9A5B6095-0D80-F30F-C0B7-7C7211BAD9FF}"/>
                  </a:ext>
                </a:extLst>
              </p:cNvPr>
              <p:cNvSpPr txBox="1"/>
              <p:nvPr/>
            </p:nvSpPr>
            <p:spPr>
              <a:xfrm>
                <a:off x="8173645" y="2449486"/>
                <a:ext cx="3850471" cy="1200329"/>
              </a:xfrm>
              <a:prstGeom prst="rect">
                <a:avLst/>
              </a:prstGeom>
              <a:noFill/>
            </p:spPr>
            <p:txBody>
              <a:bodyPr wrap="square" rtlCol="0">
                <a:spAutoFit/>
              </a:bodyPr>
              <a:lstStyle/>
              <a:p>
                <a:pPr algn="ctr"/>
                <a:r>
                  <a:rPr lang="en-US" b="1" dirty="0"/>
                  <a:t>Information retrieval</a:t>
                </a:r>
                <a:r>
                  <a:rPr lang="en-US" dirty="0"/>
                  <a:t> is the study of techniques for supporting human cognition with information artefacts sourced from large collections.</a:t>
                </a:r>
                <a:endParaRPr lang="en-CA" sz="1400" dirty="0"/>
              </a:p>
            </p:txBody>
          </p:sp>
          <p:sp>
            <p:nvSpPr>
              <p:cNvPr id="20" name="TextBox 19">
                <a:extLst>
                  <a:ext uri="{FF2B5EF4-FFF2-40B4-BE49-F238E27FC236}">
                    <a16:creationId xmlns:a16="http://schemas.microsoft.com/office/drawing/2014/main" id="{8E3727C7-DDC8-BFF0-A3D6-283F29EBC77D}"/>
                  </a:ext>
                </a:extLst>
              </p:cNvPr>
              <p:cNvSpPr txBox="1"/>
              <p:nvPr/>
            </p:nvSpPr>
            <p:spPr>
              <a:xfrm>
                <a:off x="8173641" y="3609353"/>
                <a:ext cx="3850475" cy="523220"/>
              </a:xfrm>
              <a:prstGeom prst="rect">
                <a:avLst/>
              </a:prstGeom>
              <a:noFill/>
            </p:spPr>
            <p:txBody>
              <a:bodyPr wrap="square" anchor="b">
                <a:spAutoFit/>
              </a:bodyPr>
              <a:lstStyle/>
              <a:p>
                <a:pPr algn="ctr"/>
                <a:r>
                  <a:rPr lang="en-US" sz="1400" dirty="0"/>
                  <a:t>Zobel. </a:t>
                </a:r>
                <a:r>
                  <a:rPr lang="en-US" sz="1400" dirty="0">
                    <a:hlinkClick r:id="rId4"/>
                  </a:rPr>
                  <a:t>What We Talk About When We Talk About Information Retrieval</a:t>
                </a:r>
                <a:r>
                  <a:rPr lang="en-US" sz="1400" dirty="0"/>
                  <a:t>. In SIGIR Forum, 2017.</a:t>
                </a:r>
                <a:endParaRPr lang="en-CA" sz="1400" dirty="0"/>
              </a:p>
            </p:txBody>
          </p:sp>
        </p:grpSp>
      </p:grpSp>
      <p:grpSp>
        <p:nvGrpSpPr>
          <p:cNvPr id="115" name="Group 114">
            <a:extLst>
              <a:ext uri="{FF2B5EF4-FFF2-40B4-BE49-F238E27FC236}">
                <a16:creationId xmlns:a16="http://schemas.microsoft.com/office/drawing/2014/main" id="{31780639-1E0C-1BF7-FF1B-81C4C10D9557}"/>
              </a:ext>
            </a:extLst>
          </p:cNvPr>
          <p:cNvGrpSpPr/>
          <p:nvPr/>
        </p:nvGrpSpPr>
        <p:grpSpPr>
          <a:xfrm>
            <a:off x="4805326" y="4476629"/>
            <a:ext cx="6330127" cy="2221438"/>
            <a:chOff x="4805326" y="4476629"/>
            <a:chExt cx="6330127" cy="2221438"/>
          </a:xfrm>
        </p:grpSpPr>
        <p:grpSp>
          <p:nvGrpSpPr>
            <p:cNvPr id="109" name="Group 108">
              <a:extLst>
                <a:ext uri="{FF2B5EF4-FFF2-40B4-BE49-F238E27FC236}">
                  <a16:creationId xmlns:a16="http://schemas.microsoft.com/office/drawing/2014/main" id="{749335CE-1869-95A1-7C94-D775B1B6EE1E}"/>
                </a:ext>
              </a:extLst>
            </p:cNvPr>
            <p:cNvGrpSpPr/>
            <p:nvPr/>
          </p:nvGrpSpPr>
          <p:grpSpPr>
            <a:xfrm>
              <a:off x="4805326" y="4492812"/>
              <a:ext cx="3214384" cy="998830"/>
              <a:chOff x="3760282" y="4560992"/>
              <a:chExt cx="3214384" cy="998830"/>
            </a:xfrm>
          </p:grpSpPr>
          <p:sp>
            <p:nvSpPr>
              <p:cNvPr id="87" name="Rectangle 86">
                <a:extLst>
                  <a:ext uri="{FF2B5EF4-FFF2-40B4-BE49-F238E27FC236}">
                    <a16:creationId xmlns:a16="http://schemas.microsoft.com/office/drawing/2014/main" id="{E261EC41-1E2F-A372-158B-49434857BABF}"/>
                  </a:ext>
                </a:extLst>
              </p:cNvPr>
              <p:cNvSpPr/>
              <p:nvPr/>
            </p:nvSpPr>
            <p:spPr>
              <a:xfrm>
                <a:off x="3760282" y="4560992"/>
                <a:ext cx="3214384" cy="998830"/>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endParaRPr lang="en-CA" dirty="0"/>
              </a:p>
            </p:txBody>
          </p:sp>
          <p:pic>
            <p:nvPicPr>
              <p:cNvPr id="89" name="Graphic 88" descr="Security camera with solid fill">
                <a:extLst>
                  <a:ext uri="{FF2B5EF4-FFF2-40B4-BE49-F238E27FC236}">
                    <a16:creationId xmlns:a16="http://schemas.microsoft.com/office/drawing/2014/main" id="{278E99BE-F606-175C-01C6-4BD6E1D0990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flipH="1">
                <a:off x="6004559" y="4582854"/>
                <a:ext cx="914400" cy="914400"/>
              </a:xfrm>
              <a:prstGeom prst="rect">
                <a:avLst/>
              </a:prstGeom>
            </p:spPr>
          </p:pic>
          <p:pic>
            <p:nvPicPr>
              <p:cNvPr id="90" name="Graphic 89" descr="Security camera with solid fill">
                <a:extLst>
                  <a:ext uri="{FF2B5EF4-FFF2-40B4-BE49-F238E27FC236}">
                    <a16:creationId xmlns:a16="http://schemas.microsoft.com/office/drawing/2014/main" id="{2308FF30-E89E-C7CF-2D3D-629B02F002B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814754" y="4624051"/>
                <a:ext cx="914400" cy="914400"/>
              </a:xfrm>
              <a:prstGeom prst="rect">
                <a:avLst/>
              </a:prstGeom>
            </p:spPr>
          </p:pic>
          <p:sp>
            <p:nvSpPr>
              <p:cNvPr id="91" name="TextBox 90">
                <a:extLst>
                  <a:ext uri="{FF2B5EF4-FFF2-40B4-BE49-F238E27FC236}">
                    <a16:creationId xmlns:a16="http://schemas.microsoft.com/office/drawing/2014/main" id="{6F68A6A0-4AD2-6BA4-E79E-A01F345167BF}"/>
                  </a:ext>
                </a:extLst>
              </p:cNvPr>
              <p:cNvSpPr txBox="1"/>
              <p:nvPr/>
            </p:nvSpPr>
            <p:spPr>
              <a:xfrm>
                <a:off x="4399175" y="4834472"/>
                <a:ext cx="1935364" cy="584775"/>
              </a:xfrm>
              <a:prstGeom prst="rect">
                <a:avLst/>
              </a:prstGeom>
              <a:noFill/>
            </p:spPr>
            <p:txBody>
              <a:bodyPr wrap="square" rtlCol="0">
                <a:spAutoFit/>
              </a:bodyPr>
              <a:lstStyle/>
              <a:p>
                <a:pPr algn="ctr"/>
                <a:r>
                  <a:rPr lang="en-CA" sz="1600" b="1" dirty="0"/>
                  <a:t>online user surveillance</a:t>
                </a:r>
              </a:p>
            </p:txBody>
          </p:sp>
        </p:grpSp>
        <p:grpSp>
          <p:nvGrpSpPr>
            <p:cNvPr id="92" name="Group 91">
              <a:extLst>
                <a:ext uri="{FF2B5EF4-FFF2-40B4-BE49-F238E27FC236}">
                  <a16:creationId xmlns:a16="http://schemas.microsoft.com/office/drawing/2014/main" id="{0C811B59-A111-64EF-5D0E-D9C6E9F04044}"/>
                </a:ext>
              </a:extLst>
            </p:cNvPr>
            <p:cNvGrpSpPr/>
            <p:nvPr/>
          </p:nvGrpSpPr>
          <p:grpSpPr>
            <a:xfrm>
              <a:off x="8261183" y="4476629"/>
              <a:ext cx="2874270" cy="1047660"/>
              <a:chOff x="7385819" y="4517918"/>
              <a:chExt cx="2874270" cy="1047660"/>
            </a:xfrm>
          </p:grpSpPr>
          <p:sp>
            <p:nvSpPr>
              <p:cNvPr id="93" name="Rectangle 92">
                <a:extLst>
                  <a:ext uri="{FF2B5EF4-FFF2-40B4-BE49-F238E27FC236}">
                    <a16:creationId xmlns:a16="http://schemas.microsoft.com/office/drawing/2014/main" id="{06FBDBAC-9CFC-8DDD-AD68-6CB809C83047}"/>
                  </a:ext>
                </a:extLst>
              </p:cNvPr>
              <p:cNvSpPr/>
              <p:nvPr/>
            </p:nvSpPr>
            <p:spPr>
              <a:xfrm>
                <a:off x="7385819" y="4530906"/>
                <a:ext cx="2874270" cy="1000800"/>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endParaRPr lang="en-CA" dirty="0"/>
              </a:p>
            </p:txBody>
          </p:sp>
          <p:sp>
            <p:nvSpPr>
              <p:cNvPr id="94" name="TextBox 93">
                <a:extLst>
                  <a:ext uri="{FF2B5EF4-FFF2-40B4-BE49-F238E27FC236}">
                    <a16:creationId xmlns:a16="http://schemas.microsoft.com/office/drawing/2014/main" id="{EA4DF7F6-0B64-3C50-0B3E-E6D44D1AF3EA}"/>
                  </a:ext>
                </a:extLst>
              </p:cNvPr>
              <p:cNvSpPr txBox="1"/>
              <p:nvPr/>
            </p:nvSpPr>
            <p:spPr>
              <a:xfrm>
                <a:off x="8043694" y="4716888"/>
                <a:ext cx="1558519" cy="584775"/>
              </a:xfrm>
              <a:prstGeom prst="rect">
                <a:avLst/>
              </a:prstGeom>
              <a:noFill/>
            </p:spPr>
            <p:txBody>
              <a:bodyPr wrap="square" rtlCol="0">
                <a:spAutoFit/>
              </a:bodyPr>
              <a:lstStyle/>
              <a:p>
                <a:pPr algn="ctr"/>
                <a:r>
                  <a:rPr lang="en-CA" sz="1600" b="1" dirty="0"/>
                  <a:t>harvesting user attention</a:t>
                </a:r>
              </a:p>
            </p:txBody>
          </p:sp>
          <p:pic>
            <p:nvPicPr>
              <p:cNvPr id="95" name="Graphic 94" descr="Eye with solid fill">
                <a:extLst>
                  <a:ext uri="{FF2B5EF4-FFF2-40B4-BE49-F238E27FC236}">
                    <a16:creationId xmlns:a16="http://schemas.microsoft.com/office/drawing/2014/main" id="{0570E7C0-FD5E-EA4A-3BBC-1DC461F0CA9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162793" y="5257148"/>
                <a:ext cx="300984" cy="300984"/>
              </a:xfrm>
              <a:prstGeom prst="rect">
                <a:avLst/>
              </a:prstGeom>
            </p:spPr>
          </p:pic>
          <p:pic>
            <p:nvPicPr>
              <p:cNvPr id="96" name="Graphic 95" descr="Eye with solid fill">
                <a:extLst>
                  <a:ext uri="{FF2B5EF4-FFF2-40B4-BE49-F238E27FC236}">
                    <a16:creationId xmlns:a16="http://schemas.microsoft.com/office/drawing/2014/main" id="{4BC3168B-C668-B38E-9F87-40C1CE4374D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559087" y="5085226"/>
                <a:ext cx="300984" cy="300984"/>
              </a:xfrm>
              <a:prstGeom prst="rect">
                <a:avLst/>
              </a:prstGeom>
            </p:spPr>
          </p:pic>
          <p:pic>
            <p:nvPicPr>
              <p:cNvPr id="97" name="Graphic 96" descr="Eye with solid fill">
                <a:extLst>
                  <a:ext uri="{FF2B5EF4-FFF2-40B4-BE49-F238E27FC236}">
                    <a16:creationId xmlns:a16="http://schemas.microsoft.com/office/drawing/2014/main" id="{8D21138D-BF02-7E6B-6223-2BF6063305D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380797" y="4553482"/>
                <a:ext cx="300984" cy="300984"/>
              </a:xfrm>
              <a:prstGeom prst="rect">
                <a:avLst/>
              </a:prstGeom>
            </p:spPr>
          </p:pic>
          <p:pic>
            <p:nvPicPr>
              <p:cNvPr id="98" name="Graphic 97" descr="Eye with solid fill">
                <a:extLst>
                  <a:ext uri="{FF2B5EF4-FFF2-40B4-BE49-F238E27FC236}">
                    <a16:creationId xmlns:a16="http://schemas.microsoft.com/office/drawing/2014/main" id="{A45CA0E5-09C7-3DCE-32C3-F1E729D8481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911852" y="5264594"/>
                <a:ext cx="300984" cy="300984"/>
              </a:xfrm>
              <a:prstGeom prst="rect">
                <a:avLst/>
              </a:prstGeom>
            </p:spPr>
          </p:pic>
          <p:pic>
            <p:nvPicPr>
              <p:cNvPr id="99" name="Graphic 98" descr="Eye with solid fill">
                <a:extLst>
                  <a:ext uri="{FF2B5EF4-FFF2-40B4-BE49-F238E27FC236}">
                    <a16:creationId xmlns:a16="http://schemas.microsoft.com/office/drawing/2014/main" id="{D00BB56D-8090-F2A2-D33C-8EB4E40C346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536322" y="4624051"/>
                <a:ext cx="300984" cy="300984"/>
              </a:xfrm>
              <a:prstGeom prst="rect">
                <a:avLst/>
              </a:prstGeom>
            </p:spPr>
          </p:pic>
          <p:pic>
            <p:nvPicPr>
              <p:cNvPr id="100" name="Graphic 99" descr="Eye with solid fill">
                <a:extLst>
                  <a:ext uri="{FF2B5EF4-FFF2-40B4-BE49-F238E27FC236}">
                    <a16:creationId xmlns:a16="http://schemas.microsoft.com/office/drawing/2014/main" id="{0C51A03C-BB39-FB6B-EB6B-29C3EE6C188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672461" y="4526440"/>
                <a:ext cx="300984" cy="300984"/>
              </a:xfrm>
              <a:prstGeom prst="rect">
                <a:avLst/>
              </a:prstGeom>
            </p:spPr>
          </p:pic>
          <p:pic>
            <p:nvPicPr>
              <p:cNvPr id="101" name="Graphic 100" descr="Eye with solid fill">
                <a:extLst>
                  <a:ext uri="{FF2B5EF4-FFF2-40B4-BE49-F238E27FC236}">
                    <a16:creationId xmlns:a16="http://schemas.microsoft.com/office/drawing/2014/main" id="{C26E3328-76EB-D1AB-37B9-6D80257FEF3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07078" y="4536608"/>
                <a:ext cx="300984" cy="300984"/>
              </a:xfrm>
              <a:prstGeom prst="rect">
                <a:avLst/>
              </a:prstGeom>
            </p:spPr>
          </p:pic>
          <p:pic>
            <p:nvPicPr>
              <p:cNvPr id="102" name="Graphic 101" descr="Eye with solid fill">
                <a:extLst>
                  <a:ext uri="{FF2B5EF4-FFF2-40B4-BE49-F238E27FC236}">
                    <a16:creationId xmlns:a16="http://schemas.microsoft.com/office/drawing/2014/main" id="{D52B9708-193B-B213-62F9-EAD538B9709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832284" y="4824658"/>
                <a:ext cx="300984" cy="300984"/>
              </a:xfrm>
              <a:prstGeom prst="rect">
                <a:avLst/>
              </a:prstGeom>
            </p:spPr>
          </p:pic>
          <p:pic>
            <p:nvPicPr>
              <p:cNvPr id="103" name="Graphic 102" descr="Eye with solid fill">
                <a:extLst>
                  <a:ext uri="{FF2B5EF4-FFF2-40B4-BE49-F238E27FC236}">
                    <a16:creationId xmlns:a16="http://schemas.microsoft.com/office/drawing/2014/main" id="{48F8632F-13DD-9970-5132-E195895069E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937658" y="5242515"/>
                <a:ext cx="300984" cy="300984"/>
              </a:xfrm>
              <a:prstGeom prst="rect">
                <a:avLst/>
              </a:prstGeom>
            </p:spPr>
          </p:pic>
          <p:pic>
            <p:nvPicPr>
              <p:cNvPr id="104" name="Graphic 103" descr="Eye with solid fill">
                <a:extLst>
                  <a:ext uri="{FF2B5EF4-FFF2-40B4-BE49-F238E27FC236}">
                    <a16:creationId xmlns:a16="http://schemas.microsoft.com/office/drawing/2014/main" id="{DE43B726-69DD-EFFA-961C-144C00C61FF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893499" y="4517918"/>
                <a:ext cx="300984" cy="300984"/>
              </a:xfrm>
              <a:prstGeom prst="rect">
                <a:avLst/>
              </a:prstGeom>
            </p:spPr>
          </p:pic>
          <p:pic>
            <p:nvPicPr>
              <p:cNvPr id="105" name="Graphic 104" descr="Eye with solid fill">
                <a:extLst>
                  <a:ext uri="{FF2B5EF4-FFF2-40B4-BE49-F238E27FC236}">
                    <a16:creationId xmlns:a16="http://schemas.microsoft.com/office/drawing/2014/main" id="{B0DD9AB5-6418-3E82-AA68-3F312F99F66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750230" y="4860120"/>
                <a:ext cx="300984" cy="300984"/>
              </a:xfrm>
              <a:prstGeom prst="rect">
                <a:avLst/>
              </a:prstGeom>
            </p:spPr>
          </p:pic>
          <p:pic>
            <p:nvPicPr>
              <p:cNvPr id="106" name="Graphic 105" descr="Eye with solid fill">
                <a:extLst>
                  <a:ext uri="{FF2B5EF4-FFF2-40B4-BE49-F238E27FC236}">
                    <a16:creationId xmlns:a16="http://schemas.microsoft.com/office/drawing/2014/main" id="{FB0466D9-D64D-0F09-56D7-D22F9DC33B0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594349" y="5058808"/>
                <a:ext cx="300984" cy="300984"/>
              </a:xfrm>
              <a:prstGeom prst="rect">
                <a:avLst/>
              </a:prstGeom>
            </p:spPr>
          </p:pic>
          <p:pic>
            <p:nvPicPr>
              <p:cNvPr id="107" name="Graphic 106" descr="Eye with solid fill">
                <a:extLst>
                  <a:ext uri="{FF2B5EF4-FFF2-40B4-BE49-F238E27FC236}">
                    <a16:creationId xmlns:a16="http://schemas.microsoft.com/office/drawing/2014/main" id="{3EB387AE-C394-A331-E06A-0C936C9E4AD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563114" y="5242515"/>
                <a:ext cx="300984" cy="300984"/>
              </a:xfrm>
              <a:prstGeom prst="rect">
                <a:avLst/>
              </a:prstGeom>
            </p:spPr>
          </p:pic>
        </p:grpSp>
        <p:grpSp>
          <p:nvGrpSpPr>
            <p:cNvPr id="114" name="Group 113">
              <a:extLst>
                <a:ext uri="{FF2B5EF4-FFF2-40B4-BE49-F238E27FC236}">
                  <a16:creationId xmlns:a16="http://schemas.microsoft.com/office/drawing/2014/main" id="{28029C86-6BDD-2EBE-3279-60B9F2EC9761}"/>
                </a:ext>
              </a:extLst>
            </p:cNvPr>
            <p:cNvGrpSpPr/>
            <p:nvPr/>
          </p:nvGrpSpPr>
          <p:grpSpPr>
            <a:xfrm>
              <a:off x="7032880" y="5699237"/>
              <a:ext cx="2267365" cy="998830"/>
              <a:chOff x="6651693" y="5692902"/>
              <a:chExt cx="2267365" cy="998830"/>
            </a:xfrm>
          </p:grpSpPr>
          <p:sp>
            <p:nvSpPr>
              <p:cNvPr id="108" name="Rectangle 107">
                <a:extLst>
                  <a:ext uri="{FF2B5EF4-FFF2-40B4-BE49-F238E27FC236}">
                    <a16:creationId xmlns:a16="http://schemas.microsoft.com/office/drawing/2014/main" id="{030C2064-E2F6-D4A3-4728-B79A03D16BD3}"/>
                  </a:ext>
                </a:extLst>
              </p:cNvPr>
              <p:cNvSpPr/>
              <p:nvPr/>
            </p:nvSpPr>
            <p:spPr>
              <a:xfrm>
                <a:off x="6651693" y="5692902"/>
                <a:ext cx="2267365" cy="998830"/>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endParaRPr lang="en-CA" dirty="0"/>
              </a:p>
            </p:txBody>
          </p:sp>
          <p:pic>
            <p:nvPicPr>
              <p:cNvPr id="111" name="Graphic 110" descr="Puppet with solid fill">
                <a:extLst>
                  <a:ext uri="{FF2B5EF4-FFF2-40B4-BE49-F238E27FC236}">
                    <a16:creationId xmlns:a16="http://schemas.microsoft.com/office/drawing/2014/main" id="{006B57FF-3145-B8EB-AF7D-EB15621ABB2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709611" y="5735117"/>
                <a:ext cx="914400" cy="914400"/>
              </a:xfrm>
              <a:prstGeom prst="rect">
                <a:avLst/>
              </a:prstGeom>
            </p:spPr>
          </p:pic>
          <p:sp>
            <p:nvSpPr>
              <p:cNvPr id="112" name="TextBox 111">
                <a:extLst>
                  <a:ext uri="{FF2B5EF4-FFF2-40B4-BE49-F238E27FC236}">
                    <a16:creationId xmlns:a16="http://schemas.microsoft.com/office/drawing/2014/main" id="{E3D0682F-0023-0892-DC12-0C336FF31D08}"/>
                  </a:ext>
                </a:extLst>
              </p:cNvPr>
              <p:cNvSpPr txBox="1"/>
              <p:nvPr/>
            </p:nvSpPr>
            <p:spPr>
              <a:xfrm>
                <a:off x="7481697" y="5869151"/>
                <a:ext cx="1386913" cy="584775"/>
              </a:xfrm>
              <a:prstGeom prst="rect">
                <a:avLst/>
              </a:prstGeom>
              <a:noFill/>
            </p:spPr>
            <p:txBody>
              <a:bodyPr wrap="square" rtlCol="0">
                <a:spAutoFit/>
              </a:bodyPr>
              <a:lstStyle/>
              <a:p>
                <a:pPr algn="ctr"/>
                <a:r>
                  <a:rPr lang="en-CA" sz="1600" b="1" dirty="0"/>
                  <a:t>AI persuasion</a:t>
                </a:r>
              </a:p>
            </p:txBody>
          </p:sp>
        </p:grpSp>
      </p:grpSp>
    </p:spTree>
    <p:extLst>
      <p:ext uri="{BB962C8B-B14F-4D97-AF65-F5344CB8AC3E}">
        <p14:creationId xmlns:p14="http://schemas.microsoft.com/office/powerpoint/2010/main" val="3734108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16"/>
                                        </p:tgtEl>
                                        <p:attrNameLst>
                                          <p:attrName>style.visibility</p:attrName>
                                        </p:attrNameLst>
                                      </p:cBhvr>
                                      <p:to>
                                        <p:strVal val="visible"/>
                                      </p:to>
                                    </p:set>
                                    <p:anim calcmode="lin" valueType="num">
                                      <p:cBhvr>
                                        <p:cTn id="7" dur="500" fill="hold"/>
                                        <p:tgtEl>
                                          <p:spTgt spid="116"/>
                                        </p:tgtEl>
                                        <p:attrNameLst>
                                          <p:attrName>ppt_w</p:attrName>
                                        </p:attrNameLst>
                                      </p:cBhvr>
                                      <p:tavLst>
                                        <p:tav tm="0">
                                          <p:val>
                                            <p:fltVal val="0"/>
                                          </p:val>
                                        </p:tav>
                                        <p:tav tm="100000">
                                          <p:val>
                                            <p:strVal val="#ppt_w"/>
                                          </p:val>
                                        </p:tav>
                                      </p:tavLst>
                                    </p:anim>
                                    <p:anim calcmode="lin" valueType="num">
                                      <p:cBhvr>
                                        <p:cTn id="8" dur="500" fill="hold"/>
                                        <p:tgtEl>
                                          <p:spTgt spid="116"/>
                                        </p:tgtEl>
                                        <p:attrNameLst>
                                          <p:attrName>ppt_h</p:attrName>
                                        </p:attrNameLst>
                                      </p:cBhvr>
                                      <p:tavLst>
                                        <p:tav tm="0">
                                          <p:val>
                                            <p:fltVal val="0"/>
                                          </p:val>
                                        </p:tav>
                                        <p:tav tm="100000">
                                          <p:val>
                                            <p:strVal val="#ppt_h"/>
                                          </p:val>
                                        </p:tav>
                                      </p:tavLst>
                                    </p:anim>
                                    <p:animEffect transition="in" filter="fade">
                                      <p:cBhvr>
                                        <p:cTn id="9" dur="500"/>
                                        <p:tgtEl>
                                          <p:spTgt spid="11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15"/>
                                        </p:tgtEl>
                                        <p:attrNameLst>
                                          <p:attrName>style.visibility</p:attrName>
                                        </p:attrNameLst>
                                      </p:cBhvr>
                                      <p:to>
                                        <p:strVal val="visible"/>
                                      </p:to>
                                    </p:set>
                                    <p:anim calcmode="lin" valueType="num">
                                      <p:cBhvr>
                                        <p:cTn id="14" dur="500" fill="hold"/>
                                        <p:tgtEl>
                                          <p:spTgt spid="115"/>
                                        </p:tgtEl>
                                        <p:attrNameLst>
                                          <p:attrName>ppt_w</p:attrName>
                                        </p:attrNameLst>
                                      </p:cBhvr>
                                      <p:tavLst>
                                        <p:tav tm="0">
                                          <p:val>
                                            <p:fltVal val="0"/>
                                          </p:val>
                                        </p:tav>
                                        <p:tav tm="100000">
                                          <p:val>
                                            <p:strVal val="#ppt_w"/>
                                          </p:val>
                                        </p:tav>
                                      </p:tavLst>
                                    </p:anim>
                                    <p:anim calcmode="lin" valueType="num">
                                      <p:cBhvr>
                                        <p:cTn id="15" dur="500" fill="hold"/>
                                        <p:tgtEl>
                                          <p:spTgt spid="115"/>
                                        </p:tgtEl>
                                        <p:attrNameLst>
                                          <p:attrName>ppt_h</p:attrName>
                                        </p:attrNameLst>
                                      </p:cBhvr>
                                      <p:tavLst>
                                        <p:tav tm="0">
                                          <p:val>
                                            <p:fltVal val="0"/>
                                          </p:val>
                                        </p:tav>
                                        <p:tav tm="100000">
                                          <p:val>
                                            <p:strVal val="#ppt_h"/>
                                          </p:val>
                                        </p:tav>
                                      </p:tavLst>
                                    </p:anim>
                                    <p:animEffect transition="in" filter="fade">
                                      <p:cBhvr>
                                        <p:cTn id="16" dur="500"/>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1AC490-4717-71AB-59EC-56E5A3C53211}"/>
            </a:ext>
          </a:extLst>
        </p:cNvPr>
        <p:cNvGrpSpPr/>
        <p:nvPr/>
      </p:nvGrpSpPr>
      <p:grpSpPr>
        <a:xfrm>
          <a:off x="0" y="0"/>
          <a:ext cx="0" cy="0"/>
          <a:chOff x="0" y="0"/>
          <a:chExt cx="0" cy="0"/>
        </a:xfrm>
      </p:grpSpPr>
      <p:sp>
        <p:nvSpPr>
          <p:cNvPr id="39" name="Rectangle 38">
            <a:extLst>
              <a:ext uri="{FF2B5EF4-FFF2-40B4-BE49-F238E27FC236}">
                <a16:creationId xmlns:a16="http://schemas.microsoft.com/office/drawing/2014/main" id="{35F11E6B-9386-982C-DEA3-D82001AA99D3}"/>
              </a:ext>
            </a:extLst>
          </p:cNvPr>
          <p:cNvSpPr/>
          <p:nvPr/>
        </p:nvSpPr>
        <p:spPr>
          <a:xfrm>
            <a:off x="0" y="1"/>
            <a:ext cx="12192000" cy="3711649"/>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40" name="Group 39">
            <a:extLst>
              <a:ext uri="{FF2B5EF4-FFF2-40B4-BE49-F238E27FC236}">
                <a16:creationId xmlns:a16="http://schemas.microsoft.com/office/drawing/2014/main" id="{561F4B23-6C28-4A51-16BC-C3B48D27C6BA}"/>
              </a:ext>
            </a:extLst>
          </p:cNvPr>
          <p:cNvGrpSpPr/>
          <p:nvPr/>
        </p:nvGrpSpPr>
        <p:grpSpPr>
          <a:xfrm>
            <a:off x="250647" y="1454487"/>
            <a:ext cx="11690706" cy="2114730"/>
            <a:chOff x="314191" y="1540550"/>
            <a:chExt cx="11690706" cy="2114730"/>
          </a:xfrm>
        </p:grpSpPr>
        <p:grpSp>
          <p:nvGrpSpPr>
            <p:cNvPr id="41" name="Group 40">
              <a:extLst>
                <a:ext uri="{FF2B5EF4-FFF2-40B4-BE49-F238E27FC236}">
                  <a16:creationId xmlns:a16="http://schemas.microsoft.com/office/drawing/2014/main" id="{B83E92D0-5B8E-4496-A999-858E039398D1}"/>
                </a:ext>
              </a:extLst>
            </p:cNvPr>
            <p:cNvGrpSpPr/>
            <p:nvPr/>
          </p:nvGrpSpPr>
          <p:grpSpPr>
            <a:xfrm>
              <a:off x="314191" y="1540550"/>
              <a:ext cx="2172560" cy="2114730"/>
              <a:chOff x="376433" y="1540551"/>
              <a:chExt cx="2172560" cy="2114730"/>
            </a:xfrm>
          </p:grpSpPr>
          <p:pic>
            <p:nvPicPr>
              <p:cNvPr id="54" name="Graphic 53" descr="Database outline">
                <a:extLst>
                  <a:ext uri="{FF2B5EF4-FFF2-40B4-BE49-F238E27FC236}">
                    <a16:creationId xmlns:a16="http://schemas.microsoft.com/office/drawing/2014/main" id="{9084841C-B64B-D395-7BB5-C57CD5A7332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05513" y="1540551"/>
                <a:ext cx="914400" cy="914400"/>
              </a:xfrm>
              <a:prstGeom prst="rect">
                <a:avLst/>
              </a:prstGeom>
            </p:spPr>
          </p:pic>
          <p:sp>
            <p:nvSpPr>
              <p:cNvPr id="55" name="TextBox 54">
                <a:extLst>
                  <a:ext uri="{FF2B5EF4-FFF2-40B4-BE49-F238E27FC236}">
                    <a16:creationId xmlns:a16="http://schemas.microsoft.com/office/drawing/2014/main" id="{D6627373-BE9F-FB69-C3C9-61FA088B0E0B}"/>
                  </a:ext>
                </a:extLst>
              </p:cNvPr>
              <p:cNvSpPr txBox="1"/>
              <p:nvPr/>
            </p:nvSpPr>
            <p:spPr>
              <a:xfrm>
                <a:off x="376433" y="2454952"/>
                <a:ext cx="2172560"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Massive amounts of user behavior data from surveillance capitalism</a:t>
                </a:r>
                <a:endParaRPr kumimoji="0" lang="en-CA"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grpSp>
          <p:nvGrpSpPr>
            <p:cNvPr id="42" name="Group 41">
              <a:extLst>
                <a:ext uri="{FF2B5EF4-FFF2-40B4-BE49-F238E27FC236}">
                  <a16:creationId xmlns:a16="http://schemas.microsoft.com/office/drawing/2014/main" id="{972699A4-8379-57CD-51D3-5E387477755A}"/>
                </a:ext>
              </a:extLst>
            </p:cNvPr>
            <p:cNvGrpSpPr/>
            <p:nvPr/>
          </p:nvGrpSpPr>
          <p:grpSpPr>
            <a:xfrm>
              <a:off x="3102755" y="1540552"/>
              <a:ext cx="2545640" cy="2114728"/>
              <a:chOff x="3102755" y="1540552"/>
              <a:chExt cx="2545640" cy="2114728"/>
            </a:xfrm>
          </p:grpSpPr>
          <p:pic>
            <p:nvPicPr>
              <p:cNvPr id="52" name="Graphic 51" descr="Factory outline">
                <a:extLst>
                  <a:ext uri="{FF2B5EF4-FFF2-40B4-BE49-F238E27FC236}">
                    <a16:creationId xmlns:a16="http://schemas.microsoft.com/office/drawing/2014/main" id="{83E8294B-984C-ABF4-22E9-1C268BBB20E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918375" y="1540552"/>
                <a:ext cx="914400" cy="914400"/>
              </a:xfrm>
              <a:prstGeom prst="rect">
                <a:avLst/>
              </a:prstGeom>
            </p:spPr>
          </p:pic>
          <p:sp>
            <p:nvSpPr>
              <p:cNvPr id="53" name="TextBox 52">
                <a:extLst>
                  <a:ext uri="{FF2B5EF4-FFF2-40B4-BE49-F238E27FC236}">
                    <a16:creationId xmlns:a16="http://schemas.microsoft.com/office/drawing/2014/main" id="{3F6B4984-DDAF-AD4B-3CC0-140BB1953E83}"/>
                  </a:ext>
                </a:extLst>
              </p:cNvPr>
              <p:cNvSpPr txBox="1"/>
              <p:nvPr/>
            </p:nvSpPr>
            <p:spPr>
              <a:xfrm>
                <a:off x="3102755" y="2454951"/>
                <a:ext cx="2545640"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Generative AI’s capability to produce persuasive language and visualizations</a:t>
                </a:r>
                <a:endParaRPr kumimoji="0" lang="en-CA"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grpSp>
          <p:nvGrpSpPr>
            <p:cNvPr id="43" name="Group 42">
              <a:extLst>
                <a:ext uri="{FF2B5EF4-FFF2-40B4-BE49-F238E27FC236}">
                  <a16:creationId xmlns:a16="http://schemas.microsoft.com/office/drawing/2014/main" id="{946D12DC-1A61-0B74-B709-11E8BB3121B5}"/>
                </a:ext>
              </a:extLst>
            </p:cNvPr>
            <p:cNvGrpSpPr/>
            <p:nvPr/>
          </p:nvGrpSpPr>
          <p:grpSpPr>
            <a:xfrm>
              <a:off x="9459257" y="1540551"/>
              <a:ext cx="2545640" cy="2114729"/>
              <a:chOff x="8504211" y="1540551"/>
              <a:chExt cx="2545640" cy="2114729"/>
            </a:xfrm>
          </p:grpSpPr>
          <p:pic>
            <p:nvPicPr>
              <p:cNvPr id="50" name="Graphic 49" descr="Puppet outline">
                <a:extLst>
                  <a:ext uri="{FF2B5EF4-FFF2-40B4-BE49-F238E27FC236}">
                    <a16:creationId xmlns:a16="http://schemas.microsoft.com/office/drawing/2014/main" id="{21AFA5F4-1B76-1B1D-A6B1-8AB5AC24D2D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319831" y="1540551"/>
                <a:ext cx="914400" cy="914400"/>
              </a:xfrm>
              <a:prstGeom prst="rect">
                <a:avLst/>
              </a:prstGeom>
            </p:spPr>
          </p:pic>
          <p:sp>
            <p:nvSpPr>
              <p:cNvPr id="51" name="TextBox 50">
                <a:extLst>
                  <a:ext uri="{FF2B5EF4-FFF2-40B4-BE49-F238E27FC236}">
                    <a16:creationId xmlns:a16="http://schemas.microsoft.com/office/drawing/2014/main" id="{C52BC077-DB69-F757-EE4F-A6198A34C0AD}"/>
                  </a:ext>
                </a:extLst>
              </p:cNvPr>
              <p:cNvSpPr txBox="1"/>
              <p:nvPr/>
            </p:nvSpPr>
            <p:spPr>
              <a:xfrm>
                <a:off x="8504211" y="2454951"/>
                <a:ext cx="2545640"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Effective tools for mass manipulation of public consumer preferences and political opinion</a:t>
                </a:r>
                <a:endParaRPr kumimoji="0" lang="en-CA"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grpSp>
          <p:nvGrpSpPr>
            <p:cNvPr id="44" name="Group 43">
              <a:extLst>
                <a:ext uri="{FF2B5EF4-FFF2-40B4-BE49-F238E27FC236}">
                  <a16:creationId xmlns:a16="http://schemas.microsoft.com/office/drawing/2014/main" id="{07586275-3BA6-B611-AF56-C53DB153F9E6}"/>
                </a:ext>
              </a:extLst>
            </p:cNvPr>
            <p:cNvGrpSpPr/>
            <p:nvPr/>
          </p:nvGrpSpPr>
          <p:grpSpPr>
            <a:xfrm>
              <a:off x="6281006" y="1540550"/>
              <a:ext cx="2545640" cy="1976229"/>
              <a:chOff x="5386537" y="1540551"/>
              <a:chExt cx="2545640" cy="1976229"/>
            </a:xfrm>
          </p:grpSpPr>
          <p:pic>
            <p:nvPicPr>
              <p:cNvPr id="48" name="Graphic 47" descr="Compass outline">
                <a:extLst>
                  <a:ext uri="{FF2B5EF4-FFF2-40B4-BE49-F238E27FC236}">
                    <a16:creationId xmlns:a16="http://schemas.microsoft.com/office/drawing/2014/main" id="{2C808503-BC5B-8B65-9979-75427F3FD42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202157" y="1540551"/>
                <a:ext cx="914400" cy="914400"/>
              </a:xfrm>
              <a:prstGeom prst="rect">
                <a:avLst/>
              </a:prstGeom>
            </p:spPr>
          </p:pic>
          <p:sp>
            <p:nvSpPr>
              <p:cNvPr id="49" name="TextBox 48">
                <a:extLst>
                  <a:ext uri="{FF2B5EF4-FFF2-40B4-BE49-F238E27FC236}">
                    <a16:creationId xmlns:a16="http://schemas.microsoft.com/office/drawing/2014/main" id="{ECE2C69A-B13A-E3DC-A259-6A3833346CAD}"/>
                  </a:ext>
                </a:extLst>
              </p:cNvPr>
              <p:cNvSpPr txBox="1"/>
              <p:nvPr/>
            </p:nvSpPr>
            <p:spPr>
              <a:xfrm>
                <a:off x="5386537" y="2593450"/>
                <a:ext cx="2545640"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Our ability to align generative AI models towards specific values</a:t>
                </a:r>
                <a:endParaRPr kumimoji="0" lang="en-CA"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sp>
          <p:nvSpPr>
            <p:cNvPr id="45" name="Cross 44">
              <a:extLst>
                <a:ext uri="{FF2B5EF4-FFF2-40B4-BE49-F238E27FC236}">
                  <a16:creationId xmlns:a16="http://schemas.microsoft.com/office/drawing/2014/main" id="{0B7B6541-690C-D543-9DE4-E4F01AFAB6B5}"/>
                </a:ext>
              </a:extLst>
            </p:cNvPr>
            <p:cNvSpPr/>
            <p:nvPr/>
          </p:nvSpPr>
          <p:spPr>
            <a:xfrm>
              <a:off x="2712555" y="2231506"/>
              <a:ext cx="446888" cy="446888"/>
            </a:xfrm>
            <a:prstGeom prst="plus">
              <a:avLst>
                <a:gd name="adj" fmla="val 41923"/>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46" name="Cross 45">
              <a:extLst>
                <a:ext uri="{FF2B5EF4-FFF2-40B4-BE49-F238E27FC236}">
                  <a16:creationId xmlns:a16="http://schemas.microsoft.com/office/drawing/2014/main" id="{BAB6AC90-9911-FB8D-2822-90651A0EFEE7}"/>
                </a:ext>
              </a:extLst>
            </p:cNvPr>
            <p:cNvSpPr/>
            <p:nvPr/>
          </p:nvSpPr>
          <p:spPr>
            <a:xfrm>
              <a:off x="5748690" y="2231506"/>
              <a:ext cx="446888" cy="446888"/>
            </a:xfrm>
            <a:prstGeom prst="plus">
              <a:avLst>
                <a:gd name="adj" fmla="val 41923"/>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7" name="Equals 46">
              <a:extLst>
                <a:ext uri="{FF2B5EF4-FFF2-40B4-BE49-F238E27FC236}">
                  <a16:creationId xmlns:a16="http://schemas.microsoft.com/office/drawing/2014/main" id="{BA642F57-26E9-9106-C379-3E088EA8583E}"/>
                </a:ext>
              </a:extLst>
            </p:cNvPr>
            <p:cNvSpPr/>
            <p:nvPr/>
          </p:nvSpPr>
          <p:spPr>
            <a:xfrm>
              <a:off x="8832754" y="2063064"/>
              <a:ext cx="531187" cy="783772"/>
            </a:xfrm>
            <a:prstGeom prst="mathEqual">
              <a:avLst>
                <a:gd name="adj1" fmla="val 9484"/>
                <a:gd name="adj2" fmla="val 11760"/>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7" name="TextBox 6">
            <a:extLst>
              <a:ext uri="{FF2B5EF4-FFF2-40B4-BE49-F238E27FC236}">
                <a16:creationId xmlns:a16="http://schemas.microsoft.com/office/drawing/2014/main" id="{FF30614A-A25D-16D4-3B77-3679455F05C8}"/>
              </a:ext>
            </a:extLst>
          </p:cNvPr>
          <p:cNvSpPr txBox="1"/>
          <p:nvPr/>
        </p:nvSpPr>
        <p:spPr>
          <a:xfrm>
            <a:off x="0" y="6581001"/>
            <a:ext cx="9136902" cy="276999"/>
          </a:xfrm>
          <a:prstGeom prst="rect">
            <a:avLst/>
          </a:prstGeom>
          <a:noFill/>
        </p:spPr>
        <p:txBody>
          <a:bodyPr wrap="square">
            <a:spAutoFit/>
          </a:bodyPr>
          <a:lstStyle/>
          <a:p>
            <a:pPr algn="ctr"/>
            <a:r>
              <a:rPr lang="en-US" sz="1200" dirty="0"/>
              <a:t>Mitra, </a:t>
            </a:r>
            <a:r>
              <a:rPr lang="en-CA" sz="1200" dirty="0"/>
              <a:t>Cramer, </a:t>
            </a:r>
            <a:r>
              <a:rPr lang="en-US" sz="1200" dirty="0"/>
              <a:t>&amp; </a:t>
            </a:r>
            <a:r>
              <a:rPr lang="en-CA" sz="1200" dirty="0"/>
              <a:t>Gurevich</a:t>
            </a:r>
            <a:r>
              <a:rPr lang="en-US" sz="1200" dirty="0"/>
              <a:t>. </a:t>
            </a:r>
            <a:r>
              <a:rPr lang="en-US" sz="1200" dirty="0">
                <a:hlinkClick r:id="rId7"/>
              </a:rPr>
              <a:t>Sociotechnical implications of generative artificial intelligence for information access</a:t>
            </a:r>
            <a:r>
              <a:rPr lang="en-US" sz="1200" dirty="0"/>
              <a:t>. Book chapter, 2024.</a:t>
            </a:r>
            <a:endParaRPr lang="en-CA" sz="1200" dirty="0"/>
          </a:p>
        </p:txBody>
      </p:sp>
      <p:sp>
        <p:nvSpPr>
          <p:cNvPr id="4" name="Title 3">
            <a:extLst>
              <a:ext uri="{FF2B5EF4-FFF2-40B4-BE49-F238E27FC236}">
                <a16:creationId xmlns:a16="http://schemas.microsoft.com/office/drawing/2014/main" id="{034DD03E-CC48-C407-502D-E8FD1C7F22F1}"/>
              </a:ext>
            </a:extLst>
          </p:cNvPr>
          <p:cNvSpPr>
            <a:spLocks noGrp="1"/>
          </p:cNvSpPr>
          <p:nvPr>
            <p:ph type="title"/>
          </p:nvPr>
        </p:nvSpPr>
        <p:spPr>
          <a:xfrm>
            <a:off x="838200" y="166653"/>
            <a:ext cx="10515600" cy="1325563"/>
          </a:xfrm>
        </p:spPr>
        <p:txBody>
          <a:bodyPr>
            <a:normAutofit/>
          </a:bodyPr>
          <a:lstStyle/>
          <a:p>
            <a:pPr algn="ctr"/>
            <a:r>
              <a:rPr lang="en-CA" sz="6000" dirty="0"/>
              <a:t>AI Persuasion</a:t>
            </a:r>
          </a:p>
        </p:txBody>
      </p:sp>
      <p:pic>
        <p:nvPicPr>
          <p:cNvPr id="9" name="Picture 8">
            <a:extLst>
              <a:ext uri="{FF2B5EF4-FFF2-40B4-BE49-F238E27FC236}">
                <a16:creationId xmlns:a16="http://schemas.microsoft.com/office/drawing/2014/main" id="{C0B91E45-BC35-33A2-B6FC-10D4688D8D3C}"/>
              </a:ext>
            </a:extLst>
          </p:cNvPr>
          <p:cNvPicPr>
            <a:picLocks noChangeAspect="1"/>
          </p:cNvPicPr>
          <p:nvPr/>
        </p:nvPicPr>
        <p:blipFill>
          <a:blip r:embed="rId8"/>
          <a:srcRect b="15901"/>
          <a:stretch>
            <a:fillRect/>
          </a:stretch>
        </p:blipFill>
        <p:spPr>
          <a:xfrm>
            <a:off x="1974646" y="4951900"/>
            <a:ext cx="3147218" cy="1586573"/>
          </a:xfrm>
          <a:custGeom>
            <a:avLst/>
            <a:gdLst>
              <a:gd name="csX0" fmla="*/ 0 w 3147218"/>
              <a:gd name="csY0" fmla="*/ 0 h 1586573"/>
              <a:gd name="csX1" fmla="*/ 556009 w 3147218"/>
              <a:gd name="csY1" fmla="*/ 0 h 1586573"/>
              <a:gd name="csX2" fmla="*/ 1143489 w 3147218"/>
              <a:gd name="csY2" fmla="*/ 0 h 1586573"/>
              <a:gd name="csX3" fmla="*/ 1730970 w 3147218"/>
              <a:gd name="csY3" fmla="*/ 0 h 1586573"/>
              <a:gd name="csX4" fmla="*/ 2192562 w 3147218"/>
              <a:gd name="csY4" fmla="*/ 0 h 1586573"/>
              <a:gd name="csX5" fmla="*/ 2622682 w 3147218"/>
              <a:gd name="csY5" fmla="*/ 0 h 1586573"/>
              <a:gd name="csX6" fmla="*/ 3147218 w 3147218"/>
              <a:gd name="csY6" fmla="*/ 0 h 1586573"/>
              <a:gd name="csX7" fmla="*/ 3147218 w 3147218"/>
              <a:gd name="csY7" fmla="*/ 528858 h 1586573"/>
              <a:gd name="csX8" fmla="*/ 3147218 w 3147218"/>
              <a:gd name="csY8" fmla="*/ 1073581 h 1586573"/>
              <a:gd name="csX9" fmla="*/ 3147218 w 3147218"/>
              <a:gd name="csY9" fmla="*/ 1586573 h 1586573"/>
              <a:gd name="csX10" fmla="*/ 2622682 w 3147218"/>
              <a:gd name="csY10" fmla="*/ 1586573 h 1586573"/>
              <a:gd name="csX11" fmla="*/ 2066673 w 3147218"/>
              <a:gd name="csY11" fmla="*/ 1586573 h 1586573"/>
              <a:gd name="csX12" fmla="*/ 1573609 w 3147218"/>
              <a:gd name="csY12" fmla="*/ 1586573 h 1586573"/>
              <a:gd name="csX13" fmla="*/ 1143489 w 3147218"/>
              <a:gd name="csY13" fmla="*/ 1586573 h 1586573"/>
              <a:gd name="csX14" fmla="*/ 556009 w 3147218"/>
              <a:gd name="csY14" fmla="*/ 1586573 h 1586573"/>
              <a:gd name="csX15" fmla="*/ 0 w 3147218"/>
              <a:gd name="csY15" fmla="*/ 1586573 h 1586573"/>
              <a:gd name="csX16" fmla="*/ 0 w 3147218"/>
              <a:gd name="csY16" fmla="*/ 1105313 h 1586573"/>
              <a:gd name="csX17" fmla="*/ 0 w 3147218"/>
              <a:gd name="csY17" fmla="*/ 608186 h 1586573"/>
              <a:gd name="csX18" fmla="*/ 0 w 3147218"/>
              <a:gd name="csY18" fmla="*/ 0 h 15865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147218" h="1586573" fill="none" extrusionOk="0">
                <a:moveTo>
                  <a:pt x="0" y="0"/>
                </a:moveTo>
                <a:cubicBezTo>
                  <a:pt x="202403" y="-60257"/>
                  <a:pt x="304430" y="11744"/>
                  <a:pt x="556009" y="0"/>
                </a:cubicBezTo>
                <a:cubicBezTo>
                  <a:pt x="807588" y="-11744"/>
                  <a:pt x="886639" y="19993"/>
                  <a:pt x="1143489" y="0"/>
                </a:cubicBezTo>
                <a:cubicBezTo>
                  <a:pt x="1400339" y="-19993"/>
                  <a:pt x="1508359" y="55200"/>
                  <a:pt x="1730970" y="0"/>
                </a:cubicBezTo>
                <a:cubicBezTo>
                  <a:pt x="1953581" y="-55200"/>
                  <a:pt x="1969503" y="6365"/>
                  <a:pt x="2192562" y="0"/>
                </a:cubicBezTo>
                <a:cubicBezTo>
                  <a:pt x="2415621" y="-6365"/>
                  <a:pt x="2531928" y="35499"/>
                  <a:pt x="2622682" y="0"/>
                </a:cubicBezTo>
                <a:cubicBezTo>
                  <a:pt x="2713436" y="-35499"/>
                  <a:pt x="3002182" y="15449"/>
                  <a:pt x="3147218" y="0"/>
                </a:cubicBezTo>
                <a:cubicBezTo>
                  <a:pt x="3178451" y="152173"/>
                  <a:pt x="3122523" y="319187"/>
                  <a:pt x="3147218" y="528858"/>
                </a:cubicBezTo>
                <a:cubicBezTo>
                  <a:pt x="3171913" y="738529"/>
                  <a:pt x="3129333" y="944555"/>
                  <a:pt x="3147218" y="1073581"/>
                </a:cubicBezTo>
                <a:cubicBezTo>
                  <a:pt x="3165103" y="1202607"/>
                  <a:pt x="3096221" y="1469405"/>
                  <a:pt x="3147218" y="1586573"/>
                </a:cubicBezTo>
                <a:cubicBezTo>
                  <a:pt x="2898032" y="1621646"/>
                  <a:pt x="2820490" y="1538919"/>
                  <a:pt x="2622682" y="1586573"/>
                </a:cubicBezTo>
                <a:cubicBezTo>
                  <a:pt x="2424874" y="1634227"/>
                  <a:pt x="2331375" y="1571628"/>
                  <a:pt x="2066673" y="1586573"/>
                </a:cubicBezTo>
                <a:cubicBezTo>
                  <a:pt x="1801971" y="1601518"/>
                  <a:pt x="1765550" y="1574872"/>
                  <a:pt x="1573609" y="1586573"/>
                </a:cubicBezTo>
                <a:cubicBezTo>
                  <a:pt x="1381668" y="1598274"/>
                  <a:pt x="1287616" y="1563463"/>
                  <a:pt x="1143489" y="1586573"/>
                </a:cubicBezTo>
                <a:cubicBezTo>
                  <a:pt x="999362" y="1609683"/>
                  <a:pt x="713723" y="1579166"/>
                  <a:pt x="556009" y="1586573"/>
                </a:cubicBezTo>
                <a:cubicBezTo>
                  <a:pt x="398295" y="1593980"/>
                  <a:pt x="178249" y="1554989"/>
                  <a:pt x="0" y="1586573"/>
                </a:cubicBezTo>
                <a:cubicBezTo>
                  <a:pt x="-10930" y="1402819"/>
                  <a:pt x="19597" y="1304305"/>
                  <a:pt x="0" y="1105313"/>
                </a:cubicBezTo>
                <a:cubicBezTo>
                  <a:pt x="-19597" y="906321"/>
                  <a:pt x="25079" y="828773"/>
                  <a:pt x="0" y="608186"/>
                </a:cubicBezTo>
                <a:cubicBezTo>
                  <a:pt x="-25079" y="387599"/>
                  <a:pt x="25842" y="184824"/>
                  <a:pt x="0" y="0"/>
                </a:cubicBezTo>
                <a:close/>
              </a:path>
              <a:path w="3147218" h="1586573" stroke="0" extrusionOk="0">
                <a:moveTo>
                  <a:pt x="0" y="0"/>
                </a:moveTo>
                <a:cubicBezTo>
                  <a:pt x="217580" y="-43875"/>
                  <a:pt x="376149" y="56657"/>
                  <a:pt x="524536" y="0"/>
                </a:cubicBezTo>
                <a:cubicBezTo>
                  <a:pt x="672923" y="-56657"/>
                  <a:pt x="919504" y="949"/>
                  <a:pt x="1112017" y="0"/>
                </a:cubicBezTo>
                <a:cubicBezTo>
                  <a:pt x="1304530" y="-949"/>
                  <a:pt x="1361813" y="34770"/>
                  <a:pt x="1542137" y="0"/>
                </a:cubicBezTo>
                <a:cubicBezTo>
                  <a:pt x="1722461" y="-34770"/>
                  <a:pt x="1891395" y="277"/>
                  <a:pt x="2035201" y="0"/>
                </a:cubicBezTo>
                <a:cubicBezTo>
                  <a:pt x="2179007" y="-277"/>
                  <a:pt x="2360003" y="58466"/>
                  <a:pt x="2591209" y="0"/>
                </a:cubicBezTo>
                <a:cubicBezTo>
                  <a:pt x="2822415" y="-58466"/>
                  <a:pt x="2956965" y="12681"/>
                  <a:pt x="3147218" y="0"/>
                </a:cubicBezTo>
                <a:cubicBezTo>
                  <a:pt x="3147354" y="273788"/>
                  <a:pt x="3118716" y="433024"/>
                  <a:pt x="3147218" y="560589"/>
                </a:cubicBezTo>
                <a:cubicBezTo>
                  <a:pt x="3175720" y="688154"/>
                  <a:pt x="3106411" y="919754"/>
                  <a:pt x="3147218" y="1105313"/>
                </a:cubicBezTo>
                <a:cubicBezTo>
                  <a:pt x="3188025" y="1290872"/>
                  <a:pt x="3139050" y="1422581"/>
                  <a:pt x="3147218" y="1586573"/>
                </a:cubicBezTo>
                <a:cubicBezTo>
                  <a:pt x="2942491" y="1622057"/>
                  <a:pt x="2861640" y="1561502"/>
                  <a:pt x="2654154" y="1586573"/>
                </a:cubicBezTo>
                <a:cubicBezTo>
                  <a:pt x="2446668" y="1611644"/>
                  <a:pt x="2334311" y="1539248"/>
                  <a:pt x="2224034" y="1586573"/>
                </a:cubicBezTo>
                <a:cubicBezTo>
                  <a:pt x="2113757" y="1633898"/>
                  <a:pt x="1928931" y="1562046"/>
                  <a:pt x="1636553" y="1586573"/>
                </a:cubicBezTo>
                <a:cubicBezTo>
                  <a:pt x="1344175" y="1611100"/>
                  <a:pt x="1400689" y="1553062"/>
                  <a:pt x="1174961" y="1586573"/>
                </a:cubicBezTo>
                <a:cubicBezTo>
                  <a:pt x="949233" y="1620084"/>
                  <a:pt x="855238" y="1527518"/>
                  <a:pt x="681897" y="1586573"/>
                </a:cubicBezTo>
                <a:cubicBezTo>
                  <a:pt x="508556" y="1645628"/>
                  <a:pt x="195604" y="1583912"/>
                  <a:pt x="0" y="1586573"/>
                </a:cubicBezTo>
                <a:cubicBezTo>
                  <a:pt x="-49722" y="1394428"/>
                  <a:pt x="6774" y="1207947"/>
                  <a:pt x="0" y="1089447"/>
                </a:cubicBezTo>
                <a:cubicBezTo>
                  <a:pt x="-6774" y="970947"/>
                  <a:pt x="53922" y="830880"/>
                  <a:pt x="0" y="592321"/>
                </a:cubicBezTo>
                <a:cubicBezTo>
                  <a:pt x="-53922" y="353762"/>
                  <a:pt x="20896" y="135298"/>
                  <a:pt x="0" y="0"/>
                </a:cubicBezTo>
                <a:close/>
              </a:path>
            </a:pathLst>
          </a:custGeom>
          <a:ln>
            <a:solidFill>
              <a:schemeClr val="tx1"/>
            </a:solidFill>
            <a:extLst>
              <a:ext uri="{C807C97D-BFC1-408E-A445-0C87EB9F89A2}">
                <ask:lineSketchStyleProps xmlns:ask="http://schemas.microsoft.com/office/drawing/2018/sketchyshapes" sd="481711788">
                  <a:prstGeom prst="rect">
                    <a:avLst/>
                  </a:prstGeom>
                  <ask:type>
                    <ask:lineSketchScribble/>
                  </ask:type>
                </ask:lineSketchStyleProps>
              </a:ext>
            </a:extLst>
          </a:ln>
        </p:spPr>
      </p:pic>
      <p:pic>
        <p:nvPicPr>
          <p:cNvPr id="22" name="Picture 21">
            <a:extLst>
              <a:ext uri="{FF2B5EF4-FFF2-40B4-BE49-F238E27FC236}">
                <a16:creationId xmlns:a16="http://schemas.microsoft.com/office/drawing/2014/main" id="{0D2D6A90-6D86-CDBD-CDE2-447E6B8D9072}"/>
              </a:ext>
            </a:extLst>
          </p:cNvPr>
          <p:cNvPicPr>
            <a:picLocks noChangeAspect="1"/>
          </p:cNvPicPr>
          <p:nvPr/>
        </p:nvPicPr>
        <p:blipFill>
          <a:blip r:embed="rId9"/>
          <a:stretch>
            <a:fillRect/>
          </a:stretch>
        </p:blipFill>
        <p:spPr>
          <a:xfrm>
            <a:off x="4667751" y="4154227"/>
            <a:ext cx="2304488" cy="2097206"/>
          </a:xfrm>
          <a:custGeom>
            <a:avLst/>
            <a:gdLst>
              <a:gd name="csX0" fmla="*/ 0 w 2304488"/>
              <a:gd name="csY0" fmla="*/ 0 h 2097206"/>
              <a:gd name="csX1" fmla="*/ 576122 w 2304488"/>
              <a:gd name="csY1" fmla="*/ 0 h 2097206"/>
              <a:gd name="csX2" fmla="*/ 1083109 w 2304488"/>
              <a:gd name="csY2" fmla="*/ 0 h 2097206"/>
              <a:gd name="csX3" fmla="*/ 1613142 w 2304488"/>
              <a:gd name="csY3" fmla="*/ 0 h 2097206"/>
              <a:gd name="csX4" fmla="*/ 2304488 w 2304488"/>
              <a:gd name="csY4" fmla="*/ 0 h 2097206"/>
              <a:gd name="csX5" fmla="*/ 2304488 w 2304488"/>
              <a:gd name="csY5" fmla="*/ 503329 h 2097206"/>
              <a:gd name="csX6" fmla="*/ 2304488 w 2304488"/>
              <a:gd name="csY6" fmla="*/ 1006659 h 2097206"/>
              <a:gd name="csX7" fmla="*/ 2304488 w 2304488"/>
              <a:gd name="csY7" fmla="*/ 1572905 h 2097206"/>
              <a:gd name="csX8" fmla="*/ 2304488 w 2304488"/>
              <a:gd name="csY8" fmla="*/ 2097206 h 2097206"/>
              <a:gd name="csX9" fmla="*/ 1774456 w 2304488"/>
              <a:gd name="csY9" fmla="*/ 2097206 h 2097206"/>
              <a:gd name="csX10" fmla="*/ 1152244 w 2304488"/>
              <a:gd name="csY10" fmla="*/ 2097206 h 2097206"/>
              <a:gd name="csX11" fmla="*/ 576122 w 2304488"/>
              <a:gd name="csY11" fmla="*/ 2097206 h 2097206"/>
              <a:gd name="csX12" fmla="*/ 0 w 2304488"/>
              <a:gd name="csY12" fmla="*/ 2097206 h 2097206"/>
              <a:gd name="csX13" fmla="*/ 0 w 2304488"/>
              <a:gd name="csY13" fmla="*/ 1593877 h 2097206"/>
              <a:gd name="csX14" fmla="*/ 0 w 2304488"/>
              <a:gd name="csY14" fmla="*/ 1090547 h 2097206"/>
              <a:gd name="csX15" fmla="*/ 0 w 2304488"/>
              <a:gd name="csY15" fmla="*/ 608190 h 2097206"/>
              <a:gd name="csX16" fmla="*/ 0 w 2304488"/>
              <a:gd name="csY16" fmla="*/ 0 h 20972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304488" h="2097206" fill="none" extrusionOk="0">
                <a:moveTo>
                  <a:pt x="0" y="0"/>
                </a:moveTo>
                <a:cubicBezTo>
                  <a:pt x="278376" y="-8774"/>
                  <a:pt x="314809" y="40539"/>
                  <a:pt x="576122" y="0"/>
                </a:cubicBezTo>
                <a:cubicBezTo>
                  <a:pt x="837435" y="-40539"/>
                  <a:pt x="870278" y="36402"/>
                  <a:pt x="1083109" y="0"/>
                </a:cubicBezTo>
                <a:cubicBezTo>
                  <a:pt x="1295940" y="-36402"/>
                  <a:pt x="1477098" y="15912"/>
                  <a:pt x="1613142" y="0"/>
                </a:cubicBezTo>
                <a:cubicBezTo>
                  <a:pt x="1749186" y="-15912"/>
                  <a:pt x="2004839" y="30099"/>
                  <a:pt x="2304488" y="0"/>
                </a:cubicBezTo>
                <a:cubicBezTo>
                  <a:pt x="2336292" y="216374"/>
                  <a:pt x="2260619" y="329702"/>
                  <a:pt x="2304488" y="503329"/>
                </a:cubicBezTo>
                <a:cubicBezTo>
                  <a:pt x="2348357" y="676956"/>
                  <a:pt x="2274903" y="769709"/>
                  <a:pt x="2304488" y="1006659"/>
                </a:cubicBezTo>
                <a:cubicBezTo>
                  <a:pt x="2334073" y="1243609"/>
                  <a:pt x="2265884" y="1406263"/>
                  <a:pt x="2304488" y="1572905"/>
                </a:cubicBezTo>
                <a:cubicBezTo>
                  <a:pt x="2343092" y="1739547"/>
                  <a:pt x="2254338" y="1985192"/>
                  <a:pt x="2304488" y="2097206"/>
                </a:cubicBezTo>
                <a:cubicBezTo>
                  <a:pt x="2173683" y="2106806"/>
                  <a:pt x="1901600" y="2074471"/>
                  <a:pt x="1774456" y="2097206"/>
                </a:cubicBezTo>
                <a:cubicBezTo>
                  <a:pt x="1647312" y="2119941"/>
                  <a:pt x="1423513" y="2078542"/>
                  <a:pt x="1152244" y="2097206"/>
                </a:cubicBezTo>
                <a:cubicBezTo>
                  <a:pt x="880975" y="2115870"/>
                  <a:pt x="789386" y="2091054"/>
                  <a:pt x="576122" y="2097206"/>
                </a:cubicBezTo>
                <a:cubicBezTo>
                  <a:pt x="362858" y="2103358"/>
                  <a:pt x="242542" y="2033754"/>
                  <a:pt x="0" y="2097206"/>
                </a:cubicBezTo>
                <a:cubicBezTo>
                  <a:pt x="-55677" y="1904605"/>
                  <a:pt x="28970" y="1805088"/>
                  <a:pt x="0" y="1593877"/>
                </a:cubicBezTo>
                <a:cubicBezTo>
                  <a:pt x="-28970" y="1382666"/>
                  <a:pt x="118" y="1278316"/>
                  <a:pt x="0" y="1090547"/>
                </a:cubicBezTo>
                <a:cubicBezTo>
                  <a:pt x="-118" y="902778"/>
                  <a:pt x="40758" y="842377"/>
                  <a:pt x="0" y="608190"/>
                </a:cubicBezTo>
                <a:cubicBezTo>
                  <a:pt x="-40758" y="374003"/>
                  <a:pt x="71290" y="187458"/>
                  <a:pt x="0" y="0"/>
                </a:cubicBezTo>
                <a:close/>
              </a:path>
              <a:path w="2304488" h="2097206" stroke="0" extrusionOk="0">
                <a:moveTo>
                  <a:pt x="0" y="0"/>
                </a:moveTo>
                <a:cubicBezTo>
                  <a:pt x="215617" y="-62667"/>
                  <a:pt x="442417" y="58505"/>
                  <a:pt x="599167" y="0"/>
                </a:cubicBezTo>
                <a:cubicBezTo>
                  <a:pt x="755917" y="-58505"/>
                  <a:pt x="945680" y="31923"/>
                  <a:pt x="1175289" y="0"/>
                </a:cubicBezTo>
                <a:cubicBezTo>
                  <a:pt x="1404898" y="-31923"/>
                  <a:pt x="1604817" y="35701"/>
                  <a:pt x="1774456" y="0"/>
                </a:cubicBezTo>
                <a:cubicBezTo>
                  <a:pt x="1944095" y="-35701"/>
                  <a:pt x="2132094" y="56707"/>
                  <a:pt x="2304488" y="0"/>
                </a:cubicBezTo>
                <a:cubicBezTo>
                  <a:pt x="2314419" y="256643"/>
                  <a:pt x="2296578" y="396421"/>
                  <a:pt x="2304488" y="524302"/>
                </a:cubicBezTo>
                <a:cubicBezTo>
                  <a:pt x="2312398" y="652183"/>
                  <a:pt x="2266416" y="911380"/>
                  <a:pt x="2304488" y="1048603"/>
                </a:cubicBezTo>
                <a:cubicBezTo>
                  <a:pt x="2342560" y="1185826"/>
                  <a:pt x="2253351" y="1457438"/>
                  <a:pt x="2304488" y="1614849"/>
                </a:cubicBezTo>
                <a:cubicBezTo>
                  <a:pt x="2355625" y="1772260"/>
                  <a:pt x="2247180" y="1889177"/>
                  <a:pt x="2304488" y="2097206"/>
                </a:cubicBezTo>
                <a:cubicBezTo>
                  <a:pt x="2134310" y="2114553"/>
                  <a:pt x="1891981" y="2055968"/>
                  <a:pt x="1751411" y="2097206"/>
                </a:cubicBezTo>
                <a:cubicBezTo>
                  <a:pt x="1610841" y="2138444"/>
                  <a:pt x="1396774" y="2067868"/>
                  <a:pt x="1221379" y="2097206"/>
                </a:cubicBezTo>
                <a:cubicBezTo>
                  <a:pt x="1045984" y="2126544"/>
                  <a:pt x="914018" y="2064362"/>
                  <a:pt x="645257" y="2097206"/>
                </a:cubicBezTo>
                <a:cubicBezTo>
                  <a:pt x="376496" y="2130050"/>
                  <a:pt x="166159" y="2067070"/>
                  <a:pt x="0" y="2097206"/>
                </a:cubicBezTo>
                <a:cubicBezTo>
                  <a:pt x="-2617" y="1981627"/>
                  <a:pt x="20332" y="1679446"/>
                  <a:pt x="0" y="1572905"/>
                </a:cubicBezTo>
                <a:cubicBezTo>
                  <a:pt x="-20332" y="1466364"/>
                  <a:pt x="37926" y="1127872"/>
                  <a:pt x="0" y="1006659"/>
                </a:cubicBezTo>
                <a:cubicBezTo>
                  <a:pt x="-37926" y="885446"/>
                  <a:pt x="109858" y="439296"/>
                  <a:pt x="0" y="0"/>
                </a:cubicBezTo>
                <a:close/>
              </a:path>
            </a:pathLst>
          </a:custGeom>
          <a:ln>
            <a:solidFill>
              <a:schemeClr val="tx1"/>
            </a:solidFill>
            <a:extLst>
              <a:ext uri="{C807C97D-BFC1-408E-A445-0C87EB9F89A2}">
                <ask:lineSketchStyleProps xmlns:ask="http://schemas.microsoft.com/office/drawing/2018/sketchyshapes" sd="3450693549">
                  <a:prstGeom prst="rect">
                    <a:avLst/>
                  </a:prstGeom>
                  <ask:type>
                    <ask:lineSketchScribble/>
                  </ask:type>
                </ask:lineSketchStyleProps>
              </a:ext>
            </a:extLst>
          </a:ln>
        </p:spPr>
      </p:pic>
      <p:pic>
        <p:nvPicPr>
          <p:cNvPr id="8" name="Picture 7">
            <a:extLst>
              <a:ext uri="{FF2B5EF4-FFF2-40B4-BE49-F238E27FC236}">
                <a16:creationId xmlns:a16="http://schemas.microsoft.com/office/drawing/2014/main" id="{91C19E97-F4DD-6C74-A650-A40B8F0623B7}"/>
              </a:ext>
            </a:extLst>
          </p:cNvPr>
          <p:cNvPicPr>
            <a:picLocks noChangeAspect="1"/>
          </p:cNvPicPr>
          <p:nvPr/>
        </p:nvPicPr>
        <p:blipFill>
          <a:blip r:embed="rId10"/>
          <a:stretch>
            <a:fillRect/>
          </a:stretch>
        </p:blipFill>
        <p:spPr>
          <a:xfrm>
            <a:off x="1018678" y="3887452"/>
            <a:ext cx="2817525" cy="1473533"/>
          </a:xfrm>
          <a:custGeom>
            <a:avLst/>
            <a:gdLst>
              <a:gd name="csX0" fmla="*/ 0 w 2817525"/>
              <a:gd name="csY0" fmla="*/ 0 h 1473533"/>
              <a:gd name="csX1" fmla="*/ 507155 w 2817525"/>
              <a:gd name="csY1" fmla="*/ 0 h 1473533"/>
              <a:gd name="csX2" fmla="*/ 986134 w 2817525"/>
              <a:gd name="csY2" fmla="*/ 0 h 1473533"/>
              <a:gd name="csX3" fmla="*/ 1465113 w 2817525"/>
              <a:gd name="csY3" fmla="*/ 0 h 1473533"/>
              <a:gd name="csX4" fmla="*/ 2084969 w 2817525"/>
              <a:gd name="csY4" fmla="*/ 0 h 1473533"/>
              <a:gd name="csX5" fmla="*/ 2817525 w 2817525"/>
              <a:gd name="csY5" fmla="*/ 0 h 1473533"/>
              <a:gd name="csX6" fmla="*/ 2817525 w 2817525"/>
              <a:gd name="csY6" fmla="*/ 461707 h 1473533"/>
              <a:gd name="csX7" fmla="*/ 2817525 w 2817525"/>
              <a:gd name="csY7" fmla="*/ 982355 h 1473533"/>
              <a:gd name="csX8" fmla="*/ 2817525 w 2817525"/>
              <a:gd name="csY8" fmla="*/ 1473533 h 1473533"/>
              <a:gd name="csX9" fmla="*/ 2225845 w 2817525"/>
              <a:gd name="csY9" fmla="*/ 1473533 h 1473533"/>
              <a:gd name="csX10" fmla="*/ 1746866 w 2817525"/>
              <a:gd name="csY10" fmla="*/ 1473533 h 1473533"/>
              <a:gd name="csX11" fmla="*/ 1239711 w 2817525"/>
              <a:gd name="csY11" fmla="*/ 1473533 h 1473533"/>
              <a:gd name="csX12" fmla="*/ 619855 w 2817525"/>
              <a:gd name="csY12" fmla="*/ 1473533 h 1473533"/>
              <a:gd name="csX13" fmla="*/ 0 w 2817525"/>
              <a:gd name="csY13" fmla="*/ 1473533 h 1473533"/>
              <a:gd name="csX14" fmla="*/ 0 w 2817525"/>
              <a:gd name="csY14" fmla="*/ 997091 h 1473533"/>
              <a:gd name="csX15" fmla="*/ 0 w 2817525"/>
              <a:gd name="csY15" fmla="*/ 476442 h 1473533"/>
              <a:gd name="csX16" fmla="*/ 0 w 2817525"/>
              <a:gd name="csY16" fmla="*/ 0 h 14735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817525" h="1473533" fill="none" extrusionOk="0">
                <a:moveTo>
                  <a:pt x="0" y="0"/>
                </a:moveTo>
                <a:cubicBezTo>
                  <a:pt x="173776" y="-48427"/>
                  <a:pt x="265518" y="49444"/>
                  <a:pt x="507155" y="0"/>
                </a:cubicBezTo>
                <a:cubicBezTo>
                  <a:pt x="748792" y="-49444"/>
                  <a:pt x="825566" y="45017"/>
                  <a:pt x="986134" y="0"/>
                </a:cubicBezTo>
                <a:cubicBezTo>
                  <a:pt x="1146702" y="-45017"/>
                  <a:pt x="1354253" y="6521"/>
                  <a:pt x="1465113" y="0"/>
                </a:cubicBezTo>
                <a:cubicBezTo>
                  <a:pt x="1575973" y="-6521"/>
                  <a:pt x="1808847" y="19683"/>
                  <a:pt x="2084969" y="0"/>
                </a:cubicBezTo>
                <a:cubicBezTo>
                  <a:pt x="2361091" y="-19683"/>
                  <a:pt x="2622572" y="79496"/>
                  <a:pt x="2817525" y="0"/>
                </a:cubicBezTo>
                <a:cubicBezTo>
                  <a:pt x="2847162" y="196932"/>
                  <a:pt x="2800341" y="311262"/>
                  <a:pt x="2817525" y="461707"/>
                </a:cubicBezTo>
                <a:cubicBezTo>
                  <a:pt x="2834709" y="612152"/>
                  <a:pt x="2775946" y="823766"/>
                  <a:pt x="2817525" y="982355"/>
                </a:cubicBezTo>
                <a:cubicBezTo>
                  <a:pt x="2859104" y="1140944"/>
                  <a:pt x="2795885" y="1292390"/>
                  <a:pt x="2817525" y="1473533"/>
                </a:cubicBezTo>
                <a:cubicBezTo>
                  <a:pt x="2566526" y="1478890"/>
                  <a:pt x="2365156" y="1408981"/>
                  <a:pt x="2225845" y="1473533"/>
                </a:cubicBezTo>
                <a:cubicBezTo>
                  <a:pt x="2086534" y="1538085"/>
                  <a:pt x="1861096" y="1439146"/>
                  <a:pt x="1746866" y="1473533"/>
                </a:cubicBezTo>
                <a:cubicBezTo>
                  <a:pt x="1632636" y="1507920"/>
                  <a:pt x="1423913" y="1472606"/>
                  <a:pt x="1239711" y="1473533"/>
                </a:cubicBezTo>
                <a:cubicBezTo>
                  <a:pt x="1055510" y="1474460"/>
                  <a:pt x="894408" y="1462850"/>
                  <a:pt x="619855" y="1473533"/>
                </a:cubicBezTo>
                <a:cubicBezTo>
                  <a:pt x="345302" y="1484216"/>
                  <a:pt x="262630" y="1446722"/>
                  <a:pt x="0" y="1473533"/>
                </a:cubicBezTo>
                <a:cubicBezTo>
                  <a:pt x="-45366" y="1361534"/>
                  <a:pt x="42053" y="1204653"/>
                  <a:pt x="0" y="997091"/>
                </a:cubicBezTo>
                <a:cubicBezTo>
                  <a:pt x="-42053" y="789529"/>
                  <a:pt x="36454" y="625783"/>
                  <a:pt x="0" y="476442"/>
                </a:cubicBezTo>
                <a:cubicBezTo>
                  <a:pt x="-36454" y="327101"/>
                  <a:pt x="6777" y="129838"/>
                  <a:pt x="0" y="0"/>
                </a:cubicBezTo>
                <a:close/>
              </a:path>
              <a:path w="2817525" h="1473533" stroke="0" extrusionOk="0">
                <a:moveTo>
                  <a:pt x="0" y="0"/>
                </a:moveTo>
                <a:cubicBezTo>
                  <a:pt x="236491" y="-67040"/>
                  <a:pt x="325841" y="39770"/>
                  <a:pt x="563505" y="0"/>
                </a:cubicBezTo>
                <a:cubicBezTo>
                  <a:pt x="801169" y="-39770"/>
                  <a:pt x="921271" y="65400"/>
                  <a:pt x="1183361" y="0"/>
                </a:cubicBezTo>
                <a:cubicBezTo>
                  <a:pt x="1445451" y="-65400"/>
                  <a:pt x="1557220" y="35430"/>
                  <a:pt x="1662340" y="0"/>
                </a:cubicBezTo>
                <a:cubicBezTo>
                  <a:pt x="1767460" y="-35430"/>
                  <a:pt x="2019274" y="37598"/>
                  <a:pt x="2197670" y="0"/>
                </a:cubicBezTo>
                <a:cubicBezTo>
                  <a:pt x="2376066" y="-37598"/>
                  <a:pt x="2624031" y="35406"/>
                  <a:pt x="2817525" y="0"/>
                </a:cubicBezTo>
                <a:cubicBezTo>
                  <a:pt x="2853068" y="181490"/>
                  <a:pt x="2756957" y="360945"/>
                  <a:pt x="2817525" y="520648"/>
                </a:cubicBezTo>
                <a:cubicBezTo>
                  <a:pt x="2878093" y="680351"/>
                  <a:pt x="2805157" y="819104"/>
                  <a:pt x="2817525" y="1041297"/>
                </a:cubicBezTo>
                <a:cubicBezTo>
                  <a:pt x="2829893" y="1263490"/>
                  <a:pt x="2795645" y="1293352"/>
                  <a:pt x="2817525" y="1473533"/>
                </a:cubicBezTo>
                <a:cubicBezTo>
                  <a:pt x="2598222" y="1516682"/>
                  <a:pt x="2453984" y="1441904"/>
                  <a:pt x="2338546" y="1473533"/>
                </a:cubicBezTo>
                <a:cubicBezTo>
                  <a:pt x="2223108" y="1505162"/>
                  <a:pt x="1848503" y="1424848"/>
                  <a:pt x="1718690" y="1473533"/>
                </a:cubicBezTo>
                <a:cubicBezTo>
                  <a:pt x="1588877" y="1522218"/>
                  <a:pt x="1385447" y="1448661"/>
                  <a:pt x="1239711" y="1473533"/>
                </a:cubicBezTo>
                <a:cubicBezTo>
                  <a:pt x="1093975" y="1498405"/>
                  <a:pt x="803963" y="1447327"/>
                  <a:pt x="619855" y="1473533"/>
                </a:cubicBezTo>
                <a:cubicBezTo>
                  <a:pt x="435747" y="1499739"/>
                  <a:pt x="143218" y="1453374"/>
                  <a:pt x="0" y="1473533"/>
                </a:cubicBezTo>
                <a:cubicBezTo>
                  <a:pt x="-26939" y="1370432"/>
                  <a:pt x="34694" y="1192325"/>
                  <a:pt x="0" y="997091"/>
                </a:cubicBezTo>
                <a:cubicBezTo>
                  <a:pt x="-34694" y="801857"/>
                  <a:pt x="40045" y="762116"/>
                  <a:pt x="0" y="535384"/>
                </a:cubicBezTo>
                <a:cubicBezTo>
                  <a:pt x="-40045" y="308652"/>
                  <a:pt x="21870" y="149741"/>
                  <a:pt x="0" y="0"/>
                </a:cubicBezTo>
                <a:close/>
              </a:path>
            </a:pathLst>
          </a:custGeom>
          <a:ln>
            <a:solidFill>
              <a:schemeClr val="tx1"/>
            </a:solidFill>
            <a:extLst>
              <a:ext uri="{C807C97D-BFC1-408E-A445-0C87EB9F89A2}">
                <ask:lineSketchStyleProps xmlns:ask="http://schemas.microsoft.com/office/drawing/2018/sketchyshapes" sd="481711788">
                  <a:prstGeom prst="rect">
                    <a:avLst/>
                  </a:prstGeom>
                  <ask:type>
                    <ask:lineSketchScribble/>
                  </ask:type>
                </ask:lineSketchStyleProps>
              </a:ext>
            </a:extLst>
          </a:ln>
        </p:spPr>
      </p:pic>
      <p:pic>
        <p:nvPicPr>
          <p:cNvPr id="2" name="Picture 1" descr="The Nerd Reich | Book by Gil Durán | Official Publisher Page | Simon &amp;  Schuster">
            <a:extLst>
              <a:ext uri="{FF2B5EF4-FFF2-40B4-BE49-F238E27FC236}">
                <a16:creationId xmlns:a16="http://schemas.microsoft.com/office/drawing/2014/main" id="{29DB83B6-76F4-A716-D250-6A1770D2CA91}"/>
              </a:ext>
            </a:extLst>
          </p:cNvPr>
          <p:cNvPicPr>
            <a:picLocks noChangeAspect="1"/>
          </p:cNvPicPr>
          <p:nvPr/>
        </p:nvPicPr>
        <p:blipFill>
          <a:blip r:embed="rId11"/>
          <a:stretch>
            <a:fillRect/>
          </a:stretch>
        </p:blipFill>
        <p:spPr>
          <a:xfrm>
            <a:off x="9136901" y="3611745"/>
            <a:ext cx="2068178" cy="3139200"/>
          </a:xfrm>
          <a:prstGeom prst="rect">
            <a:avLst/>
          </a:prstGeom>
          <a:ln>
            <a:solidFill>
              <a:schemeClr val="tx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10192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B1ACAC9-8C1E-3559-2B27-69F26F1F2FFC}"/>
              </a:ext>
            </a:extLst>
          </p:cNvPr>
          <p:cNvGrpSpPr/>
          <p:nvPr/>
        </p:nvGrpSpPr>
        <p:grpSpPr>
          <a:xfrm>
            <a:off x="383599" y="462408"/>
            <a:ext cx="6171051" cy="3485815"/>
            <a:chOff x="1998772" y="275557"/>
            <a:chExt cx="8193052" cy="4667242"/>
          </a:xfrm>
        </p:grpSpPr>
        <p:pic>
          <p:nvPicPr>
            <p:cNvPr id="3" name="Picture 2">
              <a:extLst>
                <a:ext uri="{FF2B5EF4-FFF2-40B4-BE49-F238E27FC236}">
                  <a16:creationId xmlns:a16="http://schemas.microsoft.com/office/drawing/2014/main" id="{B5402DFE-B506-1566-157F-9B75155B02CB}"/>
                </a:ext>
              </a:extLst>
            </p:cNvPr>
            <p:cNvPicPr>
              <a:picLocks noChangeAspect="1"/>
            </p:cNvPicPr>
            <p:nvPr/>
          </p:nvPicPr>
          <p:blipFill>
            <a:blip r:embed="rId2"/>
            <a:srcRect b="32037"/>
            <a:stretch>
              <a:fillRect/>
            </a:stretch>
          </p:blipFill>
          <p:spPr>
            <a:xfrm>
              <a:off x="1998772" y="2231871"/>
              <a:ext cx="8193052" cy="2710928"/>
            </a:xfrm>
            <a:prstGeom prst="rect">
              <a:avLst/>
            </a:prstGeom>
          </p:spPr>
        </p:pic>
        <p:pic>
          <p:nvPicPr>
            <p:cNvPr id="4" name="Picture 3" descr="A close-up of a paper&#10;&#10;AI-generated content may be incorrect.">
              <a:extLst>
                <a:ext uri="{FF2B5EF4-FFF2-40B4-BE49-F238E27FC236}">
                  <a16:creationId xmlns:a16="http://schemas.microsoft.com/office/drawing/2014/main" id="{D9BBC512-701C-DEA2-7C0A-A25A24298664}"/>
                </a:ext>
              </a:extLst>
            </p:cNvPr>
            <p:cNvPicPr>
              <a:picLocks noChangeAspect="1"/>
            </p:cNvPicPr>
            <p:nvPr/>
          </p:nvPicPr>
          <p:blipFill>
            <a:blip r:embed="rId3"/>
            <a:stretch>
              <a:fillRect/>
            </a:stretch>
          </p:blipFill>
          <p:spPr>
            <a:xfrm>
              <a:off x="2190549" y="275557"/>
              <a:ext cx="7810901" cy="1714588"/>
            </a:xfrm>
            <a:custGeom>
              <a:avLst/>
              <a:gdLst>
                <a:gd name="csX0" fmla="*/ 0 w 7810901"/>
                <a:gd name="csY0" fmla="*/ 0 h 1714588"/>
                <a:gd name="csX1" fmla="*/ 401703 w 7810901"/>
                <a:gd name="csY1" fmla="*/ 0 h 1714588"/>
                <a:gd name="csX2" fmla="*/ 1037734 w 7810901"/>
                <a:gd name="csY2" fmla="*/ 0 h 1714588"/>
                <a:gd name="csX3" fmla="*/ 1361328 w 7810901"/>
                <a:gd name="csY3" fmla="*/ 0 h 1714588"/>
                <a:gd name="csX4" fmla="*/ 1684923 w 7810901"/>
                <a:gd name="csY4" fmla="*/ 0 h 1714588"/>
                <a:gd name="csX5" fmla="*/ 2399062 w 7810901"/>
                <a:gd name="csY5" fmla="*/ 0 h 1714588"/>
                <a:gd name="csX6" fmla="*/ 2956984 w 7810901"/>
                <a:gd name="csY6" fmla="*/ 0 h 1714588"/>
                <a:gd name="csX7" fmla="*/ 3593014 w 7810901"/>
                <a:gd name="csY7" fmla="*/ 0 h 1714588"/>
                <a:gd name="csX8" fmla="*/ 4150936 w 7810901"/>
                <a:gd name="csY8" fmla="*/ 0 h 1714588"/>
                <a:gd name="csX9" fmla="*/ 4474530 w 7810901"/>
                <a:gd name="csY9" fmla="*/ 0 h 1714588"/>
                <a:gd name="csX10" fmla="*/ 4954343 w 7810901"/>
                <a:gd name="csY10" fmla="*/ 0 h 1714588"/>
                <a:gd name="csX11" fmla="*/ 5277937 w 7810901"/>
                <a:gd name="csY11" fmla="*/ 0 h 1714588"/>
                <a:gd name="csX12" fmla="*/ 5913968 w 7810901"/>
                <a:gd name="csY12" fmla="*/ 0 h 1714588"/>
                <a:gd name="csX13" fmla="*/ 6315671 w 7810901"/>
                <a:gd name="csY13" fmla="*/ 0 h 1714588"/>
                <a:gd name="csX14" fmla="*/ 7029811 w 7810901"/>
                <a:gd name="csY14" fmla="*/ 0 h 1714588"/>
                <a:gd name="csX15" fmla="*/ 7810901 w 7810901"/>
                <a:gd name="csY15" fmla="*/ 0 h 1714588"/>
                <a:gd name="csX16" fmla="*/ 7810901 w 7810901"/>
                <a:gd name="csY16" fmla="*/ 571529 h 1714588"/>
                <a:gd name="csX17" fmla="*/ 7810901 w 7810901"/>
                <a:gd name="csY17" fmla="*/ 1108767 h 1714588"/>
                <a:gd name="csX18" fmla="*/ 7810901 w 7810901"/>
                <a:gd name="csY18" fmla="*/ 1714588 h 1714588"/>
                <a:gd name="csX19" fmla="*/ 7174870 w 7810901"/>
                <a:gd name="csY19" fmla="*/ 1714588 h 1714588"/>
                <a:gd name="csX20" fmla="*/ 6538840 w 7810901"/>
                <a:gd name="csY20" fmla="*/ 1714588 h 1714588"/>
                <a:gd name="csX21" fmla="*/ 6215246 w 7810901"/>
                <a:gd name="csY21" fmla="*/ 1714588 h 1714588"/>
                <a:gd name="csX22" fmla="*/ 5501106 w 7810901"/>
                <a:gd name="csY22" fmla="*/ 1714588 h 1714588"/>
                <a:gd name="csX23" fmla="*/ 4865075 w 7810901"/>
                <a:gd name="csY23" fmla="*/ 1714588 h 1714588"/>
                <a:gd name="csX24" fmla="*/ 4150936 w 7810901"/>
                <a:gd name="csY24" fmla="*/ 1714588 h 1714588"/>
                <a:gd name="csX25" fmla="*/ 3593014 w 7810901"/>
                <a:gd name="csY25" fmla="*/ 1714588 h 1714588"/>
                <a:gd name="csX26" fmla="*/ 3113202 w 7810901"/>
                <a:gd name="csY26" fmla="*/ 1714588 h 1714588"/>
                <a:gd name="csX27" fmla="*/ 2633389 w 7810901"/>
                <a:gd name="csY27" fmla="*/ 1714588 h 1714588"/>
                <a:gd name="csX28" fmla="*/ 1997359 w 7810901"/>
                <a:gd name="csY28" fmla="*/ 1714588 h 1714588"/>
                <a:gd name="csX29" fmla="*/ 1361328 w 7810901"/>
                <a:gd name="csY29" fmla="*/ 1714588 h 1714588"/>
                <a:gd name="csX30" fmla="*/ 725298 w 7810901"/>
                <a:gd name="csY30" fmla="*/ 1714588 h 1714588"/>
                <a:gd name="csX31" fmla="*/ 0 w 7810901"/>
                <a:gd name="csY31" fmla="*/ 1714588 h 1714588"/>
                <a:gd name="csX32" fmla="*/ 0 w 7810901"/>
                <a:gd name="csY32" fmla="*/ 1108767 h 1714588"/>
                <a:gd name="csX33" fmla="*/ 0 w 7810901"/>
                <a:gd name="csY33" fmla="*/ 520092 h 1714588"/>
                <a:gd name="csX34" fmla="*/ 0 w 7810901"/>
                <a:gd name="csY34" fmla="*/ 0 h 17145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7810901" h="1714588" fill="none" extrusionOk="0">
                  <a:moveTo>
                    <a:pt x="0" y="0"/>
                  </a:moveTo>
                  <a:cubicBezTo>
                    <a:pt x="101332" y="-13942"/>
                    <a:pt x="286745" y="23331"/>
                    <a:pt x="401703" y="0"/>
                  </a:cubicBezTo>
                  <a:cubicBezTo>
                    <a:pt x="516661" y="-23331"/>
                    <a:pt x="859983" y="63786"/>
                    <a:pt x="1037734" y="0"/>
                  </a:cubicBezTo>
                  <a:cubicBezTo>
                    <a:pt x="1215485" y="-63786"/>
                    <a:pt x="1243465" y="16986"/>
                    <a:pt x="1361328" y="0"/>
                  </a:cubicBezTo>
                  <a:cubicBezTo>
                    <a:pt x="1479191" y="-16986"/>
                    <a:pt x="1608439" y="19939"/>
                    <a:pt x="1684923" y="0"/>
                  </a:cubicBezTo>
                  <a:cubicBezTo>
                    <a:pt x="1761408" y="-19939"/>
                    <a:pt x="2233157" y="45394"/>
                    <a:pt x="2399062" y="0"/>
                  </a:cubicBezTo>
                  <a:cubicBezTo>
                    <a:pt x="2564967" y="-45394"/>
                    <a:pt x="2787673" y="6887"/>
                    <a:pt x="2956984" y="0"/>
                  </a:cubicBezTo>
                  <a:cubicBezTo>
                    <a:pt x="3126295" y="-6887"/>
                    <a:pt x="3306604" y="25933"/>
                    <a:pt x="3593014" y="0"/>
                  </a:cubicBezTo>
                  <a:cubicBezTo>
                    <a:pt x="3879424" y="-25933"/>
                    <a:pt x="3992295" y="24059"/>
                    <a:pt x="4150936" y="0"/>
                  </a:cubicBezTo>
                  <a:cubicBezTo>
                    <a:pt x="4309577" y="-24059"/>
                    <a:pt x="4368701" y="28564"/>
                    <a:pt x="4474530" y="0"/>
                  </a:cubicBezTo>
                  <a:cubicBezTo>
                    <a:pt x="4580359" y="-28564"/>
                    <a:pt x="4787019" y="16029"/>
                    <a:pt x="4954343" y="0"/>
                  </a:cubicBezTo>
                  <a:cubicBezTo>
                    <a:pt x="5121667" y="-16029"/>
                    <a:pt x="5180716" y="31610"/>
                    <a:pt x="5277937" y="0"/>
                  </a:cubicBezTo>
                  <a:cubicBezTo>
                    <a:pt x="5375158" y="-31610"/>
                    <a:pt x="5693877" y="64555"/>
                    <a:pt x="5913968" y="0"/>
                  </a:cubicBezTo>
                  <a:cubicBezTo>
                    <a:pt x="6134059" y="-64555"/>
                    <a:pt x="6228531" y="8969"/>
                    <a:pt x="6315671" y="0"/>
                  </a:cubicBezTo>
                  <a:cubicBezTo>
                    <a:pt x="6402811" y="-8969"/>
                    <a:pt x="6699708" y="42374"/>
                    <a:pt x="7029811" y="0"/>
                  </a:cubicBezTo>
                  <a:cubicBezTo>
                    <a:pt x="7359914" y="-42374"/>
                    <a:pt x="7452102" y="52891"/>
                    <a:pt x="7810901" y="0"/>
                  </a:cubicBezTo>
                  <a:cubicBezTo>
                    <a:pt x="7849420" y="137238"/>
                    <a:pt x="7761882" y="416357"/>
                    <a:pt x="7810901" y="571529"/>
                  </a:cubicBezTo>
                  <a:cubicBezTo>
                    <a:pt x="7859920" y="726701"/>
                    <a:pt x="7767422" y="868886"/>
                    <a:pt x="7810901" y="1108767"/>
                  </a:cubicBezTo>
                  <a:cubicBezTo>
                    <a:pt x="7854380" y="1348648"/>
                    <a:pt x="7809237" y="1564586"/>
                    <a:pt x="7810901" y="1714588"/>
                  </a:cubicBezTo>
                  <a:cubicBezTo>
                    <a:pt x="7627720" y="1775854"/>
                    <a:pt x="7480439" y="1681092"/>
                    <a:pt x="7174870" y="1714588"/>
                  </a:cubicBezTo>
                  <a:cubicBezTo>
                    <a:pt x="6869301" y="1748084"/>
                    <a:pt x="6793067" y="1681363"/>
                    <a:pt x="6538840" y="1714588"/>
                  </a:cubicBezTo>
                  <a:cubicBezTo>
                    <a:pt x="6284613" y="1747813"/>
                    <a:pt x="6358206" y="1709087"/>
                    <a:pt x="6215246" y="1714588"/>
                  </a:cubicBezTo>
                  <a:cubicBezTo>
                    <a:pt x="6072286" y="1720089"/>
                    <a:pt x="5666899" y="1696465"/>
                    <a:pt x="5501106" y="1714588"/>
                  </a:cubicBezTo>
                  <a:cubicBezTo>
                    <a:pt x="5335313" y="1732711"/>
                    <a:pt x="5035855" y="1656291"/>
                    <a:pt x="4865075" y="1714588"/>
                  </a:cubicBezTo>
                  <a:cubicBezTo>
                    <a:pt x="4694295" y="1772885"/>
                    <a:pt x="4500915" y="1675858"/>
                    <a:pt x="4150936" y="1714588"/>
                  </a:cubicBezTo>
                  <a:cubicBezTo>
                    <a:pt x="3800957" y="1753318"/>
                    <a:pt x="3825279" y="1701368"/>
                    <a:pt x="3593014" y="1714588"/>
                  </a:cubicBezTo>
                  <a:cubicBezTo>
                    <a:pt x="3360749" y="1727808"/>
                    <a:pt x="3256385" y="1704975"/>
                    <a:pt x="3113202" y="1714588"/>
                  </a:cubicBezTo>
                  <a:cubicBezTo>
                    <a:pt x="2970019" y="1724201"/>
                    <a:pt x="2847068" y="1677205"/>
                    <a:pt x="2633389" y="1714588"/>
                  </a:cubicBezTo>
                  <a:cubicBezTo>
                    <a:pt x="2419710" y="1751971"/>
                    <a:pt x="2132411" y="1682343"/>
                    <a:pt x="1997359" y="1714588"/>
                  </a:cubicBezTo>
                  <a:cubicBezTo>
                    <a:pt x="1862307" y="1746833"/>
                    <a:pt x="1569359" y="1638441"/>
                    <a:pt x="1361328" y="1714588"/>
                  </a:cubicBezTo>
                  <a:cubicBezTo>
                    <a:pt x="1153297" y="1790735"/>
                    <a:pt x="1001207" y="1675980"/>
                    <a:pt x="725298" y="1714588"/>
                  </a:cubicBezTo>
                  <a:cubicBezTo>
                    <a:pt x="449389" y="1753196"/>
                    <a:pt x="330140" y="1700189"/>
                    <a:pt x="0" y="1714588"/>
                  </a:cubicBezTo>
                  <a:cubicBezTo>
                    <a:pt x="-16214" y="1557486"/>
                    <a:pt x="5796" y="1337079"/>
                    <a:pt x="0" y="1108767"/>
                  </a:cubicBezTo>
                  <a:cubicBezTo>
                    <a:pt x="-5796" y="880455"/>
                    <a:pt x="7956" y="650338"/>
                    <a:pt x="0" y="520092"/>
                  </a:cubicBezTo>
                  <a:cubicBezTo>
                    <a:pt x="-7956" y="389846"/>
                    <a:pt x="61050" y="256337"/>
                    <a:pt x="0" y="0"/>
                  </a:cubicBezTo>
                  <a:close/>
                </a:path>
                <a:path w="7810901" h="1714588" stroke="0" extrusionOk="0">
                  <a:moveTo>
                    <a:pt x="0" y="0"/>
                  </a:moveTo>
                  <a:cubicBezTo>
                    <a:pt x="205487" y="-546"/>
                    <a:pt x="291180" y="50100"/>
                    <a:pt x="557922" y="0"/>
                  </a:cubicBezTo>
                  <a:cubicBezTo>
                    <a:pt x="824664" y="-50100"/>
                    <a:pt x="876480" y="9052"/>
                    <a:pt x="959625" y="0"/>
                  </a:cubicBezTo>
                  <a:cubicBezTo>
                    <a:pt x="1042770" y="-9052"/>
                    <a:pt x="1323196" y="4660"/>
                    <a:pt x="1673765" y="0"/>
                  </a:cubicBezTo>
                  <a:cubicBezTo>
                    <a:pt x="2024334" y="-4660"/>
                    <a:pt x="2159968" y="507"/>
                    <a:pt x="2309795" y="0"/>
                  </a:cubicBezTo>
                  <a:cubicBezTo>
                    <a:pt x="2459622" y="-507"/>
                    <a:pt x="2615849" y="20"/>
                    <a:pt x="2711498" y="0"/>
                  </a:cubicBezTo>
                  <a:cubicBezTo>
                    <a:pt x="2807147" y="-20"/>
                    <a:pt x="2964855" y="11396"/>
                    <a:pt x="3035093" y="0"/>
                  </a:cubicBezTo>
                  <a:cubicBezTo>
                    <a:pt x="3105331" y="-11396"/>
                    <a:pt x="3291716" y="25813"/>
                    <a:pt x="3358687" y="0"/>
                  </a:cubicBezTo>
                  <a:cubicBezTo>
                    <a:pt x="3425658" y="-25813"/>
                    <a:pt x="3673643" y="36669"/>
                    <a:pt x="3760391" y="0"/>
                  </a:cubicBezTo>
                  <a:cubicBezTo>
                    <a:pt x="3847139" y="-36669"/>
                    <a:pt x="3992382" y="4887"/>
                    <a:pt x="4083985" y="0"/>
                  </a:cubicBezTo>
                  <a:cubicBezTo>
                    <a:pt x="4175588" y="-4887"/>
                    <a:pt x="4349270" y="22833"/>
                    <a:pt x="4563798" y="0"/>
                  </a:cubicBezTo>
                  <a:cubicBezTo>
                    <a:pt x="4778326" y="-22833"/>
                    <a:pt x="5118971" y="75874"/>
                    <a:pt x="5277937" y="0"/>
                  </a:cubicBezTo>
                  <a:cubicBezTo>
                    <a:pt x="5436903" y="-75874"/>
                    <a:pt x="5796585" y="66730"/>
                    <a:pt x="5992077" y="0"/>
                  </a:cubicBezTo>
                  <a:cubicBezTo>
                    <a:pt x="6187569" y="-66730"/>
                    <a:pt x="6292085" y="11051"/>
                    <a:pt x="6393780" y="0"/>
                  </a:cubicBezTo>
                  <a:cubicBezTo>
                    <a:pt x="6495475" y="-11051"/>
                    <a:pt x="6637603" y="39442"/>
                    <a:pt x="6873593" y="0"/>
                  </a:cubicBezTo>
                  <a:cubicBezTo>
                    <a:pt x="7109583" y="-39442"/>
                    <a:pt x="7398683" y="13969"/>
                    <a:pt x="7810901" y="0"/>
                  </a:cubicBezTo>
                  <a:cubicBezTo>
                    <a:pt x="7839437" y="161751"/>
                    <a:pt x="7787170" y="338381"/>
                    <a:pt x="7810901" y="571529"/>
                  </a:cubicBezTo>
                  <a:cubicBezTo>
                    <a:pt x="7834632" y="804677"/>
                    <a:pt x="7785552" y="947276"/>
                    <a:pt x="7810901" y="1143059"/>
                  </a:cubicBezTo>
                  <a:cubicBezTo>
                    <a:pt x="7836250" y="1338842"/>
                    <a:pt x="7781694" y="1590703"/>
                    <a:pt x="7810901" y="1714588"/>
                  </a:cubicBezTo>
                  <a:cubicBezTo>
                    <a:pt x="7661759" y="1714709"/>
                    <a:pt x="7586276" y="1705053"/>
                    <a:pt x="7409198" y="1714588"/>
                  </a:cubicBezTo>
                  <a:cubicBezTo>
                    <a:pt x="7232120" y="1724123"/>
                    <a:pt x="7071462" y="1702631"/>
                    <a:pt x="6929385" y="1714588"/>
                  </a:cubicBezTo>
                  <a:cubicBezTo>
                    <a:pt x="6787308" y="1726545"/>
                    <a:pt x="6696540" y="1707484"/>
                    <a:pt x="6527682" y="1714588"/>
                  </a:cubicBezTo>
                  <a:cubicBezTo>
                    <a:pt x="6358824" y="1721692"/>
                    <a:pt x="6330692" y="1697863"/>
                    <a:pt x="6204087" y="1714588"/>
                  </a:cubicBezTo>
                  <a:cubicBezTo>
                    <a:pt x="6077482" y="1731313"/>
                    <a:pt x="5769630" y="1662659"/>
                    <a:pt x="5568057" y="1714588"/>
                  </a:cubicBezTo>
                  <a:cubicBezTo>
                    <a:pt x="5366484" y="1766517"/>
                    <a:pt x="5126877" y="1641090"/>
                    <a:pt x="4932026" y="1714588"/>
                  </a:cubicBezTo>
                  <a:cubicBezTo>
                    <a:pt x="4737175" y="1788086"/>
                    <a:pt x="4643763" y="1691587"/>
                    <a:pt x="4452214" y="1714588"/>
                  </a:cubicBezTo>
                  <a:cubicBezTo>
                    <a:pt x="4260665" y="1737589"/>
                    <a:pt x="4183825" y="1669325"/>
                    <a:pt x="4050510" y="1714588"/>
                  </a:cubicBezTo>
                  <a:cubicBezTo>
                    <a:pt x="3917195" y="1759851"/>
                    <a:pt x="3778864" y="1679616"/>
                    <a:pt x="3570698" y="1714588"/>
                  </a:cubicBezTo>
                  <a:cubicBezTo>
                    <a:pt x="3362532" y="1749560"/>
                    <a:pt x="3329416" y="1709990"/>
                    <a:pt x="3168994" y="1714588"/>
                  </a:cubicBezTo>
                  <a:cubicBezTo>
                    <a:pt x="3008572" y="1719186"/>
                    <a:pt x="2891922" y="1681942"/>
                    <a:pt x="2689182" y="1714588"/>
                  </a:cubicBezTo>
                  <a:cubicBezTo>
                    <a:pt x="2486442" y="1747234"/>
                    <a:pt x="2357104" y="1691361"/>
                    <a:pt x="2209369" y="1714588"/>
                  </a:cubicBezTo>
                  <a:cubicBezTo>
                    <a:pt x="2061634" y="1737815"/>
                    <a:pt x="1863319" y="1658179"/>
                    <a:pt x="1729557" y="1714588"/>
                  </a:cubicBezTo>
                  <a:cubicBezTo>
                    <a:pt x="1595795" y="1770997"/>
                    <a:pt x="1438869" y="1706667"/>
                    <a:pt x="1249744" y="1714588"/>
                  </a:cubicBezTo>
                  <a:cubicBezTo>
                    <a:pt x="1060619" y="1722509"/>
                    <a:pt x="769545" y="1703971"/>
                    <a:pt x="613714" y="1714588"/>
                  </a:cubicBezTo>
                  <a:cubicBezTo>
                    <a:pt x="457883" y="1725205"/>
                    <a:pt x="158549" y="1660746"/>
                    <a:pt x="0" y="1714588"/>
                  </a:cubicBezTo>
                  <a:cubicBezTo>
                    <a:pt x="-19607" y="1523025"/>
                    <a:pt x="26956" y="1329873"/>
                    <a:pt x="0" y="1125913"/>
                  </a:cubicBezTo>
                  <a:cubicBezTo>
                    <a:pt x="-26956" y="921954"/>
                    <a:pt x="43245" y="699399"/>
                    <a:pt x="0" y="588675"/>
                  </a:cubicBezTo>
                  <a:cubicBezTo>
                    <a:pt x="-43245" y="477951"/>
                    <a:pt x="47919" y="127598"/>
                    <a:pt x="0" y="0"/>
                  </a:cubicBezTo>
                  <a:close/>
                </a:path>
              </a:pathLst>
            </a:custGeom>
            <a:ln>
              <a:solidFill>
                <a:schemeClr val="tx1"/>
              </a:solidFill>
              <a:extLst>
                <a:ext uri="{C807C97D-BFC1-408E-A445-0C87EB9F89A2}">
                  <ask:lineSketchStyleProps xmlns:ask="http://schemas.microsoft.com/office/drawing/2018/sketchyshapes" sd="2165498218">
                    <a:prstGeom prst="rect">
                      <a:avLst/>
                    </a:prstGeom>
                    <ask:type>
                      <ask:lineSketchScribble/>
                    </ask:type>
                  </ask:lineSketchStyleProps>
                </a:ext>
              </a:extLst>
            </a:ln>
            <a:effectLst>
              <a:outerShdw blurRad="292100" dist="139700" dir="2700000" algn="tl" rotWithShape="0">
                <a:srgbClr val="333333">
                  <a:alpha val="65000"/>
                </a:srgbClr>
              </a:outerShdw>
            </a:effectLst>
          </p:spPr>
        </p:pic>
      </p:grpSp>
      <p:sp>
        <p:nvSpPr>
          <p:cNvPr id="8" name="Text Placeholder 7">
            <a:extLst>
              <a:ext uri="{FF2B5EF4-FFF2-40B4-BE49-F238E27FC236}">
                <a16:creationId xmlns:a16="http://schemas.microsoft.com/office/drawing/2014/main" id="{C449433F-A071-7AF8-A343-719890AF76AB}"/>
              </a:ext>
            </a:extLst>
          </p:cNvPr>
          <p:cNvSpPr txBox="1">
            <a:spLocks/>
          </p:cNvSpPr>
          <p:nvPr/>
        </p:nvSpPr>
        <p:spPr>
          <a:xfrm>
            <a:off x="7277164" y="462408"/>
            <a:ext cx="4533100" cy="3193265"/>
          </a:xfrm>
          <a:prstGeom prst="rect">
            <a:avLst/>
          </a:prstGeom>
        </p:spPr>
        <p:txBody>
          <a:bodyPr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2400"/>
              </a:spcBef>
              <a:buNone/>
            </a:pPr>
            <a:r>
              <a:rPr lang="en-CA" sz="2400" dirty="0"/>
              <a:t>The topic of “societal good” is currently undertheorized in IR</a:t>
            </a:r>
          </a:p>
          <a:p>
            <a:pPr marL="0" indent="0">
              <a:lnSpc>
                <a:spcPct val="100000"/>
              </a:lnSpc>
              <a:spcBef>
                <a:spcPts val="2400"/>
              </a:spcBef>
              <a:buNone/>
            </a:pPr>
            <a:r>
              <a:rPr lang="en-CA" sz="2400" dirty="0"/>
              <a:t>We centered this question at the </a:t>
            </a:r>
            <a:r>
              <a:rPr lang="en-CA" sz="2400" dirty="0">
                <a:latin typeface="Aptos SemiBold" panose="020B0004020202020204" pitchFamily="34" charset="0"/>
              </a:rPr>
              <a:t>ECIR 2026 IR-for-Good Track</a:t>
            </a:r>
            <a:r>
              <a:rPr lang="en-CA" sz="2400" dirty="0"/>
              <a:t> by adopting as this year’s theme:</a:t>
            </a:r>
          </a:p>
          <a:p>
            <a:pPr marL="0" indent="0" algn="ctr">
              <a:lnSpc>
                <a:spcPct val="100000"/>
              </a:lnSpc>
              <a:spcBef>
                <a:spcPts val="1200"/>
              </a:spcBef>
              <a:buNone/>
            </a:pPr>
            <a:r>
              <a:rPr lang="en-CA" sz="2400" i="1" dirty="0">
                <a:latin typeface="Aptos SemiBold" panose="020B0004020202020204" pitchFamily="34" charset="0"/>
              </a:rPr>
              <a:t>What is IR for Good?</a:t>
            </a:r>
          </a:p>
        </p:txBody>
      </p:sp>
      <p:sp>
        <p:nvSpPr>
          <p:cNvPr id="9" name="TextBox 8">
            <a:extLst>
              <a:ext uri="{FF2B5EF4-FFF2-40B4-BE49-F238E27FC236}">
                <a16:creationId xmlns:a16="http://schemas.microsoft.com/office/drawing/2014/main" id="{34177E54-D7C0-4DBB-FA62-9B8B19BD6701}"/>
              </a:ext>
            </a:extLst>
          </p:cNvPr>
          <p:cNvSpPr txBox="1"/>
          <p:nvPr/>
        </p:nvSpPr>
        <p:spPr>
          <a:xfrm>
            <a:off x="0" y="6211669"/>
            <a:ext cx="12192000" cy="646331"/>
          </a:xfrm>
          <a:prstGeom prst="rect">
            <a:avLst/>
          </a:prstGeom>
          <a:noFill/>
        </p:spPr>
        <p:txBody>
          <a:bodyPr wrap="square" anchor="b">
            <a:spAutoFit/>
          </a:bodyPr>
          <a:lstStyle/>
          <a:p>
            <a:pPr algn="ctr"/>
            <a:r>
              <a:rPr lang="en-CA" sz="1200" dirty="0"/>
              <a:t>Belkin and Robertson. </a:t>
            </a:r>
            <a:r>
              <a:rPr lang="en-US" sz="1200" dirty="0">
                <a:hlinkClick r:id="rId4"/>
              </a:rPr>
              <a:t>Some Ethical and Political Implications of Theoretical Research in Information Science</a:t>
            </a:r>
            <a:r>
              <a:rPr lang="en-US" sz="1200" dirty="0"/>
              <a:t>. In proc. ASIS, 1976.</a:t>
            </a:r>
            <a:endParaRPr lang="en-CA" sz="1200" dirty="0"/>
          </a:p>
          <a:p>
            <a:pPr algn="ctr"/>
            <a:r>
              <a:rPr lang="en-CA" sz="1200" dirty="0"/>
              <a:t>Anand, Urbano, Ren, Verberne, Heuss, Mitra, Frobe, Heinrich Merker, and </a:t>
            </a:r>
            <a:r>
              <a:rPr lang="en-CA" sz="1200" dirty="0" err="1"/>
              <a:t>Scells</a:t>
            </a:r>
            <a:r>
              <a:rPr lang="en-CA" sz="1200" dirty="0"/>
              <a:t>. </a:t>
            </a:r>
            <a:r>
              <a:rPr lang="en-CA" sz="1200" dirty="0">
                <a:hlinkClick r:id="rId5"/>
              </a:rPr>
              <a:t>Report on the 48th European Conference on Information Retrieval (ECIR 2026)</a:t>
            </a:r>
            <a:r>
              <a:rPr lang="en-CA" sz="1200" dirty="0"/>
              <a:t>. In SIGIR Forum, 2026.</a:t>
            </a:r>
          </a:p>
          <a:p>
            <a:pPr algn="ctr"/>
            <a:r>
              <a:rPr lang="en-US" sz="1200" dirty="0"/>
              <a:t>Mitra and Heuss. </a:t>
            </a:r>
            <a:r>
              <a:rPr lang="en-US" sz="1200" dirty="0">
                <a:hlinkClick r:id="rId6"/>
              </a:rPr>
              <a:t>What is IR-for-Good?</a:t>
            </a:r>
            <a:r>
              <a:rPr lang="en-US" sz="1200" dirty="0"/>
              <a:t> Blog post, 2025.</a:t>
            </a:r>
          </a:p>
        </p:txBody>
      </p:sp>
      <p:sp>
        <p:nvSpPr>
          <p:cNvPr id="10" name="Arc 9">
            <a:extLst>
              <a:ext uri="{FF2B5EF4-FFF2-40B4-BE49-F238E27FC236}">
                <a16:creationId xmlns:a16="http://schemas.microsoft.com/office/drawing/2014/main" id="{611D44C7-8F82-A80B-4F29-24B9A56AEF7B}"/>
              </a:ext>
            </a:extLst>
          </p:cNvPr>
          <p:cNvSpPr/>
          <p:nvPr/>
        </p:nvSpPr>
        <p:spPr>
          <a:xfrm rot="21095691">
            <a:off x="5542785" y="3312819"/>
            <a:ext cx="5486750" cy="1199693"/>
          </a:xfrm>
          <a:prstGeom prst="arc">
            <a:avLst>
              <a:gd name="adj1" fmla="val 16200000"/>
              <a:gd name="adj2" fmla="val 21378120"/>
            </a:avLst>
          </a:prstGeom>
          <a:ln w="28575"/>
        </p:spPr>
        <p:style>
          <a:lnRef idx="2">
            <a:schemeClr val="dk1"/>
          </a:lnRef>
          <a:fillRef idx="0">
            <a:schemeClr val="dk1"/>
          </a:fillRef>
          <a:effectRef idx="1">
            <a:schemeClr val="dk1"/>
          </a:effectRef>
          <a:fontRef idx="minor">
            <a:schemeClr val="tx1"/>
          </a:fontRef>
        </p:style>
        <p:txBody>
          <a:bodyPr rtlCol="0" anchor="ctr"/>
          <a:lstStyle/>
          <a:p>
            <a:pPr algn="ctr"/>
            <a:endParaRPr lang="en-CA"/>
          </a:p>
        </p:txBody>
      </p:sp>
      <p:pic>
        <p:nvPicPr>
          <p:cNvPr id="11" name="Picture 10" descr="A white text on a white background&#10;&#10;AI-generated content may be incorrect.">
            <a:extLst>
              <a:ext uri="{FF2B5EF4-FFF2-40B4-BE49-F238E27FC236}">
                <a16:creationId xmlns:a16="http://schemas.microsoft.com/office/drawing/2014/main" id="{5305A407-56AC-6563-B676-2101B0CEAEB4}"/>
              </a:ext>
            </a:extLst>
          </p:cNvPr>
          <p:cNvPicPr>
            <a:picLocks noChangeAspect="1"/>
          </p:cNvPicPr>
          <p:nvPr/>
        </p:nvPicPr>
        <p:blipFill>
          <a:blip r:embed="rId7"/>
          <a:stretch>
            <a:fillRect/>
          </a:stretch>
        </p:blipFill>
        <p:spPr>
          <a:xfrm>
            <a:off x="7131609" y="3672556"/>
            <a:ext cx="2941421" cy="1838388"/>
          </a:xfrm>
          <a:custGeom>
            <a:avLst/>
            <a:gdLst>
              <a:gd name="csX0" fmla="*/ 0 w 2941421"/>
              <a:gd name="csY0" fmla="*/ 0 h 1838388"/>
              <a:gd name="csX1" fmla="*/ 500042 w 2941421"/>
              <a:gd name="csY1" fmla="*/ 0 h 1838388"/>
              <a:gd name="csX2" fmla="*/ 1117740 w 2941421"/>
              <a:gd name="csY2" fmla="*/ 0 h 1838388"/>
              <a:gd name="csX3" fmla="*/ 1676610 w 2941421"/>
              <a:gd name="csY3" fmla="*/ 0 h 1838388"/>
              <a:gd name="csX4" fmla="*/ 2176652 w 2941421"/>
              <a:gd name="csY4" fmla="*/ 0 h 1838388"/>
              <a:gd name="csX5" fmla="*/ 2941421 w 2941421"/>
              <a:gd name="csY5" fmla="*/ 0 h 1838388"/>
              <a:gd name="csX6" fmla="*/ 2941421 w 2941421"/>
              <a:gd name="csY6" fmla="*/ 459597 h 1838388"/>
              <a:gd name="csX7" fmla="*/ 2941421 w 2941421"/>
              <a:gd name="csY7" fmla="*/ 955962 h 1838388"/>
              <a:gd name="csX8" fmla="*/ 2941421 w 2941421"/>
              <a:gd name="csY8" fmla="*/ 1433943 h 1838388"/>
              <a:gd name="csX9" fmla="*/ 2941421 w 2941421"/>
              <a:gd name="csY9" fmla="*/ 1838388 h 1838388"/>
              <a:gd name="csX10" fmla="*/ 2323723 w 2941421"/>
              <a:gd name="csY10" fmla="*/ 1838388 h 1838388"/>
              <a:gd name="csX11" fmla="*/ 1735438 w 2941421"/>
              <a:gd name="csY11" fmla="*/ 1838388 h 1838388"/>
              <a:gd name="csX12" fmla="*/ 1235397 w 2941421"/>
              <a:gd name="csY12" fmla="*/ 1838388 h 1838388"/>
              <a:gd name="csX13" fmla="*/ 705941 w 2941421"/>
              <a:gd name="csY13" fmla="*/ 1838388 h 1838388"/>
              <a:gd name="csX14" fmla="*/ 0 w 2941421"/>
              <a:gd name="csY14" fmla="*/ 1838388 h 1838388"/>
              <a:gd name="csX15" fmla="*/ 0 w 2941421"/>
              <a:gd name="csY15" fmla="*/ 1397175 h 1838388"/>
              <a:gd name="csX16" fmla="*/ 0 w 2941421"/>
              <a:gd name="csY16" fmla="*/ 937578 h 1838388"/>
              <a:gd name="csX17" fmla="*/ 0 w 2941421"/>
              <a:gd name="csY17" fmla="*/ 459597 h 1838388"/>
              <a:gd name="csX18" fmla="*/ 0 w 2941421"/>
              <a:gd name="csY18" fmla="*/ 0 h 18383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2941421" h="1838388" fill="none" extrusionOk="0">
                <a:moveTo>
                  <a:pt x="0" y="0"/>
                </a:moveTo>
                <a:cubicBezTo>
                  <a:pt x="234214" y="-33057"/>
                  <a:pt x="272234" y="47744"/>
                  <a:pt x="500042" y="0"/>
                </a:cubicBezTo>
                <a:cubicBezTo>
                  <a:pt x="727850" y="-47744"/>
                  <a:pt x="863426" y="29142"/>
                  <a:pt x="1117740" y="0"/>
                </a:cubicBezTo>
                <a:cubicBezTo>
                  <a:pt x="1372054" y="-29142"/>
                  <a:pt x="1558099" y="52848"/>
                  <a:pt x="1676610" y="0"/>
                </a:cubicBezTo>
                <a:cubicBezTo>
                  <a:pt x="1795121" y="-52848"/>
                  <a:pt x="1938038" y="19026"/>
                  <a:pt x="2176652" y="0"/>
                </a:cubicBezTo>
                <a:cubicBezTo>
                  <a:pt x="2415266" y="-19026"/>
                  <a:pt x="2729367" y="53711"/>
                  <a:pt x="2941421" y="0"/>
                </a:cubicBezTo>
                <a:cubicBezTo>
                  <a:pt x="2951533" y="132397"/>
                  <a:pt x="2936637" y="340858"/>
                  <a:pt x="2941421" y="459597"/>
                </a:cubicBezTo>
                <a:cubicBezTo>
                  <a:pt x="2946205" y="578336"/>
                  <a:pt x="2934706" y="763042"/>
                  <a:pt x="2941421" y="955962"/>
                </a:cubicBezTo>
                <a:cubicBezTo>
                  <a:pt x="2948136" y="1148883"/>
                  <a:pt x="2930879" y="1337184"/>
                  <a:pt x="2941421" y="1433943"/>
                </a:cubicBezTo>
                <a:cubicBezTo>
                  <a:pt x="2951963" y="1530702"/>
                  <a:pt x="2897333" y="1726782"/>
                  <a:pt x="2941421" y="1838388"/>
                </a:cubicBezTo>
                <a:cubicBezTo>
                  <a:pt x="2672841" y="1861941"/>
                  <a:pt x="2489488" y="1786042"/>
                  <a:pt x="2323723" y="1838388"/>
                </a:cubicBezTo>
                <a:cubicBezTo>
                  <a:pt x="2157958" y="1890734"/>
                  <a:pt x="1937432" y="1807207"/>
                  <a:pt x="1735438" y="1838388"/>
                </a:cubicBezTo>
                <a:cubicBezTo>
                  <a:pt x="1533445" y="1869569"/>
                  <a:pt x="1422370" y="1835821"/>
                  <a:pt x="1235397" y="1838388"/>
                </a:cubicBezTo>
                <a:cubicBezTo>
                  <a:pt x="1048424" y="1840955"/>
                  <a:pt x="840321" y="1794216"/>
                  <a:pt x="705941" y="1838388"/>
                </a:cubicBezTo>
                <a:cubicBezTo>
                  <a:pt x="571561" y="1882560"/>
                  <a:pt x="294245" y="1826919"/>
                  <a:pt x="0" y="1838388"/>
                </a:cubicBezTo>
                <a:cubicBezTo>
                  <a:pt x="-23531" y="1646995"/>
                  <a:pt x="43923" y="1558597"/>
                  <a:pt x="0" y="1397175"/>
                </a:cubicBezTo>
                <a:cubicBezTo>
                  <a:pt x="-43923" y="1235753"/>
                  <a:pt x="15818" y="1031039"/>
                  <a:pt x="0" y="937578"/>
                </a:cubicBezTo>
                <a:cubicBezTo>
                  <a:pt x="-15818" y="844117"/>
                  <a:pt x="20436" y="592132"/>
                  <a:pt x="0" y="459597"/>
                </a:cubicBezTo>
                <a:cubicBezTo>
                  <a:pt x="-20436" y="327062"/>
                  <a:pt x="51427" y="155572"/>
                  <a:pt x="0" y="0"/>
                </a:cubicBezTo>
                <a:close/>
              </a:path>
              <a:path w="2941421" h="1838388" stroke="0" extrusionOk="0">
                <a:moveTo>
                  <a:pt x="0" y="0"/>
                </a:moveTo>
                <a:cubicBezTo>
                  <a:pt x="230111" y="-41365"/>
                  <a:pt x="298046" y="25017"/>
                  <a:pt x="500042" y="0"/>
                </a:cubicBezTo>
                <a:cubicBezTo>
                  <a:pt x="702038" y="-25017"/>
                  <a:pt x="900115" y="24094"/>
                  <a:pt x="1029497" y="0"/>
                </a:cubicBezTo>
                <a:cubicBezTo>
                  <a:pt x="1158880" y="-24094"/>
                  <a:pt x="1465025" y="65494"/>
                  <a:pt x="1676610" y="0"/>
                </a:cubicBezTo>
                <a:cubicBezTo>
                  <a:pt x="1888195" y="-65494"/>
                  <a:pt x="2031823" y="69067"/>
                  <a:pt x="2323723" y="0"/>
                </a:cubicBezTo>
                <a:cubicBezTo>
                  <a:pt x="2615623" y="-69067"/>
                  <a:pt x="2663761" y="41262"/>
                  <a:pt x="2941421" y="0"/>
                </a:cubicBezTo>
                <a:cubicBezTo>
                  <a:pt x="2977796" y="201839"/>
                  <a:pt x="2910102" y="215624"/>
                  <a:pt x="2941421" y="422829"/>
                </a:cubicBezTo>
                <a:cubicBezTo>
                  <a:pt x="2972740" y="630034"/>
                  <a:pt x="2896172" y="777409"/>
                  <a:pt x="2941421" y="900810"/>
                </a:cubicBezTo>
                <a:cubicBezTo>
                  <a:pt x="2986670" y="1024211"/>
                  <a:pt x="2915026" y="1248571"/>
                  <a:pt x="2941421" y="1342023"/>
                </a:cubicBezTo>
                <a:cubicBezTo>
                  <a:pt x="2967816" y="1435475"/>
                  <a:pt x="2921971" y="1726647"/>
                  <a:pt x="2941421" y="1838388"/>
                </a:cubicBezTo>
                <a:cubicBezTo>
                  <a:pt x="2737606" y="1897141"/>
                  <a:pt x="2549045" y="1803811"/>
                  <a:pt x="2382551" y="1838388"/>
                </a:cubicBezTo>
                <a:cubicBezTo>
                  <a:pt x="2216057" y="1872965"/>
                  <a:pt x="2080656" y="1784751"/>
                  <a:pt x="1823681" y="1838388"/>
                </a:cubicBezTo>
                <a:cubicBezTo>
                  <a:pt x="1566706" y="1892025"/>
                  <a:pt x="1437716" y="1775549"/>
                  <a:pt x="1264811" y="1838388"/>
                </a:cubicBezTo>
                <a:cubicBezTo>
                  <a:pt x="1091906" y="1901227"/>
                  <a:pt x="955012" y="1777924"/>
                  <a:pt x="705941" y="1838388"/>
                </a:cubicBezTo>
                <a:cubicBezTo>
                  <a:pt x="456870" y="1898852"/>
                  <a:pt x="154722" y="1824396"/>
                  <a:pt x="0" y="1838388"/>
                </a:cubicBezTo>
                <a:cubicBezTo>
                  <a:pt x="-49600" y="1723975"/>
                  <a:pt x="7444" y="1517120"/>
                  <a:pt x="0" y="1415559"/>
                </a:cubicBezTo>
                <a:cubicBezTo>
                  <a:pt x="-7444" y="1313998"/>
                  <a:pt x="30551" y="1154821"/>
                  <a:pt x="0" y="1011113"/>
                </a:cubicBezTo>
                <a:cubicBezTo>
                  <a:pt x="-30551" y="867405"/>
                  <a:pt x="22699" y="772288"/>
                  <a:pt x="0" y="606668"/>
                </a:cubicBezTo>
                <a:cubicBezTo>
                  <a:pt x="-22699" y="441049"/>
                  <a:pt x="37758" y="127113"/>
                  <a:pt x="0" y="0"/>
                </a:cubicBezTo>
                <a:close/>
              </a:path>
            </a:pathLst>
          </a:custGeom>
          <a:ln>
            <a:solidFill>
              <a:schemeClr val="tx1"/>
            </a:solidFill>
            <a:extLst>
              <a:ext uri="{C807C97D-BFC1-408E-A445-0C87EB9F89A2}">
                <ask:lineSketchStyleProps xmlns:ask="http://schemas.microsoft.com/office/drawing/2018/sketchyshapes" sd="3024981522">
                  <a:prstGeom prst="rect">
                    <a:avLst/>
                  </a:prstGeom>
                  <ask:type>
                    <ask:lineSketchScribble/>
                  </ask:type>
                </ask:lineSketchStyleProps>
              </a:ext>
            </a:extLst>
          </a:ln>
          <a:effectLst>
            <a:outerShdw blurRad="292100" dist="139700" dir="2700000" algn="tl" rotWithShape="0">
              <a:srgbClr val="333333">
                <a:alpha val="65000"/>
              </a:srgbClr>
            </a:outerShdw>
          </a:effectLst>
        </p:spPr>
      </p:pic>
      <p:pic>
        <p:nvPicPr>
          <p:cNvPr id="13" name="Picture 12">
            <a:extLst>
              <a:ext uri="{FF2B5EF4-FFF2-40B4-BE49-F238E27FC236}">
                <a16:creationId xmlns:a16="http://schemas.microsoft.com/office/drawing/2014/main" id="{2A63C590-AB16-4776-F52B-5D95FBE40EF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966359" y="4308877"/>
            <a:ext cx="2941420" cy="1655008"/>
          </a:xfrm>
          <a:prstGeom prst="rect">
            <a:avLst/>
          </a:prstGeom>
          <a:solidFill>
            <a:srgbClr val="FFFFFF">
              <a:shade val="85000"/>
            </a:srgbClr>
          </a:solidFill>
          <a:ln w="762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grpSp>
        <p:nvGrpSpPr>
          <p:cNvPr id="15" name="Group 14">
            <a:extLst>
              <a:ext uri="{FF2B5EF4-FFF2-40B4-BE49-F238E27FC236}">
                <a16:creationId xmlns:a16="http://schemas.microsoft.com/office/drawing/2014/main" id="{E277310E-95CC-B37C-B1EA-11407027F729}"/>
              </a:ext>
            </a:extLst>
          </p:cNvPr>
          <p:cNvGrpSpPr/>
          <p:nvPr/>
        </p:nvGrpSpPr>
        <p:grpSpPr>
          <a:xfrm>
            <a:off x="791128" y="4174199"/>
            <a:ext cx="5355991" cy="1767714"/>
            <a:chOff x="1207412" y="4657952"/>
            <a:chExt cx="4517879" cy="1491100"/>
          </a:xfrm>
        </p:grpSpPr>
        <p:pic>
          <p:nvPicPr>
            <p:cNvPr id="7" name="Picture 6" descr="A screenshot of a web page&#10;&#10;AI-generated content may be incorrect.">
              <a:extLst>
                <a:ext uri="{FF2B5EF4-FFF2-40B4-BE49-F238E27FC236}">
                  <a16:creationId xmlns:a16="http://schemas.microsoft.com/office/drawing/2014/main" id="{DE3E9FCB-F5FC-2BAF-5B98-2CBE28EA3C4A}"/>
                </a:ext>
              </a:extLst>
            </p:cNvPr>
            <p:cNvPicPr>
              <a:picLocks noChangeAspect="1"/>
            </p:cNvPicPr>
            <p:nvPr/>
          </p:nvPicPr>
          <p:blipFill>
            <a:blip r:embed="rId9"/>
            <a:stretch>
              <a:fillRect/>
            </a:stretch>
          </p:blipFill>
          <p:spPr>
            <a:xfrm>
              <a:off x="3567762" y="4657953"/>
              <a:ext cx="2157529" cy="1491099"/>
            </a:xfrm>
            <a:prstGeom prst="rect">
              <a:avLst/>
            </a:prstGeom>
            <a:ln>
              <a:solidFill>
                <a:schemeClr val="accent1"/>
              </a:solidFill>
            </a:ln>
            <a:effectLst>
              <a:outerShdw blurRad="292100" dist="139700" dir="2700000" algn="tl" rotWithShape="0">
                <a:srgbClr val="333333">
                  <a:alpha val="65000"/>
                </a:srgbClr>
              </a:outerShdw>
            </a:effectLst>
          </p:spPr>
        </p:pic>
        <p:pic>
          <p:nvPicPr>
            <p:cNvPr id="14" name="Picture 13" descr="A group of buildings with a roof&#10;&#10;AI-generated content may be incorrect.">
              <a:extLst>
                <a:ext uri="{FF2B5EF4-FFF2-40B4-BE49-F238E27FC236}">
                  <a16:creationId xmlns:a16="http://schemas.microsoft.com/office/drawing/2014/main" id="{9FF75959-0C0F-8BFA-91C0-6C99F2FB079D}"/>
                </a:ext>
              </a:extLst>
            </p:cNvPr>
            <p:cNvPicPr>
              <a:picLocks noChangeAspect="1"/>
            </p:cNvPicPr>
            <p:nvPr/>
          </p:nvPicPr>
          <p:blipFill>
            <a:blip r:embed="rId10"/>
            <a:stretch>
              <a:fillRect/>
            </a:stretch>
          </p:blipFill>
          <p:spPr>
            <a:xfrm>
              <a:off x="1207412" y="4657952"/>
              <a:ext cx="1958009" cy="1491099"/>
            </a:xfrm>
            <a:prstGeom prst="rect">
              <a:avLst/>
            </a:prstGeom>
            <a:ln>
              <a:solidFill>
                <a:schemeClr val="accent1"/>
              </a:solid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25870794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1A5982-F698-0D31-2001-878E3EA7FE59}"/>
              </a:ext>
            </a:extLst>
          </p:cNvPr>
          <p:cNvSpPr txBox="1">
            <a:spLocks/>
          </p:cNvSpPr>
          <p:nvPr/>
        </p:nvSpPr>
        <p:spPr>
          <a:xfrm>
            <a:off x="1769012" y="1913534"/>
            <a:ext cx="8653976" cy="3389985"/>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sz="3200" dirty="0"/>
              <a:t>We define a </a:t>
            </a:r>
            <a:r>
              <a:rPr lang="en-US" sz="3200" b="1" i="1" u="sng" dirty="0"/>
              <a:t>frame</a:t>
            </a:r>
            <a:r>
              <a:rPr lang="en-US" sz="3200" dirty="0"/>
              <a:t> as comprising of:</a:t>
            </a:r>
          </a:p>
          <a:p>
            <a:pPr marL="457200" lvl="1" indent="0">
              <a:lnSpc>
                <a:spcPct val="100000"/>
              </a:lnSpc>
              <a:buNone/>
            </a:pPr>
            <a:r>
              <a:rPr lang="en-US" sz="2800" dirty="0"/>
              <a:t>(</a:t>
            </a:r>
            <a:r>
              <a:rPr lang="en-US" sz="2800" dirty="0" err="1"/>
              <a:t>i</a:t>
            </a:r>
            <a:r>
              <a:rPr lang="en-US" sz="2800" dirty="0"/>
              <a:t>) A set of desired goals,</a:t>
            </a:r>
          </a:p>
          <a:p>
            <a:pPr marL="457200" lvl="1" indent="0">
              <a:lnSpc>
                <a:spcPct val="100000"/>
              </a:lnSpc>
              <a:buNone/>
            </a:pPr>
            <a:r>
              <a:rPr lang="en-US" sz="2800" dirty="0"/>
              <a:t>(ii) A collection of methods and practices, and</a:t>
            </a:r>
          </a:p>
          <a:p>
            <a:pPr marL="457200" lvl="1" indent="0">
              <a:lnSpc>
                <a:spcPct val="100000"/>
              </a:lnSpc>
              <a:buNone/>
            </a:pPr>
            <a:r>
              <a:rPr lang="en-US" sz="2800" dirty="0"/>
              <a:t>(iii) A body of underlying values, politics, and epistemologies that distinguish it from other frames.</a:t>
            </a:r>
            <a:endParaRPr lang="en-CA" sz="2800" dirty="0"/>
          </a:p>
        </p:txBody>
      </p:sp>
      <p:sp>
        <p:nvSpPr>
          <p:cNvPr id="4" name="TextBox 3">
            <a:extLst>
              <a:ext uri="{FF2B5EF4-FFF2-40B4-BE49-F238E27FC236}">
                <a16:creationId xmlns:a16="http://schemas.microsoft.com/office/drawing/2014/main" id="{1C55C5A8-FB5E-F13E-C95C-BDDB17701818}"/>
              </a:ext>
            </a:extLst>
          </p:cNvPr>
          <p:cNvSpPr txBox="1"/>
          <p:nvPr/>
        </p:nvSpPr>
        <p:spPr>
          <a:xfrm>
            <a:off x="0" y="6581001"/>
            <a:ext cx="12192000" cy="276999"/>
          </a:xfrm>
          <a:prstGeom prst="rect">
            <a:avLst/>
          </a:prstGeom>
          <a:noFill/>
        </p:spPr>
        <p:txBody>
          <a:bodyPr wrap="square">
            <a:spAutoFit/>
          </a:bodyPr>
          <a:lstStyle/>
          <a:p>
            <a:pPr algn="ctr"/>
            <a:r>
              <a:rPr lang="en-US" sz="1200" dirty="0"/>
              <a:t>Mitra. </a:t>
            </a:r>
            <a:r>
              <a:rPr lang="en-US" sz="1200" dirty="0">
                <a:hlinkClick r:id="rId2"/>
              </a:rPr>
              <a:t>Towards Critical IR Theories and Practices</a:t>
            </a:r>
            <a:r>
              <a:rPr lang="en-US" sz="1200" dirty="0"/>
              <a:t>. In SIGIR Forum, 2026.</a:t>
            </a:r>
            <a:endParaRPr lang="en-CA" sz="1200" dirty="0"/>
          </a:p>
        </p:txBody>
      </p:sp>
      <p:sp>
        <p:nvSpPr>
          <p:cNvPr id="7" name="Title 9">
            <a:extLst>
              <a:ext uri="{FF2B5EF4-FFF2-40B4-BE49-F238E27FC236}">
                <a16:creationId xmlns:a16="http://schemas.microsoft.com/office/drawing/2014/main" id="{B3FAB157-92AA-2CF8-9C38-CB8725425D71}"/>
              </a:ext>
            </a:extLst>
          </p:cNvPr>
          <p:cNvSpPr>
            <a:spLocks noGrp="1"/>
          </p:cNvSpPr>
          <p:nvPr>
            <p:ph type="title"/>
          </p:nvPr>
        </p:nvSpPr>
        <p:spPr>
          <a:xfrm>
            <a:off x="838200" y="365126"/>
            <a:ext cx="10515600" cy="884126"/>
          </a:xfrm>
        </p:spPr>
        <p:txBody>
          <a:bodyPr/>
          <a:lstStyle/>
          <a:p>
            <a:pPr algn="ctr"/>
            <a:r>
              <a:rPr lang="en-CA" dirty="0"/>
              <a:t>How do we frame societal concerns in IR?</a:t>
            </a:r>
          </a:p>
        </p:txBody>
      </p:sp>
    </p:spTree>
    <p:extLst>
      <p:ext uri="{BB962C8B-B14F-4D97-AF65-F5344CB8AC3E}">
        <p14:creationId xmlns:p14="http://schemas.microsoft.com/office/powerpoint/2010/main" val="5673921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Content Placeholder 12">
            <a:extLst>
              <a:ext uri="{FF2B5EF4-FFF2-40B4-BE49-F238E27FC236}">
                <a16:creationId xmlns:a16="http://schemas.microsoft.com/office/drawing/2014/main" id="{C1DF48E8-D3B2-DBEA-C190-6DACB5CA4DE6}"/>
              </a:ext>
            </a:extLst>
          </p:cNvPr>
          <p:cNvPicPr>
            <a:picLocks noGrp="1" noChangeAspect="1"/>
          </p:cNvPicPr>
          <p:nvPr>
            <p:ph idx="1"/>
          </p:nvPr>
        </p:nvPicPr>
        <p:blipFill>
          <a:blip r:embed="rId2"/>
          <a:srcRect t="23289" r="78467" b="61750"/>
          <a:stretch>
            <a:fillRect/>
          </a:stretch>
        </p:blipFill>
        <p:spPr>
          <a:xfrm>
            <a:off x="1222170" y="1843431"/>
            <a:ext cx="2098931" cy="884126"/>
          </a:xfrm>
          <a:prstGeom prst="rect">
            <a:avLst/>
          </a:prstGeom>
        </p:spPr>
      </p:pic>
      <p:sp>
        <p:nvSpPr>
          <p:cNvPr id="5" name="Title 9">
            <a:extLst>
              <a:ext uri="{FF2B5EF4-FFF2-40B4-BE49-F238E27FC236}">
                <a16:creationId xmlns:a16="http://schemas.microsoft.com/office/drawing/2014/main" id="{EDE3E66B-25DD-1BC1-0FE9-FDA9A77072EB}"/>
              </a:ext>
            </a:extLst>
          </p:cNvPr>
          <p:cNvSpPr>
            <a:spLocks noGrp="1"/>
          </p:cNvSpPr>
          <p:nvPr>
            <p:ph type="title"/>
          </p:nvPr>
        </p:nvSpPr>
        <p:spPr>
          <a:xfrm>
            <a:off x="838200" y="365126"/>
            <a:ext cx="10515600" cy="884126"/>
          </a:xfrm>
        </p:spPr>
        <p:txBody>
          <a:bodyPr/>
          <a:lstStyle/>
          <a:p>
            <a:pPr algn="ctr"/>
            <a:r>
              <a:rPr lang="en-CA" dirty="0"/>
              <a:t>How do we frame societal concerns in IR?</a:t>
            </a:r>
          </a:p>
        </p:txBody>
      </p:sp>
      <p:sp>
        <p:nvSpPr>
          <p:cNvPr id="6" name="TextBox 5">
            <a:extLst>
              <a:ext uri="{FF2B5EF4-FFF2-40B4-BE49-F238E27FC236}">
                <a16:creationId xmlns:a16="http://schemas.microsoft.com/office/drawing/2014/main" id="{B51E7547-DA31-9041-C82E-472F38BAC6FA}"/>
              </a:ext>
            </a:extLst>
          </p:cNvPr>
          <p:cNvSpPr txBox="1"/>
          <p:nvPr/>
        </p:nvSpPr>
        <p:spPr>
          <a:xfrm>
            <a:off x="3462269" y="1809033"/>
            <a:ext cx="7188661" cy="923330"/>
          </a:xfrm>
          <a:prstGeom prst="rect">
            <a:avLst/>
          </a:prstGeom>
          <a:noFill/>
        </p:spPr>
        <p:txBody>
          <a:bodyPr wrap="square" rtlCol="0">
            <a:spAutoFit/>
          </a:bodyPr>
          <a:lstStyle/>
          <a:p>
            <a:r>
              <a:rPr lang="en-CA" i="1" dirty="0"/>
              <a:t>Are we defining our goals in terms of what is desirable as a </a:t>
            </a:r>
            <a:r>
              <a:rPr lang="en-CA" b="1" i="1" dirty="0"/>
              <a:t>good system</a:t>
            </a:r>
            <a:r>
              <a:rPr lang="en-CA" i="1" dirty="0"/>
              <a:t> or what is desirable as a </a:t>
            </a:r>
            <a:r>
              <a:rPr lang="en-CA" b="1" i="1" dirty="0"/>
              <a:t>good society</a:t>
            </a:r>
            <a:r>
              <a:rPr lang="en-CA" i="1" dirty="0"/>
              <a:t>? Is it possible to meaningfully define the former without defining the latter?</a:t>
            </a:r>
          </a:p>
        </p:txBody>
      </p:sp>
      <p:sp>
        <p:nvSpPr>
          <p:cNvPr id="7" name="TextBox 6">
            <a:extLst>
              <a:ext uri="{FF2B5EF4-FFF2-40B4-BE49-F238E27FC236}">
                <a16:creationId xmlns:a16="http://schemas.microsoft.com/office/drawing/2014/main" id="{D6DA6948-CAB3-6541-53B3-D84DAE1CB4E4}"/>
              </a:ext>
            </a:extLst>
          </p:cNvPr>
          <p:cNvSpPr txBox="1"/>
          <p:nvPr/>
        </p:nvSpPr>
        <p:spPr>
          <a:xfrm>
            <a:off x="3462269" y="2826557"/>
            <a:ext cx="7188661" cy="1200329"/>
          </a:xfrm>
          <a:prstGeom prst="rect">
            <a:avLst/>
          </a:prstGeom>
          <a:noFill/>
        </p:spPr>
        <p:txBody>
          <a:bodyPr wrap="square" rtlCol="0">
            <a:spAutoFit/>
          </a:bodyPr>
          <a:lstStyle/>
          <a:p>
            <a:r>
              <a:rPr lang="en-CA" i="1" dirty="0"/>
              <a:t>Are we limited to </a:t>
            </a:r>
            <a:r>
              <a:rPr lang="en-CA" b="1" i="1" dirty="0"/>
              <a:t>trying to reduce the harm of emerging systems</a:t>
            </a:r>
            <a:r>
              <a:rPr lang="en-CA" i="1" dirty="0"/>
              <a:t> or are we trying to </a:t>
            </a:r>
            <a:r>
              <a:rPr lang="en-CA" b="1" i="1" dirty="0"/>
              <a:t>design societally beneficial systems</a:t>
            </a:r>
            <a:r>
              <a:rPr lang="en-CA" i="1" dirty="0"/>
              <a:t>? The risk of the former is that we get stuck at an equilibrium where harmful systems are rendered palatable enough through ethics-washing.</a:t>
            </a:r>
          </a:p>
        </p:txBody>
      </p:sp>
      <p:sp>
        <p:nvSpPr>
          <p:cNvPr id="8" name="TextBox 7">
            <a:extLst>
              <a:ext uri="{FF2B5EF4-FFF2-40B4-BE49-F238E27FC236}">
                <a16:creationId xmlns:a16="http://schemas.microsoft.com/office/drawing/2014/main" id="{781C947B-6C9C-8B6C-4ABC-E5E8ABA32FB4}"/>
              </a:ext>
            </a:extLst>
          </p:cNvPr>
          <p:cNvSpPr txBox="1"/>
          <p:nvPr/>
        </p:nvSpPr>
        <p:spPr>
          <a:xfrm>
            <a:off x="3462269" y="4152529"/>
            <a:ext cx="7188661" cy="646331"/>
          </a:xfrm>
          <a:prstGeom prst="rect">
            <a:avLst/>
          </a:prstGeom>
          <a:noFill/>
        </p:spPr>
        <p:txBody>
          <a:bodyPr wrap="square" rtlCol="0">
            <a:spAutoFit/>
          </a:bodyPr>
          <a:lstStyle/>
          <a:p>
            <a:r>
              <a:rPr lang="en-CA" dirty="0"/>
              <a:t>What sociopolitical values shape our research? What body of knowledge informs our work? Are we explicit about these in our work?</a:t>
            </a:r>
          </a:p>
        </p:txBody>
      </p:sp>
      <p:pic>
        <p:nvPicPr>
          <p:cNvPr id="9" name="Content Placeholder 12">
            <a:extLst>
              <a:ext uri="{FF2B5EF4-FFF2-40B4-BE49-F238E27FC236}">
                <a16:creationId xmlns:a16="http://schemas.microsoft.com/office/drawing/2014/main" id="{0037AA46-8997-0731-4F35-0DDE152336BD}"/>
              </a:ext>
            </a:extLst>
          </p:cNvPr>
          <p:cNvPicPr>
            <a:picLocks noChangeAspect="1"/>
          </p:cNvPicPr>
          <p:nvPr/>
        </p:nvPicPr>
        <p:blipFill>
          <a:blip r:embed="rId2"/>
          <a:srcRect t="40508" r="78467" b="37673"/>
          <a:stretch>
            <a:fillRect/>
          </a:stretch>
        </p:blipFill>
        <p:spPr>
          <a:xfrm>
            <a:off x="1222170" y="2863132"/>
            <a:ext cx="2098931" cy="1289396"/>
          </a:xfrm>
          <a:prstGeom prst="rect">
            <a:avLst/>
          </a:prstGeom>
        </p:spPr>
      </p:pic>
      <p:pic>
        <p:nvPicPr>
          <p:cNvPr id="11" name="Content Placeholder 12">
            <a:extLst>
              <a:ext uri="{FF2B5EF4-FFF2-40B4-BE49-F238E27FC236}">
                <a16:creationId xmlns:a16="http://schemas.microsoft.com/office/drawing/2014/main" id="{C5D83C26-7834-AC21-0CF9-A00C9AA13F04}"/>
              </a:ext>
            </a:extLst>
          </p:cNvPr>
          <p:cNvPicPr>
            <a:picLocks noChangeAspect="1"/>
          </p:cNvPicPr>
          <p:nvPr/>
        </p:nvPicPr>
        <p:blipFill>
          <a:blip r:embed="rId2"/>
          <a:srcRect t="62326" r="78467" b="21058"/>
          <a:stretch>
            <a:fillRect/>
          </a:stretch>
        </p:blipFill>
        <p:spPr>
          <a:xfrm>
            <a:off x="1222169" y="4152528"/>
            <a:ext cx="2098931" cy="981937"/>
          </a:xfrm>
          <a:prstGeom prst="rect">
            <a:avLst/>
          </a:prstGeom>
        </p:spPr>
      </p:pic>
      <p:sp>
        <p:nvSpPr>
          <p:cNvPr id="15" name="TextBox 14">
            <a:extLst>
              <a:ext uri="{FF2B5EF4-FFF2-40B4-BE49-F238E27FC236}">
                <a16:creationId xmlns:a16="http://schemas.microsoft.com/office/drawing/2014/main" id="{1F331C26-350E-F991-F453-1B028D9AB572}"/>
              </a:ext>
            </a:extLst>
          </p:cNvPr>
          <p:cNvSpPr txBox="1"/>
          <p:nvPr/>
        </p:nvSpPr>
        <p:spPr>
          <a:xfrm>
            <a:off x="0" y="6396335"/>
            <a:ext cx="12192000" cy="461665"/>
          </a:xfrm>
          <a:prstGeom prst="rect">
            <a:avLst/>
          </a:prstGeom>
          <a:noFill/>
        </p:spPr>
        <p:txBody>
          <a:bodyPr wrap="square" anchor="b">
            <a:spAutoFit/>
          </a:bodyPr>
          <a:lstStyle/>
          <a:p>
            <a:pPr algn="ctr"/>
            <a:r>
              <a:rPr lang="en-US" sz="1200" dirty="0"/>
              <a:t>Mitra. </a:t>
            </a:r>
            <a:r>
              <a:rPr lang="en-US" sz="1200" dirty="0">
                <a:hlinkClick r:id="rId3"/>
              </a:rPr>
              <a:t>Search and Society: Reimagining Information Access for Radical Futures</a:t>
            </a:r>
            <a:r>
              <a:rPr lang="en-US" sz="1200" dirty="0"/>
              <a:t>. In IRRJ, 2025.</a:t>
            </a:r>
            <a:endParaRPr lang="en-CA" sz="1200" dirty="0"/>
          </a:p>
          <a:p>
            <a:pPr algn="ctr"/>
            <a:r>
              <a:rPr lang="en-US" sz="1200" dirty="0"/>
              <a:t>Mitra. </a:t>
            </a:r>
            <a:r>
              <a:rPr lang="en-US" sz="1200" dirty="0">
                <a:hlinkClick r:id="rId4"/>
              </a:rPr>
              <a:t>Towards Critical IR Theories and Practices</a:t>
            </a:r>
            <a:r>
              <a:rPr lang="en-US" sz="1200" dirty="0"/>
              <a:t>. In SIGIR Forum, 2026.</a:t>
            </a:r>
            <a:endParaRPr lang="en-CA" sz="1200" dirty="0"/>
          </a:p>
        </p:txBody>
      </p:sp>
      <p:sp>
        <p:nvSpPr>
          <p:cNvPr id="17" name="Content Placeholder 2">
            <a:extLst>
              <a:ext uri="{FF2B5EF4-FFF2-40B4-BE49-F238E27FC236}">
                <a16:creationId xmlns:a16="http://schemas.microsoft.com/office/drawing/2014/main" id="{EA5767EC-54B4-03FE-8207-7DAF146AC2E9}"/>
              </a:ext>
            </a:extLst>
          </p:cNvPr>
          <p:cNvSpPr txBox="1">
            <a:spLocks/>
          </p:cNvSpPr>
          <p:nvPr/>
        </p:nvSpPr>
        <p:spPr>
          <a:xfrm>
            <a:off x="3321100" y="2869650"/>
            <a:ext cx="7188661" cy="2562879"/>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CA" sz="2000" dirty="0"/>
              <a:t>Without a normative stance, we end up with incredibly problematic interpretations of concepts like “political bias” that may amount to </a:t>
            </a:r>
            <a:r>
              <a:rPr lang="en-CA" sz="2000" b="1" i="1" dirty="0"/>
              <a:t>algorithmic </a:t>
            </a:r>
            <a:r>
              <a:rPr lang="en-CA" sz="2000" b="1" i="1" dirty="0" err="1"/>
              <a:t>bothsidism</a:t>
            </a:r>
            <a:r>
              <a:rPr lang="en-CA" sz="2000" dirty="0"/>
              <a:t>; and inappropriately frame the concern as one of fairness when it is in fact about the concentration of platform power and lack of</a:t>
            </a:r>
            <a:r>
              <a:rPr lang="en-US" sz="2000" dirty="0"/>
              <a:t> equitable spaces for</a:t>
            </a:r>
            <a:r>
              <a:rPr lang="en-CA" sz="2000" dirty="0"/>
              <a:t> social deliberation and negotiation within our platforms </a:t>
            </a:r>
          </a:p>
        </p:txBody>
      </p:sp>
    </p:spTree>
    <p:extLst>
      <p:ext uri="{BB962C8B-B14F-4D97-AF65-F5344CB8AC3E}">
        <p14:creationId xmlns:p14="http://schemas.microsoft.com/office/powerpoint/2010/main" val="3542941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7"/>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7" grpId="0"/>
      <p:bldP spid="17"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0F4A4B-232E-AB0D-901C-BEB8DAB5F7E1}"/>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440771C8-C9C6-AB40-E155-B5D6AB7E6830}"/>
              </a:ext>
            </a:extLst>
          </p:cNvPr>
          <p:cNvSpPr>
            <a:spLocks noGrp="1"/>
          </p:cNvSpPr>
          <p:nvPr>
            <p:ph type="title"/>
          </p:nvPr>
        </p:nvSpPr>
        <p:spPr>
          <a:xfrm>
            <a:off x="838200" y="365126"/>
            <a:ext cx="10515600" cy="884126"/>
          </a:xfrm>
        </p:spPr>
        <p:txBody>
          <a:bodyPr/>
          <a:lstStyle/>
          <a:p>
            <a:pPr algn="ctr"/>
            <a:r>
              <a:rPr lang="en-US" dirty="0"/>
              <a:t>The two frames of IR &amp; Society</a:t>
            </a:r>
            <a:endParaRPr lang="en-CA" dirty="0"/>
          </a:p>
        </p:txBody>
      </p:sp>
      <p:pic>
        <p:nvPicPr>
          <p:cNvPr id="13" name="Content Placeholder 12">
            <a:extLst>
              <a:ext uri="{FF2B5EF4-FFF2-40B4-BE49-F238E27FC236}">
                <a16:creationId xmlns:a16="http://schemas.microsoft.com/office/drawing/2014/main" id="{F5319F9C-19CB-2490-368D-78646D2AC165}"/>
              </a:ext>
            </a:extLst>
          </p:cNvPr>
          <p:cNvPicPr>
            <a:picLocks noGrp="1" noChangeAspect="1"/>
          </p:cNvPicPr>
          <p:nvPr>
            <p:ph idx="1"/>
          </p:nvPr>
        </p:nvPicPr>
        <p:blipFill>
          <a:blip r:embed="rId2"/>
          <a:srcRect t="13220"/>
          <a:stretch>
            <a:fillRect/>
          </a:stretch>
        </p:blipFill>
        <p:spPr>
          <a:xfrm>
            <a:off x="1222170" y="1248412"/>
            <a:ext cx="9747661" cy="5128239"/>
          </a:xfrm>
          <a:prstGeom prst="rect">
            <a:avLst/>
          </a:prstGeom>
        </p:spPr>
      </p:pic>
      <p:sp>
        <p:nvSpPr>
          <p:cNvPr id="14" name="TextBox 13">
            <a:extLst>
              <a:ext uri="{FF2B5EF4-FFF2-40B4-BE49-F238E27FC236}">
                <a16:creationId xmlns:a16="http://schemas.microsoft.com/office/drawing/2014/main" id="{0E812D7D-FC6B-D28D-FEFA-CC71F674FF21}"/>
              </a:ext>
            </a:extLst>
          </p:cNvPr>
          <p:cNvSpPr txBox="1"/>
          <p:nvPr/>
        </p:nvSpPr>
        <p:spPr>
          <a:xfrm>
            <a:off x="0" y="6581001"/>
            <a:ext cx="12192000" cy="276999"/>
          </a:xfrm>
          <a:prstGeom prst="rect">
            <a:avLst/>
          </a:prstGeom>
          <a:noFill/>
        </p:spPr>
        <p:txBody>
          <a:bodyPr wrap="square">
            <a:spAutoFit/>
          </a:bodyPr>
          <a:lstStyle/>
          <a:p>
            <a:pPr algn="ctr"/>
            <a:r>
              <a:rPr lang="en-US" sz="1200" dirty="0"/>
              <a:t>Mitra. </a:t>
            </a:r>
            <a:r>
              <a:rPr lang="en-US" sz="1200" dirty="0">
                <a:hlinkClick r:id="rId3"/>
              </a:rPr>
              <a:t>Towards Critical IR Theories and Practices</a:t>
            </a:r>
            <a:r>
              <a:rPr lang="en-US" sz="1200" dirty="0"/>
              <a:t>. In SIGIR Forum, 2026.</a:t>
            </a:r>
            <a:endParaRPr lang="en-CA" sz="1200" dirty="0"/>
          </a:p>
        </p:txBody>
      </p:sp>
    </p:spTree>
    <p:extLst>
      <p:ext uri="{BB962C8B-B14F-4D97-AF65-F5344CB8AC3E}">
        <p14:creationId xmlns:p14="http://schemas.microsoft.com/office/powerpoint/2010/main" val="37851219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0E45D-1461-8B15-A534-F13519163994}"/>
              </a:ext>
            </a:extLst>
          </p:cNvPr>
          <p:cNvSpPr>
            <a:spLocks noGrp="1"/>
          </p:cNvSpPr>
          <p:nvPr>
            <p:ph type="title"/>
          </p:nvPr>
        </p:nvSpPr>
        <p:spPr>
          <a:xfrm>
            <a:off x="839788" y="188555"/>
            <a:ext cx="10515600" cy="792624"/>
          </a:xfrm>
        </p:spPr>
        <p:txBody>
          <a:bodyPr>
            <a:noAutofit/>
          </a:bodyPr>
          <a:lstStyle/>
          <a:p>
            <a:pPr algn="ctr"/>
            <a:r>
              <a:rPr lang="en-US" sz="4000" dirty="0"/>
              <a:t>Shifting towards critical IR theories and practices</a:t>
            </a:r>
            <a:endParaRPr lang="en-CA" sz="4000" dirty="0"/>
          </a:p>
        </p:txBody>
      </p:sp>
      <p:sp>
        <p:nvSpPr>
          <p:cNvPr id="3" name="Text Placeholder 2">
            <a:extLst>
              <a:ext uri="{FF2B5EF4-FFF2-40B4-BE49-F238E27FC236}">
                <a16:creationId xmlns:a16="http://schemas.microsoft.com/office/drawing/2014/main" id="{C0A72006-19B3-835B-BDA4-7F9CBACEC937}"/>
              </a:ext>
            </a:extLst>
          </p:cNvPr>
          <p:cNvSpPr>
            <a:spLocks noGrp="1"/>
          </p:cNvSpPr>
          <p:nvPr>
            <p:ph type="body" idx="1"/>
          </p:nvPr>
        </p:nvSpPr>
        <p:spPr>
          <a:xfrm>
            <a:off x="150230" y="930240"/>
            <a:ext cx="5157787" cy="677358"/>
          </a:xfrm>
        </p:spPr>
        <p:txBody>
          <a:bodyPr>
            <a:normAutofit/>
          </a:bodyPr>
          <a:lstStyle/>
          <a:p>
            <a:pPr algn="ctr"/>
            <a:r>
              <a:rPr lang="en-US" sz="2000" dirty="0"/>
              <a:t>The 3</a:t>
            </a:r>
            <a:r>
              <a:rPr lang="en-US" sz="2000" baseline="30000" dirty="0"/>
              <a:t>rd</a:t>
            </a:r>
            <a:r>
              <a:rPr lang="en-US" sz="2000" dirty="0"/>
              <a:t> Strategic Workshop on Information Retrieval in Lorne (SWIRL), 2018</a:t>
            </a:r>
          </a:p>
        </p:txBody>
      </p:sp>
      <p:sp>
        <p:nvSpPr>
          <p:cNvPr id="5" name="Text Placeholder 4">
            <a:extLst>
              <a:ext uri="{FF2B5EF4-FFF2-40B4-BE49-F238E27FC236}">
                <a16:creationId xmlns:a16="http://schemas.microsoft.com/office/drawing/2014/main" id="{DA68D49F-77F8-32E4-DD1D-1B197F93435F}"/>
              </a:ext>
            </a:extLst>
          </p:cNvPr>
          <p:cNvSpPr>
            <a:spLocks noGrp="1"/>
          </p:cNvSpPr>
          <p:nvPr>
            <p:ph type="body" sz="quarter" idx="3"/>
          </p:nvPr>
        </p:nvSpPr>
        <p:spPr>
          <a:xfrm>
            <a:off x="5896047" y="940455"/>
            <a:ext cx="5183188" cy="677358"/>
          </a:xfrm>
        </p:spPr>
        <p:txBody>
          <a:bodyPr>
            <a:normAutofit/>
          </a:bodyPr>
          <a:lstStyle/>
          <a:p>
            <a:pPr algn="ctr"/>
            <a:r>
              <a:rPr lang="en-US" sz="2000" dirty="0"/>
              <a:t>The 4</a:t>
            </a:r>
            <a:r>
              <a:rPr lang="en-US" sz="2000" baseline="30000" dirty="0"/>
              <a:t>th</a:t>
            </a:r>
            <a:r>
              <a:rPr lang="en-US" sz="2000" dirty="0"/>
              <a:t> Strategic Workshop on Information Retrieval in Lorne (SWIRL), 2025</a:t>
            </a:r>
          </a:p>
        </p:txBody>
      </p:sp>
      <p:sp>
        <p:nvSpPr>
          <p:cNvPr id="18" name="TextBox 17">
            <a:extLst>
              <a:ext uri="{FF2B5EF4-FFF2-40B4-BE49-F238E27FC236}">
                <a16:creationId xmlns:a16="http://schemas.microsoft.com/office/drawing/2014/main" id="{53682CB3-AD62-AC80-5F5B-08F6AA73ECA3}"/>
              </a:ext>
            </a:extLst>
          </p:cNvPr>
          <p:cNvSpPr txBox="1"/>
          <p:nvPr/>
        </p:nvSpPr>
        <p:spPr>
          <a:xfrm>
            <a:off x="0" y="6211669"/>
            <a:ext cx="12192000" cy="646331"/>
          </a:xfrm>
          <a:prstGeom prst="rect">
            <a:avLst/>
          </a:prstGeom>
          <a:noFill/>
        </p:spPr>
        <p:txBody>
          <a:bodyPr wrap="square" anchor="b">
            <a:spAutoFit/>
          </a:bodyPr>
          <a:lstStyle/>
          <a:p>
            <a:pPr algn="ctr"/>
            <a:r>
              <a:rPr lang="en-US" sz="1200" dirty="0"/>
              <a:t>Mitra. </a:t>
            </a:r>
            <a:r>
              <a:rPr lang="en-US" sz="1200" dirty="0">
                <a:hlinkClick r:id="rId2"/>
              </a:rPr>
              <a:t>Towards Critical IR Theories and Practices</a:t>
            </a:r>
            <a:r>
              <a:rPr lang="en-US" sz="1200" dirty="0"/>
              <a:t>. In SIGIR Forum, 2026.</a:t>
            </a:r>
          </a:p>
          <a:p>
            <a:pPr algn="ctr"/>
            <a:r>
              <a:rPr lang="en-US" sz="1200" dirty="0"/>
              <a:t>Culpepper et al. </a:t>
            </a:r>
            <a:r>
              <a:rPr lang="en-US" sz="1200" dirty="0">
                <a:hlinkClick r:id="rId3"/>
              </a:rPr>
              <a:t>Research Frontiers in Information Retrieval: Report from the Third Strategic Workshop on Information Retrieval in Lorne (SWIRL 2018)</a:t>
            </a:r>
            <a:r>
              <a:rPr lang="en-US" sz="1200" dirty="0"/>
              <a:t>. In ACM SIGIR Forum, 2018.</a:t>
            </a:r>
          </a:p>
          <a:p>
            <a:pPr algn="ctr"/>
            <a:r>
              <a:rPr lang="en-US" sz="1200" dirty="0" err="1"/>
              <a:t>Trippas</a:t>
            </a:r>
            <a:r>
              <a:rPr lang="en-US" sz="1200" dirty="0"/>
              <a:t> et al. </a:t>
            </a:r>
            <a:r>
              <a:rPr lang="en-US" sz="1200" dirty="0">
                <a:hlinkClick r:id="rId4"/>
              </a:rPr>
              <a:t>Report from the 4th Strategic Workshop on Information Retrieval in Lorne (SWIRL 2025)</a:t>
            </a:r>
            <a:r>
              <a:rPr lang="en-US" sz="1200" dirty="0"/>
              <a:t>. In ACM SIGIR Forum, 2025.</a:t>
            </a:r>
          </a:p>
        </p:txBody>
      </p:sp>
      <p:pic>
        <p:nvPicPr>
          <p:cNvPr id="13" name="Picture 12">
            <a:extLst>
              <a:ext uri="{FF2B5EF4-FFF2-40B4-BE49-F238E27FC236}">
                <a16:creationId xmlns:a16="http://schemas.microsoft.com/office/drawing/2014/main" id="{6EF48EF5-60CB-8357-2CE5-4984A06D4AE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8916" y="1685106"/>
            <a:ext cx="4058962" cy="1987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13">
            <a:extLst>
              <a:ext uri="{FF2B5EF4-FFF2-40B4-BE49-F238E27FC236}">
                <a16:creationId xmlns:a16="http://schemas.microsoft.com/office/drawing/2014/main" id="{F1221B73-A3FA-577E-BCF0-7D4877683606}"/>
              </a:ext>
            </a:extLst>
          </p:cNvPr>
          <p:cNvPicPr>
            <a:picLocks noChangeAspect="1"/>
          </p:cNvPicPr>
          <p:nvPr/>
        </p:nvPicPr>
        <p:blipFill>
          <a:blip r:embed="rId6"/>
          <a:stretch>
            <a:fillRect/>
          </a:stretch>
        </p:blipFill>
        <p:spPr>
          <a:xfrm>
            <a:off x="289336" y="3829924"/>
            <a:ext cx="4218122" cy="433451"/>
          </a:xfrm>
          <a:custGeom>
            <a:avLst/>
            <a:gdLst>
              <a:gd name="csX0" fmla="*/ 0 w 4218122"/>
              <a:gd name="csY0" fmla="*/ 0 h 433451"/>
              <a:gd name="csX1" fmla="*/ 485084 w 4218122"/>
              <a:gd name="csY1" fmla="*/ 0 h 433451"/>
              <a:gd name="csX2" fmla="*/ 970168 w 4218122"/>
              <a:gd name="csY2" fmla="*/ 0 h 433451"/>
              <a:gd name="csX3" fmla="*/ 1581796 w 4218122"/>
              <a:gd name="csY3" fmla="*/ 0 h 433451"/>
              <a:gd name="csX4" fmla="*/ 2066880 w 4218122"/>
              <a:gd name="csY4" fmla="*/ 0 h 433451"/>
              <a:gd name="csX5" fmla="*/ 2551964 w 4218122"/>
              <a:gd name="csY5" fmla="*/ 0 h 433451"/>
              <a:gd name="csX6" fmla="*/ 3037048 w 4218122"/>
              <a:gd name="csY6" fmla="*/ 0 h 433451"/>
              <a:gd name="csX7" fmla="*/ 3564313 w 4218122"/>
              <a:gd name="csY7" fmla="*/ 0 h 433451"/>
              <a:gd name="csX8" fmla="*/ 4218122 w 4218122"/>
              <a:gd name="csY8" fmla="*/ 0 h 433451"/>
              <a:gd name="csX9" fmla="*/ 4218122 w 4218122"/>
              <a:gd name="csY9" fmla="*/ 433451 h 433451"/>
              <a:gd name="csX10" fmla="*/ 3606494 w 4218122"/>
              <a:gd name="csY10" fmla="*/ 433451 h 433451"/>
              <a:gd name="csX11" fmla="*/ 3163592 w 4218122"/>
              <a:gd name="csY11" fmla="*/ 433451 h 433451"/>
              <a:gd name="csX12" fmla="*/ 2678507 w 4218122"/>
              <a:gd name="csY12" fmla="*/ 433451 h 433451"/>
              <a:gd name="csX13" fmla="*/ 2277786 w 4218122"/>
              <a:gd name="csY13" fmla="*/ 433451 h 433451"/>
              <a:gd name="csX14" fmla="*/ 1834883 w 4218122"/>
              <a:gd name="csY14" fmla="*/ 433451 h 433451"/>
              <a:gd name="csX15" fmla="*/ 1434161 w 4218122"/>
              <a:gd name="csY15" fmla="*/ 433451 h 433451"/>
              <a:gd name="csX16" fmla="*/ 949077 w 4218122"/>
              <a:gd name="csY16" fmla="*/ 433451 h 433451"/>
              <a:gd name="csX17" fmla="*/ 506175 w 4218122"/>
              <a:gd name="csY17" fmla="*/ 433451 h 433451"/>
              <a:gd name="csX18" fmla="*/ 0 w 4218122"/>
              <a:gd name="csY18" fmla="*/ 433451 h 433451"/>
              <a:gd name="csX19" fmla="*/ 0 w 4218122"/>
              <a:gd name="csY19" fmla="*/ 0 h 4334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4218122" h="433451" fill="none" extrusionOk="0">
                <a:moveTo>
                  <a:pt x="0" y="0"/>
                </a:moveTo>
                <a:cubicBezTo>
                  <a:pt x="148895" y="-6614"/>
                  <a:pt x="341156" y="49874"/>
                  <a:pt x="485084" y="0"/>
                </a:cubicBezTo>
                <a:cubicBezTo>
                  <a:pt x="629012" y="-49874"/>
                  <a:pt x="872140" y="26752"/>
                  <a:pt x="970168" y="0"/>
                </a:cubicBezTo>
                <a:cubicBezTo>
                  <a:pt x="1068196" y="-26752"/>
                  <a:pt x="1421637" y="37095"/>
                  <a:pt x="1581796" y="0"/>
                </a:cubicBezTo>
                <a:cubicBezTo>
                  <a:pt x="1741955" y="-37095"/>
                  <a:pt x="1882847" y="10814"/>
                  <a:pt x="2066880" y="0"/>
                </a:cubicBezTo>
                <a:cubicBezTo>
                  <a:pt x="2250913" y="-10814"/>
                  <a:pt x="2362430" y="56044"/>
                  <a:pt x="2551964" y="0"/>
                </a:cubicBezTo>
                <a:cubicBezTo>
                  <a:pt x="2741498" y="-56044"/>
                  <a:pt x="2816632" y="28237"/>
                  <a:pt x="3037048" y="0"/>
                </a:cubicBezTo>
                <a:cubicBezTo>
                  <a:pt x="3257464" y="-28237"/>
                  <a:pt x="3367226" y="44653"/>
                  <a:pt x="3564313" y="0"/>
                </a:cubicBezTo>
                <a:cubicBezTo>
                  <a:pt x="3761400" y="-44653"/>
                  <a:pt x="4019080" y="49167"/>
                  <a:pt x="4218122" y="0"/>
                </a:cubicBezTo>
                <a:cubicBezTo>
                  <a:pt x="4221960" y="167470"/>
                  <a:pt x="4204226" y="315105"/>
                  <a:pt x="4218122" y="433451"/>
                </a:cubicBezTo>
                <a:cubicBezTo>
                  <a:pt x="4017516" y="446680"/>
                  <a:pt x="3908673" y="425600"/>
                  <a:pt x="3606494" y="433451"/>
                </a:cubicBezTo>
                <a:cubicBezTo>
                  <a:pt x="3304315" y="441302"/>
                  <a:pt x="3326214" y="418719"/>
                  <a:pt x="3163592" y="433451"/>
                </a:cubicBezTo>
                <a:cubicBezTo>
                  <a:pt x="3000970" y="448183"/>
                  <a:pt x="2861641" y="424989"/>
                  <a:pt x="2678507" y="433451"/>
                </a:cubicBezTo>
                <a:cubicBezTo>
                  <a:pt x="2495374" y="441913"/>
                  <a:pt x="2429525" y="419932"/>
                  <a:pt x="2277786" y="433451"/>
                </a:cubicBezTo>
                <a:cubicBezTo>
                  <a:pt x="2126047" y="446970"/>
                  <a:pt x="1971316" y="425659"/>
                  <a:pt x="1834883" y="433451"/>
                </a:cubicBezTo>
                <a:cubicBezTo>
                  <a:pt x="1698450" y="441243"/>
                  <a:pt x="1571770" y="418310"/>
                  <a:pt x="1434161" y="433451"/>
                </a:cubicBezTo>
                <a:cubicBezTo>
                  <a:pt x="1296552" y="448592"/>
                  <a:pt x="1138895" y="379723"/>
                  <a:pt x="949077" y="433451"/>
                </a:cubicBezTo>
                <a:cubicBezTo>
                  <a:pt x="759259" y="487179"/>
                  <a:pt x="663859" y="387785"/>
                  <a:pt x="506175" y="433451"/>
                </a:cubicBezTo>
                <a:cubicBezTo>
                  <a:pt x="348491" y="479117"/>
                  <a:pt x="217472" y="426384"/>
                  <a:pt x="0" y="433451"/>
                </a:cubicBezTo>
                <a:cubicBezTo>
                  <a:pt x="-30439" y="342263"/>
                  <a:pt x="40380" y="145259"/>
                  <a:pt x="0" y="0"/>
                </a:cubicBezTo>
                <a:close/>
              </a:path>
              <a:path w="4218122" h="433451" stroke="0" extrusionOk="0">
                <a:moveTo>
                  <a:pt x="0" y="0"/>
                </a:moveTo>
                <a:cubicBezTo>
                  <a:pt x="220059" y="-24487"/>
                  <a:pt x="269000" y="21933"/>
                  <a:pt x="485084" y="0"/>
                </a:cubicBezTo>
                <a:cubicBezTo>
                  <a:pt x="701168" y="-21933"/>
                  <a:pt x="727616" y="21493"/>
                  <a:pt x="885806" y="0"/>
                </a:cubicBezTo>
                <a:cubicBezTo>
                  <a:pt x="1043996" y="-21493"/>
                  <a:pt x="1361190" y="1097"/>
                  <a:pt x="1497433" y="0"/>
                </a:cubicBezTo>
                <a:cubicBezTo>
                  <a:pt x="1633676" y="-1097"/>
                  <a:pt x="1847957" y="43387"/>
                  <a:pt x="2024699" y="0"/>
                </a:cubicBezTo>
                <a:cubicBezTo>
                  <a:pt x="2201441" y="-43387"/>
                  <a:pt x="2416930" y="27636"/>
                  <a:pt x="2551964" y="0"/>
                </a:cubicBezTo>
                <a:cubicBezTo>
                  <a:pt x="2686998" y="-27636"/>
                  <a:pt x="2887111" y="51026"/>
                  <a:pt x="3037048" y="0"/>
                </a:cubicBezTo>
                <a:cubicBezTo>
                  <a:pt x="3186985" y="-51026"/>
                  <a:pt x="3314140" y="13653"/>
                  <a:pt x="3522132" y="0"/>
                </a:cubicBezTo>
                <a:cubicBezTo>
                  <a:pt x="3730124" y="-13653"/>
                  <a:pt x="4020311" y="12840"/>
                  <a:pt x="4218122" y="0"/>
                </a:cubicBezTo>
                <a:cubicBezTo>
                  <a:pt x="4226774" y="162633"/>
                  <a:pt x="4214532" y="219507"/>
                  <a:pt x="4218122" y="433451"/>
                </a:cubicBezTo>
                <a:cubicBezTo>
                  <a:pt x="4092503" y="477173"/>
                  <a:pt x="3931502" y="387466"/>
                  <a:pt x="3817400" y="433451"/>
                </a:cubicBezTo>
                <a:cubicBezTo>
                  <a:pt x="3703298" y="479436"/>
                  <a:pt x="3463879" y="389309"/>
                  <a:pt x="3247954" y="433451"/>
                </a:cubicBezTo>
                <a:cubicBezTo>
                  <a:pt x="3032029" y="477593"/>
                  <a:pt x="2987292" y="396795"/>
                  <a:pt x="2847232" y="433451"/>
                </a:cubicBezTo>
                <a:cubicBezTo>
                  <a:pt x="2707172" y="470107"/>
                  <a:pt x="2520941" y="397245"/>
                  <a:pt x="2235605" y="433451"/>
                </a:cubicBezTo>
                <a:cubicBezTo>
                  <a:pt x="1950269" y="469657"/>
                  <a:pt x="1904854" y="390710"/>
                  <a:pt x="1792702" y="433451"/>
                </a:cubicBezTo>
                <a:cubicBezTo>
                  <a:pt x="1680550" y="476192"/>
                  <a:pt x="1483653" y="397800"/>
                  <a:pt x="1391980" y="433451"/>
                </a:cubicBezTo>
                <a:cubicBezTo>
                  <a:pt x="1300307" y="469102"/>
                  <a:pt x="1064079" y="367974"/>
                  <a:pt x="822534" y="433451"/>
                </a:cubicBezTo>
                <a:cubicBezTo>
                  <a:pt x="580989" y="498928"/>
                  <a:pt x="342827" y="386316"/>
                  <a:pt x="0" y="433451"/>
                </a:cubicBezTo>
                <a:cubicBezTo>
                  <a:pt x="-46220" y="324879"/>
                  <a:pt x="27237" y="191983"/>
                  <a:pt x="0" y="0"/>
                </a:cubicBezTo>
                <a:close/>
              </a:path>
            </a:pathLst>
          </a:custGeom>
          <a:ln>
            <a:solidFill>
              <a:schemeClr val="tx1"/>
            </a:solidFill>
            <a:extLst>
              <a:ext uri="{C807C97D-BFC1-408E-A445-0C87EB9F89A2}">
                <ask:lineSketchStyleProps xmlns:ask="http://schemas.microsoft.com/office/drawing/2018/sketchyshapes" sd="3211780792">
                  <a:prstGeom prst="rect">
                    <a:avLst/>
                  </a:prstGeom>
                  <ask:type>
                    <ask:lineSketchScribble/>
                  </ask:type>
                </ask:lineSketchStyleProps>
              </a:ext>
            </a:extLst>
          </a:ln>
        </p:spPr>
      </p:pic>
      <p:grpSp>
        <p:nvGrpSpPr>
          <p:cNvPr id="29" name="Group 28">
            <a:extLst>
              <a:ext uri="{FF2B5EF4-FFF2-40B4-BE49-F238E27FC236}">
                <a16:creationId xmlns:a16="http://schemas.microsoft.com/office/drawing/2014/main" id="{13953BAC-5E42-E2B2-C14E-CEF8FC410621}"/>
              </a:ext>
            </a:extLst>
          </p:cNvPr>
          <p:cNvGrpSpPr/>
          <p:nvPr/>
        </p:nvGrpSpPr>
        <p:grpSpPr>
          <a:xfrm>
            <a:off x="264087" y="4484046"/>
            <a:ext cx="4268619" cy="1579206"/>
            <a:chOff x="1129563" y="4680027"/>
            <a:chExt cx="4268619" cy="1579206"/>
          </a:xfrm>
        </p:grpSpPr>
        <p:pic>
          <p:nvPicPr>
            <p:cNvPr id="20" name="Picture 19">
              <a:extLst>
                <a:ext uri="{FF2B5EF4-FFF2-40B4-BE49-F238E27FC236}">
                  <a16:creationId xmlns:a16="http://schemas.microsoft.com/office/drawing/2014/main" id="{8A9A3080-EA00-6FE0-A232-5D57975CF7D1}"/>
                </a:ext>
              </a:extLst>
            </p:cNvPr>
            <p:cNvPicPr>
              <a:picLocks noChangeAspect="1"/>
            </p:cNvPicPr>
            <p:nvPr/>
          </p:nvPicPr>
          <p:blipFill>
            <a:blip r:embed="rId7"/>
            <a:stretch>
              <a:fillRect/>
            </a:stretch>
          </p:blipFill>
          <p:spPr>
            <a:xfrm>
              <a:off x="1129563" y="4680027"/>
              <a:ext cx="2465037" cy="1490400"/>
            </a:xfrm>
            <a:prstGeom prst="rect">
              <a:avLst/>
            </a:prstGeom>
            <a:ln>
              <a:solidFill>
                <a:schemeClr val="accent1"/>
              </a:solidFill>
            </a:ln>
            <a:effectLst>
              <a:outerShdw blurRad="292100" dist="139700" dir="2700000" algn="tl" rotWithShape="0">
                <a:srgbClr val="333333">
                  <a:alpha val="65000"/>
                </a:srgbClr>
              </a:outerShdw>
            </a:effectLst>
          </p:spPr>
        </p:pic>
        <p:pic>
          <p:nvPicPr>
            <p:cNvPr id="24" name="Picture 23" descr="A close-up of a document&#10;&#10;AI-generated content may be incorrect.">
              <a:extLst>
                <a:ext uri="{FF2B5EF4-FFF2-40B4-BE49-F238E27FC236}">
                  <a16:creationId xmlns:a16="http://schemas.microsoft.com/office/drawing/2014/main" id="{A257ABD8-EF44-7384-E97F-AA613388C120}"/>
                </a:ext>
              </a:extLst>
            </p:cNvPr>
            <p:cNvPicPr>
              <a:picLocks noChangeAspect="1"/>
            </p:cNvPicPr>
            <p:nvPr/>
          </p:nvPicPr>
          <p:blipFill>
            <a:blip r:embed="rId8"/>
            <a:stretch>
              <a:fillRect/>
            </a:stretch>
          </p:blipFill>
          <p:spPr>
            <a:xfrm>
              <a:off x="2591717" y="5084433"/>
              <a:ext cx="2806465" cy="1174800"/>
            </a:xfrm>
            <a:custGeom>
              <a:avLst/>
              <a:gdLst>
                <a:gd name="csX0" fmla="*/ 0 w 2806465"/>
                <a:gd name="csY0" fmla="*/ 0 h 1174800"/>
                <a:gd name="csX1" fmla="*/ 617422 w 2806465"/>
                <a:gd name="csY1" fmla="*/ 0 h 1174800"/>
                <a:gd name="csX2" fmla="*/ 1150651 w 2806465"/>
                <a:gd name="csY2" fmla="*/ 0 h 1174800"/>
                <a:gd name="csX3" fmla="*/ 1711944 w 2806465"/>
                <a:gd name="csY3" fmla="*/ 0 h 1174800"/>
                <a:gd name="csX4" fmla="*/ 2217107 w 2806465"/>
                <a:gd name="csY4" fmla="*/ 0 h 1174800"/>
                <a:gd name="csX5" fmla="*/ 2806465 w 2806465"/>
                <a:gd name="csY5" fmla="*/ 0 h 1174800"/>
                <a:gd name="csX6" fmla="*/ 2806465 w 2806465"/>
                <a:gd name="csY6" fmla="*/ 599148 h 1174800"/>
                <a:gd name="csX7" fmla="*/ 2806465 w 2806465"/>
                <a:gd name="csY7" fmla="*/ 1174800 h 1174800"/>
                <a:gd name="csX8" fmla="*/ 2301301 w 2806465"/>
                <a:gd name="csY8" fmla="*/ 1174800 h 1174800"/>
                <a:gd name="csX9" fmla="*/ 1796138 w 2806465"/>
                <a:gd name="csY9" fmla="*/ 1174800 h 1174800"/>
                <a:gd name="csX10" fmla="*/ 1178715 w 2806465"/>
                <a:gd name="csY10" fmla="*/ 1174800 h 1174800"/>
                <a:gd name="csX11" fmla="*/ 701616 w 2806465"/>
                <a:gd name="csY11" fmla="*/ 1174800 h 1174800"/>
                <a:gd name="csX12" fmla="*/ 0 w 2806465"/>
                <a:gd name="csY12" fmla="*/ 1174800 h 1174800"/>
                <a:gd name="csX13" fmla="*/ 0 w 2806465"/>
                <a:gd name="csY13" fmla="*/ 575652 h 1174800"/>
                <a:gd name="csX14" fmla="*/ 0 w 2806465"/>
                <a:gd name="csY14" fmla="*/ 0 h 11748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806465" h="1174800" fill="none" extrusionOk="0">
                  <a:moveTo>
                    <a:pt x="0" y="0"/>
                  </a:moveTo>
                  <a:cubicBezTo>
                    <a:pt x="238108" y="-39269"/>
                    <a:pt x="395541" y="10301"/>
                    <a:pt x="617422" y="0"/>
                  </a:cubicBezTo>
                  <a:cubicBezTo>
                    <a:pt x="839303" y="-10301"/>
                    <a:pt x="914644" y="10738"/>
                    <a:pt x="1150651" y="0"/>
                  </a:cubicBezTo>
                  <a:cubicBezTo>
                    <a:pt x="1386658" y="-10738"/>
                    <a:pt x="1476296" y="44152"/>
                    <a:pt x="1711944" y="0"/>
                  </a:cubicBezTo>
                  <a:cubicBezTo>
                    <a:pt x="1947592" y="-44152"/>
                    <a:pt x="2064053" y="10207"/>
                    <a:pt x="2217107" y="0"/>
                  </a:cubicBezTo>
                  <a:cubicBezTo>
                    <a:pt x="2370161" y="-10207"/>
                    <a:pt x="2670481" y="27725"/>
                    <a:pt x="2806465" y="0"/>
                  </a:cubicBezTo>
                  <a:cubicBezTo>
                    <a:pt x="2826937" y="258756"/>
                    <a:pt x="2800488" y="299941"/>
                    <a:pt x="2806465" y="599148"/>
                  </a:cubicBezTo>
                  <a:cubicBezTo>
                    <a:pt x="2812442" y="898355"/>
                    <a:pt x="2769048" y="968088"/>
                    <a:pt x="2806465" y="1174800"/>
                  </a:cubicBezTo>
                  <a:cubicBezTo>
                    <a:pt x="2661713" y="1202562"/>
                    <a:pt x="2541313" y="1128035"/>
                    <a:pt x="2301301" y="1174800"/>
                  </a:cubicBezTo>
                  <a:cubicBezTo>
                    <a:pt x="2061289" y="1221565"/>
                    <a:pt x="1976762" y="1169396"/>
                    <a:pt x="1796138" y="1174800"/>
                  </a:cubicBezTo>
                  <a:cubicBezTo>
                    <a:pt x="1615514" y="1180204"/>
                    <a:pt x="1315263" y="1124822"/>
                    <a:pt x="1178715" y="1174800"/>
                  </a:cubicBezTo>
                  <a:cubicBezTo>
                    <a:pt x="1042167" y="1224778"/>
                    <a:pt x="923890" y="1145520"/>
                    <a:pt x="701616" y="1174800"/>
                  </a:cubicBezTo>
                  <a:cubicBezTo>
                    <a:pt x="479342" y="1204080"/>
                    <a:pt x="306289" y="1112509"/>
                    <a:pt x="0" y="1174800"/>
                  </a:cubicBezTo>
                  <a:cubicBezTo>
                    <a:pt x="-41760" y="1008346"/>
                    <a:pt x="14231" y="827915"/>
                    <a:pt x="0" y="575652"/>
                  </a:cubicBezTo>
                  <a:cubicBezTo>
                    <a:pt x="-14231" y="323389"/>
                    <a:pt x="10394" y="212380"/>
                    <a:pt x="0" y="0"/>
                  </a:cubicBezTo>
                  <a:close/>
                </a:path>
                <a:path w="2806465" h="1174800" stroke="0" extrusionOk="0">
                  <a:moveTo>
                    <a:pt x="0" y="0"/>
                  </a:moveTo>
                  <a:cubicBezTo>
                    <a:pt x="138430" y="-20811"/>
                    <a:pt x="283493" y="30643"/>
                    <a:pt x="505164" y="0"/>
                  </a:cubicBezTo>
                  <a:cubicBezTo>
                    <a:pt x="726835" y="-30643"/>
                    <a:pt x="805912" y="18442"/>
                    <a:pt x="1066457" y="0"/>
                  </a:cubicBezTo>
                  <a:cubicBezTo>
                    <a:pt x="1327002" y="-18442"/>
                    <a:pt x="1345808" y="17658"/>
                    <a:pt x="1543556" y="0"/>
                  </a:cubicBezTo>
                  <a:cubicBezTo>
                    <a:pt x="1741304" y="-17658"/>
                    <a:pt x="1864152" y="28019"/>
                    <a:pt x="2020655" y="0"/>
                  </a:cubicBezTo>
                  <a:cubicBezTo>
                    <a:pt x="2177158" y="-28019"/>
                    <a:pt x="2607085" y="35030"/>
                    <a:pt x="2806465" y="0"/>
                  </a:cubicBezTo>
                  <a:cubicBezTo>
                    <a:pt x="2840757" y="122372"/>
                    <a:pt x="2764385" y="439954"/>
                    <a:pt x="2806465" y="563904"/>
                  </a:cubicBezTo>
                  <a:cubicBezTo>
                    <a:pt x="2848545" y="687854"/>
                    <a:pt x="2802841" y="964116"/>
                    <a:pt x="2806465" y="1174800"/>
                  </a:cubicBezTo>
                  <a:cubicBezTo>
                    <a:pt x="2567605" y="1220461"/>
                    <a:pt x="2485185" y="1139071"/>
                    <a:pt x="2301301" y="1174800"/>
                  </a:cubicBezTo>
                  <a:cubicBezTo>
                    <a:pt x="2117417" y="1210529"/>
                    <a:pt x="1994166" y="1141576"/>
                    <a:pt x="1824202" y="1174800"/>
                  </a:cubicBezTo>
                  <a:cubicBezTo>
                    <a:pt x="1654238" y="1208024"/>
                    <a:pt x="1414519" y="1136913"/>
                    <a:pt x="1290974" y="1174800"/>
                  </a:cubicBezTo>
                  <a:cubicBezTo>
                    <a:pt x="1167429" y="1212687"/>
                    <a:pt x="889159" y="1123130"/>
                    <a:pt x="785810" y="1174800"/>
                  </a:cubicBezTo>
                  <a:cubicBezTo>
                    <a:pt x="682461" y="1226470"/>
                    <a:pt x="259037" y="1144699"/>
                    <a:pt x="0" y="1174800"/>
                  </a:cubicBezTo>
                  <a:cubicBezTo>
                    <a:pt x="-20581" y="991319"/>
                    <a:pt x="59581" y="699492"/>
                    <a:pt x="0" y="563904"/>
                  </a:cubicBezTo>
                  <a:cubicBezTo>
                    <a:pt x="-59581" y="428316"/>
                    <a:pt x="35971" y="239863"/>
                    <a:pt x="0" y="0"/>
                  </a:cubicBezTo>
                  <a:close/>
                </a:path>
              </a:pathLst>
            </a:custGeom>
            <a:ln>
              <a:solidFill>
                <a:schemeClr val="tx1"/>
              </a:solidFill>
              <a:extLst>
                <a:ext uri="{C807C97D-BFC1-408E-A445-0C87EB9F89A2}">
                  <ask:lineSketchStyleProps xmlns:ask="http://schemas.microsoft.com/office/drawing/2018/sketchyshapes" sd="4033344227">
                    <a:prstGeom prst="rect">
                      <a:avLst/>
                    </a:prstGeom>
                    <ask:type>
                      <ask:lineSketchScribble/>
                    </ask:type>
                  </ask:lineSketchStyleProps>
                </a:ext>
              </a:extLst>
            </a:ln>
            <a:effectLst>
              <a:outerShdw blurRad="292100" dist="139700" dir="2700000" algn="tl" rotWithShape="0">
                <a:srgbClr val="333333">
                  <a:alpha val="65000"/>
                </a:srgbClr>
              </a:outerShdw>
            </a:effectLst>
          </p:spPr>
        </p:pic>
      </p:grpSp>
      <p:pic>
        <p:nvPicPr>
          <p:cNvPr id="7" name="Picture 4" descr="May be an image of 1 person and table">
            <a:extLst>
              <a:ext uri="{FF2B5EF4-FFF2-40B4-BE49-F238E27FC236}">
                <a16:creationId xmlns:a16="http://schemas.microsoft.com/office/drawing/2014/main" id="{08D52F3D-7072-20C5-6799-D2226F4DDDC0}"/>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4643" r="5525"/>
          <a:stretch/>
        </p:blipFill>
        <p:spPr bwMode="auto">
          <a:xfrm>
            <a:off x="6901837" y="1686364"/>
            <a:ext cx="3171608" cy="19859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Picture 14">
            <a:extLst>
              <a:ext uri="{FF2B5EF4-FFF2-40B4-BE49-F238E27FC236}">
                <a16:creationId xmlns:a16="http://schemas.microsoft.com/office/drawing/2014/main" id="{BBCBF84B-9672-BB07-1CB2-802403E51249}"/>
              </a:ext>
            </a:extLst>
          </p:cNvPr>
          <p:cNvPicPr>
            <a:picLocks noChangeAspect="1"/>
          </p:cNvPicPr>
          <p:nvPr/>
        </p:nvPicPr>
        <p:blipFill>
          <a:blip r:embed="rId10"/>
          <a:stretch>
            <a:fillRect/>
          </a:stretch>
        </p:blipFill>
        <p:spPr>
          <a:xfrm>
            <a:off x="6585448" y="3829924"/>
            <a:ext cx="3804386" cy="432000"/>
          </a:xfrm>
          <a:custGeom>
            <a:avLst/>
            <a:gdLst>
              <a:gd name="csX0" fmla="*/ 0 w 3804386"/>
              <a:gd name="csY0" fmla="*/ 0 h 432000"/>
              <a:gd name="csX1" fmla="*/ 543484 w 3804386"/>
              <a:gd name="csY1" fmla="*/ 0 h 432000"/>
              <a:gd name="csX2" fmla="*/ 1125011 w 3804386"/>
              <a:gd name="csY2" fmla="*/ 0 h 432000"/>
              <a:gd name="csX3" fmla="*/ 1630451 w 3804386"/>
              <a:gd name="csY3" fmla="*/ 0 h 432000"/>
              <a:gd name="csX4" fmla="*/ 2135891 w 3804386"/>
              <a:gd name="csY4" fmla="*/ 0 h 432000"/>
              <a:gd name="csX5" fmla="*/ 2755462 w 3804386"/>
              <a:gd name="csY5" fmla="*/ 0 h 432000"/>
              <a:gd name="csX6" fmla="*/ 3260902 w 3804386"/>
              <a:gd name="csY6" fmla="*/ 0 h 432000"/>
              <a:gd name="csX7" fmla="*/ 3804386 w 3804386"/>
              <a:gd name="csY7" fmla="*/ 0 h 432000"/>
              <a:gd name="csX8" fmla="*/ 3804386 w 3804386"/>
              <a:gd name="csY8" fmla="*/ 432000 h 432000"/>
              <a:gd name="csX9" fmla="*/ 3184815 w 3804386"/>
              <a:gd name="csY9" fmla="*/ 432000 h 432000"/>
              <a:gd name="csX10" fmla="*/ 2755462 w 3804386"/>
              <a:gd name="csY10" fmla="*/ 432000 h 432000"/>
              <a:gd name="csX11" fmla="*/ 2250023 w 3804386"/>
              <a:gd name="csY11" fmla="*/ 432000 h 432000"/>
              <a:gd name="csX12" fmla="*/ 1782627 w 3804386"/>
              <a:gd name="csY12" fmla="*/ 432000 h 432000"/>
              <a:gd name="csX13" fmla="*/ 1315231 w 3804386"/>
              <a:gd name="csY13" fmla="*/ 432000 h 432000"/>
              <a:gd name="csX14" fmla="*/ 809791 w 3804386"/>
              <a:gd name="csY14" fmla="*/ 432000 h 432000"/>
              <a:gd name="csX15" fmla="*/ 0 w 3804386"/>
              <a:gd name="csY15" fmla="*/ 432000 h 432000"/>
              <a:gd name="csX16" fmla="*/ 0 w 3804386"/>
              <a:gd name="csY16" fmla="*/ 0 h 432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804386" h="432000" fill="none" extrusionOk="0">
                <a:moveTo>
                  <a:pt x="0" y="0"/>
                </a:moveTo>
                <a:cubicBezTo>
                  <a:pt x="157843" y="-40650"/>
                  <a:pt x="389524" y="4936"/>
                  <a:pt x="543484" y="0"/>
                </a:cubicBezTo>
                <a:cubicBezTo>
                  <a:pt x="697444" y="-4936"/>
                  <a:pt x="919535" y="46056"/>
                  <a:pt x="1125011" y="0"/>
                </a:cubicBezTo>
                <a:cubicBezTo>
                  <a:pt x="1330487" y="-46056"/>
                  <a:pt x="1443737" y="21822"/>
                  <a:pt x="1630451" y="0"/>
                </a:cubicBezTo>
                <a:cubicBezTo>
                  <a:pt x="1817165" y="-21822"/>
                  <a:pt x="1922721" y="2872"/>
                  <a:pt x="2135891" y="0"/>
                </a:cubicBezTo>
                <a:cubicBezTo>
                  <a:pt x="2349061" y="-2872"/>
                  <a:pt x="2480397" y="12333"/>
                  <a:pt x="2755462" y="0"/>
                </a:cubicBezTo>
                <a:cubicBezTo>
                  <a:pt x="3030527" y="-12333"/>
                  <a:pt x="3030861" y="7048"/>
                  <a:pt x="3260902" y="0"/>
                </a:cubicBezTo>
                <a:cubicBezTo>
                  <a:pt x="3490943" y="-7048"/>
                  <a:pt x="3633711" y="45647"/>
                  <a:pt x="3804386" y="0"/>
                </a:cubicBezTo>
                <a:cubicBezTo>
                  <a:pt x="3854652" y="187113"/>
                  <a:pt x="3754534" y="343042"/>
                  <a:pt x="3804386" y="432000"/>
                </a:cubicBezTo>
                <a:cubicBezTo>
                  <a:pt x="3564623" y="433658"/>
                  <a:pt x="3444117" y="429652"/>
                  <a:pt x="3184815" y="432000"/>
                </a:cubicBezTo>
                <a:cubicBezTo>
                  <a:pt x="2925513" y="434348"/>
                  <a:pt x="2881252" y="424595"/>
                  <a:pt x="2755462" y="432000"/>
                </a:cubicBezTo>
                <a:cubicBezTo>
                  <a:pt x="2629672" y="439405"/>
                  <a:pt x="2429359" y="409230"/>
                  <a:pt x="2250023" y="432000"/>
                </a:cubicBezTo>
                <a:cubicBezTo>
                  <a:pt x="2070687" y="454770"/>
                  <a:pt x="1976852" y="410353"/>
                  <a:pt x="1782627" y="432000"/>
                </a:cubicBezTo>
                <a:cubicBezTo>
                  <a:pt x="1588402" y="453647"/>
                  <a:pt x="1421797" y="387001"/>
                  <a:pt x="1315231" y="432000"/>
                </a:cubicBezTo>
                <a:cubicBezTo>
                  <a:pt x="1208665" y="476999"/>
                  <a:pt x="991791" y="400978"/>
                  <a:pt x="809791" y="432000"/>
                </a:cubicBezTo>
                <a:cubicBezTo>
                  <a:pt x="627791" y="463022"/>
                  <a:pt x="219888" y="340684"/>
                  <a:pt x="0" y="432000"/>
                </a:cubicBezTo>
                <a:cubicBezTo>
                  <a:pt x="-10597" y="307061"/>
                  <a:pt x="5434" y="144466"/>
                  <a:pt x="0" y="0"/>
                </a:cubicBezTo>
                <a:close/>
              </a:path>
              <a:path w="3804386" h="432000" stroke="0" extrusionOk="0">
                <a:moveTo>
                  <a:pt x="0" y="0"/>
                </a:moveTo>
                <a:cubicBezTo>
                  <a:pt x="222059" y="-9850"/>
                  <a:pt x="315015" y="16773"/>
                  <a:pt x="505440" y="0"/>
                </a:cubicBezTo>
                <a:cubicBezTo>
                  <a:pt x="695865" y="-16773"/>
                  <a:pt x="807601" y="47499"/>
                  <a:pt x="934792" y="0"/>
                </a:cubicBezTo>
                <a:cubicBezTo>
                  <a:pt x="1061983" y="-47499"/>
                  <a:pt x="1427405" y="69642"/>
                  <a:pt x="1554363" y="0"/>
                </a:cubicBezTo>
                <a:cubicBezTo>
                  <a:pt x="1681321" y="-69642"/>
                  <a:pt x="1951539" y="15454"/>
                  <a:pt x="2097847" y="0"/>
                </a:cubicBezTo>
                <a:cubicBezTo>
                  <a:pt x="2244155" y="-15454"/>
                  <a:pt x="2490269" y="13951"/>
                  <a:pt x="2641331" y="0"/>
                </a:cubicBezTo>
                <a:cubicBezTo>
                  <a:pt x="2792393" y="-13951"/>
                  <a:pt x="3021569" y="43919"/>
                  <a:pt x="3146771" y="0"/>
                </a:cubicBezTo>
                <a:cubicBezTo>
                  <a:pt x="3271973" y="-43919"/>
                  <a:pt x="3558891" y="16332"/>
                  <a:pt x="3804386" y="0"/>
                </a:cubicBezTo>
                <a:cubicBezTo>
                  <a:pt x="3844714" y="153775"/>
                  <a:pt x="3773137" y="247784"/>
                  <a:pt x="3804386" y="432000"/>
                </a:cubicBezTo>
                <a:cubicBezTo>
                  <a:pt x="3689237" y="453197"/>
                  <a:pt x="3444248" y="377358"/>
                  <a:pt x="3336990" y="432000"/>
                </a:cubicBezTo>
                <a:cubicBezTo>
                  <a:pt x="3229732" y="486642"/>
                  <a:pt x="3017866" y="428458"/>
                  <a:pt x="2793506" y="432000"/>
                </a:cubicBezTo>
                <a:cubicBezTo>
                  <a:pt x="2569146" y="435542"/>
                  <a:pt x="2339748" y="397032"/>
                  <a:pt x="2211979" y="432000"/>
                </a:cubicBezTo>
                <a:cubicBezTo>
                  <a:pt x="2084210" y="466968"/>
                  <a:pt x="1943789" y="420353"/>
                  <a:pt x="1782627" y="432000"/>
                </a:cubicBezTo>
                <a:cubicBezTo>
                  <a:pt x="1621465" y="443647"/>
                  <a:pt x="1359770" y="405757"/>
                  <a:pt x="1163055" y="432000"/>
                </a:cubicBezTo>
                <a:cubicBezTo>
                  <a:pt x="966340" y="458243"/>
                  <a:pt x="906171" y="415608"/>
                  <a:pt x="695659" y="432000"/>
                </a:cubicBezTo>
                <a:cubicBezTo>
                  <a:pt x="485147" y="448392"/>
                  <a:pt x="241011" y="387955"/>
                  <a:pt x="0" y="432000"/>
                </a:cubicBezTo>
                <a:cubicBezTo>
                  <a:pt x="-50479" y="294910"/>
                  <a:pt x="14947" y="136269"/>
                  <a:pt x="0" y="0"/>
                </a:cubicBezTo>
                <a:close/>
              </a:path>
            </a:pathLst>
          </a:custGeom>
          <a:ln>
            <a:solidFill>
              <a:schemeClr val="tx1"/>
            </a:solidFill>
            <a:extLst>
              <a:ext uri="{C807C97D-BFC1-408E-A445-0C87EB9F89A2}">
                <ask:lineSketchStyleProps xmlns:ask="http://schemas.microsoft.com/office/drawing/2018/sketchyshapes" sd="3211780792">
                  <a:prstGeom prst="rect">
                    <a:avLst/>
                  </a:prstGeom>
                  <ask:type>
                    <ask:lineSketchScribble/>
                  </ask:type>
                </ask:lineSketchStyleProps>
              </a:ext>
            </a:extLst>
          </a:ln>
        </p:spPr>
      </p:pic>
      <p:pic>
        <p:nvPicPr>
          <p:cNvPr id="23" name="Picture 22" descr="A screenshot of a web page&#10;&#10;AI-generated content may be incorrect.">
            <a:extLst>
              <a:ext uri="{FF2B5EF4-FFF2-40B4-BE49-F238E27FC236}">
                <a16:creationId xmlns:a16="http://schemas.microsoft.com/office/drawing/2014/main" id="{54D5DFCD-D447-0FEA-DCA6-256EC0D5C651}"/>
              </a:ext>
            </a:extLst>
          </p:cNvPr>
          <p:cNvPicPr>
            <a:picLocks noChangeAspect="1"/>
          </p:cNvPicPr>
          <p:nvPr/>
        </p:nvPicPr>
        <p:blipFill>
          <a:blip r:embed="rId11"/>
          <a:stretch>
            <a:fillRect/>
          </a:stretch>
        </p:blipFill>
        <p:spPr>
          <a:xfrm>
            <a:off x="9980962" y="4376230"/>
            <a:ext cx="2157529" cy="1491099"/>
          </a:xfrm>
          <a:prstGeom prst="rect">
            <a:avLst/>
          </a:prstGeom>
          <a:ln>
            <a:solidFill>
              <a:schemeClr val="accent1"/>
            </a:solidFill>
          </a:ln>
          <a:effectLst>
            <a:outerShdw blurRad="292100" dist="139700" dir="2700000" algn="tl" rotWithShape="0">
              <a:srgbClr val="333333">
                <a:alpha val="65000"/>
              </a:srgbClr>
            </a:outerShdw>
          </a:effectLst>
        </p:spPr>
      </p:pic>
      <p:pic>
        <p:nvPicPr>
          <p:cNvPr id="22" name="Picture 21" descr="A group of buildings with a roof&#10;&#10;AI-generated content may be incorrect.">
            <a:extLst>
              <a:ext uri="{FF2B5EF4-FFF2-40B4-BE49-F238E27FC236}">
                <a16:creationId xmlns:a16="http://schemas.microsoft.com/office/drawing/2014/main" id="{11AED99A-35C3-867C-4C74-8C9AFE24ECDD}"/>
              </a:ext>
            </a:extLst>
          </p:cNvPr>
          <p:cNvPicPr>
            <a:picLocks noChangeAspect="1"/>
          </p:cNvPicPr>
          <p:nvPr/>
        </p:nvPicPr>
        <p:blipFill>
          <a:blip r:embed="rId12"/>
          <a:stretch>
            <a:fillRect/>
          </a:stretch>
        </p:blipFill>
        <p:spPr>
          <a:xfrm>
            <a:off x="4894493" y="4376230"/>
            <a:ext cx="1958009" cy="1491099"/>
          </a:xfrm>
          <a:prstGeom prst="rect">
            <a:avLst/>
          </a:prstGeom>
          <a:ln>
            <a:solidFill>
              <a:schemeClr val="accent1"/>
            </a:solidFill>
          </a:ln>
          <a:effectLst>
            <a:outerShdw blurRad="292100" dist="139700" dir="2700000" algn="tl" rotWithShape="0">
              <a:srgbClr val="333333">
                <a:alpha val="65000"/>
              </a:srgbClr>
            </a:outerShdw>
          </a:effectLst>
        </p:spPr>
      </p:pic>
      <p:sp>
        <p:nvSpPr>
          <p:cNvPr id="32" name="Arrow: Down 31">
            <a:extLst>
              <a:ext uri="{FF2B5EF4-FFF2-40B4-BE49-F238E27FC236}">
                <a16:creationId xmlns:a16="http://schemas.microsoft.com/office/drawing/2014/main" id="{4333697B-9BDB-5F04-BC85-66F6DABA88C7}"/>
              </a:ext>
            </a:extLst>
          </p:cNvPr>
          <p:cNvSpPr/>
          <p:nvPr/>
        </p:nvSpPr>
        <p:spPr>
          <a:xfrm rot="16200000">
            <a:off x="5565247" y="2368640"/>
            <a:ext cx="199221" cy="620130"/>
          </a:xfrm>
          <a:prstGeom prst="downArrow">
            <a:avLst/>
          </a:prstGeom>
          <a:gradFill flip="none" rotWithShape="1">
            <a:gsLst>
              <a:gs pos="0">
                <a:schemeClr val="dk1">
                  <a:lumMod val="67000"/>
                </a:schemeClr>
              </a:gs>
              <a:gs pos="48000">
                <a:schemeClr val="dk1">
                  <a:lumMod val="97000"/>
                  <a:lumOff val="3000"/>
                </a:schemeClr>
              </a:gs>
              <a:gs pos="100000">
                <a:schemeClr val="dk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CA"/>
          </a:p>
        </p:txBody>
      </p:sp>
      <p:pic>
        <p:nvPicPr>
          <p:cNvPr id="8" name="Picture 7">
            <a:extLst>
              <a:ext uri="{FF2B5EF4-FFF2-40B4-BE49-F238E27FC236}">
                <a16:creationId xmlns:a16="http://schemas.microsoft.com/office/drawing/2014/main" id="{4E229F00-9E87-4768-8339-1743F9244026}"/>
              </a:ext>
            </a:extLst>
          </p:cNvPr>
          <p:cNvPicPr>
            <a:picLocks noChangeAspect="1"/>
          </p:cNvPicPr>
          <p:nvPr/>
        </p:nvPicPr>
        <p:blipFill>
          <a:blip r:embed="rId13"/>
          <a:stretch>
            <a:fillRect/>
          </a:stretch>
        </p:blipFill>
        <p:spPr>
          <a:xfrm>
            <a:off x="6698075" y="4772713"/>
            <a:ext cx="3579131" cy="1419131"/>
          </a:xfrm>
          <a:prstGeom prst="rect">
            <a:avLst/>
          </a:prstGeom>
          <a:ln>
            <a:solidFill>
              <a:schemeClr val="accent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514667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252B4-261A-1952-27B8-5E6EE6471A3E}"/>
              </a:ext>
            </a:extLst>
          </p:cNvPr>
          <p:cNvSpPr>
            <a:spLocks noGrp="1"/>
          </p:cNvSpPr>
          <p:nvPr>
            <p:ph type="title"/>
          </p:nvPr>
        </p:nvSpPr>
        <p:spPr/>
        <p:txBody>
          <a:bodyPr>
            <a:normAutofit/>
          </a:bodyPr>
          <a:lstStyle/>
          <a:p>
            <a:pPr algn="ctr"/>
            <a:r>
              <a:rPr lang="en-CA" sz="5400" dirty="0"/>
              <a:t>Five recommendations for Critical IR</a:t>
            </a:r>
          </a:p>
        </p:txBody>
      </p:sp>
      <mc:AlternateContent xmlns:mc="http://schemas.openxmlformats.org/markup-compatibility/2006">
        <mc:Choice xmlns:psuz="http://schemas.microsoft.com/office/powerpoint/2016/summaryzoom" Requires="psuz">
          <p:graphicFrame>
            <p:nvGraphicFramePr>
              <p:cNvPr id="5" name="Summary Zoom 4">
                <a:extLst>
                  <a:ext uri="{FF2B5EF4-FFF2-40B4-BE49-F238E27FC236}">
                    <a16:creationId xmlns:a16="http://schemas.microsoft.com/office/drawing/2014/main" id="{4C9A5F86-F629-E30C-7E09-ACFAA3E7A284}"/>
                  </a:ext>
                </a:extLst>
              </p:cNvPr>
              <p:cNvGraphicFramePr>
                <a:graphicFrameLocks noChangeAspect="1"/>
              </p:cNvGraphicFramePr>
              <p:nvPr>
                <p:extLst>
                  <p:ext uri="{D42A27DB-BD31-4B8C-83A1-F6EECF244321}">
                    <p14:modId xmlns:p14="http://schemas.microsoft.com/office/powerpoint/2010/main" val="2391518416"/>
                  </p:ext>
                </p:extLst>
              </p:nvPr>
            </p:nvGraphicFramePr>
            <p:xfrm>
              <a:off x="838200" y="1825625"/>
              <a:ext cx="10515600" cy="4351338"/>
            </p:xfrm>
            <a:graphic>
              <a:graphicData uri="http://schemas.microsoft.com/office/powerpoint/2016/summaryzoom">
                <psuz:summaryZm>
                  <psuz:summaryZmObj sectionId="{449BB276-CDDB-4159-91F9-D423DE087AFE}">
                    <psuz:zmPr id="{FEE96626-744E-41BF-A998-FEEB4719B8FD}" transitionDur="1000">
                      <p166:blipFill xmlns:p166="http://schemas.microsoft.com/office/powerpoint/2016/6/main">
                        <a:blip r:embed="rId2"/>
                        <a:stretch>
                          <a:fillRect/>
                        </a:stretch>
                      </p166:blipFill>
                      <p166:spPr xmlns:p166="http://schemas.microsoft.com/office/powerpoint/2016/6/main">
                        <a:xfrm>
                          <a:off x="407479" y="342010"/>
                          <a:ext cx="3154680" cy="1774508"/>
                        </a:xfrm>
                        <a:prstGeom prst="rect">
                          <a:avLst/>
                        </a:prstGeom>
                        <a:ln w="3175">
                          <a:solidFill>
                            <a:prstClr val="ltGray"/>
                          </a:solidFill>
                        </a:ln>
                      </p166:spPr>
                    </psuz:zmPr>
                  </psuz:summaryZmObj>
                  <psuz:summaryZmObj sectionId="{8077ED99-227E-4461-A4C4-9B5AE1599BA5}">
                    <psuz:zmPr id="{373B9FEE-9870-4711-9905-FA224ACAAB05}" transitionDur="1000">
                      <p166:blipFill xmlns:p166="http://schemas.microsoft.com/office/powerpoint/2016/6/main">
                        <a:blip r:embed="rId3"/>
                        <a:stretch>
                          <a:fillRect/>
                        </a:stretch>
                      </p166:blipFill>
                      <p166:spPr xmlns:p166="http://schemas.microsoft.com/office/powerpoint/2016/6/main">
                        <a:xfrm>
                          <a:off x="3680460" y="342010"/>
                          <a:ext cx="3154680" cy="1774508"/>
                        </a:xfrm>
                        <a:prstGeom prst="rect">
                          <a:avLst/>
                        </a:prstGeom>
                        <a:ln w="3175">
                          <a:solidFill>
                            <a:prstClr val="ltGray"/>
                          </a:solidFill>
                        </a:ln>
                      </p166:spPr>
                    </psuz:zmPr>
                  </psuz:summaryZmObj>
                  <psuz:summaryZmObj sectionId="{3526E7C1-81F1-4F24-AC68-F83597E4DB13}">
                    <psuz:zmPr id="{F2790564-1F9C-4F01-A0CB-88AA169D9463}" transitionDur="1000">
                      <p166:blipFill xmlns:p166="http://schemas.microsoft.com/office/powerpoint/2016/6/main">
                        <a:blip r:embed="rId4"/>
                        <a:stretch>
                          <a:fillRect/>
                        </a:stretch>
                      </p166:blipFill>
                      <p166:spPr xmlns:p166="http://schemas.microsoft.com/office/powerpoint/2016/6/main">
                        <a:xfrm>
                          <a:off x="6953441" y="342010"/>
                          <a:ext cx="3154680" cy="1774508"/>
                        </a:xfrm>
                        <a:prstGeom prst="rect">
                          <a:avLst/>
                        </a:prstGeom>
                        <a:ln w="3175">
                          <a:solidFill>
                            <a:prstClr val="ltGray"/>
                          </a:solidFill>
                        </a:ln>
                      </p166:spPr>
                    </psuz:zmPr>
                  </psuz:summaryZmObj>
                  <psuz:summaryZmObj sectionId="{72AF1FAD-CBD2-4B1C-B83C-4C99BF3B6B7A}" offsetFactorX="51904">
                    <psuz:zmPr id="{073A3A6B-0E20-482A-A552-5E41D3A2FE68}" transitionDur="1000">
                      <p166:blipFill xmlns:p166="http://schemas.microsoft.com/office/powerpoint/2016/6/main">
                        <a:blip r:embed="rId5"/>
                        <a:stretch>
                          <a:fillRect/>
                        </a:stretch>
                      </p166:blipFill>
                      <p166:spPr xmlns:p166="http://schemas.microsoft.com/office/powerpoint/2016/6/main">
                        <a:xfrm>
                          <a:off x="2044884" y="2234819"/>
                          <a:ext cx="3154680" cy="1774508"/>
                        </a:xfrm>
                        <a:prstGeom prst="rect">
                          <a:avLst/>
                        </a:prstGeom>
                        <a:ln w="3175">
                          <a:solidFill>
                            <a:prstClr val="ltGray"/>
                          </a:solidFill>
                        </a:ln>
                      </p166:spPr>
                    </psuz:zmPr>
                  </psuz:summaryZmObj>
                  <psuz:summaryZmObj sectionId="{4CDCEFCF-A8F3-48F7-B278-1F246A55FFCA}" offsetFactorX="51904">
                    <psuz:zmPr id="{91B1996A-A9E3-4549-9596-3DE1C631ABEB}" transitionDur="1000">
                      <p166:blipFill xmlns:p166="http://schemas.microsoft.com/office/powerpoint/2016/6/main">
                        <a:blip r:embed="rId6"/>
                        <a:stretch>
                          <a:fillRect/>
                        </a:stretch>
                      </p166:blipFill>
                      <p166:spPr xmlns:p166="http://schemas.microsoft.com/office/powerpoint/2016/6/main">
                        <a:xfrm>
                          <a:off x="5317865" y="2234819"/>
                          <a:ext cx="3154680" cy="1774508"/>
                        </a:xfrm>
                        <a:prstGeom prst="rect">
                          <a:avLst/>
                        </a:prstGeom>
                        <a:ln w="3175">
                          <a:solidFill>
                            <a:prstClr val="ltGray"/>
                          </a:solidFill>
                        </a:ln>
                      </p166:spPr>
                    </psuz:zmPr>
                  </psuz:summaryZmObj>
                  <psuz:gridLayout/>
                </psuz:summaryZm>
              </a:graphicData>
            </a:graphic>
          </p:graphicFrame>
        </mc:Choice>
        <mc:Fallback>
          <p:grpSp>
            <p:nvGrpSpPr>
              <p:cNvPr id="5" name="Summary Zoom 4">
                <a:extLst>
                  <a:ext uri="{FF2B5EF4-FFF2-40B4-BE49-F238E27FC236}">
                    <a16:creationId xmlns:a16="http://schemas.microsoft.com/office/drawing/2014/main" id="{4C9A5F86-F629-E30C-7E09-ACFAA3E7A284}"/>
                  </a:ext>
                </a:extLst>
              </p:cNvPr>
              <p:cNvGrpSpPr>
                <a:grpSpLocks noGrp="1" noUngrp="1" noRot="1" noChangeAspect="1" noMove="1" noResize="1"/>
              </p:cNvGrpSpPr>
              <p:nvPr/>
            </p:nvGrpSpPr>
            <p:grpSpPr>
              <a:xfrm>
                <a:off x="838200" y="1825625"/>
                <a:ext cx="10515600" cy="4351338"/>
                <a:chOff x="838200" y="1825625"/>
                <a:chExt cx="10515600" cy="4351338"/>
              </a:xfrm>
            </p:grpSpPr>
            <p:pic>
              <p:nvPicPr>
                <p:cNvPr id="3" name="Picture 3">
                  <a:hlinkClick r:id="rId7" action="ppaction://hlinksldjump"/>
                </p:cNvPr>
                <p:cNvPicPr>
                  <a:picLocks noSelect="1" noRot="1" noChangeAspect="1" noMove="1" noResize="1" noEditPoints="1" noAdjustHandles="1" noChangeArrowheads="1" noChangeShapeType="1"/>
                </p:cNvPicPr>
                <p:nvPr/>
              </p:nvPicPr>
              <p:blipFill>
                <a:blip r:embed="rId2"/>
                <a:stretch>
                  <a:fillRect/>
                </a:stretch>
              </p:blipFill>
              <p:spPr>
                <a:xfrm>
                  <a:off x="1245679" y="2167635"/>
                  <a:ext cx="3154680" cy="1774508"/>
                </a:xfrm>
                <a:prstGeom prst="rect">
                  <a:avLst/>
                </a:prstGeom>
                <a:ln w="3175">
                  <a:solidFill>
                    <a:prstClr val="ltGray"/>
                  </a:solidFill>
                </a:ln>
              </p:spPr>
            </p:pic>
            <p:pic>
              <p:nvPicPr>
                <p:cNvPr id="4" name="Picture 4">
                  <a:hlinkClick r:id="rId8" action="ppaction://hlinksldjump"/>
                </p:cNvPr>
                <p:cNvPicPr>
                  <a:picLocks noSelect="1" noRot="1" noChangeAspect="1" noMove="1" noResize="1" noEditPoints="1" noAdjustHandles="1" noChangeArrowheads="1" noChangeShapeType="1"/>
                </p:cNvPicPr>
                <p:nvPr/>
              </p:nvPicPr>
              <p:blipFill>
                <a:blip r:embed="rId3"/>
                <a:stretch>
                  <a:fillRect/>
                </a:stretch>
              </p:blipFill>
              <p:spPr>
                <a:xfrm>
                  <a:off x="4518660" y="2167635"/>
                  <a:ext cx="3154680" cy="1774508"/>
                </a:xfrm>
                <a:prstGeom prst="rect">
                  <a:avLst/>
                </a:prstGeom>
                <a:ln w="3175">
                  <a:solidFill>
                    <a:prstClr val="ltGray"/>
                  </a:solidFill>
                </a:ln>
              </p:spPr>
            </p:pic>
            <p:pic>
              <p:nvPicPr>
                <p:cNvPr id="6" name="Picture 6">
                  <a:hlinkClick r:id="rId9" action="ppaction://hlinksldjump"/>
                </p:cNvPr>
                <p:cNvPicPr>
                  <a:picLocks noSelect="1" noRot="1" noChangeAspect="1" noMove="1" noResize="1" noEditPoints="1" noAdjustHandles="1" noChangeArrowheads="1" noChangeShapeType="1"/>
                </p:cNvPicPr>
                <p:nvPr/>
              </p:nvPicPr>
              <p:blipFill>
                <a:blip r:embed="rId4"/>
                <a:stretch>
                  <a:fillRect/>
                </a:stretch>
              </p:blipFill>
              <p:spPr>
                <a:xfrm>
                  <a:off x="7791641" y="2167635"/>
                  <a:ext cx="3154680" cy="1774508"/>
                </a:xfrm>
                <a:prstGeom prst="rect">
                  <a:avLst/>
                </a:prstGeom>
                <a:ln w="3175">
                  <a:solidFill>
                    <a:prstClr val="ltGray"/>
                  </a:solidFill>
                </a:ln>
              </p:spPr>
            </p:pic>
            <p:pic>
              <p:nvPicPr>
                <p:cNvPr id="7" name="Picture 7">
                  <a:hlinkClick r:id="rId10" action="ppaction://hlinksldjump"/>
                </p:cNvPr>
                <p:cNvPicPr>
                  <a:picLocks noSelect="1" noRot="1" noChangeAspect="1" noMove="1" noResize="1" noEditPoints="1" noAdjustHandles="1" noChangeArrowheads="1" noChangeShapeType="1"/>
                </p:cNvPicPr>
                <p:nvPr/>
              </p:nvPicPr>
              <p:blipFill>
                <a:blip r:embed="rId5"/>
                <a:stretch>
                  <a:fillRect/>
                </a:stretch>
              </p:blipFill>
              <p:spPr>
                <a:xfrm>
                  <a:off x="2883084" y="4060444"/>
                  <a:ext cx="3154680" cy="1774508"/>
                </a:xfrm>
                <a:prstGeom prst="rect">
                  <a:avLst/>
                </a:prstGeom>
                <a:ln w="3175">
                  <a:solidFill>
                    <a:prstClr val="ltGray"/>
                  </a:solidFill>
                </a:ln>
              </p:spPr>
            </p:pic>
            <p:pic>
              <p:nvPicPr>
                <p:cNvPr id="8" name="Picture 8">
                  <a:hlinkClick r:id="rId11" action="ppaction://hlinksldjump"/>
                </p:cNvPr>
                <p:cNvPicPr>
                  <a:picLocks noSelect="1" noRot="1" noChangeAspect="1" noMove="1" noResize="1" noEditPoints="1" noAdjustHandles="1" noChangeArrowheads="1" noChangeShapeType="1"/>
                </p:cNvPicPr>
                <p:nvPr/>
              </p:nvPicPr>
              <p:blipFill>
                <a:blip r:embed="rId6"/>
                <a:stretch>
                  <a:fillRect/>
                </a:stretch>
              </p:blipFill>
              <p:spPr>
                <a:xfrm>
                  <a:off x="6156065" y="4060444"/>
                  <a:ext cx="3154680" cy="1774508"/>
                </a:xfrm>
                <a:prstGeom prst="rect">
                  <a:avLst/>
                </a:prstGeom>
                <a:ln w="3175">
                  <a:solidFill>
                    <a:prstClr val="ltGray"/>
                  </a:solidFill>
                </a:ln>
              </p:spPr>
            </p:pic>
          </p:grpSp>
        </mc:Fallback>
      </mc:AlternateContent>
      <p:sp>
        <p:nvSpPr>
          <p:cNvPr id="10" name="TextBox 9">
            <a:extLst>
              <a:ext uri="{FF2B5EF4-FFF2-40B4-BE49-F238E27FC236}">
                <a16:creationId xmlns:a16="http://schemas.microsoft.com/office/drawing/2014/main" id="{BDEC2C41-682E-FC4E-55DE-398D374CCFDA}"/>
              </a:ext>
            </a:extLst>
          </p:cNvPr>
          <p:cNvSpPr txBox="1"/>
          <p:nvPr/>
        </p:nvSpPr>
        <p:spPr>
          <a:xfrm>
            <a:off x="0" y="6594961"/>
            <a:ext cx="12192000" cy="261610"/>
          </a:xfrm>
          <a:prstGeom prst="rect">
            <a:avLst/>
          </a:prstGeom>
          <a:noFill/>
        </p:spPr>
        <p:txBody>
          <a:bodyPr wrap="square" anchor="b">
            <a:spAutoFit/>
          </a:bodyPr>
          <a:lstStyle/>
          <a:p>
            <a:pPr algn="ctr"/>
            <a:r>
              <a:rPr lang="en-US" sz="1100" dirty="0"/>
              <a:t>Mitra. </a:t>
            </a:r>
            <a:r>
              <a:rPr lang="en-US" sz="1100" dirty="0">
                <a:hlinkClick r:id="rId12"/>
              </a:rPr>
              <a:t>Towards Critical IR Theories and Practices</a:t>
            </a:r>
            <a:r>
              <a:rPr lang="en-US" sz="1100" dirty="0"/>
              <a:t>. In SIGIR Forum, 2026.</a:t>
            </a:r>
            <a:endParaRPr lang="en-CA" sz="1100" dirty="0"/>
          </a:p>
        </p:txBody>
      </p:sp>
    </p:spTree>
    <p:extLst>
      <p:ext uri="{BB962C8B-B14F-4D97-AF65-F5344CB8AC3E}">
        <p14:creationId xmlns:p14="http://schemas.microsoft.com/office/powerpoint/2010/main" val="41892287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10ED3-E424-4F7C-77B3-A015EBA954E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4A443D7-6217-2F4A-B6A2-664AEDEF6CF0}"/>
              </a:ext>
            </a:extLst>
          </p:cNvPr>
          <p:cNvSpPr>
            <a:spLocks noGrp="1"/>
          </p:cNvSpPr>
          <p:nvPr>
            <p:ph type="title"/>
          </p:nvPr>
        </p:nvSpPr>
        <p:spPr>
          <a:xfrm>
            <a:off x="831850" y="2045283"/>
            <a:ext cx="10515600" cy="1399222"/>
          </a:xfrm>
        </p:spPr>
        <p:txBody>
          <a:bodyPr anchor="ctr"/>
          <a:lstStyle/>
          <a:p>
            <a:pPr algn="ctr"/>
            <a:r>
              <a:rPr lang="en-CA" dirty="0"/>
              <a:t>Social construction of technology</a:t>
            </a:r>
          </a:p>
        </p:txBody>
      </p:sp>
      <p:sp>
        <p:nvSpPr>
          <p:cNvPr id="5" name="Text Placeholder 4">
            <a:extLst>
              <a:ext uri="{FF2B5EF4-FFF2-40B4-BE49-F238E27FC236}">
                <a16:creationId xmlns:a16="http://schemas.microsoft.com/office/drawing/2014/main" id="{EC1DCC83-ACD0-0C87-B689-04FDE39D68F4}"/>
              </a:ext>
            </a:extLst>
          </p:cNvPr>
          <p:cNvSpPr>
            <a:spLocks noGrp="1"/>
          </p:cNvSpPr>
          <p:nvPr>
            <p:ph type="body" idx="1"/>
          </p:nvPr>
        </p:nvSpPr>
        <p:spPr>
          <a:xfrm>
            <a:off x="831850" y="3444505"/>
            <a:ext cx="10515600" cy="1961039"/>
          </a:xfrm>
        </p:spPr>
        <p:txBody>
          <a:bodyPr>
            <a:normAutofit/>
          </a:bodyPr>
          <a:lstStyle/>
          <a:p>
            <a:pPr algn="ctr"/>
            <a:r>
              <a:rPr lang="en-CA" sz="3600" dirty="0"/>
              <a:t>Reject technological determinism and rationality in favor of reimagining and co-constructing anti-oppressive sociotechnical futures</a:t>
            </a:r>
          </a:p>
        </p:txBody>
      </p:sp>
    </p:spTree>
    <p:extLst>
      <p:ext uri="{BB962C8B-B14F-4D97-AF65-F5344CB8AC3E}">
        <p14:creationId xmlns:p14="http://schemas.microsoft.com/office/powerpoint/2010/main" val="28209350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3E860-35E0-5A92-34B7-7CCB639098AD}"/>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966517D7-560D-096C-9D30-EE78DB91B1C3}"/>
              </a:ext>
            </a:extLst>
          </p:cNvPr>
          <p:cNvSpPr>
            <a:spLocks noGrp="1"/>
          </p:cNvSpPr>
          <p:nvPr>
            <p:ph type="title"/>
          </p:nvPr>
        </p:nvSpPr>
        <p:spPr>
          <a:xfrm>
            <a:off x="3155030" y="433793"/>
            <a:ext cx="8801972" cy="854075"/>
          </a:xfrm>
        </p:spPr>
        <p:txBody>
          <a:bodyPr anchor="b">
            <a:normAutofit/>
          </a:bodyPr>
          <a:lstStyle/>
          <a:p>
            <a:r>
              <a:rPr lang="en-CA" b="1" dirty="0"/>
              <a:t>What futures are we building?</a:t>
            </a:r>
          </a:p>
        </p:txBody>
      </p:sp>
      <p:sp>
        <p:nvSpPr>
          <p:cNvPr id="11" name="Content Placeholder 10">
            <a:extLst>
              <a:ext uri="{FF2B5EF4-FFF2-40B4-BE49-F238E27FC236}">
                <a16:creationId xmlns:a16="http://schemas.microsoft.com/office/drawing/2014/main" id="{24C37FFD-AC35-9331-0FE0-79F21F7FF52A}"/>
              </a:ext>
            </a:extLst>
          </p:cNvPr>
          <p:cNvSpPr>
            <a:spLocks noGrp="1"/>
          </p:cNvSpPr>
          <p:nvPr>
            <p:ph idx="1"/>
          </p:nvPr>
        </p:nvSpPr>
        <p:spPr>
          <a:xfrm>
            <a:off x="3155030" y="1287869"/>
            <a:ext cx="8801972" cy="4900790"/>
          </a:xfrm>
        </p:spPr>
        <p:txBody>
          <a:bodyPr>
            <a:normAutofit fontScale="92500"/>
          </a:bodyPr>
          <a:lstStyle/>
          <a:p>
            <a:pPr marL="0" indent="0">
              <a:lnSpc>
                <a:spcPct val="110000"/>
              </a:lnSpc>
              <a:spcBef>
                <a:spcPts val="600"/>
              </a:spcBef>
              <a:buNone/>
            </a:pPr>
            <a:r>
              <a:rPr lang="en-CA" sz="2400" b="1" dirty="0"/>
              <a:t>Technological determinism:</a:t>
            </a:r>
            <a:r>
              <a:rPr lang="en" sz="2400" dirty="0">
                <a:latin typeface="Aptos Light" panose="020B0004020202020204" pitchFamily="34" charset="0"/>
              </a:rPr>
              <a:t> A reductionist theory that technology progresses following its own internal logic of efficiency, while shaping society and values</a:t>
            </a:r>
          </a:p>
          <a:p>
            <a:pPr marL="0" marR="0" lvl="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a:pPr>
            <a:r>
              <a:rPr kumimoji="0" lang="en-US" sz="2000" b="0" i="1" u="none" strike="noStrike" kern="1200" cap="none" spc="0" normalizeH="0" baseline="0" noProof="0" dirty="0">
                <a:ln>
                  <a:noFill/>
                </a:ln>
                <a:solidFill>
                  <a:prstClr val="black"/>
                </a:solidFill>
                <a:effectLst/>
                <a:uLnTx/>
                <a:uFillTx/>
                <a:latin typeface="Aptos Light" panose="020B0004020202020204" pitchFamily="34" charset="0"/>
                <a:ea typeface="+mn-ea"/>
                <a:cs typeface="+mn-cs"/>
              </a:rPr>
              <a:t>We must reject technological determinism and recognize that technology and social structure / culture shape each other</a:t>
            </a:r>
            <a:endParaRPr lang="en" sz="2400" dirty="0">
              <a:latin typeface="Aptos Light" panose="020B0004020202020204" pitchFamily="34" charset="0"/>
            </a:endParaRPr>
          </a:p>
          <a:p>
            <a:pPr marL="0" indent="0">
              <a:lnSpc>
                <a:spcPct val="110000"/>
              </a:lnSpc>
              <a:spcBef>
                <a:spcPts val="2400"/>
              </a:spcBef>
              <a:buNone/>
            </a:pPr>
            <a:r>
              <a:rPr lang="en-CA" sz="2400" b="1" dirty="0"/>
              <a:t>Sociotechnical imaginaries:</a:t>
            </a:r>
            <a:r>
              <a:rPr lang="en" sz="2400" dirty="0">
                <a:latin typeface="Aptos Light" panose="020B0004020202020204" pitchFamily="34" charset="0"/>
              </a:rPr>
              <a:t> Visions of desirable sociotechnical futures</a:t>
            </a:r>
          </a:p>
          <a:p>
            <a:pPr marL="0" indent="0">
              <a:lnSpc>
                <a:spcPct val="110000"/>
              </a:lnSpc>
              <a:spcBef>
                <a:spcPts val="600"/>
              </a:spcBef>
              <a:buNone/>
            </a:pPr>
            <a:r>
              <a:rPr lang="en-US" sz="2000" i="1" dirty="0">
                <a:latin typeface="Aptos Light" panose="020B0004020202020204" pitchFamily="34" charset="0"/>
              </a:rPr>
              <a:t>Whose sociotechnical imaginaries are granted normative status?</a:t>
            </a:r>
          </a:p>
          <a:p>
            <a:pPr marL="0" indent="0">
              <a:lnSpc>
                <a:spcPct val="110000"/>
              </a:lnSpc>
              <a:spcBef>
                <a:spcPts val="600"/>
              </a:spcBef>
              <a:buNone/>
            </a:pPr>
            <a:r>
              <a:rPr lang="en-US" sz="2000" i="1" dirty="0">
                <a:latin typeface="Aptos Light" panose="020B0004020202020204" pitchFamily="34" charset="0"/>
              </a:rPr>
              <a:t>What radically alternative futures are we overlooking?</a:t>
            </a:r>
          </a:p>
          <a:p>
            <a:pPr marL="0" indent="0">
              <a:lnSpc>
                <a:spcPct val="110000"/>
              </a:lnSpc>
              <a:spcBef>
                <a:spcPts val="600"/>
              </a:spcBef>
              <a:buNone/>
            </a:pPr>
            <a:r>
              <a:rPr lang="en-US" sz="2000" i="1" dirty="0">
                <a:latin typeface="Aptos Light" panose="020B0004020202020204" pitchFamily="34" charset="0"/>
              </a:rPr>
              <a:t>What is the impact of Big Tech’s dominance on our imaginaries?</a:t>
            </a:r>
          </a:p>
          <a:p>
            <a:pPr marL="0" indent="0">
              <a:lnSpc>
                <a:spcPct val="110000"/>
              </a:lnSpc>
              <a:spcBef>
                <a:spcPts val="600"/>
              </a:spcBef>
              <a:buNone/>
            </a:pPr>
            <a:r>
              <a:rPr lang="en-US" sz="2000" i="1" dirty="0">
                <a:latin typeface="Aptos Light" panose="020B0004020202020204" pitchFamily="34" charset="0"/>
              </a:rPr>
              <a:t>What would IR look like if informed by feminist, queer, decolonial, anti-racist, anti-</a:t>
            </a:r>
            <a:r>
              <a:rPr lang="en-US" sz="2000" i="1" dirty="0" err="1">
                <a:latin typeface="Aptos Light" panose="020B0004020202020204" pitchFamily="34" charset="0"/>
              </a:rPr>
              <a:t>casteist</a:t>
            </a:r>
            <a:r>
              <a:rPr lang="en-US" sz="2000" i="1" dirty="0">
                <a:latin typeface="Aptos Light" panose="020B0004020202020204" pitchFamily="34" charset="0"/>
              </a:rPr>
              <a:t>, anti-ableist, and abolitionist thoughts?</a:t>
            </a:r>
          </a:p>
          <a:p>
            <a:pPr marL="0" indent="0">
              <a:lnSpc>
                <a:spcPct val="110000"/>
              </a:lnSpc>
              <a:spcBef>
                <a:spcPts val="600"/>
              </a:spcBef>
              <a:buNone/>
            </a:pPr>
            <a:r>
              <a:rPr lang="en-US" sz="2000" i="1" dirty="0">
                <a:latin typeface="Aptos Light" panose="020B0004020202020204" pitchFamily="34" charset="0"/>
              </a:rPr>
              <a:t>What positive future can we build towards that is not just a negation of present harms?</a:t>
            </a:r>
          </a:p>
        </p:txBody>
      </p:sp>
      <p:sp>
        <p:nvSpPr>
          <p:cNvPr id="2" name="TextBox 1">
            <a:extLst>
              <a:ext uri="{FF2B5EF4-FFF2-40B4-BE49-F238E27FC236}">
                <a16:creationId xmlns:a16="http://schemas.microsoft.com/office/drawing/2014/main" id="{F07B6442-F662-099E-ED9D-6F09694480FA}"/>
              </a:ext>
            </a:extLst>
          </p:cNvPr>
          <p:cNvSpPr txBox="1"/>
          <p:nvPr/>
        </p:nvSpPr>
        <p:spPr>
          <a:xfrm>
            <a:off x="0" y="6581001"/>
            <a:ext cx="12192000" cy="276999"/>
          </a:xfrm>
          <a:prstGeom prst="rect">
            <a:avLst/>
          </a:prstGeom>
          <a:noFill/>
        </p:spPr>
        <p:txBody>
          <a:bodyPr wrap="square">
            <a:spAutoFit/>
          </a:bodyPr>
          <a:lstStyle/>
          <a:p>
            <a:pPr algn="ctr"/>
            <a:r>
              <a:rPr lang="en-US" sz="1200" dirty="0"/>
              <a:t>Mitra. </a:t>
            </a:r>
            <a:r>
              <a:rPr lang="en-US" sz="1200" dirty="0">
                <a:hlinkClick r:id="rId3"/>
              </a:rPr>
              <a:t>Search and Society: Reimagining Information Access for Radical Futures</a:t>
            </a:r>
            <a:r>
              <a:rPr lang="en-US" sz="1200" dirty="0"/>
              <a:t>. In IRRJ, 2025.</a:t>
            </a:r>
            <a:endParaRPr lang="en-CA" sz="1200" dirty="0"/>
          </a:p>
        </p:txBody>
      </p:sp>
      <p:grpSp>
        <p:nvGrpSpPr>
          <p:cNvPr id="7" name="Group 6">
            <a:extLst>
              <a:ext uri="{FF2B5EF4-FFF2-40B4-BE49-F238E27FC236}">
                <a16:creationId xmlns:a16="http://schemas.microsoft.com/office/drawing/2014/main" id="{C7FBF064-37F4-EC40-0F17-146D68428F20}"/>
              </a:ext>
            </a:extLst>
          </p:cNvPr>
          <p:cNvGrpSpPr/>
          <p:nvPr/>
        </p:nvGrpSpPr>
        <p:grpSpPr>
          <a:xfrm>
            <a:off x="113627" y="1061851"/>
            <a:ext cx="2904135" cy="4957580"/>
            <a:chOff x="113627" y="630255"/>
            <a:chExt cx="2904135" cy="4957580"/>
          </a:xfrm>
        </p:grpSpPr>
        <p:pic>
          <p:nvPicPr>
            <p:cNvPr id="4" name="Picture 2">
              <a:extLst>
                <a:ext uri="{FF2B5EF4-FFF2-40B4-BE49-F238E27FC236}">
                  <a16:creationId xmlns:a16="http://schemas.microsoft.com/office/drawing/2014/main" id="{1B64198E-DE7E-181D-C149-CEEE2D98BC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0582" b="20582"/>
            <a:stretch/>
          </p:blipFill>
          <p:spPr bwMode="auto">
            <a:xfrm>
              <a:off x="216540" y="630255"/>
              <a:ext cx="2698308" cy="1825996"/>
            </a:xfrm>
            <a:custGeom>
              <a:avLst/>
              <a:gdLst/>
              <a:ahLst/>
              <a:cxnLst/>
              <a:rect l="l" t="t" r="r" b="b"/>
              <a:pathLst>
                <a:path w="8678780" h="5873097">
                  <a:moveTo>
                    <a:pt x="1379513" y="25"/>
                  </a:moveTo>
                  <a:cubicBezTo>
                    <a:pt x="1399326" y="458"/>
                    <a:pt x="1419819" y="6516"/>
                    <a:pt x="1438386" y="8439"/>
                  </a:cubicBezTo>
                  <a:cubicBezTo>
                    <a:pt x="1848256" y="51517"/>
                    <a:pt x="2258124" y="98056"/>
                    <a:pt x="2668443" y="139209"/>
                  </a:cubicBezTo>
                  <a:cubicBezTo>
                    <a:pt x="3052045" y="177671"/>
                    <a:pt x="3438361" y="186516"/>
                    <a:pt x="3823773" y="206516"/>
                  </a:cubicBezTo>
                  <a:cubicBezTo>
                    <a:pt x="4290252" y="230748"/>
                    <a:pt x="4755825" y="264980"/>
                    <a:pt x="5219588" y="318825"/>
                  </a:cubicBezTo>
                  <a:cubicBezTo>
                    <a:pt x="5541595" y="356518"/>
                    <a:pt x="5866772" y="382670"/>
                    <a:pt x="6193307" y="352672"/>
                  </a:cubicBezTo>
                  <a:cubicBezTo>
                    <a:pt x="6209610" y="351131"/>
                    <a:pt x="6228180" y="346134"/>
                    <a:pt x="6241767" y="351131"/>
                  </a:cubicBezTo>
                  <a:cubicBezTo>
                    <a:pt x="6400280" y="407287"/>
                    <a:pt x="6573284" y="366901"/>
                    <a:pt x="6737683" y="402287"/>
                  </a:cubicBezTo>
                  <a:cubicBezTo>
                    <a:pt x="6695564" y="538826"/>
                    <a:pt x="6514862" y="527670"/>
                    <a:pt x="6412962" y="622288"/>
                  </a:cubicBezTo>
                  <a:cubicBezTo>
                    <a:pt x="6579172" y="659979"/>
                    <a:pt x="6728627" y="698057"/>
                    <a:pt x="6880346" y="726518"/>
                  </a:cubicBezTo>
                  <a:cubicBezTo>
                    <a:pt x="7041122" y="756519"/>
                    <a:pt x="7177442" y="837673"/>
                    <a:pt x="7334594" y="873826"/>
                  </a:cubicBezTo>
                  <a:cubicBezTo>
                    <a:pt x="7368112" y="881518"/>
                    <a:pt x="7408419" y="908442"/>
                    <a:pt x="7420192" y="934596"/>
                  </a:cubicBezTo>
                  <a:cubicBezTo>
                    <a:pt x="7458235" y="1019211"/>
                    <a:pt x="8217735" y="1256521"/>
                    <a:pt x="8128063" y="1331904"/>
                  </a:cubicBezTo>
                  <a:cubicBezTo>
                    <a:pt x="8090926" y="1363059"/>
                    <a:pt x="8042918" y="1385367"/>
                    <a:pt x="7992648" y="1416136"/>
                  </a:cubicBezTo>
                  <a:cubicBezTo>
                    <a:pt x="8068283" y="1474214"/>
                    <a:pt x="8153426" y="1499598"/>
                    <a:pt x="8244004" y="1516906"/>
                  </a:cubicBezTo>
                  <a:cubicBezTo>
                    <a:pt x="8271178" y="1522290"/>
                    <a:pt x="8297900" y="1533059"/>
                    <a:pt x="8300615" y="1559214"/>
                  </a:cubicBezTo>
                  <a:cubicBezTo>
                    <a:pt x="8303332" y="1586521"/>
                    <a:pt x="8275706" y="1597289"/>
                    <a:pt x="8252610" y="1609983"/>
                  </a:cubicBezTo>
                  <a:cubicBezTo>
                    <a:pt x="8220454" y="1627674"/>
                    <a:pt x="8189205" y="1643059"/>
                    <a:pt x="8148444" y="1645368"/>
                  </a:cubicBezTo>
                  <a:cubicBezTo>
                    <a:pt x="8081415" y="1648828"/>
                    <a:pt x="8049262" y="1698059"/>
                    <a:pt x="8010314" y="1734983"/>
                  </a:cubicBezTo>
                  <a:cubicBezTo>
                    <a:pt x="7988574" y="1755753"/>
                    <a:pt x="7977704" y="1797675"/>
                    <a:pt x="8015746" y="1804984"/>
                  </a:cubicBezTo>
                  <a:cubicBezTo>
                    <a:pt x="8107232" y="1822675"/>
                    <a:pt x="8099984" y="1873831"/>
                    <a:pt x="8097722" y="1931908"/>
                  </a:cubicBezTo>
                  <a:cubicBezTo>
                    <a:pt x="8094550" y="2003830"/>
                    <a:pt x="8040654" y="2036908"/>
                    <a:pt x="7974534" y="2064601"/>
                  </a:cubicBezTo>
                  <a:cubicBezTo>
                    <a:pt x="7951888" y="2074215"/>
                    <a:pt x="7919734" y="2073829"/>
                    <a:pt x="7911128" y="2103831"/>
                  </a:cubicBezTo>
                  <a:cubicBezTo>
                    <a:pt x="7948266" y="2132293"/>
                    <a:pt x="7993555" y="2109215"/>
                    <a:pt x="8033411" y="2117292"/>
                  </a:cubicBezTo>
                  <a:cubicBezTo>
                    <a:pt x="8066471" y="2123831"/>
                    <a:pt x="8121271" y="2120370"/>
                    <a:pt x="8075982" y="2172677"/>
                  </a:cubicBezTo>
                  <a:cubicBezTo>
                    <a:pt x="8062847" y="2187676"/>
                    <a:pt x="8078246" y="2199215"/>
                    <a:pt x="8095004" y="2200369"/>
                  </a:cubicBezTo>
                  <a:cubicBezTo>
                    <a:pt x="8229060" y="2212293"/>
                    <a:pt x="8167466" y="2318063"/>
                    <a:pt x="8210492" y="2373833"/>
                  </a:cubicBezTo>
                  <a:cubicBezTo>
                    <a:pt x="8222264" y="2389215"/>
                    <a:pt x="8209584" y="2415754"/>
                    <a:pt x="8191016" y="2422293"/>
                  </a:cubicBezTo>
                  <a:cubicBezTo>
                    <a:pt x="8072357" y="2465372"/>
                    <a:pt x="8056054" y="2568063"/>
                    <a:pt x="7998536" y="2656525"/>
                  </a:cubicBezTo>
                  <a:cubicBezTo>
                    <a:pt x="8061036" y="2691525"/>
                    <a:pt x="8135764" y="2699217"/>
                    <a:pt x="8203244" y="2721909"/>
                  </a:cubicBezTo>
                  <a:cubicBezTo>
                    <a:pt x="8273442" y="2745756"/>
                    <a:pt x="8273442" y="2763447"/>
                    <a:pt x="8215472" y="2832678"/>
                  </a:cubicBezTo>
                  <a:cubicBezTo>
                    <a:pt x="8366284" y="2847680"/>
                    <a:pt x="8366284" y="2847680"/>
                    <a:pt x="8319638" y="2956526"/>
                  </a:cubicBezTo>
                  <a:cubicBezTo>
                    <a:pt x="8445996" y="2966525"/>
                    <a:pt x="8529327" y="3018064"/>
                    <a:pt x="8548800" y="3130757"/>
                  </a:cubicBezTo>
                  <a:cubicBezTo>
                    <a:pt x="8558311" y="3185372"/>
                    <a:pt x="8615377" y="3211141"/>
                    <a:pt x="8678780" y="3247679"/>
                  </a:cubicBezTo>
                  <a:cubicBezTo>
                    <a:pt x="8599978" y="3283066"/>
                    <a:pt x="8546537" y="3356911"/>
                    <a:pt x="8454599" y="3278833"/>
                  </a:cubicBezTo>
                  <a:cubicBezTo>
                    <a:pt x="8421087" y="3250373"/>
                    <a:pt x="8424254" y="3286526"/>
                    <a:pt x="8419728" y="3296911"/>
                  </a:cubicBezTo>
                  <a:cubicBezTo>
                    <a:pt x="8408859" y="3322295"/>
                    <a:pt x="8431501" y="3339218"/>
                    <a:pt x="8446448" y="3358448"/>
                  </a:cubicBezTo>
                  <a:cubicBezTo>
                    <a:pt x="8460939" y="3377681"/>
                    <a:pt x="8478149" y="3398064"/>
                    <a:pt x="8482226" y="3419605"/>
                  </a:cubicBezTo>
                  <a:cubicBezTo>
                    <a:pt x="8484942" y="3434604"/>
                    <a:pt x="8471809" y="3456526"/>
                    <a:pt x="8457318" y="3467682"/>
                  </a:cubicBezTo>
                  <a:cubicBezTo>
                    <a:pt x="8381232" y="3526527"/>
                    <a:pt x="8426520" y="3658836"/>
                    <a:pt x="8282501" y="3675759"/>
                  </a:cubicBezTo>
                  <a:cubicBezTo>
                    <a:pt x="8217735" y="3683450"/>
                    <a:pt x="8186486" y="3731913"/>
                    <a:pt x="8138932" y="3758451"/>
                  </a:cubicBezTo>
                  <a:cubicBezTo>
                    <a:pt x="7973628" y="3851144"/>
                    <a:pt x="7863120" y="3970376"/>
                    <a:pt x="7811946" y="4134221"/>
                  </a:cubicBezTo>
                  <a:cubicBezTo>
                    <a:pt x="7797906" y="4179605"/>
                    <a:pt x="7744010" y="4216145"/>
                    <a:pt x="7709139" y="4256145"/>
                  </a:cubicBezTo>
                  <a:cubicBezTo>
                    <a:pt x="7725896" y="4285376"/>
                    <a:pt x="7817379" y="4222298"/>
                    <a:pt x="7785224" y="4299221"/>
                  </a:cubicBezTo>
                  <a:cubicBezTo>
                    <a:pt x="7760768" y="4356915"/>
                    <a:pt x="7698269" y="4392684"/>
                    <a:pt x="7639392" y="4426916"/>
                  </a:cubicBezTo>
                  <a:cubicBezTo>
                    <a:pt x="7572364" y="4465762"/>
                    <a:pt x="7498091" y="4496914"/>
                    <a:pt x="7467746" y="4568838"/>
                  </a:cubicBezTo>
                  <a:cubicBezTo>
                    <a:pt x="7461405" y="4584223"/>
                    <a:pt x="7441025" y="4600376"/>
                    <a:pt x="7422910" y="4606531"/>
                  </a:cubicBezTo>
                  <a:cubicBezTo>
                    <a:pt x="6478176" y="5872304"/>
                    <a:pt x="4152572" y="5880765"/>
                    <a:pt x="3884462" y="5871919"/>
                  </a:cubicBezTo>
                  <a:cubicBezTo>
                    <a:pt x="3559738" y="5860765"/>
                    <a:pt x="3252674" y="5782688"/>
                    <a:pt x="2951503" y="5685381"/>
                  </a:cubicBezTo>
                  <a:cubicBezTo>
                    <a:pt x="2824239" y="5644226"/>
                    <a:pt x="2706035" y="5585765"/>
                    <a:pt x="2582393" y="5540381"/>
                  </a:cubicBezTo>
                  <a:cubicBezTo>
                    <a:pt x="2411654" y="5477686"/>
                    <a:pt x="2279862" y="5358071"/>
                    <a:pt x="2109575" y="5307686"/>
                  </a:cubicBezTo>
                  <a:cubicBezTo>
                    <a:pt x="1934305" y="5255763"/>
                    <a:pt x="1784398" y="5160762"/>
                    <a:pt x="1604145" y="5120379"/>
                  </a:cubicBezTo>
                  <a:cubicBezTo>
                    <a:pt x="1509040" y="5098840"/>
                    <a:pt x="1417102" y="5059994"/>
                    <a:pt x="1432046" y="4948840"/>
                  </a:cubicBezTo>
                  <a:cubicBezTo>
                    <a:pt x="1436123" y="4917301"/>
                    <a:pt x="1411214" y="4891532"/>
                    <a:pt x="1371813" y="4900763"/>
                  </a:cubicBezTo>
                  <a:cubicBezTo>
                    <a:pt x="1296633" y="4918071"/>
                    <a:pt x="1262665" y="4872300"/>
                    <a:pt x="1220998" y="4838069"/>
                  </a:cubicBezTo>
                  <a:cubicBezTo>
                    <a:pt x="1146725" y="4777302"/>
                    <a:pt x="1076074" y="4712685"/>
                    <a:pt x="957869" y="4702684"/>
                  </a:cubicBezTo>
                  <a:cubicBezTo>
                    <a:pt x="980512" y="4654991"/>
                    <a:pt x="1019009" y="4661916"/>
                    <a:pt x="1054336" y="4671915"/>
                  </a:cubicBezTo>
                  <a:cubicBezTo>
                    <a:pt x="1147177" y="4698070"/>
                    <a:pt x="1239115" y="4727684"/>
                    <a:pt x="1331957" y="4753839"/>
                  </a:cubicBezTo>
                  <a:cubicBezTo>
                    <a:pt x="1392645" y="4770763"/>
                    <a:pt x="1452881" y="4794609"/>
                    <a:pt x="1533949" y="4775761"/>
                  </a:cubicBezTo>
                  <a:cubicBezTo>
                    <a:pt x="1464202" y="4679607"/>
                    <a:pt x="1345545" y="4662300"/>
                    <a:pt x="1249533" y="4632685"/>
                  </a:cubicBezTo>
                  <a:cubicBezTo>
                    <a:pt x="1129515" y="4595378"/>
                    <a:pt x="1058865" y="4524991"/>
                    <a:pt x="974172" y="4446530"/>
                  </a:cubicBezTo>
                  <a:cubicBezTo>
                    <a:pt x="1062487" y="4427683"/>
                    <a:pt x="1117287" y="4485377"/>
                    <a:pt x="1186579" y="4482299"/>
                  </a:cubicBezTo>
                  <a:cubicBezTo>
                    <a:pt x="1190203" y="4472300"/>
                    <a:pt x="1196544" y="4457684"/>
                    <a:pt x="1195637" y="4457299"/>
                  </a:cubicBezTo>
                  <a:cubicBezTo>
                    <a:pt x="1082415" y="4414222"/>
                    <a:pt x="1029426" y="4333453"/>
                    <a:pt x="1011761" y="4235759"/>
                  </a:cubicBezTo>
                  <a:cubicBezTo>
                    <a:pt x="1002706" y="4185376"/>
                    <a:pt x="961492" y="4169607"/>
                    <a:pt x="920731" y="4146528"/>
                  </a:cubicBezTo>
                  <a:cubicBezTo>
                    <a:pt x="778522" y="4064606"/>
                    <a:pt x="628163" y="3990375"/>
                    <a:pt x="511316" y="3877683"/>
                  </a:cubicBezTo>
                  <a:cubicBezTo>
                    <a:pt x="646279" y="3892682"/>
                    <a:pt x="754521" y="3966143"/>
                    <a:pt x="899898" y="3997682"/>
                  </a:cubicBezTo>
                  <a:cubicBezTo>
                    <a:pt x="784411" y="3873836"/>
                    <a:pt x="634956" y="3811144"/>
                    <a:pt x="498636" y="3736143"/>
                  </a:cubicBezTo>
                  <a:cubicBezTo>
                    <a:pt x="436588" y="3701912"/>
                    <a:pt x="379073" y="3658065"/>
                    <a:pt x="303890" y="3639604"/>
                  </a:cubicBezTo>
                  <a:cubicBezTo>
                    <a:pt x="277170" y="3633065"/>
                    <a:pt x="233240" y="3619219"/>
                    <a:pt x="254527" y="3582680"/>
                  </a:cubicBezTo>
                  <a:cubicBezTo>
                    <a:pt x="272641" y="3552297"/>
                    <a:pt x="308419" y="3561526"/>
                    <a:pt x="341028" y="3570373"/>
                  </a:cubicBezTo>
                  <a:cubicBezTo>
                    <a:pt x="419378" y="3592297"/>
                    <a:pt x="500446" y="3592682"/>
                    <a:pt x="606424" y="3592297"/>
                  </a:cubicBezTo>
                  <a:cubicBezTo>
                    <a:pt x="517657" y="3491912"/>
                    <a:pt x="355067" y="3521913"/>
                    <a:pt x="278984" y="3416526"/>
                  </a:cubicBezTo>
                  <a:cubicBezTo>
                    <a:pt x="374088" y="3398064"/>
                    <a:pt x="447458" y="3436142"/>
                    <a:pt x="524452" y="3443448"/>
                  </a:cubicBezTo>
                  <a:cubicBezTo>
                    <a:pt x="594195" y="3449987"/>
                    <a:pt x="611405" y="3432296"/>
                    <a:pt x="595102" y="3374218"/>
                  </a:cubicBezTo>
                  <a:cubicBezTo>
                    <a:pt x="569741" y="3283833"/>
                    <a:pt x="607782" y="3237678"/>
                    <a:pt x="709231" y="3262295"/>
                  </a:cubicBezTo>
                  <a:cubicBezTo>
                    <a:pt x="803432" y="3285372"/>
                    <a:pt x="813394" y="3251526"/>
                    <a:pt x="788033" y="3199987"/>
                  </a:cubicBezTo>
                  <a:cubicBezTo>
                    <a:pt x="751802" y="3124988"/>
                    <a:pt x="793015" y="3066910"/>
                    <a:pt x="821094" y="3003833"/>
                  </a:cubicBezTo>
                  <a:cubicBezTo>
                    <a:pt x="864120" y="2907680"/>
                    <a:pt x="846003" y="2860755"/>
                    <a:pt x="753161" y="2789218"/>
                  </a:cubicBezTo>
                  <a:cubicBezTo>
                    <a:pt x="701080" y="2749216"/>
                    <a:pt x="644921" y="2715371"/>
                    <a:pt x="569285" y="2680756"/>
                  </a:cubicBezTo>
                  <a:cubicBezTo>
                    <a:pt x="743651" y="2661909"/>
                    <a:pt x="560683" y="2598448"/>
                    <a:pt x="622275" y="2558832"/>
                  </a:cubicBezTo>
                  <a:cubicBezTo>
                    <a:pt x="745462" y="2542678"/>
                    <a:pt x="846003" y="2668833"/>
                    <a:pt x="1013576" y="2632679"/>
                  </a:cubicBezTo>
                  <a:cubicBezTo>
                    <a:pt x="806602" y="2523446"/>
                    <a:pt x="577892" y="2487677"/>
                    <a:pt x="427984" y="2342293"/>
                  </a:cubicBezTo>
                  <a:cubicBezTo>
                    <a:pt x="462405" y="2309216"/>
                    <a:pt x="496823" y="2339985"/>
                    <a:pt x="526263" y="2327678"/>
                  </a:cubicBezTo>
                  <a:cubicBezTo>
                    <a:pt x="525356" y="2319985"/>
                    <a:pt x="527622" y="2308446"/>
                    <a:pt x="522186" y="2304986"/>
                  </a:cubicBezTo>
                  <a:cubicBezTo>
                    <a:pt x="410323" y="2225754"/>
                    <a:pt x="408509" y="2223831"/>
                    <a:pt x="528526" y="2165368"/>
                  </a:cubicBezTo>
                  <a:cubicBezTo>
                    <a:pt x="570645" y="2144984"/>
                    <a:pt x="567023" y="2126906"/>
                    <a:pt x="544832" y="2101138"/>
                  </a:cubicBezTo>
                  <a:cubicBezTo>
                    <a:pt x="528978" y="2083061"/>
                    <a:pt x="509957" y="2066906"/>
                    <a:pt x="519016" y="2027291"/>
                  </a:cubicBezTo>
                  <a:cubicBezTo>
                    <a:pt x="584685" y="2078062"/>
                    <a:pt x="902162" y="2061522"/>
                    <a:pt x="958321" y="2056137"/>
                  </a:cubicBezTo>
                  <a:cubicBezTo>
                    <a:pt x="1021272" y="2050369"/>
                    <a:pt x="1083319" y="2025753"/>
                    <a:pt x="1149440" y="2039214"/>
                  </a:cubicBezTo>
                  <a:cubicBezTo>
                    <a:pt x="1202430" y="2049985"/>
                    <a:pt x="1447897" y="2154215"/>
                    <a:pt x="1482772" y="2034599"/>
                  </a:cubicBezTo>
                  <a:cubicBezTo>
                    <a:pt x="1484583" y="2028831"/>
                    <a:pt x="1583765" y="2042293"/>
                    <a:pt x="1637208" y="2048831"/>
                  </a:cubicBezTo>
                  <a:cubicBezTo>
                    <a:pt x="1684309" y="2054216"/>
                    <a:pt x="1737297" y="2078062"/>
                    <a:pt x="1768999" y="2030369"/>
                  </a:cubicBezTo>
                  <a:cubicBezTo>
                    <a:pt x="1787568" y="2002293"/>
                    <a:pt x="1711030" y="1948062"/>
                    <a:pt x="1642642" y="1943445"/>
                  </a:cubicBezTo>
                  <a:cubicBezTo>
                    <a:pt x="1583312" y="1939214"/>
                    <a:pt x="1521266" y="1933060"/>
                    <a:pt x="1464655" y="1944599"/>
                  </a:cubicBezTo>
                  <a:cubicBezTo>
                    <a:pt x="1394911" y="1958446"/>
                    <a:pt x="1357322" y="1936138"/>
                    <a:pt x="1337846" y="1888061"/>
                  </a:cubicBezTo>
                  <a:cubicBezTo>
                    <a:pt x="1316106" y="1834985"/>
                    <a:pt x="1274439" y="1810368"/>
                    <a:pt x="1216924" y="1785752"/>
                  </a:cubicBezTo>
                  <a:cubicBezTo>
                    <a:pt x="1077431" y="1726138"/>
                    <a:pt x="943377" y="1657291"/>
                    <a:pt x="790299" y="1622676"/>
                  </a:cubicBezTo>
                  <a:cubicBezTo>
                    <a:pt x="759953" y="1615751"/>
                    <a:pt x="726441" y="1606521"/>
                    <a:pt x="712401" y="1560751"/>
                  </a:cubicBezTo>
                  <a:cubicBezTo>
                    <a:pt x="1126798" y="1629213"/>
                    <a:pt x="1504511" y="1807676"/>
                    <a:pt x="1932039" y="1797291"/>
                  </a:cubicBezTo>
                  <a:cubicBezTo>
                    <a:pt x="1815195" y="1740752"/>
                    <a:pt x="1679780" y="1737675"/>
                    <a:pt x="1555234" y="1698059"/>
                  </a:cubicBezTo>
                  <a:cubicBezTo>
                    <a:pt x="1643549" y="1668444"/>
                    <a:pt x="1726428" y="1699213"/>
                    <a:pt x="1810212" y="1716137"/>
                  </a:cubicBezTo>
                  <a:cubicBezTo>
                    <a:pt x="1880410" y="1729982"/>
                    <a:pt x="1943817" y="1732290"/>
                    <a:pt x="1951515" y="1649598"/>
                  </a:cubicBezTo>
                  <a:cubicBezTo>
                    <a:pt x="1948798" y="1644214"/>
                    <a:pt x="1949249" y="1637291"/>
                    <a:pt x="1949704" y="1630753"/>
                  </a:cubicBezTo>
                  <a:cubicBezTo>
                    <a:pt x="1926152" y="1596522"/>
                    <a:pt x="1889468" y="1578830"/>
                    <a:pt x="1845990" y="1568828"/>
                  </a:cubicBezTo>
                  <a:cubicBezTo>
                    <a:pt x="1819722" y="1562674"/>
                    <a:pt x="1784851" y="1553443"/>
                    <a:pt x="1785302" y="1528829"/>
                  </a:cubicBezTo>
                  <a:cubicBezTo>
                    <a:pt x="1786662" y="1437674"/>
                    <a:pt x="1702878" y="1411136"/>
                    <a:pt x="1619092" y="1384597"/>
                  </a:cubicBezTo>
                  <a:cubicBezTo>
                    <a:pt x="1665740" y="1339213"/>
                    <a:pt x="1702423" y="1372674"/>
                    <a:pt x="1737750" y="1369214"/>
                  </a:cubicBezTo>
                  <a:cubicBezTo>
                    <a:pt x="1760848" y="1366906"/>
                    <a:pt x="1781679" y="1362675"/>
                    <a:pt x="1781679" y="1339213"/>
                  </a:cubicBezTo>
                  <a:cubicBezTo>
                    <a:pt x="1782132" y="1319597"/>
                    <a:pt x="1771262" y="1297288"/>
                    <a:pt x="1748620" y="1296905"/>
                  </a:cubicBezTo>
                  <a:cubicBezTo>
                    <a:pt x="1606863" y="1293442"/>
                    <a:pt x="1528513" y="1167288"/>
                    <a:pt x="1381324" y="1166904"/>
                  </a:cubicBezTo>
                  <a:cubicBezTo>
                    <a:pt x="1293462" y="1166904"/>
                    <a:pt x="1427065" y="1095751"/>
                    <a:pt x="1352792" y="1066135"/>
                  </a:cubicBezTo>
                  <a:cubicBezTo>
                    <a:pt x="1336486" y="1059596"/>
                    <a:pt x="1395363" y="1049597"/>
                    <a:pt x="1421631" y="1051135"/>
                  </a:cubicBezTo>
                  <a:cubicBezTo>
                    <a:pt x="1447445" y="1052673"/>
                    <a:pt x="1470543" y="1071519"/>
                    <a:pt x="1501793" y="1058058"/>
                  </a:cubicBezTo>
                  <a:cubicBezTo>
                    <a:pt x="1519003" y="1009981"/>
                    <a:pt x="1474621" y="992289"/>
                    <a:pt x="1437935" y="978826"/>
                  </a:cubicBezTo>
                  <a:cubicBezTo>
                    <a:pt x="1353244" y="947673"/>
                    <a:pt x="1270817" y="909981"/>
                    <a:pt x="1177975" y="898826"/>
                  </a:cubicBezTo>
                  <a:cubicBezTo>
                    <a:pt x="1144915" y="894980"/>
                    <a:pt x="1225528" y="843440"/>
                    <a:pt x="1241378" y="825366"/>
                  </a:cubicBezTo>
                  <a:cubicBezTo>
                    <a:pt x="867743" y="635366"/>
                    <a:pt x="418474" y="644980"/>
                    <a:pt x="0" y="491517"/>
                  </a:cubicBezTo>
                  <a:cubicBezTo>
                    <a:pt x="92391" y="461518"/>
                    <a:pt x="160326" y="483440"/>
                    <a:pt x="223277" y="488057"/>
                  </a:cubicBezTo>
                  <a:cubicBezTo>
                    <a:pt x="380429" y="499594"/>
                    <a:pt x="535773" y="523440"/>
                    <a:pt x="692473" y="537671"/>
                  </a:cubicBezTo>
                  <a:cubicBezTo>
                    <a:pt x="769465" y="544594"/>
                    <a:pt x="841022" y="570749"/>
                    <a:pt x="927071" y="529211"/>
                  </a:cubicBezTo>
                  <a:cubicBezTo>
                    <a:pt x="984589" y="501518"/>
                    <a:pt x="1076527" y="531517"/>
                    <a:pt x="1147177" y="556134"/>
                  </a:cubicBezTo>
                  <a:cubicBezTo>
                    <a:pt x="1205600" y="576517"/>
                    <a:pt x="1261306" y="581901"/>
                    <a:pt x="1338752" y="556134"/>
                  </a:cubicBezTo>
                  <a:cubicBezTo>
                    <a:pt x="1268554" y="540364"/>
                    <a:pt x="1214658" y="526519"/>
                    <a:pt x="1159406" y="516901"/>
                  </a:cubicBezTo>
                  <a:cubicBezTo>
                    <a:pt x="1115475" y="509211"/>
                    <a:pt x="1220094" y="478056"/>
                    <a:pt x="1273535" y="481902"/>
                  </a:cubicBezTo>
                  <a:cubicBezTo>
                    <a:pt x="1348263" y="487287"/>
                    <a:pt x="1306144" y="467287"/>
                    <a:pt x="1293462" y="439595"/>
                  </a:cubicBezTo>
                  <a:cubicBezTo>
                    <a:pt x="1279875" y="409979"/>
                    <a:pt x="1320183" y="400749"/>
                    <a:pt x="1345545" y="406900"/>
                  </a:cubicBezTo>
                  <a:cubicBezTo>
                    <a:pt x="1442916" y="431133"/>
                    <a:pt x="1539834" y="388441"/>
                    <a:pt x="1640379" y="423057"/>
                  </a:cubicBezTo>
                  <a:cubicBezTo>
                    <a:pt x="1615015" y="337670"/>
                    <a:pt x="1560215" y="300363"/>
                    <a:pt x="1445634" y="288439"/>
                  </a:cubicBezTo>
                  <a:cubicBezTo>
                    <a:pt x="1402608" y="283826"/>
                    <a:pt x="1357773" y="290748"/>
                    <a:pt x="1320636" y="266131"/>
                  </a:cubicBezTo>
                  <a:cubicBezTo>
                    <a:pt x="1299349" y="251902"/>
                    <a:pt x="1275346" y="234978"/>
                    <a:pt x="1292104" y="208824"/>
                  </a:cubicBezTo>
                  <a:cubicBezTo>
                    <a:pt x="1303877" y="190363"/>
                    <a:pt x="1329242" y="190363"/>
                    <a:pt x="1350074" y="196517"/>
                  </a:cubicBezTo>
                  <a:cubicBezTo>
                    <a:pt x="1443371" y="223826"/>
                    <a:pt x="1540741" y="233825"/>
                    <a:pt x="1638113" y="243826"/>
                  </a:cubicBezTo>
                  <a:cubicBezTo>
                    <a:pt x="1653059" y="245364"/>
                    <a:pt x="1669814" y="250365"/>
                    <a:pt x="1686573" y="224977"/>
                  </a:cubicBezTo>
                  <a:cubicBezTo>
                    <a:pt x="1504511" y="183824"/>
                    <a:pt x="1331505" y="125362"/>
                    <a:pt x="1144459" y="102670"/>
                  </a:cubicBezTo>
                  <a:cubicBezTo>
                    <a:pt x="1147177" y="91900"/>
                    <a:pt x="1149896" y="81131"/>
                    <a:pt x="1152614" y="70362"/>
                  </a:cubicBezTo>
                  <a:cubicBezTo>
                    <a:pt x="1298896" y="85746"/>
                    <a:pt x="1445182" y="101131"/>
                    <a:pt x="1629961" y="120363"/>
                  </a:cubicBezTo>
                  <a:cubicBezTo>
                    <a:pt x="1516284" y="59207"/>
                    <a:pt x="1408951" y="79594"/>
                    <a:pt x="1324712" y="25362"/>
                  </a:cubicBezTo>
                  <a:cubicBezTo>
                    <a:pt x="1340563" y="4786"/>
                    <a:pt x="1359698" y="-407"/>
                    <a:pt x="1379513" y="25"/>
                  </a:cubicBezTo>
                  <a:close/>
                </a:path>
              </a:pathLst>
            </a:custGeom>
            <a:noFill/>
            <a:extLst>
              <a:ext uri="{909E8E84-426E-40DD-AFC4-6F175D3DCCD1}">
                <a14:hiddenFill xmlns:a14="http://schemas.microsoft.com/office/drawing/2010/main">
                  <a:solidFill>
                    <a:srgbClr val="FFFFFF"/>
                  </a:solidFill>
                </a14:hiddenFill>
              </a:ext>
            </a:extLst>
          </p:spPr>
        </p:pic>
        <p:sp>
          <p:nvSpPr>
            <p:cNvPr id="5" name="Title 2">
              <a:extLst>
                <a:ext uri="{FF2B5EF4-FFF2-40B4-BE49-F238E27FC236}">
                  <a16:creationId xmlns:a16="http://schemas.microsoft.com/office/drawing/2014/main" id="{5231C250-8A5F-DCBA-D8DC-7EA3C5D4DA2C}"/>
                </a:ext>
              </a:extLst>
            </p:cNvPr>
            <p:cNvSpPr txBox="1">
              <a:spLocks/>
            </p:cNvSpPr>
            <p:nvPr/>
          </p:nvSpPr>
          <p:spPr>
            <a:xfrm>
              <a:off x="113627" y="2456251"/>
              <a:ext cx="2904135" cy="2854584"/>
            </a:xfrm>
            <a:prstGeom prst="rect">
              <a:avLst/>
            </a:prstGeom>
          </p:spPr>
          <p:txBody>
            <a:bodyPr vert="horz" lIns="91440" tIns="45720" rIns="91440" bIns="45720" rtlCol="0" anchor="b">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10000"/>
                </a:lnSpc>
              </a:pPr>
              <a:r>
                <a:rPr lang="en-US" sz="2000" dirty="0"/>
                <a:t>“</a:t>
              </a:r>
              <a:r>
                <a:rPr lang="en-US" sz="2000" i="1" dirty="0"/>
                <a:t>The exercise of imagination is dangerous to those who profit from the way things are because it has the power to show that the way things are is not permanent, not universal, not necessary.</a:t>
              </a:r>
              <a:r>
                <a:rPr lang="en-US" sz="2000" dirty="0"/>
                <a:t>”</a:t>
              </a:r>
            </a:p>
          </p:txBody>
        </p:sp>
        <p:sp>
          <p:nvSpPr>
            <p:cNvPr id="6" name="Text Placeholder 3">
              <a:extLst>
                <a:ext uri="{FF2B5EF4-FFF2-40B4-BE49-F238E27FC236}">
                  <a16:creationId xmlns:a16="http://schemas.microsoft.com/office/drawing/2014/main" id="{A1B4C56E-4A84-1A2F-2766-098BDED377C7}"/>
                </a:ext>
              </a:extLst>
            </p:cNvPr>
            <p:cNvSpPr txBox="1">
              <a:spLocks/>
            </p:cNvSpPr>
            <p:nvPr/>
          </p:nvSpPr>
          <p:spPr>
            <a:xfrm>
              <a:off x="113627" y="5310835"/>
              <a:ext cx="2805142" cy="2770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buNone/>
              </a:pPr>
              <a:r>
                <a:rPr lang="en-US" sz="2000" dirty="0"/>
                <a:t>– Ursula K. Le Guin</a:t>
              </a:r>
            </a:p>
          </p:txBody>
        </p:sp>
      </p:grpSp>
    </p:spTree>
    <p:extLst>
      <p:ext uri="{BB962C8B-B14F-4D97-AF65-F5344CB8AC3E}">
        <p14:creationId xmlns:p14="http://schemas.microsoft.com/office/powerpoint/2010/main" val="4492746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4F57E-8C6B-DD02-E7F7-00927027574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CDD19DD-7AD0-DA4E-D984-F5CBE72B3CA7}"/>
              </a:ext>
            </a:extLst>
          </p:cNvPr>
          <p:cNvSpPr>
            <a:spLocks noGrp="1"/>
          </p:cNvSpPr>
          <p:nvPr>
            <p:ph type="title"/>
          </p:nvPr>
        </p:nvSpPr>
        <p:spPr>
          <a:xfrm>
            <a:off x="831850" y="2045283"/>
            <a:ext cx="10515600" cy="1399222"/>
          </a:xfrm>
        </p:spPr>
        <p:txBody>
          <a:bodyPr anchor="ctr"/>
          <a:lstStyle/>
          <a:p>
            <a:pPr algn="ctr"/>
            <a:r>
              <a:rPr lang="en-CA" dirty="0"/>
              <a:t>Structural analysis</a:t>
            </a:r>
          </a:p>
        </p:txBody>
      </p:sp>
      <p:sp>
        <p:nvSpPr>
          <p:cNvPr id="5" name="Text Placeholder 4">
            <a:extLst>
              <a:ext uri="{FF2B5EF4-FFF2-40B4-BE49-F238E27FC236}">
                <a16:creationId xmlns:a16="http://schemas.microsoft.com/office/drawing/2014/main" id="{4D92945E-4EA5-DADC-74D0-6DA143621817}"/>
              </a:ext>
            </a:extLst>
          </p:cNvPr>
          <p:cNvSpPr>
            <a:spLocks noGrp="1"/>
          </p:cNvSpPr>
          <p:nvPr>
            <p:ph type="body" idx="1"/>
          </p:nvPr>
        </p:nvSpPr>
        <p:spPr>
          <a:xfrm>
            <a:off x="831850" y="3444505"/>
            <a:ext cx="10515600" cy="1961039"/>
          </a:xfrm>
        </p:spPr>
        <p:txBody>
          <a:bodyPr>
            <a:normAutofit/>
          </a:bodyPr>
          <a:lstStyle/>
          <a:p>
            <a:pPr algn="ctr"/>
            <a:r>
              <a:rPr lang="en-US" sz="3600" dirty="0"/>
              <a:t>Grounding in critical theories and structural critiques of systems of oppression</a:t>
            </a:r>
            <a:endParaRPr lang="en-CA" sz="3600" dirty="0"/>
          </a:p>
        </p:txBody>
      </p:sp>
    </p:spTree>
    <p:extLst>
      <p:ext uri="{BB962C8B-B14F-4D97-AF65-F5344CB8AC3E}">
        <p14:creationId xmlns:p14="http://schemas.microsoft.com/office/powerpoint/2010/main" val="1297439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3F1DD35-E620-A1AC-35B6-016D9A3A873D}"/>
              </a:ext>
            </a:extLst>
          </p:cNvPr>
          <p:cNvSpPr>
            <a:spLocks noGrp="1"/>
          </p:cNvSpPr>
          <p:nvPr>
            <p:ph type="title"/>
          </p:nvPr>
        </p:nvSpPr>
        <p:spPr>
          <a:xfrm>
            <a:off x="838200" y="510167"/>
            <a:ext cx="5682418" cy="1680085"/>
          </a:xfrm>
        </p:spPr>
        <p:txBody>
          <a:bodyPr>
            <a:normAutofit fontScale="90000"/>
          </a:bodyPr>
          <a:lstStyle/>
          <a:p>
            <a:pPr>
              <a:lnSpc>
                <a:spcPct val="100000"/>
              </a:lnSpc>
            </a:pPr>
            <a:r>
              <a:rPr lang="en-CA" dirty="0"/>
              <a:t>IR needs a systemic understanding of our world</a:t>
            </a:r>
          </a:p>
        </p:txBody>
      </p:sp>
      <p:sp>
        <p:nvSpPr>
          <p:cNvPr id="5" name="Content Placeholder 4">
            <a:extLst>
              <a:ext uri="{FF2B5EF4-FFF2-40B4-BE49-F238E27FC236}">
                <a16:creationId xmlns:a16="http://schemas.microsoft.com/office/drawing/2014/main" id="{01D64FBB-BAE9-9021-D828-8057BE984A4F}"/>
              </a:ext>
            </a:extLst>
          </p:cNvPr>
          <p:cNvSpPr>
            <a:spLocks noGrp="1"/>
          </p:cNvSpPr>
          <p:nvPr>
            <p:ph sz="half" idx="1"/>
          </p:nvPr>
        </p:nvSpPr>
        <p:spPr>
          <a:xfrm>
            <a:off x="838199" y="2238703"/>
            <a:ext cx="5682417" cy="3190990"/>
          </a:xfrm>
        </p:spPr>
        <p:txBody>
          <a:bodyPr>
            <a:normAutofit/>
          </a:bodyPr>
          <a:lstStyle/>
          <a:p>
            <a:pPr marL="0" indent="0">
              <a:lnSpc>
                <a:spcPct val="110000"/>
              </a:lnSpc>
              <a:spcBef>
                <a:spcPts val="1800"/>
              </a:spcBef>
              <a:buNone/>
            </a:pPr>
            <a:r>
              <a:rPr lang="en-US" sz="2200" dirty="0"/>
              <a:t>IR research cannot be </a:t>
            </a:r>
            <a:r>
              <a:rPr lang="en-US" sz="2200" b="1" dirty="0"/>
              <a:t>rigorous</a:t>
            </a:r>
            <a:r>
              <a:rPr lang="en-US" sz="2200" dirty="0"/>
              <a:t> if it is not informed by an understanding of </a:t>
            </a:r>
            <a:r>
              <a:rPr lang="en-CA" sz="2200" b="1" dirty="0"/>
              <a:t>systemic power relations</a:t>
            </a:r>
            <a:r>
              <a:rPr lang="en-CA" sz="2200" dirty="0"/>
              <a:t> between dominant and oppressed groups in society and the structures that support </a:t>
            </a:r>
            <a:r>
              <a:rPr lang="en-CA" sz="2200" b="1" dirty="0"/>
              <a:t>systemic oppression</a:t>
            </a:r>
          </a:p>
          <a:p>
            <a:pPr marL="0" indent="0">
              <a:lnSpc>
                <a:spcPct val="110000"/>
              </a:lnSpc>
              <a:spcBef>
                <a:spcPts val="1800"/>
              </a:spcBef>
              <a:buNone/>
            </a:pPr>
            <a:r>
              <a:rPr lang="en-CA" sz="2200" dirty="0"/>
              <a:t>Without that understanding we are doomed to be trapped in a </a:t>
            </a:r>
            <a:r>
              <a:rPr lang="en-CA" sz="2200" dirty="0" err="1"/>
              <a:t>technosolutionist</a:t>
            </a:r>
            <a:r>
              <a:rPr lang="en-CA" sz="2200" dirty="0"/>
              <a:t> mindset</a:t>
            </a:r>
          </a:p>
        </p:txBody>
      </p:sp>
      <p:sp>
        <p:nvSpPr>
          <p:cNvPr id="10" name="TextBox 9">
            <a:extLst>
              <a:ext uri="{FF2B5EF4-FFF2-40B4-BE49-F238E27FC236}">
                <a16:creationId xmlns:a16="http://schemas.microsoft.com/office/drawing/2014/main" id="{0F5DD92F-B697-5DD5-1779-52C95622F231}"/>
              </a:ext>
            </a:extLst>
          </p:cNvPr>
          <p:cNvSpPr txBox="1"/>
          <p:nvPr/>
        </p:nvSpPr>
        <p:spPr>
          <a:xfrm>
            <a:off x="0" y="6581001"/>
            <a:ext cx="12192000" cy="276999"/>
          </a:xfrm>
          <a:prstGeom prst="rect">
            <a:avLst/>
          </a:prstGeom>
          <a:noFill/>
        </p:spPr>
        <p:txBody>
          <a:bodyPr wrap="square" anchor="b">
            <a:spAutoFit/>
          </a:bodyPr>
          <a:lstStyle/>
          <a:p>
            <a:pPr algn="ctr"/>
            <a:r>
              <a:rPr lang="en-US" sz="1200" dirty="0"/>
              <a:t>Mitra. </a:t>
            </a:r>
            <a:r>
              <a:rPr lang="en-US" sz="1200" dirty="0">
                <a:hlinkClick r:id="rId2"/>
              </a:rPr>
              <a:t>Towards Critical IR Theories and Practices</a:t>
            </a:r>
            <a:r>
              <a:rPr lang="en-US" sz="1200" dirty="0"/>
              <a:t>. In SIGIR Forum, 2026.</a:t>
            </a:r>
            <a:endParaRPr lang="en-CA" sz="1200" dirty="0"/>
          </a:p>
        </p:txBody>
      </p:sp>
      <p:grpSp>
        <p:nvGrpSpPr>
          <p:cNvPr id="18" name="Group 17">
            <a:extLst>
              <a:ext uri="{FF2B5EF4-FFF2-40B4-BE49-F238E27FC236}">
                <a16:creationId xmlns:a16="http://schemas.microsoft.com/office/drawing/2014/main" id="{287299EB-55F0-628C-07A8-B48BE2099DC2}"/>
              </a:ext>
            </a:extLst>
          </p:cNvPr>
          <p:cNvGrpSpPr/>
          <p:nvPr/>
        </p:nvGrpSpPr>
        <p:grpSpPr>
          <a:xfrm>
            <a:off x="6699745" y="510167"/>
            <a:ext cx="3302372" cy="2895877"/>
            <a:chOff x="6823759" y="323733"/>
            <a:chExt cx="2740368" cy="2403051"/>
          </a:xfrm>
        </p:grpSpPr>
        <p:pic>
          <p:nvPicPr>
            <p:cNvPr id="16" name="Picture 15">
              <a:extLst>
                <a:ext uri="{FF2B5EF4-FFF2-40B4-BE49-F238E27FC236}">
                  <a16:creationId xmlns:a16="http://schemas.microsoft.com/office/drawing/2014/main" id="{732894B3-054A-F17A-0B82-A0A6BF55B38D}"/>
                </a:ext>
              </a:extLst>
            </p:cNvPr>
            <p:cNvPicPr>
              <a:picLocks noChangeAspect="1"/>
            </p:cNvPicPr>
            <p:nvPr/>
          </p:nvPicPr>
          <p:blipFill>
            <a:blip r:embed="rId3"/>
            <a:srcRect b="88454"/>
            <a:stretch>
              <a:fillRect/>
            </a:stretch>
          </p:blipFill>
          <p:spPr>
            <a:xfrm>
              <a:off x="6823759" y="323733"/>
              <a:ext cx="2740368" cy="337094"/>
            </a:xfrm>
            <a:prstGeom prst="rect">
              <a:avLst/>
            </a:prstGeom>
          </p:spPr>
        </p:pic>
        <p:pic>
          <p:nvPicPr>
            <p:cNvPr id="17" name="Picture 16">
              <a:extLst>
                <a:ext uri="{FF2B5EF4-FFF2-40B4-BE49-F238E27FC236}">
                  <a16:creationId xmlns:a16="http://schemas.microsoft.com/office/drawing/2014/main" id="{164F8394-EABB-E1F4-0723-C6ECEA5EB65D}"/>
                </a:ext>
              </a:extLst>
            </p:cNvPr>
            <p:cNvPicPr>
              <a:picLocks noChangeAspect="1"/>
            </p:cNvPicPr>
            <p:nvPr/>
          </p:nvPicPr>
          <p:blipFill>
            <a:blip r:embed="rId3"/>
            <a:srcRect t="29237"/>
            <a:stretch>
              <a:fillRect/>
            </a:stretch>
          </p:blipFill>
          <p:spPr>
            <a:xfrm>
              <a:off x="6823759" y="660827"/>
              <a:ext cx="2740368" cy="2065957"/>
            </a:xfrm>
            <a:prstGeom prst="rect">
              <a:avLst/>
            </a:prstGeom>
          </p:spPr>
        </p:pic>
      </p:grpSp>
      <p:pic>
        <p:nvPicPr>
          <p:cNvPr id="19" name="Picture 18">
            <a:extLst>
              <a:ext uri="{FF2B5EF4-FFF2-40B4-BE49-F238E27FC236}">
                <a16:creationId xmlns:a16="http://schemas.microsoft.com/office/drawing/2014/main" id="{5D2695E7-81DE-0FC0-0576-1293C2EDA9CD}"/>
              </a:ext>
            </a:extLst>
          </p:cNvPr>
          <p:cNvPicPr>
            <a:picLocks noChangeAspect="1"/>
          </p:cNvPicPr>
          <p:nvPr/>
        </p:nvPicPr>
        <p:blipFill>
          <a:blip r:embed="rId4"/>
          <a:stretch>
            <a:fillRect/>
          </a:stretch>
        </p:blipFill>
        <p:spPr>
          <a:xfrm>
            <a:off x="8866269" y="197166"/>
            <a:ext cx="3033668" cy="1586573"/>
          </a:xfrm>
          <a:custGeom>
            <a:avLst/>
            <a:gdLst>
              <a:gd name="csX0" fmla="*/ 0 w 3033668"/>
              <a:gd name="csY0" fmla="*/ 0 h 1586573"/>
              <a:gd name="csX1" fmla="*/ 535948 w 3033668"/>
              <a:gd name="csY1" fmla="*/ 0 h 1586573"/>
              <a:gd name="csX2" fmla="*/ 1102233 w 3033668"/>
              <a:gd name="csY2" fmla="*/ 0 h 1586573"/>
              <a:gd name="csX3" fmla="*/ 1668517 w 3033668"/>
              <a:gd name="csY3" fmla="*/ 0 h 1586573"/>
              <a:gd name="csX4" fmla="*/ 2113455 w 3033668"/>
              <a:gd name="csY4" fmla="*/ 0 h 1586573"/>
              <a:gd name="csX5" fmla="*/ 2528057 w 3033668"/>
              <a:gd name="csY5" fmla="*/ 0 h 1586573"/>
              <a:gd name="csX6" fmla="*/ 3033668 w 3033668"/>
              <a:gd name="csY6" fmla="*/ 0 h 1586573"/>
              <a:gd name="csX7" fmla="*/ 3033668 w 3033668"/>
              <a:gd name="csY7" fmla="*/ 528858 h 1586573"/>
              <a:gd name="csX8" fmla="*/ 3033668 w 3033668"/>
              <a:gd name="csY8" fmla="*/ 1073581 h 1586573"/>
              <a:gd name="csX9" fmla="*/ 3033668 w 3033668"/>
              <a:gd name="csY9" fmla="*/ 1586573 h 1586573"/>
              <a:gd name="csX10" fmla="*/ 2528057 w 3033668"/>
              <a:gd name="csY10" fmla="*/ 1586573 h 1586573"/>
              <a:gd name="csX11" fmla="*/ 1992109 w 3033668"/>
              <a:gd name="csY11" fmla="*/ 1586573 h 1586573"/>
              <a:gd name="csX12" fmla="*/ 1516834 w 3033668"/>
              <a:gd name="csY12" fmla="*/ 1586573 h 1586573"/>
              <a:gd name="csX13" fmla="*/ 1102233 w 3033668"/>
              <a:gd name="csY13" fmla="*/ 1586573 h 1586573"/>
              <a:gd name="csX14" fmla="*/ 535948 w 3033668"/>
              <a:gd name="csY14" fmla="*/ 1586573 h 1586573"/>
              <a:gd name="csX15" fmla="*/ 0 w 3033668"/>
              <a:gd name="csY15" fmla="*/ 1586573 h 1586573"/>
              <a:gd name="csX16" fmla="*/ 0 w 3033668"/>
              <a:gd name="csY16" fmla="*/ 1105313 h 1586573"/>
              <a:gd name="csX17" fmla="*/ 0 w 3033668"/>
              <a:gd name="csY17" fmla="*/ 608186 h 1586573"/>
              <a:gd name="csX18" fmla="*/ 0 w 3033668"/>
              <a:gd name="csY18" fmla="*/ 0 h 15865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033668" h="1586573" fill="none" extrusionOk="0">
                <a:moveTo>
                  <a:pt x="0" y="0"/>
                </a:moveTo>
                <a:cubicBezTo>
                  <a:pt x="241692" y="-59638"/>
                  <a:pt x="380241" y="33123"/>
                  <a:pt x="535948" y="0"/>
                </a:cubicBezTo>
                <a:cubicBezTo>
                  <a:pt x="691655" y="-33123"/>
                  <a:pt x="953567" y="34579"/>
                  <a:pt x="1102233" y="0"/>
                </a:cubicBezTo>
                <a:cubicBezTo>
                  <a:pt x="1250900" y="-34579"/>
                  <a:pt x="1510583" y="27457"/>
                  <a:pt x="1668517" y="0"/>
                </a:cubicBezTo>
                <a:cubicBezTo>
                  <a:pt x="1826451" y="-27457"/>
                  <a:pt x="1938478" y="38600"/>
                  <a:pt x="2113455" y="0"/>
                </a:cubicBezTo>
                <a:cubicBezTo>
                  <a:pt x="2288432" y="-38600"/>
                  <a:pt x="2413739" y="39630"/>
                  <a:pt x="2528057" y="0"/>
                </a:cubicBezTo>
                <a:cubicBezTo>
                  <a:pt x="2642375" y="-39630"/>
                  <a:pt x="2831878" y="18862"/>
                  <a:pt x="3033668" y="0"/>
                </a:cubicBezTo>
                <a:cubicBezTo>
                  <a:pt x="3064901" y="152173"/>
                  <a:pt x="3008973" y="319187"/>
                  <a:pt x="3033668" y="528858"/>
                </a:cubicBezTo>
                <a:cubicBezTo>
                  <a:pt x="3058363" y="738529"/>
                  <a:pt x="3015783" y="944555"/>
                  <a:pt x="3033668" y="1073581"/>
                </a:cubicBezTo>
                <a:cubicBezTo>
                  <a:pt x="3051553" y="1202607"/>
                  <a:pt x="2982671" y="1469405"/>
                  <a:pt x="3033668" y="1586573"/>
                </a:cubicBezTo>
                <a:cubicBezTo>
                  <a:pt x="2922317" y="1636717"/>
                  <a:pt x="2648939" y="1554008"/>
                  <a:pt x="2528057" y="1586573"/>
                </a:cubicBezTo>
                <a:cubicBezTo>
                  <a:pt x="2407175" y="1619138"/>
                  <a:pt x="2255870" y="1563894"/>
                  <a:pt x="1992109" y="1586573"/>
                </a:cubicBezTo>
                <a:cubicBezTo>
                  <a:pt x="1728348" y="1609252"/>
                  <a:pt x="1683981" y="1542535"/>
                  <a:pt x="1516834" y="1586573"/>
                </a:cubicBezTo>
                <a:cubicBezTo>
                  <a:pt x="1349688" y="1630611"/>
                  <a:pt x="1251190" y="1551838"/>
                  <a:pt x="1102233" y="1586573"/>
                </a:cubicBezTo>
                <a:cubicBezTo>
                  <a:pt x="953276" y="1621308"/>
                  <a:pt x="649362" y="1532014"/>
                  <a:pt x="535948" y="1586573"/>
                </a:cubicBezTo>
                <a:cubicBezTo>
                  <a:pt x="422535" y="1641132"/>
                  <a:pt x="200197" y="1585748"/>
                  <a:pt x="0" y="1586573"/>
                </a:cubicBezTo>
                <a:cubicBezTo>
                  <a:pt x="-10930" y="1402819"/>
                  <a:pt x="19597" y="1304305"/>
                  <a:pt x="0" y="1105313"/>
                </a:cubicBezTo>
                <a:cubicBezTo>
                  <a:pt x="-19597" y="906321"/>
                  <a:pt x="25079" y="828773"/>
                  <a:pt x="0" y="608186"/>
                </a:cubicBezTo>
                <a:cubicBezTo>
                  <a:pt x="-25079" y="387599"/>
                  <a:pt x="25842" y="184824"/>
                  <a:pt x="0" y="0"/>
                </a:cubicBezTo>
                <a:close/>
              </a:path>
              <a:path w="3033668" h="1586573" stroke="0" extrusionOk="0">
                <a:moveTo>
                  <a:pt x="0" y="0"/>
                </a:moveTo>
                <a:cubicBezTo>
                  <a:pt x="169656" y="-15489"/>
                  <a:pt x="349327" y="33607"/>
                  <a:pt x="505611" y="0"/>
                </a:cubicBezTo>
                <a:cubicBezTo>
                  <a:pt x="661895" y="-33607"/>
                  <a:pt x="934199" y="24493"/>
                  <a:pt x="1071896" y="0"/>
                </a:cubicBezTo>
                <a:cubicBezTo>
                  <a:pt x="1209593" y="-24493"/>
                  <a:pt x="1287011" y="11098"/>
                  <a:pt x="1486497" y="0"/>
                </a:cubicBezTo>
                <a:cubicBezTo>
                  <a:pt x="1685983" y="-11098"/>
                  <a:pt x="1851429" y="55800"/>
                  <a:pt x="1961772" y="0"/>
                </a:cubicBezTo>
                <a:cubicBezTo>
                  <a:pt x="2072115" y="-55800"/>
                  <a:pt x="2305847" y="29434"/>
                  <a:pt x="2497720" y="0"/>
                </a:cubicBezTo>
                <a:cubicBezTo>
                  <a:pt x="2689593" y="-29434"/>
                  <a:pt x="2791143" y="45714"/>
                  <a:pt x="3033668" y="0"/>
                </a:cubicBezTo>
                <a:cubicBezTo>
                  <a:pt x="3033804" y="273788"/>
                  <a:pt x="3005166" y="433024"/>
                  <a:pt x="3033668" y="560589"/>
                </a:cubicBezTo>
                <a:cubicBezTo>
                  <a:pt x="3062170" y="688154"/>
                  <a:pt x="2992861" y="919754"/>
                  <a:pt x="3033668" y="1105313"/>
                </a:cubicBezTo>
                <a:cubicBezTo>
                  <a:pt x="3074475" y="1290872"/>
                  <a:pt x="3025500" y="1422581"/>
                  <a:pt x="3033668" y="1586573"/>
                </a:cubicBezTo>
                <a:cubicBezTo>
                  <a:pt x="2807898" y="1618101"/>
                  <a:pt x="2695342" y="1536379"/>
                  <a:pt x="2558393" y="1586573"/>
                </a:cubicBezTo>
                <a:cubicBezTo>
                  <a:pt x="2421444" y="1636767"/>
                  <a:pt x="2304211" y="1538808"/>
                  <a:pt x="2143792" y="1586573"/>
                </a:cubicBezTo>
                <a:cubicBezTo>
                  <a:pt x="1983373" y="1634338"/>
                  <a:pt x="1817997" y="1584266"/>
                  <a:pt x="1577507" y="1586573"/>
                </a:cubicBezTo>
                <a:cubicBezTo>
                  <a:pt x="1337018" y="1588880"/>
                  <a:pt x="1292129" y="1552008"/>
                  <a:pt x="1132569" y="1586573"/>
                </a:cubicBezTo>
                <a:cubicBezTo>
                  <a:pt x="973009" y="1621138"/>
                  <a:pt x="812139" y="1537693"/>
                  <a:pt x="657295" y="1586573"/>
                </a:cubicBezTo>
                <a:cubicBezTo>
                  <a:pt x="502451" y="1635453"/>
                  <a:pt x="135515" y="1560385"/>
                  <a:pt x="0" y="1586573"/>
                </a:cubicBezTo>
                <a:cubicBezTo>
                  <a:pt x="-49722" y="1394428"/>
                  <a:pt x="6774" y="1207947"/>
                  <a:pt x="0" y="1089447"/>
                </a:cubicBezTo>
                <a:cubicBezTo>
                  <a:pt x="-6774" y="970947"/>
                  <a:pt x="53922" y="830880"/>
                  <a:pt x="0" y="592321"/>
                </a:cubicBezTo>
                <a:cubicBezTo>
                  <a:pt x="-53922" y="353762"/>
                  <a:pt x="20896" y="135298"/>
                  <a:pt x="0" y="0"/>
                </a:cubicBezTo>
                <a:close/>
              </a:path>
            </a:pathLst>
          </a:custGeom>
          <a:ln>
            <a:solidFill>
              <a:schemeClr val="tx1"/>
            </a:solidFill>
            <a:extLst>
              <a:ext uri="{C807C97D-BFC1-408E-A445-0C87EB9F89A2}">
                <ask:lineSketchStyleProps xmlns:ask="http://schemas.microsoft.com/office/drawing/2018/sketchyshapes" sd="481711788">
                  <a:prstGeom prst="rect">
                    <a:avLst/>
                  </a:prstGeom>
                  <ask:type>
                    <ask:lineSketchScribble/>
                  </ask:type>
                </ask:lineSketchStyleProps>
              </a:ext>
            </a:extLst>
          </a:ln>
        </p:spPr>
      </p:pic>
      <p:pic>
        <p:nvPicPr>
          <p:cNvPr id="20" name="Picture 19">
            <a:extLst>
              <a:ext uri="{FF2B5EF4-FFF2-40B4-BE49-F238E27FC236}">
                <a16:creationId xmlns:a16="http://schemas.microsoft.com/office/drawing/2014/main" id="{81B48621-6E92-FC7A-4ADD-072D688E8DAD}"/>
              </a:ext>
            </a:extLst>
          </p:cNvPr>
          <p:cNvPicPr>
            <a:picLocks noChangeAspect="1"/>
          </p:cNvPicPr>
          <p:nvPr/>
        </p:nvPicPr>
        <p:blipFill>
          <a:blip r:embed="rId5"/>
          <a:stretch>
            <a:fillRect/>
          </a:stretch>
        </p:blipFill>
        <p:spPr>
          <a:xfrm>
            <a:off x="8866269" y="2238703"/>
            <a:ext cx="3147218" cy="1886568"/>
          </a:xfrm>
          <a:custGeom>
            <a:avLst/>
            <a:gdLst>
              <a:gd name="csX0" fmla="*/ 0 w 3147218"/>
              <a:gd name="csY0" fmla="*/ 0 h 1886568"/>
              <a:gd name="csX1" fmla="*/ 461592 w 3147218"/>
              <a:gd name="csY1" fmla="*/ 0 h 1886568"/>
              <a:gd name="csX2" fmla="*/ 923184 w 3147218"/>
              <a:gd name="csY2" fmla="*/ 0 h 1886568"/>
              <a:gd name="csX3" fmla="*/ 1353304 w 3147218"/>
              <a:gd name="csY3" fmla="*/ 0 h 1886568"/>
              <a:gd name="csX4" fmla="*/ 1814896 w 3147218"/>
              <a:gd name="csY4" fmla="*/ 0 h 1886568"/>
              <a:gd name="csX5" fmla="*/ 2339432 w 3147218"/>
              <a:gd name="csY5" fmla="*/ 0 h 1886568"/>
              <a:gd name="csX6" fmla="*/ 3147218 w 3147218"/>
              <a:gd name="csY6" fmla="*/ 0 h 1886568"/>
              <a:gd name="csX7" fmla="*/ 3147218 w 3147218"/>
              <a:gd name="csY7" fmla="*/ 471642 h 1886568"/>
              <a:gd name="csX8" fmla="*/ 3147218 w 3147218"/>
              <a:gd name="csY8" fmla="*/ 943284 h 1886568"/>
              <a:gd name="csX9" fmla="*/ 3147218 w 3147218"/>
              <a:gd name="csY9" fmla="*/ 1433792 h 1886568"/>
              <a:gd name="csX10" fmla="*/ 3147218 w 3147218"/>
              <a:gd name="csY10" fmla="*/ 1886568 h 1886568"/>
              <a:gd name="csX11" fmla="*/ 2622682 w 3147218"/>
              <a:gd name="csY11" fmla="*/ 1886568 h 1886568"/>
              <a:gd name="csX12" fmla="*/ 2035201 w 3147218"/>
              <a:gd name="csY12" fmla="*/ 1886568 h 1886568"/>
              <a:gd name="csX13" fmla="*/ 1479192 w 3147218"/>
              <a:gd name="csY13" fmla="*/ 1886568 h 1886568"/>
              <a:gd name="csX14" fmla="*/ 1049073 w 3147218"/>
              <a:gd name="csY14" fmla="*/ 1886568 h 1886568"/>
              <a:gd name="csX15" fmla="*/ 556009 w 3147218"/>
              <a:gd name="csY15" fmla="*/ 1886568 h 1886568"/>
              <a:gd name="csX16" fmla="*/ 0 w 3147218"/>
              <a:gd name="csY16" fmla="*/ 1886568 h 1886568"/>
              <a:gd name="csX17" fmla="*/ 0 w 3147218"/>
              <a:gd name="csY17" fmla="*/ 1433792 h 1886568"/>
              <a:gd name="csX18" fmla="*/ 0 w 3147218"/>
              <a:gd name="csY18" fmla="*/ 924418 h 1886568"/>
              <a:gd name="csX19" fmla="*/ 0 w 3147218"/>
              <a:gd name="csY19" fmla="*/ 452776 h 1886568"/>
              <a:gd name="csX20" fmla="*/ 0 w 3147218"/>
              <a:gd name="csY20" fmla="*/ 0 h 1886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3147218" h="1886568" fill="none" extrusionOk="0">
                <a:moveTo>
                  <a:pt x="0" y="0"/>
                </a:moveTo>
                <a:cubicBezTo>
                  <a:pt x="189565" y="-51693"/>
                  <a:pt x="289039" y="1096"/>
                  <a:pt x="461592" y="0"/>
                </a:cubicBezTo>
                <a:cubicBezTo>
                  <a:pt x="634145" y="-1096"/>
                  <a:pt x="700125" y="6365"/>
                  <a:pt x="923184" y="0"/>
                </a:cubicBezTo>
                <a:cubicBezTo>
                  <a:pt x="1146243" y="-6365"/>
                  <a:pt x="1262550" y="35499"/>
                  <a:pt x="1353304" y="0"/>
                </a:cubicBezTo>
                <a:cubicBezTo>
                  <a:pt x="1444058" y="-35499"/>
                  <a:pt x="1634331" y="8844"/>
                  <a:pt x="1814896" y="0"/>
                </a:cubicBezTo>
                <a:cubicBezTo>
                  <a:pt x="1995461" y="-8844"/>
                  <a:pt x="2099641" y="44770"/>
                  <a:pt x="2339432" y="0"/>
                </a:cubicBezTo>
                <a:cubicBezTo>
                  <a:pt x="2579223" y="-44770"/>
                  <a:pt x="2762173" y="38050"/>
                  <a:pt x="3147218" y="0"/>
                </a:cubicBezTo>
                <a:cubicBezTo>
                  <a:pt x="3169760" y="174854"/>
                  <a:pt x="3144563" y="285637"/>
                  <a:pt x="3147218" y="471642"/>
                </a:cubicBezTo>
                <a:cubicBezTo>
                  <a:pt x="3149873" y="657647"/>
                  <a:pt x="3097775" y="848074"/>
                  <a:pt x="3147218" y="943284"/>
                </a:cubicBezTo>
                <a:cubicBezTo>
                  <a:pt x="3196661" y="1038494"/>
                  <a:pt x="3145698" y="1299472"/>
                  <a:pt x="3147218" y="1433792"/>
                </a:cubicBezTo>
                <a:cubicBezTo>
                  <a:pt x="3148738" y="1568112"/>
                  <a:pt x="3103173" y="1765757"/>
                  <a:pt x="3147218" y="1886568"/>
                </a:cubicBezTo>
                <a:cubicBezTo>
                  <a:pt x="3024734" y="1929396"/>
                  <a:pt x="2727933" y="1855913"/>
                  <a:pt x="2622682" y="1886568"/>
                </a:cubicBezTo>
                <a:cubicBezTo>
                  <a:pt x="2517431" y="1917223"/>
                  <a:pt x="2196877" y="1880987"/>
                  <a:pt x="2035201" y="1886568"/>
                </a:cubicBezTo>
                <a:cubicBezTo>
                  <a:pt x="1873525" y="1892149"/>
                  <a:pt x="1657441" y="1854984"/>
                  <a:pt x="1479192" y="1886568"/>
                </a:cubicBezTo>
                <a:cubicBezTo>
                  <a:pt x="1300943" y="1918152"/>
                  <a:pt x="1258957" y="1858014"/>
                  <a:pt x="1049073" y="1886568"/>
                </a:cubicBezTo>
                <a:cubicBezTo>
                  <a:pt x="839189" y="1915122"/>
                  <a:pt x="698916" y="1835443"/>
                  <a:pt x="556009" y="1886568"/>
                </a:cubicBezTo>
                <a:cubicBezTo>
                  <a:pt x="413102" y="1937693"/>
                  <a:pt x="255948" y="1822904"/>
                  <a:pt x="0" y="1886568"/>
                </a:cubicBezTo>
                <a:cubicBezTo>
                  <a:pt x="-28694" y="1667376"/>
                  <a:pt x="29961" y="1579823"/>
                  <a:pt x="0" y="1433792"/>
                </a:cubicBezTo>
                <a:cubicBezTo>
                  <a:pt x="-29961" y="1287761"/>
                  <a:pt x="56781" y="1134409"/>
                  <a:pt x="0" y="924418"/>
                </a:cubicBezTo>
                <a:cubicBezTo>
                  <a:pt x="-56781" y="714427"/>
                  <a:pt x="45864" y="620016"/>
                  <a:pt x="0" y="452776"/>
                </a:cubicBezTo>
                <a:cubicBezTo>
                  <a:pt x="-45864" y="285536"/>
                  <a:pt x="37101" y="103275"/>
                  <a:pt x="0" y="0"/>
                </a:cubicBezTo>
                <a:close/>
              </a:path>
              <a:path w="3147218" h="1886568" stroke="0" extrusionOk="0">
                <a:moveTo>
                  <a:pt x="0" y="0"/>
                </a:moveTo>
                <a:cubicBezTo>
                  <a:pt x="217580" y="-43875"/>
                  <a:pt x="376149" y="56657"/>
                  <a:pt x="524536" y="0"/>
                </a:cubicBezTo>
                <a:cubicBezTo>
                  <a:pt x="672923" y="-56657"/>
                  <a:pt x="919504" y="949"/>
                  <a:pt x="1112017" y="0"/>
                </a:cubicBezTo>
                <a:cubicBezTo>
                  <a:pt x="1304530" y="-949"/>
                  <a:pt x="1361813" y="34770"/>
                  <a:pt x="1542137" y="0"/>
                </a:cubicBezTo>
                <a:cubicBezTo>
                  <a:pt x="1722461" y="-34770"/>
                  <a:pt x="1891395" y="277"/>
                  <a:pt x="2035201" y="0"/>
                </a:cubicBezTo>
                <a:cubicBezTo>
                  <a:pt x="2179007" y="-277"/>
                  <a:pt x="2360003" y="58466"/>
                  <a:pt x="2591209" y="0"/>
                </a:cubicBezTo>
                <a:cubicBezTo>
                  <a:pt x="2822415" y="-58466"/>
                  <a:pt x="2956965" y="12681"/>
                  <a:pt x="3147218" y="0"/>
                </a:cubicBezTo>
                <a:cubicBezTo>
                  <a:pt x="3179420" y="194416"/>
                  <a:pt x="3118503" y="318206"/>
                  <a:pt x="3147218" y="509373"/>
                </a:cubicBezTo>
                <a:cubicBezTo>
                  <a:pt x="3175933" y="700540"/>
                  <a:pt x="3109351" y="860005"/>
                  <a:pt x="3147218" y="999881"/>
                </a:cubicBezTo>
                <a:cubicBezTo>
                  <a:pt x="3185085" y="1139757"/>
                  <a:pt x="3102124" y="1221084"/>
                  <a:pt x="3147218" y="1414926"/>
                </a:cubicBezTo>
                <a:cubicBezTo>
                  <a:pt x="3192312" y="1608768"/>
                  <a:pt x="3123026" y="1771465"/>
                  <a:pt x="3147218" y="1886568"/>
                </a:cubicBezTo>
                <a:cubicBezTo>
                  <a:pt x="3044250" y="1935067"/>
                  <a:pt x="2792652" y="1846258"/>
                  <a:pt x="2654154" y="1886568"/>
                </a:cubicBezTo>
                <a:cubicBezTo>
                  <a:pt x="2515656" y="1926878"/>
                  <a:pt x="2359051" y="1862041"/>
                  <a:pt x="2066673" y="1886568"/>
                </a:cubicBezTo>
                <a:cubicBezTo>
                  <a:pt x="1774295" y="1911095"/>
                  <a:pt x="1830809" y="1853057"/>
                  <a:pt x="1605081" y="1886568"/>
                </a:cubicBezTo>
                <a:cubicBezTo>
                  <a:pt x="1379353" y="1920079"/>
                  <a:pt x="1285358" y="1827513"/>
                  <a:pt x="1112017" y="1886568"/>
                </a:cubicBezTo>
                <a:cubicBezTo>
                  <a:pt x="938676" y="1945623"/>
                  <a:pt x="771852" y="1826896"/>
                  <a:pt x="587481" y="1886568"/>
                </a:cubicBezTo>
                <a:cubicBezTo>
                  <a:pt x="403110" y="1946240"/>
                  <a:pt x="153569" y="1846805"/>
                  <a:pt x="0" y="1886568"/>
                </a:cubicBezTo>
                <a:cubicBezTo>
                  <a:pt x="-24196" y="1665063"/>
                  <a:pt x="15364" y="1515775"/>
                  <a:pt x="0" y="1377195"/>
                </a:cubicBezTo>
                <a:cubicBezTo>
                  <a:pt x="-15364" y="1238615"/>
                  <a:pt x="20906" y="1091531"/>
                  <a:pt x="0" y="943284"/>
                </a:cubicBezTo>
                <a:cubicBezTo>
                  <a:pt x="-20906" y="795037"/>
                  <a:pt x="14640" y="573123"/>
                  <a:pt x="0" y="452776"/>
                </a:cubicBezTo>
                <a:cubicBezTo>
                  <a:pt x="-14640" y="332429"/>
                  <a:pt x="27988" y="162904"/>
                  <a:pt x="0" y="0"/>
                </a:cubicBezTo>
                <a:close/>
              </a:path>
            </a:pathLst>
          </a:custGeom>
          <a:ln>
            <a:solidFill>
              <a:schemeClr val="tx1"/>
            </a:solidFill>
            <a:extLst>
              <a:ext uri="{C807C97D-BFC1-408E-A445-0C87EB9F89A2}">
                <ask:lineSketchStyleProps xmlns:ask="http://schemas.microsoft.com/office/drawing/2018/sketchyshapes" sd="481711788">
                  <a:prstGeom prst="rect">
                    <a:avLst/>
                  </a:prstGeom>
                  <ask:type>
                    <ask:lineSketchScribble/>
                  </ask:type>
                </ask:lineSketchStyleProps>
              </a:ext>
            </a:extLst>
          </a:ln>
        </p:spPr>
      </p:pic>
      <p:pic>
        <p:nvPicPr>
          <p:cNvPr id="23" name="Picture 22">
            <a:extLst>
              <a:ext uri="{FF2B5EF4-FFF2-40B4-BE49-F238E27FC236}">
                <a16:creationId xmlns:a16="http://schemas.microsoft.com/office/drawing/2014/main" id="{222F88AE-8A5A-7E22-BB57-558D90BC589D}"/>
              </a:ext>
            </a:extLst>
          </p:cNvPr>
          <p:cNvPicPr>
            <a:picLocks noChangeAspect="1"/>
          </p:cNvPicPr>
          <p:nvPr/>
        </p:nvPicPr>
        <p:blipFill>
          <a:blip r:embed="rId6"/>
          <a:stretch>
            <a:fillRect/>
          </a:stretch>
        </p:blipFill>
        <p:spPr>
          <a:xfrm>
            <a:off x="6763571" y="4424084"/>
            <a:ext cx="3647739" cy="1841795"/>
          </a:xfrm>
          <a:custGeom>
            <a:avLst/>
            <a:gdLst>
              <a:gd name="csX0" fmla="*/ 0 w 3647739"/>
              <a:gd name="csY0" fmla="*/ 0 h 1841795"/>
              <a:gd name="csX1" fmla="*/ 521106 w 3647739"/>
              <a:gd name="csY1" fmla="*/ 0 h 1841795"/>
              <a:gd name="csX2" fmla="*/ 969256 w 3647739"/>
              <a:gd name="csY2" fmla="*/ 0 h 1841795"/>
              <a:gd name="csX3" fmla="*/ 1490362 w 3647739"/>
              <a:gd name="csY3" fmla="*/ 0 h 1841795"/>
              <a:gd name="csX4" fmla="*/ 2011468 w 3647739"/>
              <a:gd name="csY4" fmla="*/ 0 h 1841795"/>
              <a:gd name="csX5" fmla="*/ 2532573 w 3647739"/>
              <a:gd name="csY5" fmla="*/ 0 h 1841795"/>
              <a:gd name="csX6" fmla="*/ 3017201 w 3647739"/>
              <a:gd name="csY6" fmla="*/ 0 h 1841795"/>
              <a:gd name="csX7" fmla="*/ 3647739 w 3647739"/>
              <a:gd name="csY7" fmla="*/ 0 h 1841795"/>
              <a:gd name="csX8" fmla="*/ 3647739 w 3647739"/>
              <a:gd name="csY8" fmla="*/ 405195 h 1841795"/>
              <a:gd name="csX9" fmla="*/ 3647739 w 3647739"/>
              <a:gd name="csY9" fmla="*/ 865644 h 1841795"/>
              <a:gd name="csX10" fmla="*/ 3647739 w 3647739"/>
              <a:gd name="csY10" fmla="*/ 1326092 h 1841795"/>
              <a:gd name="csX11" fmla="*/ 3647739 w 3647739"/>
              <a:gd name="csY11" fmla="*/ 1841795 h 1841795"/>
              <a:gd name="csX12" fmla="*/ 3163111 w 3647739"/>
              <a:gd name="csY12" fmla="*/ 1841795 h 1841795"/>
              <a:gd name="csX13" fmla="*/ 2678483 w 3647739"/>
              <a:gd name="csY13" fmla="*/ 1841795 h 1841795"/>
              <a:gd name="csX14" fmla="*/ 2120900 w 3647739"/>
              <a:gd name="csY14" fmla="*/ 1841795 h 1841795"/>
              <a:gd name="csX15" fmla="*/ 1636271 w 3647739"/>
              <a:gd name="csY15" fmla="*/ 1841795 h 1841795"/>
              <a:gd name="csX16" fmla="*/ 1078689 w 3647739"/>
              <a:gd name="csY16" fmla="*/ 1841795 h 1841795"/>
              <a:gd name="csX17" fmla="*/ 484628 w 3647739"/>
              <a:gd name="csY17" fmla="*/ 1841795 h 1841795"/>
              <a:gd name="csX18" fmla="*/ 0 w 3647739"/>
              <a:gd name="csY18" fmla="*/ 1841795 h 1841795"/>
              <a:gd name="csX19" fmla="*/ 0 w 3647739"/>
              <a:gd name="csY19" fmla="*/ 1399764 h 1841795"/>
              <a:gd name="csX20" fmla="*/ 0 w 3647739"/>
              <a:gd name="csY20" fmla="*/ 939315 h 1841795"/>
              <a:gd name="csX21" fmla="*/ 0 w 3647739"/>
              <a:gd name="csY21" fmla="*/ 515703 h 1841795"/>
              <a:gd name="csX22" fmla="*/ 0 w 3647739"/>
              <a:gd name="csY22" fmla="*/ 0 h 18417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3647739" h="1841795" fill="none" extrusionOk="0">
                <a:moveTo>
                  <a:pt x="0" y="0"/>
                </a:moveTo>
                <a:cubicBezTo>
                  <a:pt x="217246" y="-26069"/>
                  <a:pt x="325992" y="23021"/>
                  <a:pt x="521106" y="0"/>
                </a:cubicBezTo>
                <a:cubicBezTo>
                  <a:pt x="716220" y="-23021"/>
                  <a:pt x="834542" y="49287"/>
                  <a:pt x="969256" y="0"/>
                </a:cubicBezTo>
                <a:cubicBezTo>
                  <a:pt x="1103970" y="-49287"/>
                  <a:pt x="1383868" y="56417"/>
                  <a:pt x="1490362" y="0"/>
                </a:cubicBezTo>
                <a:cubicBezTo>
                  <a:pt x="1596856" y="-56417"/>
                  <a:pt x="1819849" y="59360"/>
                  <a:pt x="2011468" y="0"/>
                </a:cubicBezTo>
                <a:cubicBezTo>
                  <a:pt x="2203087" y="-59360"/>
                  <a:pt x="2375163" y="62523"/>
                  <a:pt x="2532573" y="0"/>
                </a:cubicBezTo>
                <a:cubicBezTo>
                  <a:pt x="2689983" y="-62523"/>
                  <a:pt x="2821625" y="14940"/>
                  <a:pt x="3017201" y="0"/>
                </a:cubicBezTo>
                <a:cubicBezTo>
                  <a:pt x="3212777" y="-14940"/>
                  <a:pt x="3378269" y="75487"/>
                  <a:pt x="3647739" y="0"/>
                </a:cubicBezTo>
                <a:cubicBezTo>
                  <a:pt x="3678863" y="81995"/>
                  <a:pt x="3626142" y="293464"/>
                  <a:pt x="3647739" y="405195"/>
                </a:cubicBezTo>
                <a:cubicBezTo>
                  <a:pt x="3669336" y="516927"/>
                  <a:pt x="3609273" y="657004"/>
                  <a:pt x="3647739" y="865644"/>
                </a:cubicBezTo>
                <a:cubicBezTo>
                  <a:pt x="3686205" y="1074284"/>
                  <a:pt x="3636404" y="1131618"/>
                  <a:pt x="3647739" y="1326092"/>
                </a:cubicBezTo>
                <a:cubicBezTo>
                  <a:pt x="3659074" y="1520566"/>
                  <a:pt x="3615259" y="1708294"/>
                  <a:pt x="3647739" y="1841795"/>
                </a:cubicBezTo>
                <a:cubicBezTo>
                  <a:pt x="3461573" y="1875589"/>
                  <a:pt x="3269459" y="1815712"/>
                  <a:pt x="3163111" y="1841795"/>
                </a:cubicBezTo>
                <a:cubicBezTo>
                  <a:pt x="3056763" y="1867878"/>
                  <a:pt x="2906743" y="1787347"/>
                  <a:pt x="2678483" y="1841795"/>
                </a:cubicBezTo>
                <a:cubicBezTo>
                  <a:pt x="2450223" y="1896243"/>
                  <a:pt x="2380767" y="1833152"/>
                  <a:pt x="2120900" y="1841795"/>
                </a:cubicBezTo>
                <a:cubicBezTo>
                  <a:pt x="1861033" y="1850438"/>
                  <a:pt x="1767589" y="1811081"/>
                  <a:pt x="1636271" y="1841795"/>
                </a:cubicBezTo>
                <a:cubicBezTo>
                  <a:pt x="1504953" y="1872509"/>
                  <a:pt x="1285122" y="1777195"/>
                  <a:pt x="1078689" y="1841795"/>
                </a:cubicBezTo>
                <a:cubicBezTo>
                  <a:pt x="872256" y="1906395"/>
                  <a:pt x="766743" y="1817204"/>
                  <a:pt x="484628" y="1841795"/>
                </a:cubicBezTo>
                <a:cubicBezTo>
                  <a:pt x="202513" y="1866386"/>
                  <a:pt x="195845" y="1838336"/>
                  <a:pt x="0" y="1841795"/>
                </a:cubicBezTo>
                <a:cubicBezTo>
                  <a:pt x="-50936" y="1674374"/>
                  <a:pt x="30573" y="1604835"/>
                  <a:pt x="0" y="1399764"/>
                </a:cubicBezTo>
                <a:cubicBezTo>
                  <a:pt x="-30573" y="1194693"/>
                  <a:pt x="3161" y="1116924"/>
                  <a:pt x="0" y="939315"/>
                </a:cubicBezTo>
                <a:cubicBezTo>
                  <a:pt x="-3161" y="761706"/>
                  <a:pt x="49328" y="680416"/>
                  <a:pt x="0" y="515703"/>
                </a:cubicBezTo>
                <a:cubicBezTo>
                  <a:pt x="-49328" y="350990"/>
                  <a:pt x="16634" y="208440"/>
                  <a:pt x="0" y="0"/>
                </a:cubicBezTo>
                <a:close/>
              </a:path>
              <a:path w="3647739" h="1841795" stroke="0" extrusionOk="0">
                <a:moveTo>
                  <a:pt x="0" y="0"/>
                </a:moveTo>
                <a:cubicBezTo>
                  <a:pt x="109969" y="-36804"/>
                  <a:pt x="401204" y="49322"/>
                  <a:pt x="521106" y="0"/>
                </a:cubicBezTo>
                <a:cubicBezTo>
                  <a:pt x="641008" y="-49322"/>
                  <a:pt x="912745" y="33892"/>
                  <a:pt x="1115166" y="0"/>
                </a:cubicBezTo>
                <a:cubicBezTo>
                  <a:pt x="1317587" y="-33892"/>
                  <a:pt x="1356077" y="26358"/>
                  <a:pt x="1526839" y="0"/>
                </a:cubicBezTo>
                <a:cubicBezTo>
                  <a:pt x="1697601" y="-26358"/>
                  <a:pt x="1855991" y="43438"/>
                  <a:pt x="2011468" y="0"/>
                </a:cubicBezTo>
                <a:cubicBezTo>
                  <a:pt x="2166945" y="-43438"/>
                  <a:pt x="2330356" y="11712"/>
                  <a:pt x="2569050" y="0"/>
                </a:cubicBezTo>
                <a:cubicBezTo>
                  <a:pt x="2807744" y="-11712"/>
                  <a:pt x="2999372" y="42792"/>
                  <a:pt x="3163111" y="0"/>
                </a:cubicBezTo>
                <a:cubicBezTo>
                  <a:pt x="3326850" y="-42792"/>
                  <a:pt x="3543379" y="35071"/>
                  <a:pt x="3647739" y="0"/>
                </a:cubicBezTo>
                <a:cubicBezTo>
                  <a:pt x="3697349" y="168322"/>
                  <a:pt x="3625227" y="241140"/>
                  <a:pt x="3647739" y="423613"/>
                </a:cubicBezTo>
                <a:cubicBezTo>
                  <a:pt x="3670251" y="606086"/>
                  <a:pt x="3616410" y="637151"/>
                  <a:pt x="3647739" y="828808"/>
                </a:cubicBezTo>
                <a:cubicBezTo>
                  <a:pt x="3679068" y="1020465"/>
                  <a:pt x="3639989" y="1122922"/>
                  <a:pt x="3647739" y="1270839"/>
                </a:cubicBezTo>
                <a:cubicBezTo>
                  <a:pt x="3655489" y="1418756"/>
                  <a:pt x="3647061" y="1708081"/>
                  <a:pt x="3647739" y="1841795"/>
                </a:cubicBezTo>
                <a:cubicBezTo>
                  <a:pt x="3508578" y="1849341"/>
                  <a:pt x="3348809" y="1779293"/>
                  <a:pt x="3090156" y="1841795"/>
                </a:cubicBezTo>
                <a:cubicBezTo>
                  <a:pt x="2831503" y="1904297"/>
                  <a:pt x="2804813" y="1838370"/>
                  <a:pt x="2642005" y="1841795"/>
                </a:cubicBezTo>
                <a:cubicBezTo>
                  <a:pt x="2479197" y="1845220"/>
                  <a:pt x="2266612" y="1787687"/>
                  <a:pt x="2157377" y="1841795"/>
                </a:cubicBezTo>
                <a:cubicBezTo>
                  <a:pt x="2048142" y="1895903"/>
                  <a:pt x="1890169" y="1810708"/>
                  <a:pt x="1636271" y="1841795"/>
                </a:cubicBezTo>
                <a:cubicBezTo>
                  <a:pt x="1382373" y="1872882"/>
                  <a:pt x="1338762" y="1803209"/>
                  <a:pt x="1188121" y="1841795"/>
                </a:cubicBezTo>
                <a:cubicBezTo>
                  <a:pt x="1037480" y="1880381"/>
                  <a:pt x="819497" y="1795651"/>
                  <a:pt x="594060" y="1841795"/>
                </a:cubicBezTo>
                <a:cubicBezTo>
                  <a:pt x="368623" y="1887939"/>
                  <a:pt x="244848" y="1812760"/>
                  <a:pt x="0" y="1841795"/>
                </a:cubicBezTo>
                <a:cubicBezTo>
                  <a:pt x="-41498" y="1731403"/>
                  <a:pt x="615" y="1530027"/>
                  <a:pt x="0" y="1399764"/>
                </a:cubicBezTo>
                <a:cubicBezTo>
                  <a:pt x="-615" y="1269501"/>
                  <a:pt x="5316" y="1116025"/>
                  <a:pt x="0" y="957733"/>
                </a:cubicBezTo>
                <a:cubicBezTo>
                  <a:pt x="-5316" y="799441"/>
                  <a:pt x="38487" y="697544"/>
                  <a:pt x="0" y="534121"/>
                </a:cubicBezTo>
                <a:cubicBezTo>
                  <a:pt x="-38487" y="370698"/>
                  <a:pt x="24188" y="128837"/>
                  <a:pt x="0" y="0"/>
                </a:cubicBezTo>
                <a:close/>
              </a:path>
            </a:pathLst>
          </a:custGeom>
          <a:ln>
            <a:solidFill>
              <a:schemeClr val="tx1"/>
            </a:solidFill>
            <a:extLst>
              <a:ext uri="{C807C97D-BFC1-408E-A445-0C87EB9F89A2}">
                <ask:lineSketchStyleProps xmlns:ask="http://schemas.microsoft.com/office/drawing/2018/sketchyshapes" sd="481711788">
                  <a:prstGeom prst="rect">
                    <a:avLst/>
                  </a:prstGeom>
                  <ask:type>
                    <ask:lineSketchScribble/>
                  </ask:type>
                </ask:lineSketchStyleProps>
              </a:ext>
            </a:extLst>
          </a:ln>
        </p:spPr>
      </p:pic>
      <p:sp>
        <p:nvSpPr>
          <p:cNvPr id="24" name="TextBox 23">
            <a:extLst>
              <a:ext uri="{FF2B5EF4-FFF2-40B4-BE49-F238E27FC236}">
                <a16:creationId xmlns:a16="http://schemas.microsoft.com/office/drawing/2014/main" id="{363C35DA-2655-24D8-61DF-FF8E79673B9B}"/>
              </a:ext>
            </a:extLst>
          </p:cNvPr>
          <p:cNvSpPr txBox="1"/>
          <p:nvPr/>
        </p:nvSpPr>
        <p:spPr>
          <a:xfrm>
            <a:off x="8581805" y="4369110"/>
            <a:ext cx="2493168" cy="707886"/>
          </a:xfrm>
          <a:prstGeom prst="rect">
            <a:avLst/>
          </a:prstGeom>
          <a:noFill/>
        </p:spPr>
        <p:txBody>
          <a:bodyPr wrap="square" rtlCol="0">
            <a:spAutoFit/>
          </a:bodyPr>
          <a:lstStyle/>
          <a:p>
            <a:r>
              <a:rPr lang="en-CA" sz="2000" dirty="0">
                <a:latin typeface="Aptos SemiBold" panose="020B0004020202020204" pitchFamily="34" charset="0"/>
              </a:rPr>
              <a:t>…and the question of sustainable IR</a:t>
            </a:r>
          </a:p>
        </p:txBody>
      </p:sp>
    </p:spTree>
    <p:extLst>
      <p:ext uri="{BB962C8B-B14F-4D97-AF65-F5344CB8AC3E}">
        <p14:creationId xmlns:p14="http://schemas.microsoft.com/office/powerpoint/2010/main" val="1469067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Content Placeholder 8">
            <a:extLst>
              <a:ext uri="{FF2B5EF4-FFF2-40B4-BE49-F238E27FC236}">
                <a16:creationId xmlns:a16="http://schemas.microsoft.com/office/drawing/2014/main" id="{178EAB3F-7016-35B4-6290-CDC6F4FCFC71}"/>
              </a:ext>
            </a:extLst>
          </p:cNvPr>
          <p:cNvPicPr>
            <a:picLocks noChangeAspect="1"/>
          </p:cNvPicPr>
          <p:nvPr/>
        </p:nvPicPr>
        <p:blipFill>
          <a:blip r:embed="rId2"/>
          <a:stretch>
            <a:fillRect/>
          </a:stretch>
        </p:blipFill>
        <p:spPr>
          <a:xfrm>
            <a:off x="4524368" y="2100572"/>
            <a:ext cx="7036901" cy="4131179"/>
          </a:xfrm>
          <a:prstGeom prst="rect">
            <a:avLst/>
          </a:prstGeom>
          <a:ln>
            <a:solidFill>
              <a:schemeClr val="tx1">
                <a:lumMod val="75000"/>
                <a:lumOff val="25000"/>
              </a:schemeClr>
            </a:solidFill>
          </a:ln>
          <a:effectLst/>
        </p:spPr>
      </p:pic>
      <p:sp>
        <p:nvSpPr>
          <p:cNvPr id="14" name="Rectangle: Rounded Corners 13">
            <a:extLst>
              <a:ext uri="{FF2B5EF4-FFF2-40B4-BE49-F238E27FC236}">
                <a16:creationId xmlns:a16="http://schemas.microsoft.com/office/drawing/2014/main" id="{72548FEB-B1FD-C155-F49E-955961E7FE8F}"/>
              </a:ext>
            </a:extLst>
          </p:cNvPr>
          <p:cNvSpPr/>
          <p:nvPr/>
        </p:nvSpPr>
        <p:spPr>
          <a:xfrm>
            <a:off x="6361029" y="4913291"/>
            <a:ext cx="3146453" cy="221989"/>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ectangle: Rounded Corners 14">
            <a:extLst>
              <a:ext uri="{FF2B5EF4-FFF2-40B4-BE49-F238E27FC236}">
                <a16:creationId xmlns:a16="http://schemas.microsoft.com/office/drawing/2014/main" id="{BA581972-9D3F-4C56-9570-50F481A28EB1}"/>
              </a:ext>
            </a:extLst>
          </p:cNvPr>
          <p:cNvSpPr/>
          <p:nvPr/>
        </p:nvSpPr>
        <p:spPr>
          <a:xfrm>
            <a:off x="6361029" y="3028301"/>
            <a:ext cx="3148161" cy="221529"/>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TextBox 15">
            <a:extLst>
              <a:ext uri="{FF2B5EF4-FFF2-40B4-BE49-F238E27FC236}">
                <a16:creationId xmlns:a16="http://schemas.microsoft.com/office/drawing/2014/main" id="{54422338-C7B4-D0EB-24BE-9D1876CDBCFE}"/>
              </a:ext>
            </a:extLst>
          </p:cNvPr>
          <p:cNvSpPr txBox="1"/>
          <p:nvPr/>
        </p:nvSpPr>
        <p:spPr>
          <a:xfrm>
            <a:off x="9642248" y="2872019"/>
            <a:ext cx="254975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dirty="0">
                <a:ln>
                  <a:noFill/>
                </a:ln>
                <a:solidFill>
                  <a:srgbClr val="FF0000"/>
                </a:solidFill>
                <a:effectLst/>
                <a:uLnTx/>
                <a:uFillTx/>
                <a:latin typeface="Aptos" panose="02110004020202020204"/>
                <a:ea typeface="+mn-ea"/>
                <a:cs typeface="+mn-cs"/>
              </a:rPr>
              <a:t>A.K.A “hallucinations”,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dirty="0">
                <a:ln>
                  <a:noFill/>
                </a:ln>
                <a:solidFill>
                  <a:srgbClr val="FF0000"/>
                </a:solidFill>
                <a:effectLst/>
                <a:uLnTx/>
                <a:uFillTx/>
                <a:latin typeface="Aptos" panose="02110004020202020204"/>
                <a:ea typeface="+mn-ea"/>
                <a:cs typeface="+mn-cs"/>
              </a:rPr>
              <a:t>we avoid that term as it is anthropomorphizing</a:t>
            </a:r>
          </a:p>
        </p:txBody>
      </p:sp>
      <p:sp>
        <p:nvSpPr>
          <p:cNvPr id="5" name="Title 4">
            <a:extLst>
              <a:ext uri="{FF2B5EF4-FFF2-40B4-BE49-F238E27FC236}">
                <a16:creationId xmlns:a16="http://schemas.microsoft.com/office/drawing/2014/main" id="{4CE0FC32-A7E6-990F-3AE0-19AFE163CB98}"/>
              </a:ext>
            </a:extLst>
          </p:cNvPr>
          <p:cNvSpPr>
            <a:spLocks noGrp="1"/>
          </p:cNvSpPr>
          <p:nvPr>
            <p:ph type="title"/>
          </p:nvPr>
        </p:nvSpPr>
        <p:spPr>
          <a:xfrm>
            <a:off x="5018537" y="541790"/>
            <a:ext cx="6542731" cy="1325563"/>
          </a:xfrm>
        </p:spPr>
        <p:txBody>
          <a:bodyPr>
            <a:noAutofit/>
          </a:bodyPr>
          <a:lstStyle/>
          <a:p>
            <a:r>
              <a:rPr lang="en-CA" sz="3600" dirty="0"/>
              <a:t>We need to focus on the systemic consequences of IR technologies</a:t>
            </a:r>
          </a:p>
        </p:txBody>
      </p:sp>
      <p:sp>
        <p:nvSpPr>
          <p:cNvPr id="6" name="TextBox 5">
            <a:extLst>
              <a:ext uri="{FF2B5EF4-FFF2-40B4-BE49-F238E27FC236}">
                <a16:creationId xmlns:a16="http://schemas.microsoft.com/office/drawing/2014/main" id="{025326A1-B712-E23C-2409-27ED3852F67C}"/>
              </a:ext>
            </a:extLst>
          </p:cNvPr>
          <p:cNvSpPr txBox="1"/>
          <p:nvPr/>
        </p:nvSpPr>
        <p:spPr>
          <a:xfrm>
            <a:off x="0" y="6396335"/>
            <a:ext cx="12192000" cy="461665"/>
          </a:xfrm>
          <a:prstGeom prst="rect">
            <a:avLst/>
          </a:prstGeom>
          <a:noFill/>
        </p:spPr>
        <p:txBody>
          <a:bodyPr wrap="square" anchor="b">
            <a:spAutoFit/>
          </a:bodyPr>
          <a:lstStyle/>
          <a:p>
            <a:pPr algn="ctr"/>
            <a:r>
              <a:rPr lang="en-US" sz="1200" dirty="0"/>
              <a:t>Mitra, </a:t>
            </a:r>
            <a:r>
              <a:rPr lang="en-CA" sz="1200" dirty="0"/>
              <a:t>Cramer, </a:t>
            </a:r>
            <a:r>
              <a:rPr lang="en-US" sz="1200" dirty="0"/>
              <a:t>&amp; </a:t>
            </a:r>
            <a:r>
              <a:rPr lang="en-CA" sz="1200" dirty="0"/>
              <a:t>Gurevich</a:t>
            </a:r>
            <a:r>
              <a:rPr lang="en-US" sz="1200" dirty="0"/>
              <a:t>. </a:t>
            </a:r>
            <a:r>
              <a:rPr lang="en-US" sz="1200" dirty="0">
                <a:hlinkClick r:id="rId3"/>
              </a:rPr>
              <a:t>Sociotechnical implications of generative artificial intelligence for information access</a:t>
            </a:r>
            <a:r>
              <a:rPr lang="en-US" sz="1200" dirty="0"/>
              <a:t>. Book chapter, Springer Nature, 2025.</a:t>
            </a:r>
          </a:p>
          <a:p>
            <a:pPr algn="ctr"/>
            <a:r>
              <a:rPr lang="en-US" sz="1200" dirty="0" err="1"/>
              <a:t>Gausen</a:t>
            </a:r>
            <a:r>
              <a:rPr lang="en-US" sz="1200" dirty="0"/>
              <a:t>, Mitra, &amp; Lindley. </a:t>
            </a:r>
            <a:r>
              <a:rPr lang="en-US" sz="1200" dirty="0">
                <a:hlinkClick r:id="rId4"/>
              </a:rPr>
              <a:t>A Framework for Exploring the Consequences of AI-Mediated Enterprise Knowledge Access and Identifying Risks to Workers</a:t>
            </a:r>
            <a:r>
              <a:rPr lang="en-US" sz="1200" dirty="0"/>
              <a:t>. In Proc. </a:t>
            </a:r>
            <a:r>
              <a:rPr lang="en-US" sz="1200" dirty="0" err="1"/>
              <a:t>FAccT</a:t>
            </a:r>
            <a:r>
              <a:rPr lang="en-US" sz="1200" dirty="0"/>
              <a:t>, 2024.</a:t>
            </a:r>
            <a:endParaRPr lang="en-CA" sz="1200" dirty="0"/>
          </a:p>
        </p:txBody>
      </p:sp>
      <p:pic>
        <p:nvPicPr>
          <p:cNvPr id="7" name="Picture 2" descr="Book cover">
            <a:extLst>
              <a:ext uri="{FF2B5EF4-FFF2-40B4-BE49-F238E27FC236}">
                <a16:creationId xmlns:a16="http://schemas.microsoft.com/office/drawing/2014/main" id="{2DF97200-E6A2-859F-57FF-937EBE26C8E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8673" y="1605961"/>
            <a:ext cx="2976782" cy="4625790"/>
          </a:xfrm>
          <a:prstGeom prst="rect">
            <a:avLst/>
          </a:prstGeom>
          <a:ln w="19050">
            <a:solidFill>
              <a:schemeClr val="tx1">
                <a:lumMod val="50000"/>
                <a:lumOff val="50000"/>
              </a:schemeClr>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448FC858-23C4-6DE8-14C9-F83FEBC28CDE}"/>
              </a:ext>
            </a:extLst>
          </p:cNvPr>
          <p:cNvPicPr>
            <a:picLocks noChangeAspect="1"/>
          </p:cNvPicPr>
          <p:nvPr/>
        </p:nvPicPr>
        <p:blipFill>
          <a:blip r:embed="rId6"/>
          <a:srcRect b="39258"/>
          <a:stretch>
            <a:fillRect/>
          </a:stretch>
        </p:blipFill>
        <p:spPr>
          <a:xfrm>
            <a:off x="491130" y="681037"/>
            <a:ext cx="4304950" cy="1587706"/>
          </a:xfrm>
          <a:custGeom>
            <a:avLst/>
            <a:gdLst>
              <a:gd name="csX0" fmla="*/ 0 w 4304950"/>
              <a:gd name="csY0" fmla="*/ 0 h 1587706"/>
              <a:gd name="csX1" fmla="*/ 538119 w 4304950"/>
              <a:gd name="csY1" fmla="*/ 0 h 1587706"/>
              <a:gd name="csX2" fmla="*/ 990138 w 4304950"/>
              <a:gd name="csY2" fmla="*/ 0 h 1587706"/>
              <a:gd name="csX3" fmla="*/ 1571307 w 4304950"/>
              <a:gd name="csY3" fmla="*/ 0 h 1587706"/>
              <a:gd name="csX4" fmla="*/ 2066376 w 4304950"/>
              <a:gd name="csY4" fmla="*/ 0 h 1587706"/>
              <a:gd name="csX5" fmla="*/ 2604495 w 4304950"/>
              <a:gd name="csY5" fmla="*/ 0 h 1587706"/>
              <a:gd name="csX6" fmla="*/ 3185663 w 4304950"/>
              <a:gd name="csY6" fmla="*/ 0 h 1587706"/>
              <a:gd name="csX7" fmla="*/ 3723782 w 4304950"/>
              <a:gd name="csY7" fmla="*/ 0 h 1587706"/>
              <a:gd name="csX8" fmla="*/ 4304950 w 4304950"/>
              <a:gd name="csY8" fmla="*/ 0 h 1587706"/>
              <a:gd name="csX9" fmla="*/ 4304950 w 4304950"/>
              <a:gd name="csY9" fmla="*/ 560989 h 1587706"/>
              <a:gd name="csX10" fmla="*/ 4304950 w 4304950"/>
              <a:gd name="csY10" fmla="*/ 1074348 h 1587706"/>
              <a:gd name="csX11" fmla="*/ 4304950 w 4304950"/>
              <a:gd name="csY11" fmla="*/ 1587706 h 1587706"/>
              <a:gd name="csX12" fmla="*/ 3895980 w 4304950"/>
              <a:gd name="csY12" fmla="*/ 1587706 h 1587706"/>
              <a:gd name="csX13" fmla="*/ 3357861 w 4304950"/>
              <a:gd name="csY13" fmla="*/ 1587706 h 1587706"/>
              <a:gd name="csX14" fmla="*/ 2733643 w 4304950"/>
              <a:gd name="csY14" fmla="*/ 1587706 h 1587706"/>
              <a:gd name="csX15" fmla="*/ 2195525 w 4304950"/>
              <a:gd name="csY15" fmla="*/ 1587706 h 1587706"/>
              <a:gd name="csX16" fmla="*/ 1786554 w 4304950"/>
              <a:gd name="csY16" fmla="*/ 1587706 h 1587706"/>
              <a:gd name="csX17" fmla="*/ 1248436 w 4304950"/>
              <a:gd name="csY17" fmla="*/ 1587706 h 1587706"/>
              <a:gd name="csX18" fmla="*/ 796416 w 4304950"/>
              <a:gd name="csY18" fmla="*/ 1587706 h 1587706"/>
              <a:gd name="csX19" fmla="*/ 0 w 4304950"/>
              <a:gd name="csY19" fmla="*/ 1587706 h 1587706"/>
              <a:gd name="csX20" fmla="*/ 0 w 4304950"/>
              <a:gd name="csY20" fmla="*/ 1058471 h 1587706"/>
              <a:gd name="csX21" fmla="*/ 0 w 4304950"/>
              <a:gd name="csY21" fmla="*/ 529235 h 1587706"/>
              <a:gd name="csX22" fmla="*/ 0 w 4304950"/>
              <a:gd name="csY22" fmla="*/ 0 h 15877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304950" h="1587706" fill="none" extrusionOk="0">
                <a:moveTo>
                  <a:pt x="0" y="0"/>
                </a:moveTo>
                <a:cubicBezTo>
                  <a:pt x="120193" y="-24813"/>
                  <a:pt x="370431" y="16980"/>
                  <a:pt x="538119" y="0"/>
                </a:cubicBezTo>
                <a:cubicBezTo>
                  <a:pt x="705807" y="-16980"/>
                  <a:pt x="827371" y="3268"/>
                  <a:pt x="990138" y="0"/>
                </a:cubicBezTo>
                <a:cubicBezTo>
                  <a:pt x="1152905" y="-3268"/>
                  <a:pt x="1404782" y="69339"/>
                  <a:pt x="1571307" y="0"/>
                </a:cubicBezTo>
                <a:cubicBezTo>
                  <a:pt x="1737832" y="-69339"/>
                  <a:pt x="1833032" y="42500"/>
                  <a:pt x="2066376" y="0"/>
                </a:cubicBezTo>
                <a:cubicBezTo>
                  <a:pt x="2299720" y="-42500"/>
                  <a:pt x="2346356" y="30570"/>
                  <a:pt x="2604495" y="0"/>
                </a:cubicBezTo>
                <a:cubicBezTo>
                  <a:pt x="2862634" y="-30570"/>
                  <a:pt x="2914746" y="39274"/>
                  <a:pt x="3185663" y="0"/>
                </a:cubicBezTo>
                <a:cubicBezTo>
                  <a:pt x="3456580" y="-39274"/>
                  <a:pt x="3560716" y="16132"/>
                  <a:pt x="3723782" y="0"/>
                </a:cubicBezTo>
                <a:cubicBezTo>
                  <a:pt x="3886848" y="-16132"/>
                  <a:pt x="4185366" y="37856"/>
                  <a:pt x="4304950" y="0"/>
                </a:cubicBezTo>
                <a:cubicBezTo>
                  <a:pt x="4347721" y="145375"/>
                  <a:pt x="4240479" y="321406"/>
                  <a:pt x="4304950" y="560989"/>
                </a:cubicBezTo>
                <a:cubicBezTo>
                  <a:pt x="4369421" y="800572"/>
                  <a:pt x="4281055" y="841442"/>
                  <a:pt x="4304950" y="1074348"/>
                </a:cubicBezTo>
                <a:cubicBezTo>
                  <a:pt x="4328845" y="1307254"/>
                  <a:pt x="4255360" y="1355939"/>
                  <a:pt x="4304950" y="1587706"/>
                </a:cubicBezTo>
                <a:cubicBezTo>
                  <a:pt x="4202122" y="1610971"/>
                  <a:pt x="3992668" y="1551080"/>
                  <a:pt x="3895980" y="1587706"/>
                </a:cubicBezTo>
                <a:cubicBezTo>
                  <a:pt x="3799292" y="1624332"/>
                  <a:pt x="3565974" y="1568356"/>
                  <a:pt x="3357861" y="1587706"/>
                </a:cubicBezTo>
                <a:cubicBezTo>
                  <a:pt x="3149748" y="1607056"/>
                  <a:pt x="2907915" y="1569823"/>
                  <a:pt x="2733643" y="1587706"/>
                </a:cubicBezTo>
                <a:cubicBezTo>
                  <a:pt x="2559371" y="1605589"/>
                  <a:pt x="2411300" y="1570603"/>
                  <a:pt x="2195525" y="1587706"/>
                </a:cubicBezTo>
                <a:cubicBezTo>
                  <a:pt x="1979750" y="1604809"/>
                  <a:pt x="1899323" y="1542452"/>
                  <a:pt x="1786554" y="1587706"/>
                </a:cubicBezTo>
                <a:cubicBezTo>
                  <a:pt x="1673785" y="1632960"/>
                  <a:pt x="1478215" y="1581498"/>
                  <a:pt x="1248436" y="1587706"/>
                </a:cubicBezTo>
                <a:cubicBezTo>
                  <a:pt x="1018657" y="1593914"/>
                  <a:pt x="915754" y="1558057"/>
                  <a:pt x="796416" y="1587706"/>
                </a:cubicBezTo>
                <a:cubicBezTo>
                  <a:pt x="677078" y="1617355"/>
                  <a:pt x="325668" y="1556750"/>
                  <a:pt x="0" y="1587706"/>
                </a:cubicBezTo>
                <a:cubicBezTo>
                  <a:pt x="-45136" y="1418460"/>
                  <a:pt x="60640" y="1297683"/>
                  <a:pt x="0" y="1058471"/>
                </a:cubicBezTo>
                <a:cubicBezTo>
                  <a:pt x="-60640" y="819259"/>
                  <a:pt x="55909" y="642683"/>
                  <a:pt x="0" y="529235"/>
                </a:cubicBezTo>
                <a:cubicBezTo>
                  <a:pt x="-55909" y="415787"/>
                  <a:pt x="36872" y="259102"/>
                  <a:pt x="0" y="0"/>
                </a:cubicBezTo>
                <a:close/>
              </a:path>
              <a:path w="4304950" h="1587706" stroke="0" extrusionOk="0">
                <a:moveTo>
                  <a:pt x="0" y="0"/>
                </a:moveTo>
                <a:cubicBezTo>
                  <a:pt x="121494" y="-52650"/>
                  <a:pt x="405706" y="21399"/>
                  <a:pt x="538119" y="0"/>
                </a:cubicBezTo>
                <a:cubicBezTo>
                  <a:pt x="670532" y="-21399"/>
                  <a:pt x="902906" y="32751"/>
                  <a:pt x="1119287" y="0"/>
                </a:cubicBezTo>
                <a:cubicBezTo>
                  <a:pt x="1335668" y="-32751"/>
                  <a:pt x="1476397" y="24896"/>
                  <a:pt x="1657406" y="0"/>
                </a:cubicBezTo>
                <a:cubicBezTo>
                  <a:pt x="1838415" y="-24896"/>
                  <a:pt x="2073127" y="62392"/>
                  <a:pt x="2238574" y="0"/>
                </a:cubicBezTo>
                <a:cubicBezTo>
                  <a:pt x="2404021" y="-62392"/>
                  <a:pt x="2525187" y="39813"/>
                  <a:pt x="2690594" y="0"/>
                </a:cubicBezTo>
                <a:cubicBezTo>
                  <a:pt x="2856001" y="-39813"/>
                  <a:pt x="2998516" y="1598"/>
                  <a:pt x="3271762" y="0"/>
                </a:cubicBezTo>
                <a:cubicBezTo>
                  <a:pt x="3545008" y="-1598"/>
                  <a:pt x="3662128" y="45617"/>
                  <a:pt x="3809881" y="0"/>
                </a:cubicBezTo>
                <a:cubicBezTo>
                  <a:pt x="3957634" y="-45617"/>
                  <a:pt x="4203609" y="3321"/>
                  <a:pt x="4304950" y="0"/>
                </a:cubicBezTo>
                <a:cubicBezTo>
                  <a:pt x="4353472" y="270833"/>
                  <a:pt x="4269398" y="399143"/>
                  <a:pt x="4304950" y="545112"/>
                </a:cubicBezTo>
                <a:cubicBezTo>
                  <a:pt x="4340502" y="691081"/>
                  <a:pt x="4247286" y="940777"/>
                  <a:pt x="4304950" y="1106102"/>
                </a:cubicBezTo>
                <a:cubicBezTo>
                  <a:pt x="4362614" y="1271427"/>
                  <a:pt x="4266071" y="1373388"/>
                  <a:pt x="4304950" y="1587706"/>
                </a:cubicBezTo>
                <a:cubicBezTo>
                  <a:pt x="4085881" y="1601932"/>
                  <a:pt x="3894858" y="1527055"/>
                  <a:pt x="3766831" y="1587706"/>
                </a:cubicBezTo>
                <a:cubicBezTo>
                  <a:pt x="3638804" y="1648357"/>
                  <a:pt x="3461070" y="1544894"/>
                  <a:pt x="3271762" y="1587706"/>
                </a:cubicBezTo>
                <a:cubicBezTo>
                  <a:pt x="3082454" y="1630518"/>
                  <a:pt x="3009502" y="1570400"/>
                  <a:pt x="2819742" y="1587706"/>
                </a:cubicBezTo>
                <a:cubicBezTo>
                  <a:pt x="2629982" y="1605012"/>
                  <a:pt x="2512488" y="1578546"/>
                  <a:pt x="2324673" y="1587706"/>
                </a:cubicBezTo>
                <a:cubicBezTo>
                  <a:pt x="2136858" y="1596866"/>
                  <a:pt x="2040797" y="1547704"/>
                  <a:pt x="1872653" y="1587706"/>
                </a:cubicBezTo>
                <a:cubicBezTo>
                  <a:pt x="1704509" y="1627708"/>
                  <a:pt x="1625749" y="1566878"/>
                  <a:pt x="1420634" y="1587706"/>
                </a:cubicBezTo>
                <a:cubicBezTo>
                  <a:pt x="1215519" y="1608534"/>
                  <a:pt x="963009" y="1563894"/>
                  <a:pt x="839465" y="1587706"/>
                </a:cubicBezTo>
                <a:cubicBezTo>
                  <a:pt x="715921" y="1611518"/>
                  <a:pt x="271414" y="1554656"/>
                  <a:pt x="0" y="1587706"/>
                </a:cubicBezTo>
                <a:cubicBezTo>
                  <a:pt x="-44890" y="1400063"/>
                  <a:pt x="67042" y="1295695"/>
                  <a:pt x="0" y="1026717"/>
                </a:cubicBezTo>
                <a:cubicBezTo>
                  <a:pt x="-67042" y="757739"/>
                  <a:pt x="29053" y="628460"/>
                  <a:pt x="0" y="513358"/>
                </a:cubicBezTo>
                <a:cubicBezTo>
                  <a:pt x="-29053" y="398256"/>
                  <a:pt x="24079" y="151703"/>
                  <a:pt x="0" y="0"/>
                </a:cubicBezTo>
                <a:close/>
              </a:path>
            </a:pathLst>
          </a:custGeom>
          <a:ln>
            <a:solidFill>
              <a:schemeClr val="tx1"/>
            </a:solidFill>
            <a:extLst>
              <a:ext uri="{C807C97D-BFC1-408E-A445-0C87EB9F89A2}">
                <ask:lineSketchStyleProps xmlns:ask="http://schemas.microsoft.com/office/drawing/2018/sketchyshapes" sd="411319610">
                  <a:prstGeom prst="rect">
                    <a:avLst/>
                  </a:prstGeom>
                  <ask:type>
                    <ask:lineSketchScribble/>
                  </ask:type>
                </ask:lineSketchStyleProps>
              </a:ext>
            </a:extLst>
          </a:ln>
        </p:spPr>
      </p:pic>
    </p:spTree>
    <p:extLst>
      <p:ext uri="{BB962C8B-B14F-4D97-AF65-F5344CB8AC3E}">
        <p14:creationId xmlns:p14="http://schemas.microsoft.com/office/powerpoint/2010/main" val="1394383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2"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2"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par>
                          <p:cTn id="11" fill="hold">
                            <p:stCondLst>
                              <p:cond delay="0"/>
                            </p:stCondLst>
                            <p:childTnLst>
                              <p:par>
                                <p:cTn id="12" presetID="26" presetClass="emph" presetSubtype="0" fill="hold" grpId="1" nodeType="afterEffect">
                                  <p:stCondLst>
                                    <p:cond delay="0"/>
                                  </p:stCondLst>
                                  <p:childTnLst>
                                    <p:animEffect transition="out" filter="fade">
                                      <p:cBhvr>
                                        <p:cTn id="13" dur="500" tmFilter="0, 0; .2, .5; .8, .5; 1, 0"/>
                                        <p:tgtEl>
                                          <p:spTgt spid="15"/>
                                        </p:tgtEl>
                                      </p:cBhvr>
                                    </p:animEffect>
                                    <p:animScale>
                                      <p:cBhvr>
                                        <p:cTn id="14" dur="250" autoRev="1" fill="hold"/>
                                        <p:tgtEl>
                                          <p:spTgt spid="15"/>
                                        </p:tgtEl>
                                      </p:cBhvr>
                                      <p:by x="105000" y="105000"/>
                                    </p:animScale>
                                  </p:childTnLst>
                                </p:cTn>
                              </p:par>
                              <p:par>
                                <p:cTn id="15" presetID="26" presetClass="emph" presetSubtype="0" fill="hold" grpId="1" nodeType="withEffect">
                                  <p:stCondLst>
                                    <p:cond delay="0"/>
                                  </p:stCondLst>
                                  <p:childTnLst>
                                    <p:animEffect transition="out" filter="fade">
                                      <p:cBhvr>
                                        <p:cTn id="16" dur="500" tmFilter="0, 0; .2, .5; .8, .5; 1, 0"/>
                                        <p:tgtEl>
                                          <p:spTgt spid="14"/>
                                        </p:tgtEl>
                                      </p:cBhvr>
                                    </p:animEffect>
                                    <p:animScale>
                                      <p:cBhvr>
                                        <p:cTn id="17" dur="250" autoRev="1" fill="hold"/>
                                        <p:tgtEl>
                                          <p:spTgt spid="1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1" animBg="1"/>
      <p:bldP spid="14" grpId="2" animBg="1"/>
      <p:bldP spid="15" grpId="1" animBg="1"/>
      <p:bldP spid="15" grpId="2" animBg="1"/>
      <p:bldP spid="1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4">
            <a:extLst>
              <a:ext uri="{FF2B5EF4-FFF2-40B4-BE49-F238E27FC236}">
                <a16:creationId xmlns:a16="http://schemas.microsoft.com/office/drawing/2014/main" id="{0D2F4291-B34B-5D6C-A3DC-1B1EC3211DDF}"/>
              </a:ext>
            </a:extLst>
          </p:cNvPr>
          <p:cNvSpPr txBox="1">
            <a:spLocks/>
          </p:cNvSpPr>
          <p:nvPr/>
        </p:nvSpPr>
        <p:spPr>
          <a:xfrm>
            <a:off x="2880715" y="2179849"/>
            <a:ext cx="6430571" cy="2994484"/>
          </a:xfrm>
          <a:prstGeom prst="rect">
            <a:avLst/>
          </a:prstGeom>
        </p:spPr>
        <p:txBody>
          <a:bodyPr vert="horz" lIns="91440" tIns="45720" rIns="91440" bIns="45720" rtlCol="0" anchor="ct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1800"/>
              </a:spcBef>
              <a:buFont typeface="Arial" panose="020B0604020202020204" pitchFamily="34" charset="0"/>
              <a:buNone/>
            </a:pPr>
            <a:r>
              <a:rPr lang="en-CA" dirty="0"/>
              <a:t>Our work needs to be grounded in </a:t>
            </a:r>
            <a:r>
              <a:rPr lang="en-CA" b="1" dirty="0"/>
              <a:t>relevant scholarship</a:t>
            </a:r>
            <a:r>
              <a:rPr lang="en-CA" dirty="0"/>
              <a:t> incl. critical theories, feminist theories, and decolonial theories—as well as </a:t>
            </a:r>
            <a:r>
              <a:rPr lang="en-US" dirty="0"/>
              <a:t>other forms of knowledge from activism and movement organizing</a:t>
            </a:r>
          </a:p>
          <a:p>
            <a:pPr marL="0" indent="0" algn="ctr">
              <a:lnSpc>
                <a:spcPct val="120000"/>
              </a:lnSpc>
              <a:spcBef>
                <a:spcPts val="1800"/>
              </a:spcBef>
              <a:buFont typeface="Arial" panose="020B0604020202020204" pitchFamily="34" charset="0"/>
              <a:buNone/>
            </a:pPr>
            <a:r>
              <a:rPr lang="en-US" dirty="0"/>
              <a:t>This generally applies to the whole field of computing, but IR specifically lags behind even our neighboring fields</a:t>
            </a:r>
            <a:endParaRPr lang="en-CA" dirty="0"/>
          </a:p>
        </p:txBody>
      </p:sp>
      <p:pic>
        <p:nvPicPr>
          <p:cNvPr id="8" name="Picture 7">
            <a:extLst>
              <a:ext uri="{FF2B5EF4-FFF2-40B4-BE49-F238E27FC236}">
                <a16:creationId xmlns:a16="http://schemas.microsoft.com/office/drawing/2014/main" id="{2827054C-930E-0C8D-F3AF-4EF19AF5877B}"/>
              </a:ext>
            </a:extLst>
          </p:cNvPr>
          <p:cNvPicPr>
            <a:picLocks noChangeAspect="1"/>
          </p:cNvPicPr>
          <p:nvPr/>
        </p:nvPicPr>
        <p:blipFill>
          <a:blip r:embed="rId2"/>
          <a:stretch>
            <a:fillRect/>
          </a:stretch>
        </p:blipFill>
        <p:spPr>
          <a:xfrm>
            <a:off x="6739058" y="294912"/>
            <a:ext cx="4536086" cy="1151701"/>
          </a:xfrm>
          <a:custGeom>
            <a:avLst/>
            <a:gdLst>
              <a:gd name="csX0" fmla="*/ 0 w 4536086"/>
              <a:gd name="csY0" fmla="*/ 0 h 1151701"/>
              <a:gd name="csX1" fmla="*/ 521650 w 4536086"/>
              <a:gd name="csY1" fmla="*/ 0 h 1151701"/>
              <a:gd name="csX2" fmla="*/ 1179382 w 4536086"/>
              <a:gd name="csY2" fmla="*/ 0 h 1151701"/>
              <a:gd name="csX3" fmla="*/ 1655671 w 4536086"/>
              <a:gd name="csY3" fmla="*/ 0 h 1151701"/>
              <a:gd name="csX4" fmla="*/ 2086600 w 4536086"/>
              <a:gd name="csY4" fmla="*/ 0 h 1151701"/>
              <a:gd name="csX5" fmla="*/ 2562889 w 4536086"/>
              <a:gd name="csY5" fmla="*/ 0 h 1151701"/>
              <a:gd name="csX6" fmla="*/ 3129899 w 4536086"/>
              <a:gd name="csY6" fmla="*/ 0 h 1151701"/>
              <a:gd name="csX7" fmla="*/ 3696910 w 4536086"/>
              <a:gd name="csY7" fmla="*/ 0 h 1151701"/>
              <a:gd name="csX8" fmla="*/ 4536086 w 4536086"/>
              <a:gd name="csY8" fmla="*/ 0 h 1151701"/>
              <a:gd name="csX9" fmla="*/ 4536086 w 4536086"/>
              <a:gd name="csY9" fmla="*/ 564333 h 1151701"/>
              <a:gd name="csX10" fmla="*/ 4536086 w 4536086"/>
              <a:gd name="csY10" fmla="*/ 1151701 h 1151701"/>
              <a:gd name="csX11" fmla="*/ 3969075 w 4536086"/>
              <a:gd name="csY11" fmla="*/ 1151701 h 1151701"/>
              <a:gd name="csX12" fmla="*/ 3538147 w 4536086"/>
              <a:gd name="csY12" fmla="*/ 1151701 h 1151701"/>
              <a:gd name="csX13" fmla="*/ 2880415 w 4536086"/>
              <a:gd name="csY13" fmla="*/ 1151701 h 1151701"/>
              <a:gd name="csX14" fmla="*/ 2268043 w 4536086"/>
              <a:gd name="csY14" fmla="*/ 1151701 h 1151701"/>
              <a:gd name="csX15" fmla="*/ 1837115 w 4536086"/>
              <a:gd name="csY15" fmla="*/ 1151701 h 1151701"/>
              <a:gd name="csX16" fmla="*/ 1315465 w 4536086"/>
              <a:gd name="csY16" fmla="*/ 1151701 h 1151701"/>
              <a:gd name="csX17" fmla="*/ 703093 w 4536086"/>
              <a:gd name="csY17" fmla="*/ 1151701 h 1151701"/>
              <a:gd name="csX18" fmla="*/ 0 w 4536086"/>
              <a:gd name="csY18" fmla="*/ 1151701 h 1151701"/>
              <a:gd name="csX19" fmla="*/ 0 w 4536086"/>
              <a:gd name="csY19" fmla="*/ 564333 h 1151701"/>
              <a:gd name="csX20" fmla="*/ 0 w 4536086"/>
              <a:gd name="csY20" fmla="*/ 0 h 11517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4536086" h="1151701" fill="none" extrusionOk="0">
                <a:moveTo>
                  <a:pt x="0" y="0"/>
                </a:moveTo>
                <a:cubicBezTo>
                  <a:pt x="236832" y="-60217"/>
                  <a:pt x="294642" y="26910"/>
                  <a:pt x="521650" y="0"/>
                </a:cubicBezTo>
                <a:cubicBezTo>
                  <a:pt x="748658" y="-26910"/>
                  <a:pt x="1038868" y="51462"/>
                  <a:pt x="1179382" y="0"/>
                </a:cubicBezTo>
                <a:cubicBezTo>
                  <a:pt x="1319896" y="-51462"/>
                  <a:pt x="1452478" y="36522"/>
                  <a:pt x="1655671" y="0"/>
                </a:cubicBezTo>
                <a:cubicBezTo>
                  <a:pt x="1858864" y="-36522"/>
                  <a:pt x="1998122" y="1769"/>
                  <a:pt x="2086600" y="0"/>
                </a:cubicBezTo>
                <a:cubicBezTo>
                  <a:pt x="2175078" y="-1769"/>
                  <a:pt x="2446943" y="7984"/>
                  <a:pt x="2562889" y="0"/>
                </a:cubicBezTo>
                <a:cubicBezTo>
                  <a:pt x="2678835" y="-7984"/>
                  <a:pt x="2911427" y="1091"/>
                  <a:pt x="3129899" y="0"/>
                </a:cubicBezTo>
                <a:cubicBezTo>
                  <a:pt x="3348371" y="-1091"/>
                  <a:pt x="3430355" y="33066"/>
                  <a:pt x="3696910" y="0"/>
                </a:cubicBezTo>
                <a:cubicBezTo>
                  <a:pt x="3963465" y="-33066"/>
                  <a:pt x="4161178" y="40727"/>
                  <a:pt x="4536086" y="0"/>
                </a:cubicBezTo>
                <a:cubicBezTo>
                  <a:pt x="4581331" y="270178"/>
                  <a:pt x="4529825" y="423298"/>
                  <a:pt x="4536086" y="564333"/>
                </a:cubicBezTo>
                <a:cubicBezTo>
                  <a:pt x="4542347" y="705368"/>
                  <a:pt x="4500663" y="956843"/>
                  <a:pt x="4536086" y="1151701"/>
                </a:cubicBezTo>
                <a:cubicBezTo>
                  <a:pt x="4279556" y="1214447"/>
                  <a:pt x="4237150" y="1106460"/>
                  <a:pt x="3969075" y="1151701"/>
                </a:cubicBezTo>
                <a:cubicBezTo>
                  <a:pt x="3701000" y="1196942"/>
                  <a:pt x="3690148" y="1112478"/>
                  <a:pt x="3538147" y="1151701"/>
                </a:cubicBezTo>
                <a:cubicBezTo>
                  <a:pt x="3386146" y="1190924"/>
                  <a:pt x="3133431" y="1124309"/>
                  <a:pt x="2880415" y="1151701"/>
                </a:cubicBezTo>
                <a:cubicBezTo>
                  <a:pt x="2627399" y="1179093"/>
                  <a:pt x="2469675" y="1151399"/>
                  <a:pt x="2268043" y="1151701"/>
                </a:cubicBezTo>
                <a:cubicBezTo>
                  <a:pt x="2066411" y="1152003"/>
                  <a:pt x="2001283" y="1115339"/>
                  <a:pt x="1837115" y="1151701"/>
                </a:cubicBezTo>
                <a:cubicBezTo>
                  <a:pt x="1672947" y="1188063"/>
                  <a:pt x="1518160" y="1109466"/>
                  <a:pt x="1315465" y="1151701"/>
                </a:cubicBezTo>
                <a:cubicBezTo>
                  <a:pt x="1112770" y="1193936"/>
                  <a:pt x="902439" y="1107879"/>
                  <a:pt x="703093" y="1151701"/>
                </a:cubicBezTo>
                <a:cubicBezTo>
                  <a:pt x="503747" y="1195523"/>
                  <a:pt x="202927" y="1099325"/>
                  <a:pt x="0" y="1151701"/>
                </a:cubicBezTo>
                <a:cubicBezTo>
                  <a:pt x="-28075" y="954719"/>
                  <a:pt x="3904" y="811470"/>
                  <a:pt x="0" y="564333"/>
                </a:cubicBezTo>
                <a:cubicBezTo>
                  <a:pt x="-3904" y="317196"/>
                  <a:pt x="59464" y="140992"/>
                  <a:pt x="0" y="0"/>
                </a:cubicBezTo>
                <a:close/>
              </a:path>
              <a:path w="4536086" h="1151701" stroke="0" extrusionOk="0">
                <a:moveTo>
                  <a:pt x="0" y="0"/>
                </a:moveTo>
                <a:cubicBezTo>
                  <a:pt x="199385" y="-38524"/>
                  <a:pt x="310823" y="55487"/>
                  <a:pt x="567011" y="0"/>
                </a:cubicBezTo>
                <a:cubicBezTo>
                  <a:pt x="823199" y="-55487"/>
                  <a:pt x="933608" y="41899"/>
                  <a:pt x="1224743" y="0"/>
                </a:cubicBezTo>
                <a:cubicBezTo>
                  <a:pt x="1515878" y="-41899"/>
                  <a:pt x="1514987" y="18743"/>
                  <a:pt x="1655671" y="0"/>
                </a:cubicBezTo>
                <a:cubicBezTo>
                  <a:pt x="1796355" y="-18743"/>
                  <a:pt x="2014317" y="4032"/>
                  <a:pt x="2177321" y="0"/>
                </a:cubicBezTo>
                <a:cubicBezTo>
                  <a:pt x="2340325" y="-4032"/>
                  <a:pt x="2548418" y="21271"/>
                  <a:pt x="2789693" y="0"/>
                </a:cubicBezTo>
                <a:cubicBezTo>
                  <a:pt x="3030968" y="-21271"/>
                  <a:pt x="3160036" y="34414"/>
                  <a:pt x="3447425" y="0"/>
                </a:cubicBezTo>
                <a:cubicBezTo>
                  <a:pt x="3734814" y="-34414"/>
                  <a:pt x="4022338" y="86829"/>
                  <a:pt x="4536086" y="0"/>
                </a:cubicBezTo>
                <a:cubicBezTo>
                  <a:pt x="4578985" y="230933"/>
                  <a:pt x="4492265" y="307559"/>
                  <a:pt x="4536086" y="552816"/>
                </a:cubicBezTo>
                <a:cubicBezTo>
                  <a:pt x="4579907" y="798073"/>
                  <a:pt x="4531104" y="872328"/>
                  <a:pt x="4536086" y="1151701"/>
                </a:cubicBezTo>
                <a:cubicBezTo>
                  <a:pt x="4349877" y="1197470"/>
                  <a:pt x="4235141" y="1129779"/>
                  <a:pt x="4014436" y="1151701"/>
                </a:cubicBezTo>
                <a:cubicBezTo>
                  <a:pt x="3793731" y="1173623"/>
                  <a:pt x="3762157" y="1130382"/>
                  <a:pt x="3583508" y="1151701"/>
                </a:cubicBezTo>
                <a:cubicBezTo>
                  <a:pt x="3404859" y="1173020"/>
                  <a:pt x="3092657" y="1141719"/>
                  <a:pt x="2925775" y="1151701"/>
                </a:cubicBezTo>
                <a:cubicBezTo>
                  <a:pt x="2758893" y="1161683"/>
                  <a:pt x="2639605" y="1122131"/>
                  <a:pt x="2449486" y="1151701"/>
                </a:cubicBezTo>
                <a:cubicBezTo>
                  <a:pt x="2259367" y="1181271"/>
                  <a:pt x="2041065" y="1108583"/>
                  <a:pt x="1927837" y="1151701"/>
                </a:cubicBezTo>
                <a:cubicBezTo>
                  <a:pt x="1814609" y="1194819"/>
                  <a:pt x="1588196" y="1086891"/>
                  <a:pt x="1360826" y="1151701"/>
                </a:cubicBezTo>
                <a:cubicBezTo>
                  <a:pt x="1133456" y="1216511"/>
                  <a:pt x="1074705" y="1099782"/>
                  <a:pt x="884537" y="1151701"/>
                </a:cubicBezTo>
                <a:cubicBezTo>
                  <a:pt x="694369" y="1203620"/>
                  <a:pt x="428292" y="1140202"/>
                  <a:pt x="0" y="1151701"/>
                </a:cubicBezTo>
                <a:cubicBezTo>
                  <a:pt x="-55793" y="908807"/>
                  <a:pt x="31766" y="761453"/>
                  <a:pt x="0" y="564333"/>
                </a:cubicBezTo>
                <a:cubicBezTo>
                  <a:pt x="-31766" y="367213"/>
                  <a:pt x="46784" y="131174"/>
                  <a:pt x="0" y="0"/>
                </a:cubicBezTo>
                <a:close/>
              </a:path>
            </a:pathLst>
          </a:custGeom>
          <a:ln>
            <a:solidFill>
              <a:schemeClr val="tx1"/>
            </a:solidFill>
            <a:extLst>
              <a:ext uri="{C807C97D-BFC1-408E-A445-0C87EB9F89A2}">
                <ask:lineSketchStyleProps xmlns:ask="http://schemas.microsoft.com/office/drawing/2018/sketchyshapes" sd="481711788">
                  <a:prstGeom prst="rect">
                    <a:avLst/>
                  </a:prstGeom>
                  <ask:type>
                    <ask:lineSketchScribble/>
                  </ask:type>
                </ask:lineSketchStyleProps>
              </a:ext>
            </a:extLst>
          </a:ln>
        </p:spPr>
      </p:pic>
      <p:pic>
        <p:nvPicPr>
          <p:cNvPr id="13" name="Picture 12">
            <a:extLst>
              <a:ext uri="{FF2B5EF4-FFF2-40B4-BE49-F238E27FC236}">
                <a16:creationId xmlns:a16="http://schemas.microsoft.com/office/drawing/2014/main" id="{F29D1E3D-8CBC-C02B-BF00-91A0A7E93C1C}"/>
              </a:ext>
            </a:extLst>
          </p:cNvPr>
          <p:cNvPicPr>
            <a:picLocks noChangeAspect="1"/>
          </p:cNvPicPr>
          <p:nvPr/>
        </p:nvPicPr>
        <p:blipFill>
          <a:blip r:embed="rId3"/>
          <a:stretch>
            <a:fillRect/>
          </a:stretch>
        </p:blipFill>
        <p:spPr>
          <a:xfrm>
            <a:off x="3336183" y="861535"/>
            <a:ext cx="4787850" cy="1273832"/>
          </a:xfrm>
          <a:custGeom>
            <a:avLst/>
            <a:gdLst>
              <a:gd name="csX0" fmla="*/ 0 w 4787850"/>
              <a:gd name="csY0" fmla="*/ 0 h 1273832"/>
              <a:gd name="csX1" fmla="*/ 598481 w 4787850"/>
              <a:gd name="csY1" fmla="*/ 0 h 1273832"/>
              <a:gd name="csX2" fmla="*/ 1053327 w 4787850"/>
              <a:gd name="csY2" fmla="*/ 0 h 1273832"/>
              <a:gd name="csX3" fmla="*/ 1556051 w 4787850"/>
              <a:gd name="csY3" fmla="*/ 0 h 1273832"/>
              <a:gd name="csX4" fmla="*/ 2154533 w 4787850"/>
              <a:gd name="csY4" fmla="*/ 0 h 1273832"/>
              <a:gd name="csX5" fmla="*/ 2753014 w 4787850"/>
              <a:gd name="csY5" fmla="*/ 0 h 1273832"/>
              <a:gd name="csX6" fmla="*/ 3351495 w 4787850"/>
              <a:gd name="csY6" fmla="*/ 0 h 1273832"/>
              <a:gd name="csX7" fmla="*/ 3902098 w 4787850"/>
              <a:gd name="csY7" fmla="*/ 0 h 1273832"/>
              <a:gd name="csX8" fmla="*/ 4787850 w 4787850"/>
              <a:gd name="csY8" fmla="*/ 0 h 1273832"/>
              <a:gd name="csX9" fmla="*/ 4787850 w 4787850"/>
              <a:gd name="csY9" fmla="*/ 386396 h 1273832"/>
              <a:gd name="csX10" fmla="*/ 4787850 w 4787850"/>
              <a:gd name="csY10" fmla="*/ 811006 h 1273832"/>
              <a:gd name="csX11" fmla="*/ 4787850 w 4787850"/>
              <a:gd name="csY11" fmla="*/ 1273832 h 1273832"/>
              <a:gd name="csX12" fmla="*/ 4141490 w 4787850"/>
              <a:gd name="csY12" fmla="*/ 1273832 h 1273832"/>
              <a:gd name="csX13" fmla="*/ 3686645 w 4787850"/>
              <a:gd name="csY13" fmla="*/ 1273832 h 1273832"/>
              <a:gd name="csX14" fmla="*/ 3136042 w 4787850"/>
              <a:gd name="csY14" fmla="*/ 1273832 h 1273832"/>
              <a:gd name="csX15" fmla="*/ 2489682 w 4787850"/>
              <a:gd name="csY15" fmla="*/ 1273832 h 1273832"/>
              <a:gd name="csX16" fmla="*/ 1939079 w 4787850"/>
              <a:gd name="csY16" fmla="*/ 1273832 h 1273832"/>
              <a:gd name="csX17" fmla="*/ 1292719 w 4787850"/>
              <a:gd name="csY17" fmla="*/ 1273832 h 1273832"/>
              <a:gd name="csX18" fmla="*/ 598481 w 4787850"/>
              <a:gd name="csY18" fmla="*/ 1273832 h 1273832"/>
              <a:gd name="csX19" fmla="*/ 0 w 4787850"/>
              <a:gd name="csY19" fmla="*/ 1273832 h 1273832"/>
              <a:gd name="csX20" fmla="*/ 0 w 4787850"/>
              <a:gd name="csY20" fmla="*/ 861960 h 1273832"/>
              <a:gd name="csX21" fmla="*/ 0 w 4787850"/>
              <a:gd name="csY21" fmla="*/ 437349 h 1273832"/>
              <a:gd name="csX22" fmla="*/ 0 w 4787850"/>
              <a:gd name="csY22" fmla="*/ 0 h 12738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787850" h="1273832" fill="none" extrusionOk="0">
                <a:moveTo>
                  <a:pt x="0" y="0"/>
                </a:moveTo>
                <a:cubicBezTo>
                  <a:pt x="261009" y="-10289"/>
                  <a:pt x="412203" y="64364"/>
                  <a:pt x="598481" y="0"/>
                </a:cubicBezTo>
                <a:cubicBezTo>
                  <a:pt x="784759" y="-64364"/>
                  <a:pt x="847952" y="29669"/>
                  <a:pt x="1053327" y="0"/>
                </a:cubicBezTo>
                <a:cubicBezTo>
                  <a:pt x="1258702" y="-29669"/>
                  <a:pt x="1424805" y="33894"/>
                  <a:pt x="1556051" y="0"/>
                </a:cubicBezTo>
                <a:cubicBezTo>
                  <a:pt x="1687297" y="-33894"/>
                  <a:pt x="1934887" y="3003"/>
                  <a:pt x="2154533" y="0"/>
                </a:cubicBezTo>
                <a:cubicBezTo>
                  <a:pt x="2374179" y="-3003"/>
                  <a:pt x="2550777" y="31849"/>
                  <a:pt x="2753014" y="0"/>
                </a:cubicBezTo>
                <a:cubicBezTo>
                  <a:pt x="2955251" y="-31849"/>
                  <a:pt x="3055963" y="67810"/>
                  <a:pt x="3351495" y="0"/>
                </a:cubicBezTo>
                <a:cubicBezTo>
                  <a:pt x="3647027" y="-67810"/>
                  <a:pt x="3685371" y="29675"/>
                  <a:pt x="3902098" y="0"/>
                </a:cubicBezTo>
                <a:cubicBezTo>
                  <a:pt x="4118825" y="-29675"/>
                  <a:pt x="4534921" y="24168"/>
                  <a:pt x="4787850" y="0"/>
                </a:cubicBezTo>
                <a:cubicBezTo>
                  <a:pt x="4811345" y="103497"/>
                  <a:pt x="4762990" y="273750"/>
                  <a:pt x="4787850" y="386396"/>
                </a:cubicBezTo>
                <a:cubicBezTo>
                  <a:pt x="4812710" y="499042"/>
                  <a:pt x="4779558" y="624686"/>
                  <a:pt x="4787850" y="811006"/>
                </a:cubicBezTo>
                <a:cubicBezTo>
                  <a:pt x="4796142" y="997326"/>
                  <a:pt x="4781690" y="1131202"/>
                  <a:pt x="4787850" y="1273832"/>
                </a:cubicBezTo>
                <a:cubicBezTo>
                  <a:pt x="4505698" y="1335429"/>
                  <a:pt x="4352499" y="1219501"/>
                  <a:pt x="4141490" y="1273832"/>
                </a:cubicBezTo>
                <a:cubicBezTo>
                  <a:pt x="3930481" y="1328163"/>
                  <a:pt x="3828261" y="1229813"/>
                  <a:pt x="3686645" y="1273832"/>
                </a:cubicBezTo>
                <a:cubicBezTo>
                  <a:pt x="3545030" y="1317851"/>
                  <a:pt x="3280825" y="1235719"/>
                  <a:pt x="3136042" y="1273832"/>
                </a:cubicBezTo>
                <a:cubicBezTo>
                  <a:pt x="2991259" y="1311945"/>
                  <a:pt x="2620027" y="1257946"/>
                  <a:pt x="2489682" y="1273832"/>
                </a:cubicBezTo>
                <a:cubicBezTo>
                  <a:pt x="2359337" y="1289718"/>
                  <a:pt x="2213266" y="1213122"/>
                  <a:pt x="1939079" y="1273832"/>
                </a:cubicBezTo>
                <a:cubicBezTo>
                  <a:pt x="1664892" y="1334542"/>
                  <a:pt x="1614124" y="1269271"/>
                  <a:pt x="1292719" y="1273832"/>
                </a:cubicBezTo>
                <a:cubicBezTo>
                  <a:pt x="971314" y="1278393"/>
                  <a:pt x="886495" y="1261045"/>
                  <a:pt x="598481" y="1273832"/>
                </a:cubicBezTo>
                <a:cubicBezTo>
                  <a:pt x="310467" y="1286619"/>
                  <a:pt x="234975" y="1272382"/>
                  <a:pt x="0" y="1273832"/>
                </a:cubicBezTo>
                <a:cubicBezTo>
                  <a:pt x="-11245" y="1191363"/>
                  <a:pt x="6592" y="1056006"/>
                  <a:pt x="0" y="861960"/>
                </a:cubicBezTo>
                <a:cubicBezTo>
                  <a:pt x="-6592" y="667914"/>
                  <a:pt x="12938" y="565048"/>
                  <a:pt x="0" y="437349"/>
                </a:cubicBezTo>
                <a:cubicBezTo>
                  <a:pt x="-12938" y="309650"/>
                  <a:pt x="21321" y="141858"/>
                  <a:pt x="0" y="0"/>
                </a:cubicBezTo>
                <a:close/>
              </a:path>
              <a:path w="4787850" h="1273832" stroke="0" extrusionOk="0">
                <a:moveTo>
                  <a:pt x="0" y="0"/>
                </a:moveTo>
                <a:cubicBezTo>
                  <a:pt x="239116" y="-32749"/>
                  <a:pt x="369270" y="6366"/>
                  <a:pt x="598481" y="0"/>
                </a:cubicBezTo>
                <a:cubicBezTo>
                  <a:pt x="827692" y="-6366"/>
                  <a:pt x="971704" y="11224"/>
                  <a:pt x="1292720" y="0"/>
                </a:cubicBezTo>
                <a:cubicBezTo>
                  <a:pt x="1613736" y="-11224"/>
                  <a:pt x="1618076" y="2593"/>
                  <a:pt x="1747565" y="0"/>
                </a:cubicBezTo>
                <a:cubicBezTo>
                  <a:pt x="1877055" y="-2593"/>
                  <a:pt x="2057941" y="63210"/>
                  <a:pt x="2298168" y="0"/>
                </a:cubicBezTo>
                <a:cubicBezTo>
                  <a:pt x="2538395" y="-63210"/>
                  <a:pt x="2800546" y="43594"/>
                  <a:pt x="2944528" y="0"/>
                </a:cubicBezTo>
                <a:cubicBezTo>
                  <a:pt x="3088510" y="-43594"/>
                  <a:pt x="3475541" y="39458"/>
                  <a:pt x="3638766" y="0"/>
                </a:cubicBezTo>
                <a:cubicBezTo>
                  <a:pt x="3801991" y="-39458"/>
                  <a:pt x="4299680" y="57039"/>
                  <a:pt x="4787850" y="0"/>
                </a:cubicBezTo>
                <a:cubicBezTo>
                  <a:pt x="4833620" y="82351"/>
                  <a:pt x="4749146" y="315791"/>
                  <a:pt x="4787850" y="399134"/>
                </a:cubicBezTo>
                <a:cubicBezTo>
                  <a:pt x="4826554" y="482477"/>
                  <a:pt x="4761831" y="658784"/>
                  <a:pt x="4787850" y="785530"/>
                </a:cubicBezTo>
                <a:cubicBezTo>
                  <a:pt x="4813869" y="912276"/>
                  <a:pt x="4783084" y="1089355"/>
                  <a:pt x="4787850" y="1273832"/>
                </a:cubicBezTo>
                <a:cubicBezTo>
                  <a:pt x="4647938" y="1315899"/>
                  <a:pt x="4511685" y="1246523"/>
                  <a:pt x="4237247" y="1273832"/>
                </a:cubicBezTo>
                <a:cubicBezTo>
                  <a:pt x="3962809" y="1301141"/>
                  <a:pt x="3784623" y="1192726"/>
                  <a:pt x="3543009" y="1273832"/>
                </a:cubicBezTo>
                <a:cubicBezTo>
                  <a:pt x="3301395" y="1354938"/>
                  <a:pt x="3161706" y="1263941"/>
                  <a:pt x="3040285" y="1273832"/>
                </a:cubicBezTo>
                <a:cubicBezTo>
                  <a:pt x="2918864" y="1283723"/>
                  <a:pt x="2666954" y="1256009"/>
                  <a:pt x="2489682" y="1273832"/>
                </a:cubicBezTo>
                <a:cubicBezTo>
                  <a:pt x="2312410" y="1291655"/>
                  <a:pt x="2040759" y="1206631"/>
                  <a:pt x="1891201" y="1273832"/>
                </a:cubicBezTo>
                <a:cubicBezTo>
                  <a:pt x="1741643" y="1341033"/>
                  <a:pt x="1584030" y="1244995"/>
                  <a:pt x="1388477" y="1273832"/>
                </a:cubicBezTo>
                <a:cubicBezTo>
                  <a:pt x="1192924" y="1302669"/>
                  <a:pt x="893238" y="1252279"/>
                  <a:pt x="694238" y="1273832"/>
                </a:cubicBezTo>
                <a:cubicBezTo>
                  <a:pt x="495238" y="1295385"/>
                  <a:pt x="268317" y="1224530"/>
                  <a:pt x="0" y="1273832"/>
                </a:cubicBezTo>
                <a:cubicBezTo>
                  <a:pt x="-4407" y="1129835"/>
                  <a:pt x="28572" y="972138"/>
                  <a:pt x="0" y="861960"/>
                </a:cubicBezTo>
                <a:cubicBezTo>
                  <a:pt x="-28572" y="751782"/>
                  <a:pt x="2756" y="582890"/>
                  <a:pt x="0" y="450087"/>
                </a:cubicBezTo>
                <a:cubicBezTo>
                  <a:pt x="-2756" y="317284"/>
                  <a:pt x="12129" y="139619"/>
                  <a:pt x="0" y="0"/>
                </a:cubicBezTo>
                <a:close/>
              </a:path>
            </a:pathLst>
          </a:custGeom>
          <a:ln>
            <a:solidFill>
              <a:schemeClr val="tx1"/>
            </a:solidFill>
            <a:extLst>
              <a:ext uri="{C807C97D-BFC1-408E-A445-0C87EB9F89A2}">
                <ask:lineSketchStyleProps xmlns:ask="http://schemas.microsoft.com/office/drawing/2018/sketchyshapes" sd="481711788">
                  <a:prstGeom prst="rect">
                    <a:avLst/>
                  </a:prstGeom>
                  <ask:type>
                    <ask:lineSketchScribble/>
                  </ask:type>
                </ask:lineSketchStyleProps>
              </a:ext>
            </a:extLst>
          </a:ln>
        </p:spPr>
      </p:pic>
      <p:pic>
        <p:nvPicPr>
          <p:cNvPr id="17" name="Picture 16">
            <a:extLst>
              <a:ext uri="{FF2B5EF4-FFF2-40B4-BE49-F238E27FC236}">
                <a16:creationId xmlns:a16="http://schemas.microsoft.com/office/drawing/2014/main" id="{57BCE85B-C798-A852-DC70-166A29DDDA67}"/>
              </a:ext>
            </a:extLst>
          </p:cNvPr>
          <p:cNvPicPr>
            <a:picLocks noChangeAspect="1"/>
          </p:cNvPicPr>
          <p:nvPr/>
        </p:nvPicPr>
        <p:blipFill>
          <a:blip r:embed="rId4"/>
          <a:stretch>
            <a:fillRect/>
          </a:stretch>
        </p:blipFill>
        <p:spPr>
          <a:xfrm>
            <a:off x="8737235" y="1371131"/>
            <a:ext cx="3317039" cy="1227183"/>
          </a:xfrm>
          <a:custGeom>
            <a:avLst/>
            <a:gdLst>
              <a:gd name="csX0" fmla="*/ 0 w 3317039"/>
              <a:gd name="csY0" fmla="*/ 0 h 1227183"/>
              <a:gd name="csX1" fmla="*/ 586010 w 3317039"/>
              <a:gd name="csY1" fmla="*/ 0 h 1227183"/>
              <a:gd name="csX2" fmla="*/ 1205191 w 3317039"/>
              <a:gd name="csY2" fmla="*/ 0 h 1227183"/>
              <a:gd name="csX3" fmla="*/ 1824371 w 3317039"/>
              <a:gd name="csY3" fmla="*/ 0 h 1227183"/>
              <a:gd name="csX4" fmla="*/ 2310871 w 3317039"/>
              <a:gd name="csY4" fmla="*/ 0 h 1227183"/>
              <a:gd name="csX5" fmla="*/ 2764199 w 3317039"/>
              <a:gd name="csY5" fmla="*/ 0 h 1227183"/>
              <a:gd name="csX6" fmla="*/ 3317039 w 3317039"/>
              <a:gd name="csY6" fmla="*/ 0 h 1227183"/>
              <a:gd name="csX7" fmla="*/ 3317039 w 3317039"/>
              <a:gd name="csY7" fmla="*/ 409061 h 1227183"/>
              <a:gd name="csX8" fmla="*/ 3317039 w 3317039"/>
              <a:gd name="csY8" fmla="*/ 830394 h 1227183"/>
              <a:gd name="csX9" fmla="*/ 3317039 w 3317039"/>
              <a:gd name="csY9" fmla="*/ 1227183 h 1227183"/>
              <a:gd name="csX10" fmla="*/ 2764199 w 3317039"/>
              <a:gd name="csY10" fmla="*/ 1227183 h 1227183"/>
              <a:gd name="csX11" fmla="*/ 2178189 w 3317039"/>
              <a:gd name="csY11" fmla="*/ 1227183 h 1227183"/>
              <a:gd name="csX12" fmla="*/ 1658520 w 3317039"/>
              <a:gd name="csY12" fmla="*/ 1227183 h 1227183"/>
              <a:gd name="csX13" fmla="*/ 1205191 w 3317039"/>
              <a:gd name="csY13" fmla="*/ 1227183 h 1227183"/>
              <a:gd name="csX14" fmla="*/ 586010 w 3317039"/>
              <a:gd name="csY14" fmla="*/ 1227183 h 1227183"/>
              <a:gd name="csX15" fmla="*/ 0 w 3317039"/>
              <a:gd name="csY15" fmla="*/ 1227183 h 1227183"/>
              <a:gd name="csX16" fmla="*/ 0 w 3317039"/>
              <a:gd name="csY16" fmla="*/ 854937 h 1227183"/>
              <a:gd name="csX17" fmla="*/ 0 w 3317039"/>
              <a:gd name="csY17" fmla="*/ 470420 h 1227183"/>
              <a:gd name="csX18" fmla="*/ 0 w 3317039"/>
              <a:gd name="csY18" fmla="*/ 0 h 12271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317039" h="1227183" fill="none" extrusionOk="0">
                <a:moveTo>
                  <a:pt x="0" y="0"/>
                </a:moveTo>
                <a:cubicBezTo>
                  <a:pt x="188662" y="-32374"/>
                  <a:pt x="313991" y="6212"/>
                  <a:pt x="586010" y="0"/>
                </a:cubicBezTo>
                <a:cubicBezTo>
                  <a:pt x="858029" y="-6212"/>
                  <a:pt x="900945" y="40420"/>
                  <a:pt x="1205191" y="0"/>
                </a:cubicBezTo>
                <a:cubicBezTo>
                  <a:pt x="1509437" y="-40420"/>
                  <a:pt x="1630198" y="4281"/>
                  <a:pt x="1824371" y="0"/>
                </a:cubicBezTo>
                <a:cubicBezTo>
                  <a:pt x="2018544" y="-4281"/>
                  <a:pt x="2070111" y="33916"/>
                  <a:pt x="2310871" y="0"/>
                </a:cubicBezTo>
                <a:cubicBezTo>
                  <a:pt x="2551631" y="-33916"/>
                  <a:pt x="2540167" y="10040"/>
                  <a:pt x="2764199" y="0"/>
                </a:cubicBezTo>
                <a:cubicBezTo>
                  <a:pt x="2988231" y="-10040"/>
                  <a:pt x="3143918" y="4648"/>
                  <a:pt x="3317039" y="0"/>
                </a:cubicBezTo>
                <a:cubicBezTo>
                  <a:pt x="3344021" y="121076"/>
                  <a:pt x="3276184" y="312768"/>
                  <a:pt x="3317039" y="409061"/>
                </a:cubicBezTo>
                <a:cubicBezTo>
                  <a:pt x="3357894" y="505354"/>
                  <a:pt x="3299545" y="745568"/>
                  <a:pt x="3317039" y="830394"/>
                </a:cubicBezTo>
                <a:cubicBezTo>
                  <a:pt x="3334533" y="915220"/>
                  <a:pt x="3313697" y="1060251"/>
                  <a:pt x="3317039" y="1227183"/>
                </a:cubicBezTo>
                <a:cubicBezTo>
                  <a:pt x="3069792" y="1290932"/>
                  <a:pt x="2970662" y="1221423"/>
                  <a:pt x="2764199" y="1227183"/>
                </a:cubicBezTo>
                <a:cubicBezTo>
                  <a:pt x="2557736" y="1232943"/>
                  <a:pt x="2438409" y="1165163"/>
                  <a:pt x="2178189" y="1227183"/>
                </a:cubicBezTo>
                <a:cubicBezTo>
                  <a:pt x="1917969" y="1289203"/>
                  <a:pt x="1850077" y="1189997"/>
                  <a:pt x="1658520" y="1227183"/>
                </a:cubicBezTo>
                <a:cubicBezTo>
                  <a:pt x="1466963" y="1264369"/>
                  <a:pt x="1382785" y="1201955"/>
                  <a:pt x="1205191" y="1227183"/>
                </a:cubicBezTo>
                <a:cubicBezTo>
                  <a:pt x="1027597" y="1252411"/>
                  <a:pt x="762993" y="1166945"/>
                  <a:pt x="586010" y="1227183"/>
                </a:cubicBezTo>
                <a:cubicBezTo>
                  <a:pt x="409027" y="1287421"/>
                  <a:pt x="194913" y="1171588"/>
                  <a:pt x="0" y="1227183"/>
                </a:cubicBezTo>
                <a:cubicBezTo>
                  <a:pt x="-40981" y="1109818"/>
                  <a:pt x="42384" y="1008534"/>
                  <a:pt x="0" y="854937"/>
                </a:cubicBezTo>
                <a:cubicBezTo>
                  <a:pt x="-42384" y="701340"/>
                  <a:pt x="27558" y="591236"/>
                  <a:pt x="0" y="470420"/>
                </a:cubicBezTo>
                <a:cubicBezTo>
                  <a:pt x="-27558" y="349604"/>
                  <a:pt x="46181" y="157007"/>
                  <a:pt x="0" y="0"/>
                </a:cubicBezTo>
                <a:close/>
              </a:path>
              <a:path w="3317039" h="1227183" stroke="0" extrusionOk="0">
                <a:moveTo>
                  <a:pt x="0" y="0"/>
                </a:moveTo>
                <a:cubicBezTo>
                  <a:pt x="195408" y="-6654"/>
                  <a:pt x="383422" y="14525"/>
                  <a:pt x="552840" y="0"/>
                </a:cubicBezTo>
                <a:cubicBezTo>
                  <a:pt x="722258" y="-14525"/>
                  <a:pt x="1043694" y="33213"/>
                  <a:pt x="1172020" y="0"/>
                </a:cubicBezTo>
                <a:cubicBezTo>
                  <a:pt x="1300346" y="-33213"/>
                  <a:pt x="1528939" y="25469"/>
                  <a:pt x="1625349" y="0"/>
                </a:cubicBezTo>
                <a:cubicBezTo>
                  <a:pt x="1721759" y="-25469"/>
                  <a:pt x="2027921" y="31174"/>
                  <a:pt x="2145019" y="0"/>
                </a:cubicBezTo>
                <a:cubicBezTo>
                  <a:pt x="2262117" y="-31174"/>
                  <a:pt x="2565338" y="8129"/>
                  <a:pt x="2731029" y="0"/>
                </a:cubicBezTo>
                <a:cubicBezTo>
                  <a:pt x="2896720" y="-8129"/>
                  <a:pt x="3191690" y="43924"/>
                  <a:pt x="3317039" y="0"/>
                </a:cubicBezTo>
                <a:cubicBezTo>
                  <a:pt x="3367462" y="194540"/>
                  <a:pt x="3289260" y="313518"/>
                  <a:pt x="3317039" y="433605"/>
                </a:cubicBezTo>
                <a:cubicBezTo>
                  <a:pt x="3344818" y="553693"/>
                  <a:pt x="3289650" y="657991"/>
                  <a:pt x="3317039" y="854937"/>
                </a:cubicBezTo>
                <a:cubicBezTo>
                  <a:pt x="3344428" y="1051883"/>
                  <a:pt x="3289518" y="1116682"/>
                  <a:pt x="3317039" y="1227183"/>
                </a:cubicBezTo>
                <a:cubicBezTo>
                  <a:pt x="3071349" y="1245011"/>
                  <a:pt x="2962256" y="1167404"/>
                  <a:pt x="2797370" y="1227183"/>
                </a:cubicBezTo>
                <a:cubicBezTo>
                  <a:pt x="2632484" y="1286962"/>
                  <a:pt x="2503457" y="1218535"/>
                  <a:pt x="2344041" y="1227183"/>
                </a:cubicBezTo>
                <a:cubicBezTo>
                  <a:pt x="2184625" y="1235831"/>
                  <a:pt x="1859255" y="1200232"/>
                  <a:pt x="1724860" y="1227183"/>
                </a:cubicBezTo>
                <a:cubicBezTo>
                  <a:pt x="1590465" y="1254134"/>
                  <a:pt x="1450469" y="1216948"/>
                  <a:pt x="1238361" y="1227183"/>
                </a:cubicBezTo>
                <a:cubicBezTo>
                  <a:pt x="1026253" y="1237418"/>
                  <a:pt x="942106" y="1200493"/>
                  <a:pt x="718692" y="1227183"/>
                </a:cubicBezTo>
                <a:cubicBezTo>
                  <a:pt x="495278" y="1253873"/>
                  <a:pt x="334082" y="1149935"/>
                  <a:pt x="0" y="1227183"/>
                </a:cubicBezTo>
                <a:cubicBezTo>
                  <a:pt x="-27324" y="1146381"/>
                  <a:pt x="11326" y="924747"/>
                  <a:pt x="0" y="842666"/>
                </a:cubicBezTo>
                <a:cubicBezTo>
                  <a:pt x="-11326" y="760585"/>
                  <a:pt x="23358" y="564333"/>
                  <a:pt x="0" y="458148"/>
                </a:cubicBezTo>
                <a:cubicBezTo>
                  <a:pt x="-23358" y="351963"/>
                  <a:pt x="43409" y="157366"/>
                  <a:pt x="0" y="0"/>
                </a:cubicBezTo>
                <a:close/>
              </a:path>
            </a:pathLst>
          </a:custGeom>
          <a:ln>
            <a:solidFill>
              <a:schemeClr val="tx1"/>
            </a:solidFill>
            <a:extLst>
              <a:ext uri="{C807C97D-BFC1-408E-A445-0C87EB9F89A2}">
                <ask:lineSketchStyleProps xmlns:ask="http://schemas.microsoft.com/office/drawing/2018/sketchyshapes" sd="481711788">
                  <a:prstGeom prst="rect">
                    <a:avLst/>
                  </a:prstGeom>
                  <ask:type>
                    <ask:lineSketchScribble/>
                  </ask:type>
                </ask:lineSketchStyleProps>
              </a:ext>
            </a:extLst>
          </a:ln>
        </p:spPr>
      </p:pic>
      <p:pic>
        <p:nvPicPr>
          <p:cNvPr id="19" name="Picture 18">
            <a:extLst>
              <a:ext uri="{FF2B5EF4-FFF2-40B4-BE49-F238E27FC236}">
                <a16:creationId xmlns:a16="http://schemas.microsoft.com/office/drawing/2014/main" id="{D643C354-2FF8-E712-7732-7EC0A644D5F9}"/>
              </a:ext>
            </a:extLst>
          </p:cNvPr>
          <p:cNvPicPr>
            <a:picLocks noChangeAspect="1"/>
          </p:cNvPicPr>
          <p:nvPr/>
        </p:nvPicPr>
        <p:blipFill>
          <a:blip r:embed="rId5"/>
          <a:stretch>
            <a:fillRect/>
          </a:stretch>
        </p:blipFill>
        <p:spPr>
          <a:xfrm>
            <a:off x="173206" y="259688"/>
            <a:ext cx="4383685" cy="811003"/>
          </a:xfrm>
          <a:custGeom>
            <a:avLst/>
            <a:gdLst>
              <a:gd name="csX0" fmla="*/ 0 w 4383685"/>
              <a:gd name="csY0" fmla="*/ 0 h 811003"/>
              <a:gd name="csX1" fmla="*/ 504124 w 4383685"/>
              <a:gd name="csY1" fmla="*/ 0 h 811003"/>
              <a:gd name="csX2" fmla="*/ 1139758 w 4383685"/>
              <a:gd name="csY2" fmla="*/ 0 h 811003"/>
              <a:gd name="csX3" fmla="*/ 1600045 w 4383685"/>
              <a:gd name="csY3" fmla="*/ 0 h 811003"/>
              <a:gd name="csX4" fmla="*/ 2016495 w 4383685"/>
              <a:gd name="csY4" fmla="*/ 0 h 811003"/>
              <a:gd name="csX5" fmla="*/ 2476782 w 4383685"/>
              <a:gd name="csY5" fmla="*/ 0 h 811003"/>
              <a:gd name="csX6" fmla="*/ 3024743 w 4383685"/>
              <a:gd name="csY6" fmla="*/ 0 h 811003"/>
              <a:gd name="csX7" fmla="*/ 3572703 w 4383685"/>
              <a:gd name="csY7" fmla="*/ 0 h 811003"/>
              <a:gd name="csX8" fmla="*/ 4383685 w 4383685"/>
              <a:gd name="csY8" fmla="*/ 0 h 811003"/>
              <a:gd name="csX9" fmla="*/ 4383685 w 4383685"/>
              <a:gd name="csY9" fmla="*/ 397391 h 811003"/>
              <a:gd name="csX10" fmla="*/ 4383685 w 4383685"/>
              <a:gd name="csY10" fmla="*/ 811003 h 811003"/>
              <a:gd name="csX11" fmla="*/ 3835724 w 4383685"/>
              <a:gd name="csY11" fmla="*/ 811003 h 811003"/>
              <a:gd name="csX12" fmla="*/ 3419274 w 4383685"/>
              <a:gd name="csY12" fmla="*/ 811003 h 811003"/>
              <a:gd name="csX13" fmla="*/ 2783640 w 4383685"/>
              <a:gd name="csY13" fmla="*/ 811003 h 811003"/>
              <a:gd name="csX14" fmla="*/ 2191843 w 4383685"/>
              <a:gd name="csY14" fmla="*/ 811003 h 811003"/>
              <a:gd name="csX15" fmla="*/ 1775392 w 4383685"/>
              <a:gd name="csY15" fmla="*/ 811003 h 811003"/>
              <a:gd name="csX16" fmla="*/ 1271269 w 4383685"/>
              <a:gd name="csY16" fmla="*/ 811003 h 811003"/>
              <a:gd name="csX17" fmla="*/ 679471 w 4383685"/>
              <a:gd name="csY17" fmla="*/ 811003 h 811003"/>
              <a:gd name="csX18" fmla="*/ 0 w 4383685"/>
              <a:gd name="csY18" fmla="*/ 811003 h 811003"/>
              <a:gd name="csX19" fmla="*/ 0 w 4383685"/>
              <a:gd name="csY19" fmla="*/ 397391 h 811003"/>
              <a:gd name="csX20" fmla="*/ 0 w 4383685"/>
              <a:gd name="csY20" fmla="*/ 0 h 8110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4383685" h="811003" fill="none" extrusionOk="0">
                <a:moveTo>
                  <a:pt x="0" y="0"/>
                </a:moveTo>
                <a:cubicBezTo>
                  <a:pt x="171738" y="-12308"/>
                  <a:pt x="386246" y="12227"/>
                  <a:pt x="504124" y="0"/>
                </a:cubicBezTo>
                <a:cubicBezTo>
                  <a:pt x="622002" y="-12227"/>
                  <a:pt x="887920" y="34921"/>
                  <a:pt x="1139758" y="0"/>
                </a:cubicBezTo>
                <a:cubicBezTo>
                  <a:pt x="1391596" y="-34921"/>
                  <a:pt x="1371401" y="22245"/>
                  <a:pt x="1600045" y="0"/>
                </a:cubicBezTo>
                <a:cubicBezTo>
                  <a:pt x="1828689" y="-22245"/>
                  <a:pt x="1834546" y="22625"/>
                  <a:pt x="2016495" y="0"/>
                </a:cubicBezTo>
                <a:cubicBezTo>
                  <a:pt x="2198444" y="-22625"/>
                  <a:pt x="2330623" y="1265"/>
                  <a:pt x="2476782" y="0"/>
                </a:cubicBezTo>
                <a:cubicBezTo>
                  <a:pt x="2622941" y="-1265"/>
                  <a:pt x="2824545" y="32368"/>
                  <a:pt x="3024743" y="0"/>
                </a:cubicBezTo>
                <a:cubicBezTo>
                  <a:pt x="3224941" y="-32368"/>
                  <a:pt x="3348294" y="5273"/>
                  <a:pt x="3572703" y="0"/>
                </a:cubicBezTo>
                <a:cubicBezTo>
                  <a:pt x="3797112" y="-5273"/>
                  <a:pt x="4009453" y="39123"/>
                  <a:pt x="4383685" y="0"/>
                </a:cubicBezTo>
                <a:cubicBezTo>
                  <a:pt x="4389825" y="189853"/>
                  <a:pt x="4382104" y="276374"/>
                  <a:pt x="4383685" y="397391"/>
                </a:cubicBezTo>
                <a:cubicBezTo>
                  <a:pt x="4385266" y="518408"/>
                  <a:pt x="4342805" y="684521"/>
                  <a:pt x="4383685" y="811003"/>
                </a:cubicBezTo>
                <a:cubicBezTo>
                  <a:pt x="4226397" y="842811"/>
                  <a:pt x="4002051" y="806667"/>
                  <a:pt x="3835724" y="811003"/>
                </a:cubicBezTo>
                <a:cubicBezTo>
                  <a:pt x="3669397" y="815339"/>
                  <a:pt x="3568186" y="795752"/>
                  <a:pt x="3419274" y="811003"/>
                </a:cubicBezTo>
                <a:cubicBezTo>
                  <a:pt x="3270362" y="826254"/>
                  <a:pt x="3021856" y="735243"/>
                  <a:pt x="2783640" y="811003"/>
                </a:cubicBezTo>
                <a:cubicBezTo>
                  <a:pt x="2545424" y="886763"/>
                  <a:pt x="2311023" y="796044"/>
                  <a:pt x="2191843" y="811003"/>
                </a:cubicBezTo>
                <a:cubicBezTo>
                  <a:pt x="2072663" y="825962"/>
                  <a:pt x="1896397" y="789730"/>
                  <a:pt x="1775392" y="811003"/>
                </a:cubicBezTo>
                <a:cubicBezTo>
                  <a:pt x="1654387" y="832276"/>
                  <a:pt x="1475679" y="759834"/>
                  <a:pt x="1271269" y="811003"/>
                </a:cubicBezTo>
                <a:cubicBezTo>
                  <a:pt x="1066859" y="862172"/>
                  <a:pt x="832851" y="809771"/>
                  <a:pt x="679471" y="811003"/>
                </a:cubicBezTo>
                <a:cubicBezTo>
                  <a:pt x="526091" y="812235"/>
                  <a:pt x="169177" y="740079"/>
                  <a:pt x="0" y="811003"/>
                </a:cubicBezTo>
                <a:cubicBezTo>
                  <a:pt x="-13141" y="711527"/>
                  <a:pt x="41357" y="566041"/>
                  <a:pt x="0" y="397391"/>
                </a:cubicBezTo>
                <a:cubicBezTo>
                  <a:pt x="-41357" y="228741"/>
                  <a:pt x="33226" y="122321"/>
                  <a:pt x="0" y="0"/>
                </a:cubicBezTo>
                <a:close/>
              </a:path>
              <a:path w="4383685" h="811003" stroke="0" extrusionOk="0">
                <a:moveTo>
                  <a:pt x="0" y="0"/>
                </a:moveTo>
                <a:cubicBezTo>
                  <a:pt x="132170" y="-35498"/>
                  <a:pt x="287982" y="55450"/>
                  <a:pt x="547961" y="0"/>
                </a:cubicBezTo>
                <a:cubicBezTo>
                  <a:pt x="807940" y="-55450"/>
                  <a:pt x="1044028" y="59277"/>
                  <a:pt x="1183595" y="0"/>
                </a:cubicBezTo>
                <a:cubicBezTo>
                  <a:pt x="1323162" y="-59277"/>
                  <a:pt x="1480772" y="45654"/>
                  <a:pt x="1600045" y="0"/>
                </a:cubicBezTo>
                <a:cubicBezTo>
                  <a:pt x="1719318" y="-45654"/>
                  <a:pt x="1950263" y="60251"/>
                  <a:pt x="2104169" y="0"/>
                </a:cubicBezTo>
                <a:cubicBezTo>
                  <a:pt x="2258075" y="-60251"/>
                  <a:pt x="2568196" y="63577"/>
                  <a:pt x="2695966" y="0"/>
                </a:cubicBezTo>
                <a:cubicBezTo>
                  <a:pt x="2823736" y="-63577"/>
                  <a:pt x="3166825" y="29853"/>
                  <a:pt x="3331601" y="0"/>
                </a:cubicBezTo>
                <a:cubicBezTo>
                  <a:pt x="3496377" y="-29853"/>
                  <a:pt x="4167543" y="78943"/>
                  <a:pt x="4383685" y="0"/>
                </a:cubicBezTo>
                <a:cubicBezTo>
                  <a:pt x="4420767" y="157298"/>
                  <a:pt x="4349968" y="202467"/>
                  <a:pt x="4383685" y="389281"/>
                </a:cubicBezTo>
                <a:cubicBezTo>
                  <a:pt x="4417402" y="576095"/>
                  <a:pt x="4338912" y="685110"/>
                  <a:pt x="4383685" y="811003"/>
                </a:cubicBezTo>
                <a:cubicBezTo>
                  <a:pt x="4132896" y="824125"/>
                  <a:pt x="4043157" y="799437"/>
                  <a:pt x="3879561" y="811003"/>
                </a:cubicBezTo>
                <a:cubicBezTo>
                  <a:pt x="3715965" y="822569"/>
                  <a:pt x="3644946" y="796868"/>
                  <a:pt x="3463111" y="811003"/>
                </a:cubicBezTo>
                <a:cubicBezTo>
                  <a:pt x="3281276" y="825138"/>
                  <a:pt x="3103537" y="773666"/>
                  <a:pt x="2827477" y="811003"/>
                </a:cubicBezTo>
                <a:cubicBezTo>
                  <a:pt x="2551417" y="848340"/>
                  <a:pt x="2564802" y="777610"/>
                  <a:pt x="2367190" y="811003"/>
                </a:cubicBezTo>
                <a:cubicBezTo>
                  <a:pt x="2169578" y="844396"/>
                  <a:pt x="2114530" y="778038"/>
                  <a:pt x="1863066" y="811003"/>
                </a:cubicBezTo>
                <a:cubicBezTo>
                  <a:pt x="1611602" y="843968"/>
                  <a:pt x="1453897" y="805170"/>
                  <a:pt x="1315106" y="811003"/>
                </a:cubicBezTo>
                <a:cubicBezTo>
                  <a:pt x="1176315" y="816836"/>
                  <a:pt x="1077537" y="778397"/>
                  <a:pt x="854819" y="811003"/>
                </a:cubicBezTo>
                <a:cubicBezTo>
                  <a:pt x="632101" y="843609"/>
                  <a:pt x="408536" y="739724"/>
                  <a:pt x="0" y="811003"/>
                </a:cubicBezTo>
                <a:cubicBezTo>
                  <a:pt x="-22830" y="630887"/>
                  <a:pt x="19176" y="599786"/>
                  <a:pt x="0" y="397391"/>
                </a:cubicBezTo>
                <a:cubicBezTo>
                  <a:pt x="-19176" y="194996"/>
                  <a:pt x="33670" y="88218"/>
                  <a:pt x="0" y="0"/>
                </a:cubicBezTo>
                <a:close/>
              </a:path>
            </a:pathLst>
          </a:custGeom>
          <a:ln>
            <a:solidFill>
              <a:schemeClr val="tx1"/>
            </a:solidFill>
            <a:extLst>
              <a:ext uri="{C807C97D-BFC1-408E-A445-0C87EB9F89A2}">
                <ask:lineSketchStyleProps xmlns:ask="http://schemas.microsoft.com/office/drawing/2018/sketchyshapes" sd="481711788">
                  <a:prstGeom prst="rect">
                    <a:avLst/>
                  </a:prstGeom>
                  <ask:type>
                    <ask:lineSketchScribble/>
                  </ask:type>
                </ask:lineSketchStyleProps>
              </a:ext>
            </a:extLst>
          </a:ln>
        </p:spPr>
      </p:pic>
      <p:pic>
        <p:nvPicPr>
          <p:cNvPr id="20" name="Picture 19">
            <a:extLst>
              <a:ext uri="{FF2B5EF4-FFF2-40B4-BE49-F238E27FC236}">
                <a16:creationId xmlns:a16="http://schemas.microsoft.com/office/drawing/2014/main" id="{BFCCF3FC-3FA3-6D0A-E078-F31057D43349}"/>
              </a:ext>
            </a:extLst>
          </p:cNvPr>
          <p:cNvPicPr>
            <a:picLocks noChangeAspect="1"/>
          </p:cNvPicPr>
          <p:nvPr/>
        </p:nvPicPr>
        <p:blipFill>
          <a:blip r:embed="rId6"/>
          <a:stretch>
            <a:fillRect/>
          </a:stretch>
        </p:blipFill>
        <p:spPr>
          <a:xfrm>
            <a:off x="585028" y="949073"/>
            <a:ext cx="2849393" cy="1498781"/>
          </a:xfrm>
          <a:custGeom>
            <a:avLst/>
            <a:gdLst>
              <a:gd name="csX0" fmla="*/ 0 w 2849393"/>
              <a:gd name="csY0" fmla="*/ 0 h 1498781"/>
              <a:gd name="csX1" fmla="*/ 512891 w 2849393"/>
              <a:gd name="csY1" fmla="*/ 0 h 1498781"/>
              <a:gd name="csX2" fmla="*/ 997288 w 2849393"/>
              <a:gd name="csY2" fmla="*/ 0 h 1498781"/>
              <a:gd name="csX3" fmla="*/ 1481684 w 2849393"/>
              <a:gd name="csY3" fmla="*/ 0 h 1498781"/>
              <a:gd name="csX4" fmla="*/ 2108551 w 2849393"/>
              <a:gd name="csY4" fmla="*/ 0 h 1498781"/>
              <a:gd name="csX5" fmla="*/ 2849393 w 2849393"/>
              <a:gd name="csY5" fmla="*/ 0 h 1498781"/>
              <a:gd name="csX6" fmla="*/ 2849393 w 2849393"/>
              <a:gd name="csY6" fmla="*/ 469618 h 1498781"/>
              <a:gd name="csX7" fmla="*/ 2849393 w 2849393"/>
              <a:gd name="csY7" fmla="*/ 999187 h 1498781"/>
              <a:gd name="csX8" fmla="*/ 2849393 w 2849393"/>
              <a:gd name="csY8" fmla="*/ 1498781 h 1498781"/>
              <a:gd name="csX9" fmla="*/ 2251020 w 2849393"/>
              <a:gd name="csY9" fmla="*/ 1498781 h 1498781"/>
              <a:gd name="csX10" fmla="*/ 1766624 w 2849393"/>
              <a:gd name="csY10" fmla="*/ 1498781 h 1498781"/>
              <a:gd name="csX11" fmla="*/ 1253733 w 2849393"/>
              <a:gd name="csY11" fmla="*/ 1498781 h 1498781"/>
              <a:gd name="csX12" fmla="*/ 626866 w 2849393"/>
              <a:gd name="csY12" fmla="*/ 1498781 h 1498781"/>
              <a:gd name="csX13" fmla="*/ 0 w 2849393"/>
              <a:gd name="csY13" fmla="*/ 1498781 h 1498781"/>
              <a:gd name="csX14" fmla="*/ 0 w 2849393"/>
              <a:gd name="csY14" fmla="*/ 1014175 h 1498781"/>
              <a:gd name="csX15" fmla="*/ 0 w 2849393"/>
              <a:gd name="csY15" fmla="*/ 484606 h 1498781"/>
              <a:gd name="csX16" fmla="*/ 0 w 2849393"/>
              <a:gd name="csY16" fmla="*/ 0 h 14987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849393" h="1498781" fill="none" extrusionOk="0">
                <a:moveTo>
                  <a:pt x="0" y="0"/>
                </a:moveTo>
                <a:cubicBezTo>
                  <a:pt x="194733" y="-14174"/>
                  <a:pt x="264239" y="19551"/>
                  <a:pt x="512891" y="0"/>
                </a:cubicBezTo>
                <a:cubicBezTo>
                  <a:pt x="761543" y="-19551"/>
                  <a:pt x="834773" y="1580"/>
                  <a:pt x="997288" y="0"/>
                </a:cubicBezTo>
                <a:cubicBezTo>
                  <a:pt x="1159803" y="-1580"/>
                  <a:pt x="1335159" y="32764"/>
                  <a:pt x="1481684" y="0"/>
                </a:cubicBezTo>
                <a:cubicBezTo>
                  <a:pt x="1628209" y="-32764"/>
                  <a:pt x="1880707" y="4738"/>
                  <a:pt x="2108551" y="0"/>
                </a:cubicBezTo>
                <a:cubicBezTo>
                  <a:pt x="2336395" y="-4738"/>
                  <a:pt x="2657083" y="23741"/>
                  <a:pt x="2849393" y="0"/>
                </a:cubicBezTo>
                <a:cubicBezTo>
                  <a:pt x="2880631" y="228552"/>
                  <a:pt x="2798611" y="342748"/>
                  <a:pt x="2849393" y="469618"/>
                </a:cubicBezTo>
                <a:cubicBezTo>
                  <a:pt x="2900175" y="596488"/>
                  <a:pt x="2820865" y="813546"/>
                  <a:pt x="2849393" y="999187"/>
                </a:cubicBezTo>
                <a:cubicBezTo>
                  <a:pt x="2877921" y="1184828"/>
                  <a:pt x="2821325" y="1376240"/>
                  <a:pt x="2849393" y="1498781"/>
                </a:cubicBezTo>
                <a:cubicBezTo>
                  <a:pt x="2632733" y="1553634"/>
                  <a:pt x="2444966" y="1486737"/>
                  <a:pt x="2251020" y="1498781"/>
                </a:cubicBezTo>
                <a:cubicBezTo>
                  <a:pt x="2057074" y="1510825"/>
                  <a:pt x="1964114" y="1496035"/>
                  <a:pt x="1766624" y="1498781"/>
                </a:cubicBezTo>
                <a:cubicBezTo>
                  <a:pt x="1569134" y="1501527"/>
                  <a:pt x="1439920" y="1457000"/>
                  <a:pt x="1253733" y="1498781"/>
                </a:cubicBezTo>
                <a:cubicBezTo>
                  <a:pt x="1067546" y="1540562"/>
                  <a:pt x="935578" y="1437418"/>
                  <a:pt x="626866" y="1498781"/>
                </a:cubicBezTo>
                <a:cubicBezTo>
                  <a:pt x="318154" y="1560144"/>
                  <a:pt x="169348" y="1439300"/>
                  <a:pt x="0" y="1498781"/>
                </a:cubicBezTo>
                <a:cubicBezTo>
                  <a:pt x="-22442" y="1288762"/>
                  <a:pt x="32559" y="1154671"/>
                  <a:pt x="0" y="1014175"/>
                </a:cubicBezTo>
                <a:cubicBezTo>
                  <a:pt x="-32559" y="873679"/>
                  <a:pt x="9896" y="671611"/>
                  <a:pt x="0" y="484606"/>
                </a:cubicBezTo>
                <a:cubicBezTo>
                  <a:pt x="-9896" y="297601"/>
                  <a:pt x="39641" y="174586"/>
                  <a:pt x="0" y="0"/>
                </a:cubicBezTo>
                <a:close/>
              </a:path>
              <a:path w="2849393" h="1498781" stroke="0" extrusionOk="0">
                <a:moveTo>
                  <a:pt x="0" y="0"/>
                </a:moveTo>
                <a:cubicBezTo>
                  <a:pt x="178323" y="-57256"/>
                  <a:pt x="307830" y="54532"/>
                  <a:pt x="569879" y="0"/>
                </a:cubicBezTo>
                <a:cubicBezTo>
                  <a:pt x="831928" y="-54532"/>
                  <a:pt x="937149" y="54521"/>
                  <a:pt x="1196745" y="0"/>
                </a:cubicBezTo>
                <a:cubicBezTo>
                  <a:pt x="1456341" y="-54521"/>
                  <a:pt x="1579626" y="51975"/>
                  <a:pt x="1681142" y="0"/>
                </a:cubicBezTo>
                <a:cubicBezTo>
                  <a:pt x="1782658" y="-51975"/>
                  <a:pt x="1975176" y="32936"/>
                  <a:pt x="2222527" y="0"/>
                </a:cubicBezTo>
                <a:cubicBezTo>
                  <a:pt x="2469879" y="-32936"/>
                  <a:pt x="2649318" y="23037"/>
                  <a:pt x="2849393" y="0"/>
                </a:cubicBezTo>
                <a:cubicBezTo>
                  <a:pt x="2865946" y="180784"/>
                  <a:pt x="2823838" y="291295"/>
                  <a:pt x="2849393" y="529569"/>
                </a:cubicBezTo>
                <a:cubicBezTo>
                  <a:pt x="2874948" y="767843"/>
                  <a:pt x="2814648" y="944083"/>
                  <a:pt x="2849393" y="1059139"/>
                </a:cubicBezTo>
                <a:cubicBezTo>
                  <a:pt x="2884138" y="1174195"/>
                  <a:pt x="2821539" y="1286034"/>
                  <a:pt x="2849393" y="1498781"/>
                </a:cubicBezTo>
                <a:cubicBezTo>
                  <a:pt x="2633765" y="1548610"/>
                  <a:pt x="2580404" y="1476373"/>
                  <a:pt x="2364996" y="1498781"/>
                </a:cubicBezTo>
                <a:cubicBezTo>
                  <a:pt x="2149588" y="1521189"/>
                  <a:pt x="2015395" y="1425944"/>
                  <a:pt x="1738130" y="1498781"/>
                </a:cubicBezTo>
                <a:cubicBezTo>
                  <a:pt x="1460865" y="1571618"/>
                  <a:pt x="1415806" y="1471264"/>
                  <a:pt x="1253733" y="1498781"/>
                </a:cubicBezTo>
                <a:cubicBezTo>
                  <a:pt x="1091660" y="1526298"/>
                  <a:pt x="916453" y="1474826"/>
                  <a:pt x="626866" y="1498781"/>
                </a:cubicBezTo>
                <a:cubicBezTo>
                  <a:pt x="337279" y="1522736"/>
                  <a:pt x="207830" y="1436159"/>
                  <a:pt x="0" y="1498781"/>
                </a:cubicBezTo>
                <a:cubicBezTo>
                  <a:pt x="-22845" y="1257004"/>
                  <a:pt x="35583" y="1216719"/>
                  <a:pt x="0" y="1014175"/>
                </a:cubicBezTo>
                <a:cubicBezTo>
                  <a:pt x="-35583" y="811631"/>
                  <a:pt x="21229" y="759768"/>
                  <a:pt x="0" y="544557"/>
                </a:cubicBezTo>
                <a:cubicBezTo>
                  <a:pt x="-21229" y="329346"/>
                  <a:pt x="56815" y="241850"/>
                  <a:pt x="0" y="0"/>
                </a:cubicBezTo>
                <a:close/>
              </a:path>
            </a:pathLst>
          </a:custGeom>
          <a:ln>
            <a:solidFill>
              <a:schemeClr val="tx1"/>
            </a:solidFill>
            <a:extLst>
              <a:ext uri="{C807C97D-BFC1-408E-A445-0C87EB9F89A2}">
                <ask:lineSketchStyleProps xmlns:ask="http://schemas.microsoft.com/office/drawing/2018/sketchyshapes" sd="481711788">
                  <a:prstGeom prst="rect">
                    <a:avLst/>
                  </a:prstGeom>
                  <ask:type>
                    <ask:lineSketchScribble/>
                  </ask:type>
                </ask:lineSketchStyleProps>
              </a:ext>
            </a:extLst>
          </a:ln>
        </p:spPr>
      </p:pic>
      <p:pic>
        <p:nvPicPr>
          <p:cNvPr id="22" name="Picture 21">
            <a:extLst>
              <a:ext uri="{FF2B5EF4-FFF2-40B4-BE49-F238E27FC236}">
                <a16:creationId xmlns:a16="http://schemas.microsoft.com/office/drawing/2014/main" id="{994D65A1-0DAF-5AA0-437C-3ED51667380E}"/>
              </a:ext>
            </a:extLst>
          </p:cNvPr>
          <p:cNvPicPr>
            <a:picLocks noChangeAspect="1"/>
          </p:cNvPicPr>
          <p:nvPr/>
        </p:nvPicPr>
        <p:blipFill>
          <a:blip r:embed="rId7"/>
          <a:stretch>
            <a:fillRect/>
          </a:stretch>
        </p:blipFill>
        <p:spPr>
          <a:xfrm>
            <a:off x="5781903" y="4796837"/>
            <a:ext cx="5531358" cy="1205624"/>
          </a:xfrm>
          <a:custGeom>
            <a:avLst/>
            <a:gdLst>
              <a:gd name="csX0" fmla="*/ 0 w 5531358"/>
              <a:gd name="csY0" fmla="*/ 0 h 1205624"/>
              <a:gd name="csX1" fmla="*/ 497822 w 5531358"/>
              <a:gd name="csY1" fmla="*/ 0 h 1205624"/>
              <a:gd name="csX2" fmla="*/ 995644 w 5531358"/>
              <a:gd name="csY2" fmla="*/ 0 h 1205624"/>
              <a:gd name="csX3" fmla="*/ 1438153 w 5531358"/>
              <a:gd name="csY3" fmla="*/ 0 h 1205624"/>
              <a:gd name="csX4" fmla="*/ 1825348 w 5531358"/>
              <a:gd name="csY4" fmla="*/ 0 h 1205624"/>
              <a:gd name="csX5" fmla="*/ 2378484 w 5531358"/>
              <a:gd name="csY5" fmla="*/ 0 h 1205624"/>
              <a:gd name="csX6" fmla="*/ 2820993 w 5531358"/>
              <a:gd name="csY6" fmla="*/ 0 h 1205624"/>
              <a:gd name="csX7" fmla="*/ 3484756 w 5531358"/>
              <a:gd name="csY7" fmla="*/ 0 h 1205624"/>
              <a:gd name="csX8" fmla="*/ 3927264 w 5531358"/>
              <a:gd name="csY8" fmla="*/ 0 h 1205624"/>
              <a:gd name="csX9" fmla="*/ 4480400 w 5531358"/>
              <a:gd name="csY9" fmla="*/ 0 h 1205624"/>
              <a:gd name="csX10" fmla="*/ 4922909 w 5531358"/>
              <a:gd name="csY10" fmla="*/ 0 h 1205624"/>
              <a:gd name="csX11" fmla="*/ 5531358 w 5531358"/>
              <a:gd name="csY11" fmla="*/ 0 h 1205624"/>
              <a:gd name="csX12" fmla="*/ 5531358 w 5531358"/>
              <a:gd name="csY12" fmla="*/ 413931 h 1205624"/>
              <a:gd name="csX13" fmla="*/ 5531358 w 5531358"/>
              <a:gd name="csY13" fmla="*/ 827862 h 1205624"/>
              <a:gd name="csX14" fmla="*/ 5531358 w 5531358"/>
              <a:gd name="csY14" fmla="*/ 1205624 h 1205624"/>
              <a:gd name="csX15" fmla="*/ 5033536 w 5531358"/>
              <a:gd name="csY15" fmla="*/ 1205624 h 1205624"/>
              <a:gd name="csX16" fmla="*/ 4480400 w 5531358"/>
              <a:gd name="csY16" fmla="*/ 1205624 h 1205624"/>
              <a:gd name="csX17" fmla="*/ 3871951 w 5531358"/>
              <a:gd name="csY17" fmla="*/ 1205624 h 1205624"/>
              <a:gd name="csX18" fmla="*/ 3484756 w 5531358"/>
              <a:gd name="csY18" fmla="*/ 1205624 h 1205624"/>
              <a:gd name="csX19" fmla="*/ 2931620 w 5531358"/>
              <a:gd name="csY19" fmla="*/ 1205624 h 1205624"/>
              <a:gd name="csX20" fmla="*/ 2267857 w 5531358"/>
              <a:gd name="csY20" fmla="*/ 1205624 h 1205624"/>
              <a:gd name="csX21" fmla="*/ 1880662 w 5531358"/>
              <a:gd name="csY21" fmla="*/ 1205624 h 1205624"/>
              <a:gd name="csX22" fmla="*/ 1216899 w 5531358"/>
              <a:gd name="csY22" fmla="*/ 1205624 h 1205624"/>
              <a:gd name="csX23" fmla="*/ 719077 w 5531358"/>
              <a:gd name="csY23" fmla="*/ 1205624 h 1205624"/>
              <a:gd name="csX24" fmla="*/ 0 w 5531358"/>
              <a:gd name="csY24" fmla="*/ 1205624 h 1205624"/>
              <a:gd name="csX25" fmla="*/ 0 w 5531358"/>
              <a:gd name="csY25" fmla="*/ 827862 h 1205624"/>
              <a:gd name="csX26" fmla="*/ 0 w 5531358"/>
              <a:gd name="csY26" fmla="*/ 438043 h 1205624"/>
              <a:gd name="csX27" fmla="*/ 0 w 5531358"/>
              <a:gd name="csY27" fmla="*/ 0 h 12056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5531358" h="1205624" fill="none" extrusionOk="0">
                <a:moveTo>
                  <a:pt x="0" y="0"/>
                </a:moveTo>
                <a:cubicBezTo>
                  <a:pt x="174423" y="-5745"/>
                  <a:pt x="331382" y="6554"/>
                  <a:pt x="497822" y="0"/>
                </a:cubicBezTo>
                <a:cubicBezTo>
                  <a:pt x="664262" y="-6554"/>
                  <a:pt x="892187" y="50567"/>
                  <a:pt x="995644" y="0"/>
                </a:cubicBezTo>
                <a:cubicBezTo>
                  <a:pt x="1099101" y="-50567"/>
                  <a:pt x="1257621" y="17897"/>
                  <a:pt x="1438153" y="0"/>
                </a:cubicBezTo>
                <a:cubicBezTo>
                  <a:pt x="1618685" y="-17897"/>
                  <a:pt x="1644802" y="33131"/>
                  <a:pt x="1825348" y="0"/>
                </a:cubicBezTo>
                <a:cubicBezTo>
                  <a:pt x="2005894" y="-33131"/>
                  <a:pt x="2172710" y="1273"/>
                  <a:pt x="2378484" y="0"/>
                </a:cubicBezTo>
                <a:cubicBezTo>
                  <a:pt x="2584258" y="-1273"/>
                  <a:pt x="2674085" y="37138"/>
                  <a:pt x="2820993" y="0"/>
                </a:cubicBezTo>
                <a:cubicBezTo>
                  <a:pt x="2967901" y="-37138"/>
                  <a:pt x="3310675" y="15726"/>
                  <a:pt x="3484756" y="0"/>
                </a:cubicBezTo>
                <a:cubicBezTo>
                  <a:pt x="3658837" y="-15726"/>
                  <a:pt x="3802574" y="43124"/>
                  <a:pt x="3927264" y="0"/>
                </a:cubicBezTo>
                <a:cubicBezTo>
                  <a:pt x="4051954" y="-43124"/>
                  <a:pt x="4258031" y="52658"/>
                  <a:pt x="4480400" y="0"/>
                </a:cubicBezTo>
                <a:cubicBezTo>
                  <a:pt x="4702769" y="-52658"/>
                  <a:pt x="4728926" y="31194"/>
                  <a:pt x="4922909" y="0"/>
                </a:cubicBezTo>
                <a:cubicBezTo>
                  <a:pt x="5116892" y="-31194"/>
                  <a:pt x="5404542" y="1593"/>
                  <a:pt x="5531358" y="0"/>
                </a:cubicBezTo>
                <a:cubicBezTo>
                  <a:pt x="5572638" y="115741"/>
                  <a:pt x="5509295" y="304440"/>
                  <a:pt x="5531358" y="413931"/>
                </a:cubicBezTo>
                <a:cubicBezTo>
                  <a:pt x="5553421" y="523422"/>
                  <a:pt x="5515569" y="633933"/>
                  <a:pt x="5531358" y="827862"/>
                </a:cubicBezTo>
                <a:cubicBezTo>
                  <a:pt x="5547147" y="1021791"/>
                  <a:pt x="5498750" y="1024766"/>
                  <a:pt x="5531358" y="1205624"/>
                </a:cubicBezTo>
                <a:cubicBezTo>
                  <a:pt x="5317140" y="1244607"/>
                  <a:pt x="5168093" y="1199125"/>
                  <a:pt x="5033536" y="1205624"/>
                </a:cubicBezTo>
                <a:cubicBezTo>
                  <a:pt x="4898979" y="1212123"/>
                  <a:pt x="4648592" y="1146381"/>
                  <a:pt x="4480400" y="1205624"/>
                </a:cubicBezTo>
                <a:cubicBezTo>
                  <a:pt x="4312208" y="1264867"/>
                  <a:pt x="4093601" y="1133346"/>
                  <a:pt x="3871951" y="1205624"/>
                </a:cubicBezTo>
                <a:cubicBezTo>
                  <a:pt x="3650301" y="1277902"/>
                  <a:pt x="3652970" y="1195438"/>
                  <a:pt x="3484756" y="1205624"/>
                </a:cubicBezTo>
                <a:cubicBezTo>
                  <a:pt x="3316542" y="1215810"/>
                  <a:pt x="3179106" y="1192586"/>
                  <a:pt x="2931620" y="1205624"/>
                </a:cubicBezTo>
                <a:cubicBezTo>
                  <a:pt x="2684134" y="1218662"/>
                  <a:pt x="2466180" y="1151930"/>
                  <a:pt x="2267857" y="1205624"/>
                </a:cubicBezTo>
                <a:cubicBezTo>
                  <a:pt x="2069534" y="1259318"/>
                  <a:pt x="2032028" y="1179602"/>
                  <a:pt x="1880662" y="1205624"/>
                </a:cubicBezTo>
                <a:cubicBezTo>
                  <a:pt x="1729296" y="1231646"/>
                  <a:pt x="1380829" y="1161059"/>
                  <a:pt x="1216899" y="1205624"/>
                </a:cubicBezTo>
                <a:cubicBezTo>
                  <a:pt x="1052969" y="1250189"/>
                  <a:pt x="904460" y="1157210"/>
                  <a:pt x="719077" y="1205624"/>
                </a:cubicBezTo>
                <a:cubicBezTo>
                  <a:pt x="533694" y="1254038"/>
                  <a:pt x="315788" y="1164843"/>
                  <a:pt x="0" y="1205624"/>
                </a:cubicBezTo>
                <a:cubicBezTo>
                  <a:pt x="-24758" y="1097205"/>
                  <a:pt x="23077" y="944917"/>
                  <a:pt x="0" y="827862"/>
                </a:cubicBezTo>
                <a:cubicBezTo>
                  <a:pt x="-23077" y="710807"/>
                  <a:pt x="17352" y="624380"/>
                  <a:pt x="0" y="438043"/>
                </a:cubicBezTo>
                <a:cubicBezTo>
                  <a:pt x="-17352" y="251706"/>
                  <a:pt x="20632" y="213803"/>
                  <a:pt x="0" y="0"/>
                </a:cubicBezTo>
                <a:close/>
              </a:path>
              <a:path w="5531358" h="1205624" stroke="0" extrusionOk="0">
                <a:moveTo>
                  <a:pt x="0" y="0"/>
                </a:moveTo>
                <a:cubicBezTo>
                  <a:pt x="124161" y="-5800"/>
                  <a:pt x="314128" y="22007"/>
                  <a:pt x="553136" y="0"/>
                </a:cubicBezTo>
                <a:cubicBezTo>
                  <a:pt x="792144" y="-22007"/>
                  <a:pt x="991788" y="42159"/>
                  <a:pt x="1216899" y="0"/>
                </a:cubicBezTo>
                <a:cubicBezTo>
                  <a:pt x="1442010" y="-42159"/>
                  <a:pt x="1512489" y="33236"/>
                  <a:pt x="1604094" y="0"/>
                </a:cubicBezTo>
                <a:cubicBezTo>
                  <a:pt x="1695699" y="-33236"/>
                  <a:pt x="1996644" y="31955"/>
                  <a:pt x="2101916" y="0"/>
                </a:cubicBezTo>
                <a:cubicBezTo>
                  <a:pt x="2207188" y="-31955"/>
                  <a:pt x="2543182" y="7083"/>
                  <a:pt x="2710365" y="0"/>
                </a:cubicBezTo>
                <a:cubicBezTo>
                  <a:pt x="2877548" y="-7083"/>
                  <a:pt x="3055432" y="72289"/>
                  <a:pt x="3374128" y="0"/>
                </a:cubicBezTo>
                <a:cubicBezTo>
                  <a:pt x="3692824" y="-72289"/>
                  <a:pt x="3894921" y="60874"/>
                  <a:pt x="4037891" y="0"/>
                </a:cubicBezTo>
                <a:cubicBezTo>
                  <a:pt x="4180861" y="-60874"/>
                  <a:pt x="4287905" y="5229"/>
                  <a:pt x="4480400" y="0"/>
                </a:cubicBezTo>
                <a:cubicBezTo>
                  <a:pt x="4672895" y="-5229"/>
                  <a:pt x="4735085" y="52303"/>
                  <a:pt x="4978222" y="0"/>
                </a:cubicBezTo>
                <a:cubicBezTo>
                  <a:pt x="5221359" y="-52303"/>
                  <a:pt x="5326015" y="49259"/>
                  <a:pt x="5531358" y="0"/>
                </a:cubicBezTo>
                <a:cubicBezTo>
                  <a:pt x="5562902" y="85106"/>
                  <a:pt x="5510988" y="189045"/>
                  <a:pt x="5531358" y="377762"/>
                </a:cubicBezTo>
                <a:cubicBezTo>
                  <a:pt x="5551728" y="566479"/>
                  <a:pt x="5514075" y="707940"/>
                  <a:pt x="5531358" y="791693"/>
                </a:cubicBezTo>
                <a:cubicBezTo>
                  <a:pt x="5548641" y="875446"/>
                  <a:pt x="5518121" y="1047502"/>
                  <a:pt x="5531358" y="1205624"/>
                </a:cubicBezTo>
                <a:cubicBezTo>
                  <a:pt x="5427408" y="1251095"/>
                  <a:pt x="5248374" y="1180136"/>
                  <a:pt x="5088849" y="1205624"/>
                </a:cubicBezTo>
                <a:cubicBezTo>
                  <a:pt x="4929324" y="1231112"/>
                  <a:pt x="4749616" y="1193551"/>
                  <a:pt x="4535714" y="1205624"/>
                </a:cubicBezTo>
                <a:cubicBezTo>
                  <a:pt x="4321813" y="1217697"/>
                  <a:pt x="4277068" y="1184026"/>
                  <a:pt x="4093205" y="1205624"/>
                </a:cubicBezTo>
                <a:cubicBezTo>
                  <a:pt x="3909342" y="1227222"/>
                  <a:pt x="3637369" y="1167122"/>
                  <a:pt x="3429442" y="1205624"/>
                </a:cubicBezTo>
                <a:cubicBezTo>
                  <a:pt x="3221515" y="1244126"/>
                  <a:pt x="2953308" y="1189672"/>
                  <a:pt x="2820993" y="1205624"/>
                </a:cubicBezTo>
                <a:cubicBezTo>
                  <a:pt x="2688678" y="1221576"/>
                  <a:pt x="2458658" y="1177936"/>
                  <a:pt x="2323170" y="1205624"/>
                </a:cubicBezTo>
                <a:cubicBezTo>
                  <a:pt x="2187682" y="1233312"/>
                  <a:pt x="1978962" y="1194175"/>
                  <a:pt x="1825348" y="1205624"/>
                </a:cubicBezTo>
                <a:cubicBezTo>
                  <a:pt x="1671734" y="1217073"/>
                  <a:pt x="1555335" y="1173179"/>
                  <a:pt x="1438153" y="1205624"/>
                </a:cubicBezTo>
                <a:cubicBezTo>
                  <a:pt x="1320972" y="1238069"/>
                  <a:pt x="1201312" y="1189474"/>
                  <a:pt x="1050958" y="1205624"/>
                </a:cubicBezTo>
                <a:cubicBezTo>
                  <a:pt x="900605" y="1221774"/>
                  <a:pt x="225860" y="1101428"/>
                  <a:pt x="0" y="1205624"/>
                </a:cubicBezTo>
                <a:cubicBezTo>
                  <a:pt x="-43952" y="1040201"/>
                  <a:pt x="1888" y="927799"/>
                  <a:pt x="0" y="791693"/>
                </a:cubicBezTo>
                <a:cubicBezTo>
                  <a:pt x="-1888" y="655587"/>
                  <a:pt x="9311" y="501850"/>
                  <a:pt x="0" y="365706"/>
                </a:cubicBezTo>
                <a:cubicBezTo>
                  <a:pt x="-9311" y="229562"/>
                  <a:pt x="8772" y="150667"/>
                  <a:pt x="0" y="0"/>
                </a:cubicBezTo>
                <a:close/>
              </a:path>
            </a:pathLst>
          </a:custGeom>
          <a:ln>
            <a:solidFill>
              <a:schemeClr val="tx1"/>
            </a:solidFill>
            <a:extLst>
              <a:ext uri="{C807C97D-BFC1-408E-A445-0C87EB9F89A2}">
                <ask:lineSketchStyleProps xmlns:ask="http://schemas.microsoft.com/office/drawing/2018/sketchyshapes" sd="481711788">
                  <a:prstGeom prst="rect">
                    <a:avLst/>
                  </a:prstGeom>
                  <ask:type>
                    <ask:lineSketchScribble/>
                  </ask:type>
                </ask:lineSketchStyleProps>
              </a:ext>
            </a:extLst>
          </a:ln>
        </p:spPr>
      </p:pic>
      <p:pic>
        <p:nvPicPr>
          <p:cNvPr id="23" name="Picture 22">
            <a:extLst>
              <a:ext uri="{FF2B5EF4-FFF2-40B4-BE49-F238E27FC236}">
                <a16:creationId xmlns:a16="http://schemas.microsoft.com/office/drawing/2014/main" id="{0A22CF39-72C3-A068-C019-09EA8BF74919}"/>
              </a:ext>
            </a:extLst>
          </p:cNvPr>
          <p:cNvPicPr>
            <a:picLocks noChangeAspect="1"/>
          </p:cNvPicPr>
          <p:nvPr/>
        </p:nvPicPr>
        <p:blipFill>
          <a:blip r:embed="rId8"/>
          <a:stretch>
            <a:fillRect/>
          </a:stretch>
        </p:blipFill>
        <p:spPr>
          <a:xfrm>
            <a:off x="6846975" y="5820875"/>
            <a:ext cx="5118332" cy="811003"/>
          </a:xfrm>
          <a:custGeom>
            <a:avLst/>
            <a:gdLst>
              <a:gd name="csX0" fmla="*/ 0 w 5118332"/>
              <a:gd name="csY0" fmla="*/ 0 h 811003"/>
              <a:gd name="csX1" fmla="*/ 568704 w 5118332"/>
              <a:gd name="csY1" fmla="*/ 0 h 811003"/>
              <a:gd name="csX2" fmla="*/ 1035040 w 5118332"/>
              <a:gd name="csY2" fmla="*/ 0 h 811003"/>
              <a:gd name="csX3" fmla="*/ 1603744 w 5118332"/>
              <a:gd name="csY3" fmla="*/ 0 h 811003"/>
              <a:gd name="csX4" fmla="*/ 2172448 w 5118332"/>
              <a:gd name="csY4" fmla="*/ 0 h 811003"/>
              <a:gd name="csX5" fmla="*/ 2741151 w 5118332"/>
              <a:gd name="csY5" fmla="*/ 0 h 811003"/>
              <a:gd name="csX6" fmla="*/ 3258671 w 5118332"/>
              <a:gd name="csY6" fmla="*/ 0 h 811003"/>
              <a:gd name="csX7" fmla="*/ 3725008 w 5118332"/>
              <a:gd name="csY7" fmla="*/ 0 h 811003"/>
              <a:gd name="csX8" fmla="*/ 4140162 w 5118332"/>
              <a:gd name="csY8" fmla="*/ 0 h 811003"/>
              <a:gd name="csX9" fmla="*/ 5118332 w 5118332"/>
              <a:gd name="csY9" fmla="*/ 0 h 811003"/>
              <a:gd name="csX10" fmla="*/ 5118332 w 5118332"/>
              <a:gd name="csY10" fmla="*/ 389281 h 811003"/>
              <a:gd name="csX11" fmla="*/ 5118332 w 5118332"/>
              <a:gd name="csY11" fmla="*/ 811003 h 811003"/>
              <a:gd name="csX12" fmla="*/ 4600812 w 5118332"/>
              <a:gd name="csY12" fmla="*/ 811003 h 811003"/>
              <a:gd name="csX13" fmla="*/ 4083292 w 5118332"/>
              <a:gd name="csY13" fmla="*/ 811003 h 811003"/>
              <a:gd name="csX14" fmla="*/ 3463405 w 5118332"/>
              <a:gd name="csY14" fmla="*/ 811003 h 811003"/>
              <a:gd name="csX15" fmla="*/ 2945884 w 5118332"/>
              <a:gd name="csY15" fmla="*/ 811003 h 811003"/>
              <a:gd name="csX16" fmla="*/ 2325998 w 5118332"/>
              <a:gd name="csY16" fmla="*/ 811003 h 811003"/>
              <a:gd name="csX17" fmla="*/ 1654927 w 5118332"/>
              <a:gd name="csY17" fmla="*/ 811003 h 811003"/>
              <a:gd name="csX18" fmla="*/ 1137407 w 5118332"/>
              <a:gd name="csY18" fmla="*/ 811003 h 811003"/>
              <a:gd name="csX19" fmla="*/ 619887 w 5118332"/>
              <a:gd name="csY19" fmla="*/ 811003 h 811003"/>
              <a:gd name="csX20" fmla="*/ 0 w 5118332"/>
              <a:gd name="csY20" fmla="*/ 811003 h 811003"/>
              <a:gd name="csX21" fmla="*/ 0 w 5118332"/>
              <a:gd name="csY21" fmla="*/ 397391 h 811003"/>
              <a:gd name="csX22" fmla="*/ 0 w 5118332"/>
              <a:gd name="csY22" fmla="*/ 0 h 8110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5118332" h="811003" fill="none" extrusionOk="0">
                <a:moveTo>
                  <a:pt x="0" y="0"/>
                </a:moveTo>
                <a:cubicBezTo>
                  <a:pt x="167647" y="-49085"/>
                  <a:pt x="358575" y="37420"/>
                  <a:pt x="568704" y="0"/>
                </a:cubicBezTo>
                <a:cubicBezTo>
                  <a:pt x="778833" y="-37420"/>
                  <a:pt x="845651" y="24141"/>
                  <a:pt x="1035040" y="0"/>
                </a:cubicBezTo>
                <a:cubicBezTo>
                  <a:pt x="1224429" y="-24141"/>
                  <a:pt x="1462956" y="17848"/>
                  <a:pt x="1603744" y="0"/>
                </a:cubicBezTo>
                <a:cubicBezTo>
                  <a:pt x="1744532" y="-17848"/>
                  <a:pt x="1988391" y="30768"/>
                  <a:pt x="2172448" y="0"/>
                </a:cubicBezTo>
                <a:cubicBezTo>
                  <a:pt x="2356505" y="-30768"/>
                  <a:pt x="2557181" y="61463"/>
                  <a:pt x="2741151" y="0"/>
                </a:cubicBezTo>
                <a:cubicBezTo>
                  <a:pt x="2925121" y="-61463"/>
                  <a:pt x="3130976" y="33334"/>
                  <a:pt x="3258671" y="0"/>
                </a:cubicBezTo>
                <a:cubicBezTo>
                  <a:pt x="3386366" y="-33334"/>
                  <a:pt x="3521656" y="44467"/>
                  <a:pt x="3725008" y="0"/>
                </a:cubicBezTo>
                <a:cubicBezTo>
                  <a:pt x="3928360" y="-44467"/>
                  <a:pt x="3936895" y="32721"/>
                  <a:pt x="4140162" y="0"/>
                </a:cubicBezTo>
                <a:cubicBezTo>
                  <a:pt x="4343429" y="-32721"/>
                  <a:pt x="4684967" y="61269"/>
                  <a:pt x="5118332" y="0"/>
                </a:cubicBezTo>
                <a:cubicBezTo>
                  <a:pt x="5125786" y="102876"/>
                  <a:pt x="5103000" y="305480"/>
                  <a:pt x="5118332" y="389281"/>
                </a:cubicBezTo>
                <a:cubicBezTo>
                  <a:pt x="5133664" y="473082"/>
                  <a:pt x="5092458" y="655753"/>
                  <a:pt x="5118332" y="811003"/>
                </a:cubicBezTo>
                <a:cubicBezTo>
                  <a:pt x="4912338" y="854415"/>
                  <a:pt x="4802062" y="770266"/>
                  <a:pt x="4600812" y="811003"/>
                </a:cubicBezTo>
                <a:cubicBezTo>
                  <a:pt x="4399562" y="851740"/>
                  <a:pt x="4211353" y="802576"/>
                  <a:pt x="4083292" y="811003"/>
                </a:cubicBezTo>
                <a:cubicBezTo>
                  <a:pt x="3955231" y="819430"/>
                  <a:pt x="3745017" y="753636"/>
                  <a:pt x="3463405" y="811003"/>
                </a:cubicBezTo>
                <a:cubicBezTo>
                  <a:pt x="3181793" y="868370"/>
                  <a:pt x="3160345" y="791260"/>
                  <a:pt x="2945884" y="811003"/>
                </a:cubicBezTo>
                <a:cubicBezTo>
                  <a:pt x="2731423" y="830746"/>
                  <a:pt x="2552157" y="765291"/>
                  <a:pt x="2325998" y="811003"/>
                </a:cubicBezTo>
                <a:cubicBezTo>
                  <a:pt x="2099839" y="856715"/>
                  <a:pt x="1930027" y="796312"/>
                  <a:pt x="1654927" y="811003"/>
                </a:cubicBezTo>
                <a:cubicBezTo>
                  <a:pt x="1379827" y="825694"/>
                  <a:pt x="1304706" y="807343"/>
                  <a:pt x="1137407" y="811003"/>
                </a:cubicBezTo>
                <a:cubicBezTo>
                  <a:pt x="970108" y="814663"/>
                  <a:pt x="781096" y="789496"/>
                  <a:pt x="619887" y="811003"/>
                </a:cubicBezTo>
                <a:cubicBezTo>
                  <a:pt x="458678" y="832510"/>
                  <a:pt x="130171" y="802150"/>
                  <a:pt x="0" y="811003"/>
                </a:cubicBezTo>
                <a:cubicBezTo>
                  <a:pt x="-34265" y="689842"/>
                  <a:pt x="21911" y="493801"/>
                  <a:pt x="0" y="397391"/>
                </a:cubicBezTo>
                <a:cubicBezTo>
                  <a:pt x="-21911" y="300981"/>
                  <a:pt x="9923" y="92041"/>
                  <a:pt x="0" y="0"/>
                </a:cubicBezTo>
                <a:close/>
              </a:path>
              <a:path w="5118332" h="811003" stroke="0" extrusionOk="0">
                <a:moveTo>
                  <a:pt x="0" y="0"/>
                </a:moveTo>
                <a:cubicBezTo>
                  <a:pt x="148769" y="-66598"/>
                  <a:pt x="441486" y="54217"/>
                  <a:pt x="568704" y="0"/>
                </a:cubicBezTo>
                <a:cubicBezTo>
                  <a:pt x="695922" y="-54217"/>
                  <a:pt x="1082299" y="27481"/>
                  <a:pt x="1239774" y="0"/>
                </a:cubicBezTo>
                <a:cubicBezTo>
                  <a:pt x="1397249" y="-27481"/>
                  <a:pt x="1550531" y="44285"/>
                  <a:pt x="1654927" y="0"/>
                </a:cubicBezTo>
                <a:cubicBezTo>
                  <a:pt x="1759323" y="-44285"/>
                  <a:pt x="1993706" y="30887"/>
                  <a:pt x="2172448" y="0"/>
                </a:cubicBezTo>
                <a:cubicBezTo>
                  <a:pt x="2351190" y="-30887"/>
                  <a:pt x="2571905" y="39224"/>
                  <a:pt x="2792334" y="0"/>
                </a:cubicBezTo>
                <a:cubicBezTo>
                  <a:pt x="3012763" y="-39224"/>
                  <a:pt x="3206199" y="67119"/>
                  <a:pt x="3463405" y="0"/>
                </a:cubicBezTo>
                <a:cubicBezTo>
                  <a:pt x="3720611" y="-67119"/>
                  <a:pt x="3989245" y="16614"/>
                  <a:pt x="4134475" y="0"/>
                </a:cubicBezTo>
                <a:cubicBezTo>
                  <a:pt x="4279705" y="-16614"/>
                  <a:pt x="4471748" y="6824"/>
                  <a:pt x="4600812" y="0"/>
                </a:cubicBezTo>
                <a:cubicBezTo>
                  <a:pt x="4729876" y="-6824"/>
                  <a:pt x="4929725" y="24360"/>
                  <a:pt x="5118332" y="0"/>
                </a:cubicBezTo>
                <a:cubicBezTo>
                  <a:pt x="5161335" y="180488"/>
                  <a:pt x="5080593" y="259310"/>
                  <a:pt x="5118332" y="389281"/>
                </a:cubicBezTo>
                <a:cubicBezTo>
                  <a:pt x="5156071" y="519252"/>
                  <a:pt x="5105565" y="663088"/>
                  <a:pt x="5118332" y="811003"/>
                </a:cubicBezTo>
                <a:cubicBezTo>
                  <a:pt x="4892041" y="865028"/>
                  <a:pt x="4744553" y="775280"/>
                  <a:pt x="4498445" y="811003"/>
                </a:cubicBezTo>
                <a:cubicBezTo>
                  <a:pt x="4252337" y="846726"/>
                  <a:pt x="4129978" y="761452"/>
                  <a:pt x="4032108" y="811003"/>
                </a:cubicBezTo>
                <a:cubicBezTo>
                  <a:pt x="3934238" y="860554"/>
                  <a:pt x="3703719" y="782538"/>
                  <a:pt x="3514588" y="811003"/>
                </a:cubicBezTo>
                <a:cubicBezTo>
                  <a:pt x="3325457" y="839468"/>
                  <a:pt x="3203338" y="799524"/>
                  <a:pt x="2945884" y="811003"/>
                </a:cubicBezTo>
                <a:cubicBezTo>
                  <a:pt x="2688430" y="822482"/>
                  <a:pt x="2591829" y="772438"/>
                  <a:pt x="2479548" y="811003"/>
                </a:cubicBezTo>
                <a:cubicBezTo>
                  <a:pt x="2367267" y="849568"/>
                  <a:pt x="1953144" y="799391"/>
                  <a:pt x="1808477" y="811003"/>
                </a:cubicBezTo>
                <a:cubicBezTo>
                  <a:pt x="1663810" y="822615"/>
                  <a:pt x="1397704" y="737246"/>
                  <a:pt x="1188590" y="811003"/>
                </a:cubicBezTo>
                <a:cubicBezTo>
                  <a:pt x="979476" y="884760"/>
                  <a:pt x="823343" y="809062"/>
                  <a:pt x="671070" y="811003"/>
                </a:cubicBezTo>
                <a:cubicBezTo>
                  <a:pt x="518797" y="812944"/>
                  <a:pt x="261203" y="738513"/>
                  <a:pt x="0" y="811003"/>
                </a:cubicBezTo>
                <a:cubicBezTo>
                  <a:pt x="-3455" y="621909"/>
                  <a:pt x="24536" y="602434"/>
                  <a:pt x="0" y="429832"/>
                </a:cubicBezTo>
                <a:cubicBezTo>
                  <a:pt x="-24536" y="257230"/>
                  <a:pt x="19370" y="147598"/>
                  <a:pt x="0" y="0"/>
                </a:cubicBezTo>
                <a:close/>
              </a:path>
            </a:pathLst>
          </a:custGeom>
          <a:ln>
            <a:solidFill>
              <a:schemeClr val="tx1"/>
            </a:solidFill>
            <a:extLst>
              <a:ext uri="{C807C97D-BFC1-408E-A445-0C87EB9F89A2}">
                <ask:lineSketchStyleProps xmlns:ask="http://schemas.microsoft.com/office/drawing/2018/sketchyshapes" sd="481711788">
                  <a:prstGeom prst="rect">
                    <a:avLst/>
                  </a:prstGeom>
                  <ask:type>
                    <ask:lineSketchScribble/>
                  </ask:type>
                </ask:lineSketchStyleProps>
              </a:ext>
            </a:extLst>
          </a:ln>
        </p:spPr>
      </p:pic>
      <p:pic>
        <p:nvPicPr>
          <p:cNvPr id="24" name="Picture 23">
            <a:extLst>
              <a:ext uri="{FF2B5EF4-FFF2-40B4-BE49-F238E27FC236}">
                <a16:creationId xmlns:a16="http://schemas.microsoft.com/office/drawing/2014/main" id="{1E8A8EB6-6937-8202-9CAE-51C9BAA43B90}"/>
              </a:ext>
            </a:extLst>
          </p:cNvPr>
          <p:cNvPicPr>
            <a:picLocks noChangeAspect="1"/>
          </p:cNvPicPr>
          <p:nvPr/>
        </p:nvPicPr>
        <p:blipFill>
          <a:blip r:embed="rId9"/>
          <a:stretch>
            <a:fillRect/>
          </a:stretch>
        </p:blipFill>
        <p:spPr>
          <a:xfrm>
            <a:off x="9881275" y="2545611"/>
            <a:ext cx="1846849" cy="2083146"/>
          </a:xfrm>
          <a:custGeom>
            <a:avLst/>
            <a:gdLst>
              <a:gd name="csX0" fmla="*/ 0 w 1846849"/>
              <a:gd name="csY0" fmla="*/ 0 h 2083146"/>
              <a:gd name="csX1" fmla="*/ 424775 w 1846849"/>
              <a:gd name="csY1" fmla="*/ 0 h 2083146"/>
              <a:gd name="csX2" fmla="*/ 831082 w 1846849"/>
              <a:gd name="csY2" fmla="*/ 0 h 2083146"/>
              <a:gd name="csX3" fmla="*/ 1237389 w 1846849"/>
              <a:gd name="csY3" fmla="*/ 0 h 2083146"/>
              <a:gd name="csX4" fmla="*/ 1846849 w 1846849"/>
              <a:gd name="csY4" fmla="*/ 0 h 2083146"/>
              <a:gd name="csX5" fmla="*/ 1846849 w 1846849"/>
              <a:gd name="csY5" fmla="*/ 562449 h 2083146"/>
              <a:gd name="csX6" fmla="*/ 1846849 w 1846849"/>
              <a:gd name="csY6" fmla="*/ 1104067 h 2083146"/>
              <a:gd name="csX7" fmla="*/ 1846849 w 1846849"/>
              <a:gd name="csY7" fmla="*/ 2083146 h 2083146"/>
              <a:gd name="csX8" fmla="*/ 1385137 w 1846849"/>
              <a:gd name="csY8" fmla="*/ 2083146 h 2083146"/>
              <a:gd name="csX9" fmla="*/ 941893 w 1846849"/>
              <a:gd name="csY9" fmla="*/ 2083146 h 2083146"/>
              <a:gd name="csX10" fmla="*/ 535586 w 1846849"/>
              <a:gd name="csY10" fmla="*/ 2083146 h 2083146"/>
              <a:gd name="csX11" fmla="*/ 0 w 1846849"/>
              <a:gd name="csY11" fmla="*/ 2083146 h 2083146"/>
              <a:gd name="csX12" fmla="*/ 0 w 1846849"/>
              <a:gd name="csY12" fmla="*/ 1520697 h 2083146"/>
              <a:gd name="csX13" fmla="*/ 0 w 1846849"/>
              <a:gd name="csY13" fmla="*/ 999910 h 2083146"/>
              <a:gd name="csX14" fmla="*/ 0 w 1846849"/>
              <a:gd name="csY14" fmla="*/ 520787 h 2083146"/>
              <a:gd name="csX15" fmla="*/ 0 w 1846849"/>
              <a:gd name="csY15" fmla="*/ 0 h 20831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846849" h="2083146" fill="none" extrusionOk="0">
                <a:moveTo>
                  <a:pt x="0" y="0"/>
                </a:moveTo>
                <a:cubicBezTo>
                  <a:pt x="209718" y="-44970"/>
                  <a:pt x="232686" y="8702"/>
                  <a:pt x="424775" y="0"/>
                </a:cubicBezTo>
                <a:cubicBezTo>
                  <a:pt x="616864" y="-8702"/>
                  <a:pt x="735577" y="18307"/>
                  <a:pt x="831082" y="0"/>
                </a:cubicBezTo>
                <a:cubicBezTo>
                  <a:pt x="926587" y="-18307"/>
                  <a:pt x="1052578" y="13342"/>
                  <a:pt x="1237389" y="0"/>
                </a:cubicBezTo>
                <a:cubicBezTo>
                  <a:pt x="1422200" y="-13342"/>
                  <a:pt x="1546346" y="68243"/>
                  <a:pt x="1846849" y="0"/>
                </a:cubicBezTo>
                <a:cubicBezTo>
                  <a:pt x="1880467" y="240813"/>
                  <a:pt x="1834813" y="430744"/>
                  <a:pt x="1846849" y="562449"/>
                </a:cubicBezTo>
                <a:cubicBezTo>
                  <a:pt x="1858885" y="694154"/>
                  <a:pt x="1816087" y="980656"/>
                  <a:pt x="1846849" y="1104067"/>
                </a:cubicBezTo>
                <a:cubicBezTo>
                  <a:pt x="1877611" y="1227478"/>
                  <a:pt x="1798150" y="1804970"/>
                  <a:pt x="1846849" y="2083146"/>
                </a:cubicBezTo>
                <a:cubicBezTo>
                  <a:pt x="1654748" y="2131138"/>
                  <a:pt x="1569354" y="2077096"/>
                  <a:pt x="1385137" y="2083146"/>
                </a:cubicBezTo>
                <a:cubicBezTo>
                  <a:pt x="1200920" y="2089196"/>
                  <a:pt x="1150200" y="2074590"/>
                  <a:pt x="941893" y="2083146"/>
                </a:cubicBezTo>
                <a:cubicBezTo>
                  <a:pt x="733586" y="2091702"/>
                  <a:pt x="671234" y="2060395"/>
                  <a:pt x="535586" y="2083146"/>
                </a:cubicBezTo>
                <a:cubicBezTo>
                  <a:pt x="399938" y="2105897"/>
                  <a:pt x="151675" y="2042299"/>
                  <a:pt x="0" y="2083146"/>
                </a:cubicBezTo>
                <a:cubicBezTo>
                  <a:pt x="-214" y="1940538"/>
                  <a:pt x="47037" y="1759661"/>
                  <a:pt x="0" y="1520697"/>
                </a:cubicBezTo>
                <a:cubicBezTo>
                  <a:pt x="-47037" y="1281733"/>
                  <a:pt x="53690" y="1161464"/>
                  <a:pt x="0" y="999910"/>
                </a:cubicBezTo>
                <a:cubicBezTo>
                  <a:pt x="-53690" y="838356"/>
                  <a:pt x="27266" y="640555"/>
                  <a:pt x="0" y="520787"/>
                </a:cubicBezTo>
                <a:cubicBezTo>
                  <a:pt x="-27266" y="401019"/>
                  <a:pt x="44555" y="111341"/>
                  <a:pt x="0" y="0"/>
                </a:cubicBezTo>
                <a:close/>
              </a:path>
              <a:path w="1846849" h="2083146" stroke="0" extrusionOk="0">
                <a:moveTo>
                  <a:pt x="0" y="0"/>
                </a:moveTo>
                <a:cubicBezTo>
                  <a:pt x="213524" y="-19862"/>
                  <a:pt x="354152" y="30181"/>
                  <a:pt x="461712" y="0"/>
                </a:cubicBezTo>
                <a:cubicBezTo>
                  <a:pt x="569272" y="-30181"/>
                  <a:pt x="769640" y="21895"/>
                  <a:pt x="960361" y="0"/>
                </a:cubicBezTo>
                <a:cubicBezTo>
                  <a:pt x="1151082" y="-21895"/>
                  <a:pt x="1256218" y="48022"/>
                  <a:pt x="1366668" y="0"/>
                </a:cubicBezTo>
                <a:cubicBezTo>
                  <a:pt x="1477118" y="-48022"/>
                  <a:pt x="1636756" y="13884"/>
                  <a:pt x="1846849" y="0"/>
                </a:cubicBezTo>
                <a:cubicBezTo>
                  <a:pt x="1861729" y="159182"/>
                  <a:pt x="1809629" y="417407"/>
                  <a:pt x="1846849" y="541618"/>
                </a:cubicBezTo>
                <a:cubicBezTo>
                  <a:pt x="1884069" y="665829"/>
                  <a:pt x="1825581" y="853049"/>
                  <a:pt x="1846849" y="1062404"/>
                </a:cubicBezTo>
                <a:cubicBezTo>
                  <a:pt x="1868117" y="1271759"/>
                  <a:pt x="1805176" y="1457710"/>
                  <a:pt x="1846849" y="1624854"/>
                </a:cubicBezTo>
                <a:cubicBezTo>
                  <a:pt x="1888522" y="1791998"/>
                  <a:pt x="1794271" y="1923199"/>
                  <a:pt x="1846849" y="2083146"/>
                </a:cubicBezTo>
                <a:cubicBezTo>
                  <a:pt x="1654936" y="2109303"/>
                  <a:pt x="1573118" y="2074256"/>
                  <a:pt x="1440542" y="2083146"/>
                </a:cubicBezTo>
                <a:cubicBezTo>
                  <a:pt x="1307966" y="2092036"/>
                  <a:pt x="1096086" y="2061763"/>
                  <a:pt x="941893" y="2083146"/>
                </a:cubicBezTo>
                <a:cubicBezTo>
                  <a:pt x="787700" y="2104529"/>
                  <a:pt x="618583" y="2044214"/>
                  <a:pt x="535586" y="2083146"/>
                </a:cubicBezTo>
                <a:cubicBezTo>
                  <a:pt x="452589" y="2122078"/>
                  <a:pt x="194071" y="2074667"/>
                  <a:pt x="0" y="2083146"/>
                </a:cubicBezTo>
                <a:cubicBezTo>
                  <a:pt x="-2695" y="1866119"/>
                  <a:pt x="33778" y="1732462"/>
                  <a:pt x="0" y="1604022"/>
                </a:cubicBezTo>
                <a:cubicBezTo>
                  <a:pt x="-33778" y="1475582"/>
                  <a:pt x="20734" y="1285808"/>
                  <a:pt x="0" y="1145730"/>
                </a:cubicBezTo>
                <a:cubicBezTo>
                  <a:pt x="-20734" y="1005652"/>
                  <a:pt x="17612" y="842986"/>
                  <a:pt x="0" y="666607"/>
                </a:cubicBezTo>
                <a:cubicBezTo>
                  <a:pt x="-17612" y="490228"/>
                  <a:pt x="66302" y="315948"/>
                  <a:pt x="0" y="0"/>
                </a:cubicBezTo>
                <a:close/>
              </a:path>
            </a:pathLst>
          </a:custGeom>
          <a:ln>
            <a:solidFill>
              <a:schemeClr val="tx1"/>
            </a:solidFill>
            <a:extLst>
              <a:ext uri="{C807C97D-BFC1-408E-A445-0C87EB9F89A2}">
                <ask:lineSketchStyleProps xmlns:ask="http://schemas.microsoft.com/office/drawing/2018/sketchyshapes" sd="481711788">
                  <a:prstGeom prst="rect">
                    <a:avLst/>
                  </a:prstGeom>
                  <ask:type>
                    <ask:lineSketchScribble/>
                  </ask:type>
                </ask:lineSketchStyleProps>
              </a:ext>
            </a:extLst>
          </a:ln>
        </p:spPr>
      </p:pic>
      <p:pic>
        <p:nvPicPr>
          <p:cNvPr id="25" name="Picture 24">
            <a:extLst>
              <a:ext uri="{FF2B5EF4-FFF2-40B4-BE49-F238E27FC236}">
                <a16:creationId xmlns:a16="http://schemas.microsoft.com/office/drawing/2014/main" id="{5E5458E3-DD22-476F-32CE-21A5E4681B4B}"/>
              </a:ext>
            </a:extLst>
          </p:cNvPr>
          <p:cNvPicPr>
            <a:picLocks noChangeAspect="1"/>
          </p:cNvPicPr>
          <p:nvPr/>
        </p:nvPicPr>
        <p:blipFill>
          <a:blip r:embed="rId10"/>
          <a:stretch>
            <a:fillRect/>
          </a:stretch>
        </p:blipFill>
        <p:spPr>
          <a:xfrm>
            <a:off x="270247" y="2381987"/>
            <a:ext cx="2610467" cy="1301979"/>
          </a:xfrm>
          <a:custGeom>
            <a:avLst/>
            <a:gdLst>
              <a:gd name="csX0" fmla="*/ 0 w 2610467"/>
              <a:gd name="csY0" fmla="*/ 0 h 1301979"/>
              <a:gd name="csX1" fmla="*/ 469884 w 2610467"/>
              <a:gd name="csY1" fmla="*/ 0 h 1301979"/>
              <a:gd name="csX2" fmla="*/ 913663 w 2610467"/>
              <a:gd name="csY2" fmla="*/ 0 h 1301979"/>
              <a:gd name="csX3" fmla="*/ 1357443 w 2610467"/>
              <a:gd name="csY3" fmla="*/ 0 h 1301979"/>
              <a:gd name="csX4" fmla="*/ 1931746 w 2610467"/>
              <a:gd name="csY4" fmla="*/ 0 h 1301979"/>
              <a:gd name="csX5" fmla="*/ 2610467 w 2610467"/>
              <a:gd name="csY5" fmla="*/ 0 h 1301979"/>
              <a:gd name="csX6" fmla="*/ 2610467 w 2610467"/>
              <a:gd name="csY6" fmla="*/ 407953 h 1301979"/>
              <a:gd name="csX7" fmla="*/ 2610467 w 2610467"/>
              <a:gd name="csY7" fmla="*/ 867986 h 1301979"/>
              <a:gd name="csX8" fmla="*/ 2610467 w 2610467"/>
              <a:gd name="csY8" fmla="*/ 1301979 h 1301979"/>
              <a:gd name="csX9" fmla="*/ 2062269 w 2610467"/>
              <a:gd name="csY9" fmla="*/ 1301979 h 1301979"/>
              <a:gd name="csX10" fmla="*/ 1618490 w 2610467"/>
              <a:gd name="csY10" fmla="*/ 1301979 h 1301979"/>
              <a:gd name="csX11" fmla="*/ 1148605 w 2610467"/>
              <a:gd name="csY11" fmla="*/ 1301979 h 1301979"/>
              <a:gd name="csX12" fmla="*/ 574303 w 2610467"/>
              <a:gd name="csY12" fmla="*/ 1301979 h 1301979"/>
              <a:gd name="csX13" fmla="*/ 0 w 2610467"/>
              <a:gd name="csY13" fmla="*/ 1301979 h 1301979"/>
              <a:gd name="csX14" fmla="*/ 0 w 2610467"/>
              <a:gd name="csY14" fmla="*/ 881006 h 1301979"/>
              <a:gd name="csX15" fmla="*/ 0 w 2610467"/>
              <a:gd name="csY15" fmla="*/ 420973 h 1301979"/>
              <a:gd name="csX16" fmla="*/ 0 w 2610467"/>
              <a:gd name="csY16" fmla="*/ 0 h 13019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610467" h="1301979" fill="none" extrusionOk="0">
                <a:moveTo>
                  <a:pt x="0" y="0"/>
                </a:moveTo>
                <a:cubicBezTo>
                  <a:pt x="95926" y="-23550"/>
                  <a:pt x="273986" y="18756"/>
                  <a:pt x="469884" y="0"/>
                </a:cubicBezTo>
                <a:cubicBezTo>
                  <a:pt x="665782" y="-18756"/>
                  <a:pt x="768266" y="34517"/>
                  <a:pt x="913663" y="0"/>
                </a:cubicBezTo>
                <a:cubicBezTo>
                  <a:pt x="1059060" y="-34517"/>
                  <a:pt x="1219278" y="43921"/>
                  <a:pt x="1357443" y="0"/>
                </a:cubicBezTo>
                <a:cubicBezTo>
                  <a:pt x="1495608" y="-43921"/>
                  <a:pt x="1790243" y="64404"/>
                  <a:pt x="1931746" y="0"/>
                </a:cubicBezTo>
                <a:cubicBezTo>
                  <a:pt x="2073249" y="-64404"/>
                  <a:pt x="2456293" y="58935"/>
                  <a:pt x="2610467" y="0"/>
                </a:cubicBezTo>
                <a:cubicBezTo>
                  <a:pt x="2655879" y="126448"/>
                  <a:pt x="2578630" y="271718"/>
                  <a:pt x="2610467" y="407953"/>
                </a:cubicBezTo>
                <a:cubicBezTo>
                  <a:pt x="2642304" y="544188"/>
                  <a:pt x="2590684" y="673607"/>
                  <a:pt x="2610467" y="867986"/>
                </a:cubicBezTo>
                <a:cubicBezTo>
                  <a:pt x="2630250" y="1062365"/>
                  <a:pt x="2609064" y="1165074"/>
                  <a:pt x="2610467" y="1301979"/>
                </a:cubicBezTo>
                <a:cubicBezTo>
                  <a:pt x="2401534" y="1305133"/>
                  <a:pt x="2235642" y="1276687"/>
                  <a:pt x="2062269" y="1301979"/>
                </a:cubicBezTo>
                <a:cubicBezTo>
                  <a:pt x="1888896" y="1327271"/>
                  <a:pt x="1814502" y="1254565"/>
                  <a:pt x="1618490" y="1301979"/>
                </a:cubicBezTo>
                <a:cubicBezTo>
                  <a:pt x="1422478" y="1349393"/>
                  <a:pt x="1252593" y="1283826"/>
                  <a:pt x="1148605" y="1301979"/>
                </a:cubicBezTo>
                <a:cubicBezTo>
                  <a:pt x="1044618" y="1320132"/>
                  <a:pt x="695163" y="1284969"/>
                  <a:pt x="574303" y="1301979"/>
                </a:cubicBezTo>
                <a:cubicBezTo>
                  <a:pt x="453443" y="1318989"/>
                  <a:pt x="158227" y="1239183"/>
                  <a:pt x="0" y="1301979"/>
                </a:cubicBezTo>
                <a:cubicBezTo>
                  <a:pt x="-29015" y="1175569"/>
                  <a:pt x="47704" y="1056690"/>
                  <a:pt x="0" y="881006"/>
                </a:cubicBezTo>
                <a:cubicBezTo>
                  <a:pt x="-47704" y="705322"/>
                  <a:pt x="41664" y="594660"/>
                  <a:pt x="0" y="420973"/>
                </a:cubicBezTo>
                <a:cubicBezTo>
                  <a:pt x="-41664" y="247286"/>
                  <a:pt x="44236" y="122673"/>
                  <a:pt x="0" y="0"/>
                </a:cubicBezTo>
                <a:close/>
              </a:path>
              <a:path w="2610467" h="1301979" stroke="0" extrusionOk="0">
                <a:moveTo>
                  <a:pt x="0" y="0"/>
                </a:moveTo>
                <a:cubicBezTo>
                  <a:pt x="134223" y="-31152"/>
                  <a:pt x="275936" y="46949"/>
                  <a:pt x="522093" y="0"/>
                </a:cubicBezTo>
                <a:cubicBezTo>
                  <a:pt x="768250" y="-46949"/>
                  <a:pt x="954902" y="32230"/>
                  <a:pt x="1096396" y="0"/>
                </a:cubicBezTo>
                <a:cubicBezTo>
                  <a:pt x="1237890" y="-32230"/>
                  <a:pt x="1377788" y="44180"/>
                  <a:pt x="1540176" y="0"/>
                </a:cubicBezTo>
                <a:cubicBezTo>
                  <a:pt x="1702564" y="-44180"/>
                  <a:pt x="1834000" y="19822"/>
                  <a:pt x="2036164" y="0"/>
                </a:cubicBezTo>
                <a:cubicBezTo>
                  <a:pt x="2238328" y="-19822"/>
                  <a:pt x="2376908" y="10857"/>
                  <a:pt x="2610467" y="0"/>
                </a:cubicBezTo>
                <a:cubicBezTo>
                  <a:pt x="2659220" y="219050"/>
                  <a:pt x="2608262" y="301294"/>
                  <a:pt x="2610467" y="460033"/>
                </a:cubicBezTo>
                <a:cubicBezTo>
                  <a:pt x="2612672" y="618772"/>
                  <a:pt x="2575689" y="742194"/>
                  <a:pt x="2610467" y="920065"/>
                </a:cubicBezTo>
                <a:cubicBezTo>
                  <a:pt x="2645245" y="1097936"/>
                  <a:pt x="2582445" y="1194445"/>
                  <a:pt x="2610467" y="1301979"/>
                </a:cubicBezTo>
                <a:cubicBezTo>
                  <a:pt x="2417025" y="1316316"/>
                  <a:pt x="2340190" y="1266797"/>
                  <a:pt x="2166688" y="1301979"/>
                </a:cubicBezTo>
                <a:cubicBezTo>
                  <a:pt x="1993186" y="1337161"/>
                  <a:pt x="1845489" y="1279792"/>
                  <a:pt x="1592385" y="1301979"/>
                </a:cubicBezTo>
                <a:cubicBezTo>
                  <a:pt x="1339281" y="1324166"/>
                  <a:pt x="1326393" y="1275719"/>
                  <a:pt x="1148605" y="1301979"/>
                </a:cubicBezTo>
                <a:cubicBezTo>
                  <a:pt x="970817" y="1328239"/>
                  <a:pt x="792667" y="1262455"/>
                  <a:pt x="574303" y="1301979"/>
                </a:cubicBezTo>
                <a:cubicBezTo>
                  <a:pt x="355939" y="1341503"/>
                  <a:pt x="222637" y="1295911"/>
                  <a:pt x="0" y="1301979"/>
                </a:cubicBezTo>
                <a:cubicBezTo>
                  <a:pt x="-8461" y="1139580"/>
                  <a:pt x="26136" y="970933"/>
                  <a:pt x="0" y="881006"/>
                </a:cubicBezTo>
                <a:cubicBezTo>
                  <a:pt x="-26136" y="791079"/>
                  <a:pt x="45121" y="664762"/>
                  <a:pt x="0" y="473052"/>
                </a:cubicBezTo>
                <a:cubicBezTo>
                  <a:pt x="-45121" y="281342"/>
                  <a:pt x="29262" y="217730"/>
                  <a:pt x="0" y="0"/>
                </a:cubicBezTo>
                <a:close/>
              </a:path>
            </a:pathLst>
          </a:custGeom>
          <a:ln>
            <a:solidFill>
              <a:schemeClr val="tx1"/>
            </a:solidFill>
            <a:extLst>
              <a:ext uri="{C807C97D-BFC1-408E-A445-0C87EB9F89A2}">
                <ask:lineSketchStyleProps xmlns:ask="http://schemas.microsoft.com/office/drawing/2018/sketchyshapes" sd="481711788">
                  <a:prstGeom prst="rect">
                    <a:avLst/>
                  </a:prstGeom>
                  <ask:type>
                    <ask:lineSketchScribble/>
                  </ask:type>
                </ask:lineSketchStyleProps>
              </a:ext>
            </a:extLst>
          </a:ln>
        </p:spPr>
      </p:pic>
      <p:pic>
        <p:nvPicPr>
          <p:cNvPr id="29" name="Picture 28">
            <a:extLst>
              <a:ext uri="{FF2B5EF4-FFF2-40B4-BE49-F238E27FC236}">
                <a16:creationId xmlns:a16="http://schemas.microsoft.com/office/drawing/2014/main" id="{3921375E-DB78-8724-42F1-E3699CDDDB31}"/>
              </a:ext>
            </a:extLst>
          </p:cNvPr>
          <p:cNvPicPr>
            <a:picLocks noChangeAspect="1"/>
          </p:cNvPicPr>
          <p:nvPr/>
        </p:nvPicPr>
        <p:blipFill>
          <a:blip r:embed="rId11"/>
          <a:stretch>
            <a:fillRect/>
          </a:stretch>
        </p:blipFill>
        <p:spPr>
          <a:xfrm>
            <a:off x="425608" y="3644524"/>
            <a:ext cx="2367280" cy="1179035"/>
          </a:xfrm>
          <a:custGeom>
            <a:avLst/>
            <a:gdLst>
              <a:gd name="csX0" fmla="*/ 0 w 2367280"/>
              <a:gd name="csY0" fmla="*/ 0 h 1179035"/>
              <a:gd name="csX1" fmla="*/ 591820 w 2367280"/>
              <a:gd name="csY1" fmla="*/ 0 h 1179035"/>
              <a:gd name="csX2" fmla="*/ 1230986 w 2367280"/>
              <a:gd name="csY2" fmla="*/ 0 h 1179035"/>
              <a:gd name="csX3" fmla="*/ 1799133 w 2367280"/>
              <a:gd name="csY3" fmla="*/ 0 h 1179035"/>
              <a:gd name="csX4" fmla="*/ 2367280 w 2367280"/>
              <a:gd name="csY4" fmla="*/ 0 h 1179035"/>
              <a:gd name="csX5" fmla="*/ 2367280 w 2367280"/>
              <a:gd name="csY5" fmla="*/ 554146 h 1179035"/>
              <a:gd name="csX6" fmla="*/ 2367280 w 2367280"/>
              <a:gd name="csY6" fmla="*/ 1179035 h 1179035"/>
              <a:gd name="csX7" fmla="*/ 1846478 w 2367280"/>
              <a:gd name="csY7" fmla="*/ 1179035 h 1179035"/>
              <a:gd name="csX8" fmla="*/ 1254658 w 2367280"/>
              <a:gd name="csY8" fmla="*/ 1179035 h 1179035"/>
              <a:gd name="csX9" fmla="*/ 662838 w 2367280"/>
              <a:gd name="csY9" fmla="*/ 1179035 h 1179035"/>
              <a:gd name="csX10" fmla="*/ 0 w 2367280"/>
              <a:gd name="csY10" fmla="*/ 1179035 h 1179035"/>
              <a:gd name="csX11" fmla="*/ 0 w 2367280"/>
              <a:gd name="csY11" fmla="*/ 565937 h 1179035"/>
              <a:gd name="csX12" fmla="*/ 0 w 2367280"/>
              <a:gd name="csY12" fmla="*/ 0 h 11790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367280" h="1179035" fill="none" extrusionOk="0">
                <a:moveTo>
                  <a:pt x="0" y="0"/>
                </a:moveTo>
                <a:cubicBezTo>
                  <a:pt x="219612" y="-1528"/>
                  <a:pt x="296478" y="53326"/>
                  <a:pt x="591820" y="0"/>
                </a:cubicBezTo>
                <a:cubicBezTo>
                  <a:pt x="887162" y="-53326"/>
                  <a:pt x="1088072" y="59872"/>
                  <a:pt x="1230986" y="0"/>
                </a:cubicBezTo>
                <a:cubicBezTo>
                  <a:pt x="1373900" y="-59872"/>
                  <a:pt x="1582787" y="15338"/>
                  <a:pt x="1799133" y="0"/>
                </a:cubicBezTo>
                <a:cubicBezTo>
                  <a:pt x="2015479" y="-15338"/>
                  <a:pt x="2110734" y="60944"/>
                  <a:pt x="2367280" y="0"/>
                </a:cubicBezTo>
                <a:cubicBezTo>
                  <a:pt x="2373927" y="204260"/>
                  <a:pt x="2311076" y="345632"/>
                  <a:pt x="2367280" y="554146"/>
                </a:cubicBezTo>
                <a:cubicBezTo>
                  <a:pt x="2423484" y="762660"/>
                  <a:pt x="2320883" y="968434"/>
                  <a:pt x="2367280" y="1179035"/>
                </a:cubicBezTo>
                <a:cubicBezTo>
                  <a:pt x="2235728" y="1202105"/>
                  <a:pt x="2040326" y="1162846"/>
                  <a:pt x="1846478" y="1179035"/>
                </a:cubicBezTo>
                <a:cubicBezTo>
                  <a:pt x="1652630" y="1195224"/>
                  <a:pt x="1456674" y="1134699"/>
                  <a:pt x="1254658" y="1179035"/>
                </a:cubicBezTo>
                <a:cubicBezTo>
                  <a:pt x="1052642" y="1223371"/>
                  <a:pt x="813245" y="1160805"/>
                  <a:pt x="662838" y="1179035"/>
                </a:cubicBezTo>
                <a:cubicBezTo>
                  <a:pt x="512431" y="1197265"/>
                  <a:pt x="135585" y="1100701"/>
                  <a:pt x="0" y="1179035"/>
                </a:cubicBezTo>
                <a:cubicBezTo>
                  <a:pt x="-46812" y="884833"/>
                  <a:pt x="54321" y="775424"/>
                  <a:pt x="0" y="565937"/>
                </a:cubicBezTo>
                <a:cubicBezTo>
                  <a:pt x="-54321" y="356450"/>
                  <a:pt x="17282" y="155646"/>
                  <a:pt x="0" y="0"/>
                </a:cubicBezTo>
                <a:close/>
              </a:path>
              <a:path w="2367280" h="1179035" stroke="0" extrusionOk="0">
                <a:moveTo>
                  <a:pt x="0" y="0"/>
                </a:moveTo>
                <a:cubicBezTo>
                  <a:pt x="121666" y="-9750"/>
                  <a:pt x="389401" y="43584"/>
                  <a:pt x="591820" y="0"/>
                </a:cubicBezTo>
                <a:cubicBezTo>
                  <a:pt x="794239" y="-43584"/>
                  <a:pt x="1027805" y="29626"/>
                  <a:pt x="1230986" y="0"/>
                </a:cubicBezTo>
                <a:cubicBezTo>
                  <a:pt x="1434167" y="-29626"/>
                  <a:pt x="1580663" y="61679"/>
                  <a:pt x="1751787" y="0"/>
                </a:cubicBezTo>
                <a:cubicBezTo>
                  <a:pt x="1922911" y="-61679"/>
                  <a:pt x="2235057" y="22319"/>
                  <a:pt x="2367280" y="0"/>
                </a:cubicBezTo>
                <a:cubicBezTo>
                  <a:pt x="2395462" y="246768"/>
                  <a:pt x="2363783" y="448399"/>
                  <a:pt x="2367280" y="601308"/>
                </a:cubicBezTo>
                <a:cubicBezTo>
                  <a:pt x="2370777" y="754217"/>
                  <a:pt x="2328831" y="1038099"/>
                  <a:pt x="2367280" y="1179035"/>
                </a:cubicBezTo>
                <a:cubicBezTo>
                  <a:pt x="2102407" y="1250370"/>
                  <a:pt x="2016123" y="1104973"/>
                  <a:pt x="1728114" y="1179035"/>
                </a:cubicBezTo>
                <a:cubicBezTo>
                  <a:pt x="1440105" y="1253097"/>
                  <a:pt x="1295283" y="1157984"/>
                  <a:pt x="1088949" y="1179035"/>
                </a:cubicBezTo>
                <a:cubicBezTo>
                  <a:pt x="882616" y="1200086"/>
                  <a:pt x="704025" y="1170430"/>
                  <a:pt x="544474" y="1179035"/>
                </a:cubicBezTo>
                <a:cubicBezTo>
                  <a:pt x="384923" y="1187640"/>
                  <a:pt x="181840" y="1159489"/>
                  <a:pt x="0" y="1179035"/>
                </a:cubicBezTo>
                <a:cubicBezTo>
                  <a:pt x="-23759" y="1011133"/>
                  <a:pt x="20784" y="878873"/>
                  <a:pt x="0" y="624889"/>
                </a:cubicBezTo>
                <a:cubicBezTo>
                  <a:pt x="-20784" y="370905"/>
                  <a:pt x="3305" y="220763"/>
                  <a:pt x="0" y="0"/>
                </a:cubicBezTo>
                <a:close/>
              </a:path>
            </a:pathLst>
          </a:custGeom>
          <a:ln>
            <a:solidFill>
              <a:schemeClr val="tx1"/>
            </a:solidFill>
            <a:extLst>
              <a:ext uri="{C807C97D-BFC1-408E-A445-0C87EB9F89A2}">
                <ask:lineSketchStyleProps xmlns:ask="http://schemas.microsoft.com/office/drawing/2018/sketchyshapes" sd="481711788">
                  <a:prstGeom prst="rect">
                    <a:avLst/>
                  </a:prstGeom>
                  <ask:type>
                    <ask:lineSketchScribble/>
                  </ask:type>
                </ask:lineSketchStyleProps>
              </a:ext>
            </a:extLst>
          </a:ln>
        </p:spPr>
      </p:pic>
      <p:pic>
        <p:nvPicPr>
          <p:cNvPr id="32" name="Picture 31">
            <a:extLst>
              <a:ext uri="{FF2B5EF4-FFF2-40B4-BE49-F238E27FC236}">
                <a16:creationId xmlns:a16="http://schemas.microsoft.com/office/drawing/2014/main" id="{FCBB7361-F922-53E1-802F-1F9FDED03C70}"/>
              </a:ext>
            </a:extLst>
          </p:cNvPr>
          <p:cNvPicPr>
            <a:picLocks noChangeAspect="1"/>
          </p:cNvPicPr>
          <p:nvPr/>
        </p:nvPicPr>
        <p:blipFill>
          <a:blip r:embed="rId12"/>
          <a:stretch>
            <a:fillRect/>
          </a:stretch>
        </p:blipFill>
        <p:spPr>
          <a:xfrm>
            <a:off x="173206" y="4796837"/>
            <a:ext cx="2699724" cy="1952254"/>
          </a:xfrm>
          <a:custGeom>
            <a:avLst/>
            <a:gdLst>
              <a:gd name="csX0" fmla="*/ 0 w 2699724"/>
              <a:gd name="csY0" fmla="*/ 0 h 1952254"/>
              <a:gd name="csX1" fmla="*/ 485950 w 2699724"/>
              <a:gd name="csY1" fmla="*/ 0 h 1952254"/>
              <a:gd name="csX2" fmla="*/ 944903 w 2699724"/>
              <a:gd name="csY2" fmla="*/ 0 h 1952254"/>
              <a:gd name="csX3" fmla="*/ 1538843 w 2699724"/>
              <a:gd name="csY3" fmla="*/ 0 h 1952254"/>
              <a:gd name="csX4" fmla="*/ 2132782 w 2699724"/>
              <a:gd name="csY4" fmla="*/ 0 h 1952254"/>
              <a:gd name="csX5" fmla="*/ 2699724 w 2699724"/>
              <a:gd name="csY5" fmla="*/ 0 h 1952254"/>
              <a:gd name="csX6" fmla="*/ 2699724 w 2699724"/>
              <a:gd name="csY6" fmla="*/ 429496 h 1952254"/>
              <a:gd name="csX7" fmla="*/ 2699724 w 2699724"/>
              <a:gd name="csY7" fmla="*/ 917559 h 1952254"/>
              <a:gd name="csX8" fmla="*/ 2699724 w 2699724"/>
              <a:gd name="csY8" fmla="*/ 1425145 h 1952254"/>
              <a:gd name="csX9" fmla="*/ 2699724 w 2699724"/>
              <a:gd name="csY9" fmla="*/ 1952254 h 1952254"/>
              <a:gd name="csX10" fmla="*/ 2213774 w 2699724"/>
              <a:gd name="csY10" fmla="*/ 1952254 h 1952254"/>
              <a:gd name="csX11" fmla="*/ 1619834 w 2699724"/>
              <a:gd name="csY11" fmla="*/ 1952254 h 1952254"/>
              <a:gd name="csX12" fmla="*/ 1052892 w 2699724"/>
              <a:gd name="csY12" fmla="*/ 1952254 h 1952254"/>
              <a:gd name="csX13" fmla="*/ 539945 w 2699724"/>
              <a:gd name="csY13" fmla="*/ 1952254 h 1952254"/>
              <a:gd name="csX14" fmla="*/ 0 w 2699724"/>
              <a:gd name="csY14" fmla="*/ 1952254 h 1952254"/>
              <a:gd name="csX15" fmla="*/ 0 w 2699724"/>
              <a:gd name="csY15" fmla="*/ 1425145 h 1952254"/>
              <a:gd name="csX16" fmla="*/ 0 w 2699724"/>
              <a:gd name="csY16" fmla="*/ 937082 h 1952254"/>
              <a:gd name="csX17" fmla="*/ 0 w 2699724"/>
              <a:gd name="csY17" fmla="*/ 488064 h 1952254"/>
              <a:gd name="csX18" fmla="*/ 0 w 2699724"/>
              <a:gd name="csY18" fmla="*/ 0 h 19522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2699724" h="1952254" fill="none" extrusionOk="0">
                <a:moveTo>
                  <a:pt x="0" y="0"/>
                </a:moveTo>
                <a:cubicBezTo>
                  <a:pt x="187704" y="-6300"/>
                  <a:pt x="388523" y="11300"/>
                  <a:pt x="485950" y="0"/>
                </a:cubicBezTo>
                <a:cubicBezTo>
                  <a:pt x="583377" y="-11300"/>
                  <a:pt x="753664" y="52190"/>
                  <a:pt x="944903" y="0"/>
                </a:cubicBezTo>
                <a:cubicBezTo>
                  <a:pt x="1136142" y="-52190"/>
                  <a:pt x="1274938" y="26605"/>
                  <a:pt x="1538843" y="0"/>
                </a:cubicBezTo>
                <a:cubicBezTo>
                  <a:pt x="1802748" y="-26605"/>
                  <a:pt x="1917579" y="21857"/>
                  <a:pt x="2132782" y="0"/>
                </a:cubicBezTo>
                <a:cubicBezTo>
                  <a:pt x="2347985" y="-21857"/>
                  <a:pt x="2498727" y="35692"/>
                  <a:pt x="2699724" y="0"/>
                </a:cubicBezTo>
                <a:cubicBezTo>
                  <a:pt x="2734662" y="106045"/>
                  <a:pt x="2654025" y="276233"/>
                  <a:pt x="2699724" y="429496"/>
                </a:cubicBezTo>
                <a:cubicBezTo>
                  <a:pt x="2745423" y="582759"/>
                  <a:pt x="2655557" y="713477"/>
                  <a:pt x="2699724" y="917559"/>
                </a:cubicBezTo>
                <a:cubicBezTo>
                  <a:pt x="2743891" y="1121641"/>
                  <a:pt x="2673183" y="1268326"/>
                  <a:pt x="2699724" y="1425145"/>
                </a:cubicBezTo>
                <a:cubicBezTo>
                  <a:pt x="2726265" y="1581964"/>
                  <a:pt x="2680491" y="1737923"/>
                  <a:pt x="2699724" y="1952254"/>
                </a:cubicBezTo>
                <a:cubicBezTo>
                  <a:pt x="2458516" y="1994997"/>
                  <a:pt x="2362274" y="1909827"/>
                  <a:pt x="2213774" y="1952254"/>
                </a:cubicBezTo>
                <a:cubicBezTo>
                  <a:pt x="2065274" y="1994681"/>
                  <a:pt x="1828480" y="1940331"/>
                  <a:pt x="1619834" y="1952254"/>
                </a:cubicBezTo>
                <a:cubicBezTo>
                  <a:pt x="1411188" y="1964177"/>
                  <a:pt x="1215933" y="1938977"/>
                  <a:pt x="1052892" y="1952254"/>
                </a:cubicBezTo>
                <a:cubicBezTo>
                  <a:pt x="889851" y="1965531"/>
                  <a:pt x="746739" y="1915068"/>
                  <a:pt x="539945" y="1952254"/>
                </a:cubicBezTo>
                <a:cubicBezTo>
                  <a:pt x="333151" y="1989440"/>
                  <a:pt x="116102" y="1935291"/>
                  <a:pt x="0" y="1952254"/>
                </a:cubicBezTo>
                <a:cubicBezTo>
                  <a:pt x="-37125" y="1825489"/>
                  <a:pt x="21727" y="1563526"/>
                  <a:pt x="0" y="1425145"/>
                </a:cubicBezTo>
                <a:cubicBezTo>
                  <a:pt x="-21727" y="1286764"/>
                  <a:pt x="55114" y="1064692"/>
                  <a:pt x="0" y="937082"/>
                </a:cubicBezTo>
                <a:cubicBezTo>
                  <a:pt x="-55114" y="809472"/>
                  <a:pt x="43185" y="617307"/>
                  <a:pt x="0" y="488064"/>
                </a:cubicBezTo>
                <a:cubicBezTo>
                  <a:pt x="-43185" y="358821"/>
                  <a:pt x="42726" y="236461"/>
                  <a:pt x="0" y="0"/>
                </a:cubicBezTo>
                <a:close/>
              </a:path>
              <a:path w="2699724" h="1952254" stroke="0" extrusionOk="0">
                <a:moveTo>
                  <a:pt x="0" y="0"/>
                </a:moveTo>
                <a:cubicBezTo>
                  <a:pt x="124229" y="-6977"/>
                  <a:pt x="389121" y="32784"/>
                  <a:pt x="539945" y="0"/>
                </a:cubicBezTo>
                <a:cubicBezTo>
                  <a:pt x="690770" y="-32784"/>
                  <a:pt x="902866" y="61969"/>
                  <a:pt x="1133884" y="0"/>
                </a:cubicBezTo>
                <a:cubicBezTo>
                  <a:pt x="1364902" y="-61969"/>
                  <a:pt x="1477901" y="27715"/>
                  <a:pt x="1592837" y="0"/>
                </a:cubicBezTo>
                <a:cubicBezTo>
                  <a:pt x="1707773" y="-27715"/>
                  <a:pt x="1891799" y="12737"/>
                  <a:pt x="2105785" y="0"/>
                </a:cubicBezTo>
                <a:cubicBezTo>
                  <a:pt x="2319771" y="-12737"/>
                  <a:pt x="2487617" y="16809"/>
                  <a:pt x="2699724" y="0"/>
                </a:cubicBezTo>
                <a:cubicBezTo>
                  <a:pt x="2740201" y="118222"/>
                  <a:pt x="2661067" y="410193"/>
                  <a:pt x="2699724" y="527109"/>
                </a:cubicBezTo>
                <a:cubicBezTo>
                  <a:pt x="2738381" y="644025"/>
                  <a:pt x="2665371" y="842854"/>
                  <a:pt x="2699724" y="1054217"/>
                </a:cubicBezTo>
                <a:cubicBezTo>
                  <a:pt x="2734077" y="1265580"/>
                  <a:pt x="2606880" y="1584730"/>
                  <a:pt x="2699724" y="1952254"/>
                </a:cubicBezTo>
                <a:cubicBezTo>
                  <a:pt x="2573789" y="1982973"/>
                  <a:pt x="2459897" y="1933866"/>
                  <a:pt x="2240771" y="1952254"/>
                </a:cubicBezTo>
                <a:cubicBezTo>
                  <a:pt x="2021645" y="1970642"/>
                  <a:pt x="1825589" y="1930640"/>
                  <a:pt x="1646832" y="1952254"/>
                </a:cubicBezTo>
                <a:cubicBezTo>
                  <a:pt x="1468075" y="1973868"/>
                  <a:pt x="1416741" y="1921098"/>
                  <a:pt x="1187879" y="1952254"/>
                </a:cubicBezTo>
                <a:cubicBezTo>
                  <a:pt x="959017" y="1983410"/>
                  <a:pt x="797300" y="1933864"/>
                  <a:pt x="593939" y="1952254"/>
                </a:cubicBezTo>
                <a:cubicBezTo>
                  <a:pt x="390578" y="1970644"/>
                  <a:pt x="293382" y="1896346"/>
                  <a:pt x="0" y="1952254"/>
                </a:cubicBezTo>
                <a:cubicBezTo>
                  <a:pt x="-52670" y="1787153"/>
                  <a:pt x="39172" y="1633370"/>
                  <a:pt x="0" y="1483713"/>
                </a:cubicBezTo>
                <a:cubicBezTo>
                  <a:pt x="-39172" y="1334056"/>
                  <a:pt x="36845" y="1154425"/>
                  <a:pt x="0" y="1034695"/>
                </a:cubicBezTo>
                <a:cubicBezTo>
                  <a:pt x="-36845" y="914965"/>
                  <a:pt x="29454" y="813734"/>
                  <a:pt x="0" y="605199"/>
                </a:cubicBezTo>
                <a:cubicBezTo>
                  <a:pt x="-29454" y="396664"/>
                  <a:pt x="22836" y="253838"/>
                  <a:pt x="0" y="0"/>
                </a:cubicBezTo>
                <a:close/>
              </a:path>
            </a:pathLst>
          </a:custGeom>
          <a:ln>
            <a:solidFill>
              <a:schemeClr val="tx1"/>
            </a:solidFill>
            <a:extLst>
              <a:ext uri="{C807C97D-BFC1-408E-A445-0C87EB9F89A2}">
                <ask:lineSketchStyleProps xmlns:ask="http://schemas.microsoft.com/office/drawing/2018/sketchyshapes" sd="481711788">
                  <a:prstGeom prst="rect">
                    <a:avLst/>
                  </a:prstGeom>
                  <ask:type>
                    <ask:lineSketchScribble/>
                  </ask:type>
                </ask:lineSketchStyleProps>
              </a:ext>
            </a:extLst>
          </a:ln>
        </p:spPr>
      </p:pic>
      <p:pic>
        <p:nvPicPr>
          <p:cNvPr id="33" name="Picture 32">
            <a:extLst>
              <a:ext uri="{FF2B5EF4-FFF2-40B4-BE49-F238E27FC236}">
                <a16:creationId xmlns:a16="http://schemas.microsoft.com/office/drawing/2014/main" id="{4DAFBAB0-E674-9A37-10D4-1B632749F0AF}"/>
              </a:ext>
            </a:extLst>
          </p:cNvPr>
          <p:cNvPicPr>
            <a:picLocks noChangeAspect="1"/>
          </p:cNvPicPr>
          <p:nvPr/>
        </p:nvPicPr>
        <p:blipFill>
          <a:blip r:embed="rId13"/>
          <a:stretch>
            <a:fillRect/>
          </a:stretch>
        </p:blipFill>
        <p:spPr>
          <a:xfrm>
            <a:off x="2456657" y="5586707"/>
            <a:ext cx="4200467" cy="1167667"/>
          </a:xfrm>
          <a:custGeom>
            <a:avLst/>
            <a:gdLst>
              <a:gd name="csX0" fmla="*/ 0 w 4200467"/>
              <a:gd name="csY0" fmla="*/ 0 h 1167667"/>
              <a:gd name="csX1" fmla="*/ 483054 w 4200467"/>
              <a:gd name="csY1" fmla="*/ 0 h 1167667"/>
              <a:gd name="csX2" fmla="*/ 1092121 w 4200467"/>
              <a:gd name="csY2" fmla="*/ 0 h 1167667"/>
              <a:gd name="csX3" fmla="*/ 1533170 w 4200467"/>
              <a:gd name="csY3" fmla="*/ 0 h 1167667"/>
              <a:gd name="csX4" fmla="*/ 1932215 w 4200467"/>
              <a:gd name="csY4" fmla="*/ 0 h 1167667"/>
              <a:gd name="csX5" fmla="*/ 2373264 w 4200467"/>
              <a:gd name="csY5" fmla="*/ 0 h 1167667"/>
              <a:gd name="csX6" fmla="*/ 2898322 w 4200467"/>
              <a:gd name="csY6" fmla="*/ 0 h 1167667"/>
              <a:gd name="csX7" fmla="*/ 3423381 w 4200467"/>
              <a:gd name="csY7" fmla="*/ 0 h 1167667"/>
              <a:gd name="csX8" fmla="*/ 4200467 w 4200467"/>
              <a:gd name="csY8" fmla="*/ 0 h 1167667"/>
              <a:gd name="csX9" fmla="*/ 4200467 w 4200467"/>
              <a:gd name="csY9" fmla="*/ 572157 h 1167667"/>
              <a:gd name="csX10" fmla="*/ 4200467 w 4200467"/>
              <a:gd name="csY10" fmla="*/ 1167667 h 1167667"/>
              <a:gd name="csX11" fmla="*/ 3675409 w 4200467"/>
              <a:gd name="csY11" fmla="*/ 1167667 h 1167667"/>
              <a:gd name="csX12" fmla="*/ 3276364 w 4200467"/>
              <a:gd name="csY12" fmla="*/ 1167667 h 1167667"/>
              <a:gd name="csX13" fmla="*/ 2667297 w 4200467"/>
              <a:gd name="csY13" fmla="*/ 1167667 h 1167667"/>
              <a:gd name="csX14" fmla="*/ 2100234 w 4200467"/>
              <a:gd name="csY14" fmla="*/ 1167667 h 1167667"/>
              <a:gd name="csX15" fmla="*/ 1701189 w 4200467"/>
              <a:gd name="csY15" fmla="*/ 1167667 h 1167667"/>
              <a:gd name="csX16" fmla="*/ 1218135 w 4200467"/>
              <a:gd name="csY16" fmla="*/ 1167667 h 1167667"/>
              <a:gd name="csX17" fmla="*/ 651072 w 4200467"/>
              <a:gd name="csY17" fmla="*/ 1167667 h 1167667"/>
              <a:gd name="csX18" fmla="*/ 0 w 4200467"/>
              <a:gd name="csY18" fmla="*/ 1167667 h 1167667"/>
              <a:gd name="csX19" fmla="*/ 0 w 4200467"/>
              <a:gd name="csY19" fmla="*/ 572157 h 1167667"/>
              <a:gd name="csX20" fmla="*/ 0 w 4200467"/>
              <a:gd name="csY20" fmla="*/ 0 h 11676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4200467" h="1167667" fill="none" extrusionOk="0">
                <a:moveTo>
                  <a:pt x="0" y="0"/>
                </a:moveTo>
                <a:cubicBezTo>
                  <a:pt x="175924" y="-48613"/>
                  <a:pt x="291086" y="1660"/>
                  <a:pt x="483054" y="0"/>
                </a:cubicBezTo>
                <a:cubicBezTo>
                  <a:pt x="675022" y="-1660"/>
                  <a:pt x="819081" y="30999"/>
                  <a:pt x="1092121" y="0"/>
                </a:cubicBezTo>
                <a:cubicBezTo>
                  <a:pt x="1365161" y="-30999"/>
                  <a:pt x="1353354" y="35142"/>
                  <a:pt x="1533170" y="0"/>
                </a:cubicBezTo>
                <a:cubicBezTo>
                  <a:pt x="1712986" y="-35142"/>
                  <a:pt x="1792759" y="32502"/>
                  <a:pt x="1932215" y="0"/>
                </a:cubicBezTo>
                <a:cubicBezTo>
                  <a:pt x="2071672" y="-32502"/>
                  <a:pt x="2165995" y="32123"/>
                  <a:pt x="2373264" y="0"/>
                </a:cubicBezTo>
                <a:cubicBezTo>
                  <a:pt x="2580533" y="-32123"/>
                  <a:pt x="2637429" y="4931"/>
                  <a:pt x="2898322" y="0"/>
                </a:cubicBezTo>
                <a:cubicBezTo>
                  <a:pt x="3159215" y="-4931"/>
                  <a:pt x="3231879" y="33553"/>
                  <a:pt x="3423381" y="0"/>
                </a:cubicBezTo>
                <a:cubicBezTo>
                  <a:pt x="3614883" y="-33553"/>
                  <a:pt x="4011173" y="88124"/>
                  <a:pt x="4200467" y="0"/>
                </a:cubicBezTo>
                <a:cubicBezTo>
                  <a:pt x="4236929" y="267575"/>
                  <a:pt x="4159070" y="316544"/>
                  <a:pt x="4200467" y="572157"/>
                </a:cubicBezTo>
                <a:cubicBezTo>
                  <a:pt x="4241864" y="827770"/>
                  <a:pt x="4176992" y="900792"/>
                  <a:pt x="4200467" y="1167667"/>
                </a:cubicBezTo>
                <a:cubicBezTo>
                  <a:pt x="4085101" y="1198261"/>
                  <a:pt x="3859065" y="1112421"/>
                  <a:pt x="3675409" y="1167667"/>
                </a:cubicBezTo>
                <a:cubicBezTo>
                  <a:pt x="3491753" y="1222913"/>
                  <a:pt x="3423036" y="1121013"/>
                  <a:pt x="3276364" y="1167667"/>
                </a:cubicBezTo>
                <a:cubicBezTo>
                  <a:pt x="3129693" y="1214321"/>
                  <a:pt x="2832754" y="1121805"/>
                  <a:pt x="2667297" y="1167667"/>
                </a:cubicBezTo>
                <a:cubicBezTo>
                  <a:pt x="2501840" y="1213529"/>
                  <a:pt x="2351203" y="1119139"/>
                  <a:pt x="2100234" y="1167667"/>
                </a:cubicBezTo>
                <a:cubicBezTo>
                  <a:pt x="1849265" y="1216195"/>
                  <a:pt x="1886196" y="1143965"/>
                  <a:pt x="1701189" y="1167667"/>
                </a:cubicBezTo>
                <a:cubicBezTo>
                  <a:pt x="1516183" y="1191369"/>
                  <a:pt x="1395187" y="1153127"/>
                  <a:pt x="1218135" y="1167667"/>
                </a:cubicBezTo>
                <a:cubicBezTo>
                  <a:pt x="1041083" y="1182207"/>
                  <a:pt x="893842" y="1111169"/>
                  <a:pt x="651072" y="1167667"/>
                </a:cubicBezTo>
                <a:cubicBezTo>
                  <a:pt x="408302" y="1224165"/>
                  <a:pt x="187159" y="1150835"/>
                  <a:pt x="0" y="1167667"/>
                </a:cubicBezTo>
                <a:cubicBezTo>
                  <a:pt x="-37203" y="956807"/>
                  <a:pt x="67772" y="862911"/>
                  <a:pt x="0" y="572157"/>
                </a:cubicBezTo>
                <a:cubicBezTo>
                  <a:pt x="-67772" y="281403"/>
                  <a:pt x="2905" y="201412"/>
                  <a:pt x="0" y="0"/>
                </a:cubicBezTo>
                <a:close/>
              </a:path>
              <a:path w="4200467" h="1167667" stroke="0" extrusionOk="0">
                <a:moveTo>
                  <a:pt x="0" y="0"/>
                </a:moveTo>
                <a:cubicBezTo>
                  <a:pt x="131414" y="-52490"/>
                  <a:pt x="293585" y="55156"/>
                  <a:pt x="525058" y="0"/>
                </a:cubicBezTo>
                <a:cubicBezTo>
                  <a:pt x="756531" y="-55156"/>
                  <a:pt x="859203" y="600"/>
                  <a:pt x="1134126" y="0"/>
                </a:cubicBezTo>
                <a:cubicBezTo>
                  <a:pt x="1409049" y="-600"/>
                  <a:pt x="1424866" y="28858"/>
                  <a:pt x="1533170" y="0"/>
                </a:cubicBezTo>
                <a:cubicBezTo>
                  <a:pt x="1641474" y="-28858"/>
                  <a:pt x="1865736" y="48565"/>
                  <a:pt x="2016224" y="0"/>
                </a:cubicBezTo>
                <a:cubicBezTo>
                  <a:pt x="2166712" y="-48565"/>
                  <a:pt x="2429184" y="39124"/>
                  <a:pt x="2583287" y="0"/>
                </a:cubicBezTo>
                <a:cubicBezTo>
                  <a:pt x="2737390" y="-39124"/>
                  <a:pt x="2927910" y="65151"/>
                  <a:pt x="3192355" y="0"/>
                </a:cubicBezTo>
                <a:cubicBezTo>
                  <a:pt x="3456800" y="-65151"/>
                  <a:pt x="3715828" y="81804"/>
                  <a:pt x="4200467" y="0"/>
                </a:cubicBezTo>
                <a:cubicBezTo>
                  <a:pt x="4217982" y="252798"/>
                  <a:pt x="4159399" y="400828"/>
                  <a:pt x="4200467" y="560480"/>
                </a:cubicBezTo>
                <a:cubicBezTo>
                  <a:pt x="4241535" y="720132"/>
                  <a:pt x="4159708" y="967040"/>
                  <a:pt x="4200467" y="1167667"/>
                </a:cubicBezTo>
                <a:cubicBezTo>
                  <a:pt x="4062572" y="1201195"/>
                  <a:pt x="3871712" y="1130481"/>
                  <a:pt x="3717413" y="1167667"/>
                </a:cubicBezTo>
                <a:cubicBezTo>
                  <a:pt x="3563114" y="1204853"/>
                  <a:pt x="3448505" y="1138188"/>
                  <a:pt x="3318369" y="1167667"/>
                </a:cubicBezTo>
                <a:cubicBezTo>
                  <a:pt x="3188233" y="1197146"/>
                  <a:pt x="2878534" y="1151166"/>
                  <a:pt x="2709301" y="1167667"/>
                </a:cubicBezTo>
                <a:cubicBezTo>
                  <a:pt x="2540068" y="1184168"/>
                  <a:pt x="2486237" y="1151377"/>
                  <a:pt x="2268252" y="1167667"/>
                </a:cubicBezTo>
                <a:cubicBezTo>
                  <a:pt x="2050267" y="1183957"/>
                  <a:pt x="1953161" y="1151409"/>
                  <a:pt x="1785198" y="1167667"/>
                </a:cubicBezTo>
                <a:cubicBezTo>
                  <a:pt x="1617235" y="1183925"/>
                  <a:pt x="1483961" y="1134160"/>
                  <a:pt x="1260140" y="1167667"/>
                </a:cubicBezTo>
                <a:cubicBezTo>
                  <a:pt x="1036319" y="1201174"/>
                  <a:pt x="943251" y="1161838"/>
                  <a:pt x="819091" y="1167667"/>
                </a:cubicBezTo>
                <a:cubicBezTo>
                  <a:pt x="694931" y="1173496"/>
                  <a:pt x="398213" y="1131907"/>
                  <a:pt x="0" y="1167667"/>
                </a:cubicBezTo>
                <a:cubicBezTo>
                  <a:pt x="-64470" y="982033"/>
                  <a:pt x="51922" y="753828"/>
                  <a:pt x="0" y="572157"/>
                </a:cubicBezTo>
                <a:cubicBezTo>
                  <a:pt x="-51922" y="390486"/>
                  <a:pt x="43036" y="194354"/>
                  <a:pt x="0" y="0"/>
                </a:cubicBezTo>
                <a:close/>
              </a:path>
            </a:pathLst>
          </a:custGeom>
          <a:ln>
            <a:solidFill>
              <a:schemeClr val="tx1"/>
            </a:solidFill>
            <a:extLst>
              <a:ext uri="{C807C97D-BFC1-408E-A445-0C87EB9F89A2}">
                <ask:lineSketchStyleProps xmlns:ask="http://schemas.microsoft.com/office/drawing/2018/sketchyshapes" sd="481711788">
                  <a:prstGeom prst="rect">
                    <a:avLst/>
                  </a:prstGeom>
                  <ask:type>
                    <ask:lineSketchScribble/>
                  </ask:type>
                </ask:lineSketchStyleProps>
              </a:ext>
            </a:extLst>
          </a:ln>
        </p:spPr>
      </p:pic>
    </p:spTree>
    <p:extLst>
      <p:ext uri="{BB962C8B-B14F-4D97-AF65-F5344CB8AC3E}">
        <p14:creationId xmlns:p14="http://schemas.microsoft.com/office/powerpoint/2010/main" val="3954883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EB8880F-9755-3452-835F-002F08C4E6BB}"/>
              </a:ext>
            </a:extLst>
          </p:cNvPr>
          <p:cNvSpPr>
            <a:spLocks noGrp="1"/>
          </p:cNvSpPr>
          <p:nvPr>
            <p:ph type="title"/>
          </p:nvPr>
        </p:nvSpPr>
        <p:spPr>
          <a:xfrm>
            <a:off x="831850" y="2045283"/>
            <a:ext cx="10515600" cy="1399222"/>
          </a:xfrm>
        </p:spPr>
        <p:txBody>
          <a:bodyPr anchor="ctr"/>
          <a:lstStyle/>
          <a:p>
            <a:pPr algn="ctr"/>
            <a:r>
              <a:rPr lang="en-CA" dirty="0"/>
              <a:t>Nondomination</a:t>
            </a:r>
          </a:p>
        </p:txBody>
      </p:sp>
      <p:sp>
        <p:nvSpPr>
          <p:cNvPr id="5" name="Text Placeholder 4">
            <a:extLst>
              <a:ext uri="{FF2B5EF4-FFF2-40B4-BE49-F238E27FC236}">
                <a16:creationId xmlns:a16="http://schemas.microsoft.com/office/drawing/2014/main" id="{68FEA00A-8DDD-4F51-CD4D-D4723031FD01}"/>
              </a:ext>
            </a:extLst>
          </p:cNvPr>
          <p:cNvSpPr>
            <a:spLocks noGrp="1"/>
          </p:cNvSpPr>
          <p:nvPr>
            <p:ph type="body" idx="1"/>
          </p:nvPr>
        </p:nvSpPr>
        <p:spPr>
          <a:xfrm>
            <a:off x="831850" y="3444505"/>
            <a:ext cx="10515600" cy="1961039"/>
          </a:xfrm>
        </p:spPr>
        <p:txBody>
          <a:bodyPr>
            <a:normAutofit/>
          </a:bodyPr>
          <a:lstStyle/>
          <a:p>
            <a:pPr algn="ctr"/>
            <a:r>
              <a:rPr lang="en-CA" sz="3600" dirty="0"/>
              <a:t>Adopt a normative position of nondomination in solidarity with the oppressed</a:t>
            </a:r>
          </a:p>
        </p:txBody>
      </p:sp>
    </p:spTree>
    <p:extLst>
      <p:ext uri="{BB962C8B-B14F-4D97-AF65-F5344CB8AC3E}">
        <p14:creationId xmlns:p14="http://schemas.microsoft.com/office/powerpoint/2010/main" val="35829253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FE599-EBA9-8B07-B217-A695297A182E}"/>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17CDD576-8B07-6014-635B-65A254D11193}"/>
              </a:ext>
            </a:extLst>
          </p:cNvPr>
          <p:cNvSpPr txBox="1"/>
          <p:nvPr/>
        </p:nvSpPr>
        <p:spPr>
          <a:xfrm>
            <a:off x="2831254" y="1404318"/>
            <a:ext cx="6529493" cy="1938992"/>
          </a:xfrm>
          <a:prstGeom prst="rect">
            <a:avLst/>
          </a:prstGeom>
          <a:noFill/>
        </p:spPr>
        <p:txBody>
          <a:bodyPr wrap="square">
            <a:spAutoFit/>
          </a:bodyPr>
          <a:lstStyle/>
          <a:p>
            <a:pPr algn="ctr"/>
            <a:r>
              <a:rPr lang="en-CA" sz="2400" dirty="0"/>
              <a:t>Defining “good society” is saliently political and a challenging question for the IR community whose members reflect vastly different values, cultures, politics, identities, privileges, lived experiences, and understandings of history</a:t>
            </a:r>
          </a:p>
        </p:txBody>
      </p:sp>
      <p:sp>
        <p:nvSpPr>
          <p:cNvPr id="8" name="TextBox 7">
            <a:extLst>
              <a:ext uri="{FF2B5EF4-FFF2-40B4-BE49-F238E27FC236}">
                <a16:creationId xmlns:a16="http://schemas.microsoft.com/office/drawing/2014/main" id="{EC0F629E-FD81-4A6A-D161-6985D29BFF4D}"/>
              </a:ext>
            </a:extLst>
          </p:cNvPr>
          <p:cNvSpPr txBox="1"/>
          <p:nvPr/>
        </p:nvSpPr>
        <p:spPr>
          <a:xfrm>
            <a:off x="0" y="6581001"/>
            <a:ext cx="12192000" cy="276999"/>
          </a:xfrm>
          <a:prstGeom prst="rect">
            <a:avLst/>
          </a:prstGeom>
          <a:noFill/>
        </p:spPr>
        <p:txBody>
          <a:bodyPr wrap="square" anchor="b">
            <a:spAutoFit/>
          </a:bodyPr>
          <a:lstStyle/>
          <a:p>
            <a:pPr algn="ctr"/>
            <a:r>
              <a:rPr lang="en-US" sz="1200" dirty="0"/>
              <a:t>Mitra. </a:t>
            </a:r>
            <a:r>
              <a:rPr lang="en-US" sz="1200" dirty="0">
                <a:hlinkClick r:id="rId3"/>
              </a:rPr>
              <a:t>Towards Critical IR Theories and Practices</a:t>
            </a:r>
            <a:r>
              <a:rPr lang="en-US" sz="1200" dirty="0"/>
              <a:t>. In SIGIR Forum, 2026.</a:t>
            </a:r>
            <a:endParaRPr lang="en-CA" sz="1200" dirty="0"/>
          </a:p>
        </p:txBody>
      </p:sp>
      <p:sp>
        <p:nvSpPr>
          <p:cNvPr id="9" name="TextBox 8">
            <a:extLst>
              <a:ext uri="{FF2B5EF4-FFF2-40B4-BE49-F238E27FC236}">
                <a16:creationId xmlns:a16="http://schemas.microsoft.com/office/drawing/2014/main" id="{198A6274-53FB-596B-BAEF-8299B1A3FECB}"/>
              </a:ext>
            </a:extLst>
          </p:cNvPr>
          <p:cNvSpPr txBox="1"/>
          <p:nvPr/>
        </p:nvSpPr>
        <p:spPr>
          <a:xfrm>
            <a:off x="3855449" y="3878643"/>
            <a:ext cx="4481102" cy="1200329"/>
          </a:xfrm>
          <a:prstGeom prst="rect">
            <a:avLst/>
          </a:prstGeom>
          <a:noFill/>
        </p:spPr>
        <p:txBody>
          <a:bodyPr wrap="square">
            <a:spAutoFit/>
          </a:bodyPr>
          <a:lstStyle/>
          <a:p>
            <a:pPr algn="ctr"/>
            <a:r>
              <a:rPr lang="en-CA" sz="2400" dirty="0"/>
              <a:t>However, any attempt to bypass or depoliticize this question is ultimately self-defeating </a:t>
            </a:r>
          </a:p>
        </p:txBody>
      </p:sp>
    </p:spTree>
    <p:extLst>
      <p:ext uri="{BB962C8B-B14F-4D97-AF65-F5344CB8AC3E}">
        <p14:creationId xmlns:p14="http://schemas.microsoft.com/office/powerpoint/2010/main" val="4292779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D01F1-0121-4B15-8517-0FF73DE25E0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DF719E-A60A-B1FC-47D1-78AF615CDA4D}"/>
              </a:ext>
            </a:extLst>
          </p:cNvPr>
          <p:cNvSpPr>
            <a:spLocks noGrp="1"/>
          </p:cNvSpPr>
          <p:nvPr>
            <p:ph idx="1"/>
          </p:nvPr>
        </p:nvSpPr>
        <p:spPr>
          <a:xfrm>
            <a:off x="1958645" y="2334799"/>
            <a:ext cx="8274711" cy="2058747"/>
          </a:xfrm>
        </p:spPr>
        <p:txBody>
          <a:bodyPr>
            <a:normAutofit/>
          </a:bodyPr>
          <a:lstStyle/>
          <a:p>
            <a:pPr marL="0" indent="0" algn="ctr">
              <a:lnSpc>
                <a:spcPct val="110000"/>
              </a:lnSpc>
              <a:buNone/>
            </a:pPr>
            <a:r>
              <a:rPr lang="en-US" b="1" dirty="0"/>
              <a:t>Emancipatory IR </a:t>
            </a:r>
            <a:r>
              <a:rPr lang="en-US" dirty="0"/>
              <a:t>is the study and development of information access methods that challenge all forms of human oppression and situates its activities within broader collective emancipatory praxis</a:t>
            </a:r>
            <a:endParaRPr lang="en-CA" dirty="0"/>
          </a:p>
        </p:txBody>
      </p:sp>
      <p:grpSp>
        <p:nvGrpSpPr>
          <p:cNvPr id="9" name="Group 8">
            <a:extLst>
              <a:ext uri="{FF2B5EF4-FFF2-40B4-BE49-F238E27FC236}">
                <a16:creationId xmlns:a16="http://schemas.microsoft.com/office/drawing/2014/main" id="{A3870C9E-758D-920F-0AA0-2D9907D07744}"/>
              </a:ext>
            </a:extLst>
          </p:cNvPr>
          <p:cNvGrpSpPr/>
          <p:nvPr/>
        </p:nvGrpSpPr>
        <p:grpSpPr>
          <a:xfrm>
            <a:off x="333730" y="2714708"/>
            <a:ext cx="7638897" cy="3395952"/>
            <a:chOff x="48438" y="2585923"/>
            <a:chExt cx="7638897" cy="3395952"/>
          </a:xfrm>
        </p:grpSpPr>
        <p:sp>
          <p:nvSpPr>
            <p:cNvPr id="5" name="TextBox 4">
              <a:extLst>
                <a:ext uri="{FF2B5EF4-FFF2-40B4-BE49-F238E27FC236}">
                  <a16:creationId xmlns:a16="http://schemas.microsoft.com/office/drawing/2014/main" id="{3EC86F17-4191-98CC-F256-7D5AD02FCEF5}"/>
                </a:ext>
              </a:extLst>
            </p:cNvPr>
            <p:cNvSpPr txBox="1"/>
            <p:nvPr/>
          </p:nvSpPr>
          <p:spPr>
            <a:xfrm>
              <a:off x="48438" y="4827713"/>
              <a:ext cx="7638897" cy="115416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prstClr val="black"/>
                  </a:solidFill>
                  <a:effectLst/>
                  <a:uLnTx/>
                  <a:uFillTx/>
                  <a:latin typeface="Aptos" panose="02110004020202020204"/>
                  <a:ea typeface="+mn-ea"/>
                  <a:cs typeface="+mn-cs"/>
                </a:rPr>
                <a:t>Signifies the moral concerns of </a:t>
              </a:r>
              <a:r>
                <a:rPr kumimoji="0" lang="en-US" sz="2300" i="0" u="none" strike="noStrike" kern="1200" cap="none" spc="0" normalizeH="0" baseline="0" noProof="0" dirty="0">
                  <a:ln>
                    <a:noFill/>
                  </a:ln>
                  <a:solidFill>
                    <a:prstClr val="black"/>
                  </a:solidFill>
                  <a:effectLst/>
                  <a:uLnTx/>
                  <a:uFillTx/>
                  <a:latin typeface="Aptos SemiBold" panose="020B0004020202020204" pitchFamily="34" charset="0"/>
                </a:rPr>
                <a:t>universal humanization</a:t>
              </a:r>
              <a:r>
                <a:rPr kumimoji="0" lang="en-US" sz="2300" b="0" i="0" u="none" strike="noStrike" kern="1200" cap="none" spc="0" normalizeH="0" baseline="0" noProof="0" dirty="0">
                  <a:ln>
                    <a:noFill/>
                  </a:ln>
                  <a:solidFill>
                    <a:prstClr val="black"/>
                  </a:solidFill>
                  <a:effectLst/>
                  <a:uLnTx/>
                  <a:uFillTx/>
                  <a:latin typeface="Aptos" panose="02110004020202020204"/>
                  <a:ea typeface="+mn-ea"/>
                  <a:cs typeface="+mn-cs"/>
                </a:rPr>
                <a:t> of all peoples and the </a:t>
              </a:r>
              <a:r>
                <a:rPr kumimoji="0" lang="en-US" sz="2300" i="0" u="none" strike="noStrike" kern="1200" cap="none" spc="0" normalizeH="0" baseline="0" noProof="0" dirty="0">
                  <a:ln>
                    <a:noFill/>
                  </a:ln>
                  <a:solidFill>
                    <a:prstClr val="black"/>
                  </a:solidFill>
                  <a:effectLst/>
                  <a:uLnTx/>
                  <a:uFillTx/>
                  <a:latin typeface="Aptos SemiBold" panose="020B0004020202020204" pitchFamily="34" charset="0"/>
                </a:rPr>
                <a:t>elimination of oppression</a:t>
              </a:r>
              <a:r>
                <a:rPr kumimoji="0" lang="en-US" sz="2300" b="0" i="0" u="none" strike="noStrike" kern="1200" cap="none" spc="0" normalizeH="0" baseline="0" noProof="0" dirty="0">
                  <a:ln>
                    <a:noFill/>
                  </a:ln>
                  <a:solidFill>
                    <a:prstClr val="black"/>
                  </a:solidFill>
                  <a:effectLst/>
                  <a:uLnTx/>
                  <a:uFillTx/>
                  <a:latin typeface="Aptos" panose="02110004020202020204"/>
                  <a:ea typeface="+mn-ea"/>
                  <a:cs typeface="+mn-cs"/>
                </a:rPr>
                <a:t> to create the conditions under which we can collectively flourish</a:t>
              </a:r>
              <a:endParaRPr kumimoji="0" lang="en-CA" sz="2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 name="Rectangle 1">
              <a:extLst>
                <a:ext uri="{FF2B5EF4-FFF2-40B4-BE49-F238E27FC236}">
                  <a16:creationId xmlns:a16="http://schemas.microsoft.com/office/drawing/2014/main" id="{C9D07EF8-D362-08C2-ADE2-85AEC7352939}"/>
                </a:ext>
              </a:extLst>
            </p:cNvPr>
            <p:cNvSpPr/>
            <p:nvPr/>
          </p:nvSpPr>
          <p:spPr>
            <a:xfrm>
              <a:off x="1975104" y="2585923"/>
              <a:ext cx="2326234" cy="95098"/>
            </a:xfrm>
            <a:prstGeom prst="rect">
              <a:avLst/>
            </a:prstGeom>
            <a:solidFill>
              <a:srgbClr val="FFC000">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6" name="Straight Arrow Connector 5">
              <a:extLst>
                <a:ext uri="{FF2B5EF4-FFF2-40B4-BE49-F238E27FC236}">
                  <a16:creationId xmlns:a16="http://schemas.microsoft.com/office/drawing/2014/main" id="{40B28145-B37D-4E2D-F8A2-7330A92AA52A}"/>
                </a:ext>
              </a:extLst>
            </p:cNvPr>
            <p:cNvCxnSpPr>
              <a:cxnSpLocks/>
              <a:stCxn id="2" idx="2"/>
            </p:cNvCxnSpPr>
            <p:nvPr/>
          </p:nvCxnSpPr>
          <p:spPr>
            <a:xfrm>
              <a:off x="3138221" y="2681021"/>
              <a:ext cx="0" cy="2146692"/>
            </a:xfrm>
            <a:prstGeom prst="straightConnector1">
              <a:avLst/>
            </a:prstGeom>
            <a:ln w="57150">
              <a:solidFill>
                <a:srgbClr val="FFC000">
                  <a:alpha val="69804"/>
                </a:srgbClr>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grpSp>
      <p:grpSp>
        <p:nvGrpSpPr>
          <p:cNvPr id="15" name="Group 14">
            <a:extLst>
              <a:ext uri="{FF2B5EF4-FFF2-40B4-BE49-F238E27FC236}">
                <a16:creationId xmlns:a16="http://schemas.microsoft.com/office/drawing/2014/main" id="{32204A56-0E4B-3037-52C8-77DAF51A15A0}"/>
              </a:ext>
            </a:extLst>
          </p:cNvPr>
          <p:cNvGrpSpPr/>
          <p:nvPr/>
        </p:nvGrpSpPr>
        <p:grpSpPr>
          <a:xfrm>
            <a:off x="2471982" y="755046"/>
            <a:ext cx="9523704" cy="3039240"/>
            <a:chOff x="2471982" y="626261"/>
            <a:chExt cx="9523704" cy="3039240"/>
          </a:xfrm>
        </p:grpSpPr>
        <p:sp>
          <p:nvSpPr>
            <p:cNvPr id="7" name="Left Bracket 6">
              <a:extLst>
                <a:ext uri="{FF2B5EF4-FFF2-40B4-BE49-F238E27FC236}">
                  <a16:creationId xmlns:a16="http://schemas.microsoft.com/office/drawing/2014/main" id="{FF0F5487-DCF0-81DA-376C-A8090856887D}"/>
                </a:ext>
              </a:extLst>
            </p:cNvPr>
            <p:cNvSpPr/>
            <p:nvPr/>
          </p:nvSpPr>
          <p:spPr>
            <a:xfrm>
              <a:off x="8760739" y="2766447"/>
              <a:ext cx="216974" cy="410705"/>
            </a:xfrm>
            <a:prstGeom prst="leftBracket">
              <a:avLst/>
            </a:prstGeom>
            <a:ln w="57150">
              <a:solidFill>
                <a:schemeClr val="accent4">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 name="Right Bracket 7">
              <a:extLst>
                <a:ext uri="{FF2B5EF4-FFF2-40B4-BE49-F238E27FC236}">
                  <a16:creationId xmlns:a16="http://schemas.microsoft.com/office/drawing/2014/main" id="{9297E1F4-D03D-4697-A5F3-834677A6452E}"/>
                </a:ext>
              </a:extLst>
            </p:cNvPr>
            <p:cNvSpPr/>
            <p:nvPr/>
          </p:nvSpPr>
          <p:spPr>
            <a:xfrm>
              <a:off x="5617767" y="3254796"/>
              <a:ext cx="216000" cy="410400"/>
            </a:xfrm>
            <a:prstGeom prst="rightBracket">
              <a:avLst/>
            </a:prstGeom>
            <a:ln w="57150">
              <a:solidFill>
                <a:schemeClr val="accent4">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0F48766D-9762-3249-9731-EA9A76784A0A}"/>
                </a:ext>
              </a:extLst>
            </p:cNvPr>
            <p:cNvSpPr/>
            <p:nvPr/>
          </p:nvSpPr>
          <p:spPr>
            <a:xfrm>
              <a:off x="8768488" y="2766447"/>
              <a:ext cx="1464867" cy="410705"/>
            </a:xfrm>
            <a:prstGeom prst="rect">
              <a:avLst/>
            </a:prstGeom>
            <a:solidFill>
              <a:srgbClr val="0B76A0">
                <a:alpha val="50196"/>
              </a:srgbClr>
            </a:solidFill>
            <a:ln w="57150">
              <a:no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 name="Rectangle 10">
              <a:extLst>
                <a:ext uri="{FF2B5EF4-FFF2-40B4-BE49-F238E27FC236}">
                  <a16:creationId xmlns:a16="http://schemas.microsoft.com/office/drawing/2014/main" id="{9958B038-6B85-EF04-AA82-BEB78227151C}"/>
                </a:ext>
              </a:extLst>
            </p:cNvPr>
            <p:cNvSpPr/>
            <p:nvPr/>
          </p:nvSpPr>
          <p:spPr>
            <a:xfrm>
              <a:off x="2471982" y="3254796"/>
              <a:ext cx="3361786" cy="410705"/>
            </a:xfrm>
            <a:prstGeom prst="rect">
              <a:avLst/>
            </a:prstGeom>
            <a:solidFill>
              <a:srgbClr val="0B76A0">
                <a:alpha val="50196"/>
              </a:srgbClr>
            </a:solidFill>
            <a:ln w="57150">
              <a:no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2" name="TextBox 11">
              <a:extLst>
                <a:ext uri="{FF2B5EF4-FFF2-40B4-BE49-F238E27FC236}">
                  <a16:creationId xmlns:a16="http://schemas.microsoft.com/office/drawing/2014/main" id="{055DF8FC-9CE6-624F-D5B2-B4027A4A1C57}"/>
                </a:ext>
              </a:extLst>
            </p:cNvPr>
            <p:cNvSpPr txBox="1"/>
            <p:nvPr/>
          </p:nvSpPr>
          <p:spPr>
            <a:xfrm rot="21338867">
              <a:off x="8245096" y="626261"/>
              <a:ext cx="3750590" cy="923330"/>
            </a:xfrm>
            <a:prstGeom prst="rect">
              <a:avLst/>
            </a:prstGeom>
            <a:noFill/>
          </p:spPr>
          <p:txBody>
            <a:bodyPr wrap="square" rtlCol="0">
              <a:spAutoFit/>
            </a:bodyPr>
            <a:lstStyle/>
            <a:p>
              <a:pPr lvl="0">
                <a:defRPr/>
              </a:pPr>
              <a:r>
                <a:rPr kumimoji="0" lang="en-CA" sz="1800" b="0" i="1" u="none" strike="noStrike" kern="1200" cap="none" spc="0" normalizeH="0" baseline="0" noProof="0" dirty="0">
                  <a:ln>
                    <a:noFill/>
                  </a:ln>
                  <a:solidFill>
                    <a:prstClr val="black"/>
                  </a:solidFill>
                  <a:effectLst/>
                  <a:uLnTx/>
                  <a:uFillTx/>
                  <a:latin typeface="Aptos" panose="02110004020202020204"/>
                  <a:ea typeface="+mn-ea"/>
                  <a:cs typeface="+mn-cs"/>
                </a:rPr>
                <a:t>e.g.</a:t>
              </a:r>
              <a:r>
                <a:rPr kumimoji="0" lang="en-CA" sz="1800" b="0" i="0" u="none" strike="noStrike" kern="1200" cap="none" spc="0" normalizeH="0" baseline="0" noProof="0" dirty="0">
                  <a:ln>
                    <a:noFill/>
                  </a:ln>
                  <a:solidFill>
                    <a:prstClr val="black"/>
                  </a:solidFill>
                  <a:effectLst/>
                  <a:uLnTx/>
                  <a:uFillTx/>
                  <a:latin typeface="Aptos" panose="02110004020202020204"/>
                  <a:ea typeface="+mn-ea"/>
                  <a:cs typeface="+mn-cs"/>
                </a:rPr>
                <a:t>, colonialism, racism, patriarchy, casteism, transphobia,</a:t>
              </a:r>
              <a:r>
                <a:rPr lang="en-CA" dirty="0">
                  <a:solidFill>
                    <a:prstClr val="black"/>
                  </a:solidFill>
                </a:rPr>
                <a:t> ableism,</a:t>
              </a:r>
              <a:r>
                <a:rPr kumimoji="0" lang="en-CA" sz="1800" b="0" i="0" u="none" strike="noStrike" kern="1200" cap="none" spc="0" normalizeH="0" baseline="0" noProof="0" dirty="0">
                  <a:ln>
                    <a:noFill/>
                  </a:ln>
                  <a:solidFill>
                    <a:prstClr val="black"/>
                  </a:solidFill>
                  <a:effectLst/>
                  <a:uLnTx/>
                  <a:uFillTx/>
                  <a:latin typeface="Aptos" panose="02110004020202020204"/>
                  <a:ea typeface="+mn-ea"/>
                  <a:cs typeface="+mn-cs"/>
                </a:rPr>
                <a:t> antisemitism, Islamophobia, …</a:t>
              </a:r>
            </a:p>
          </p:txBody>
        </p:sp>
        <p:cxnSp>
          <p:nvCxnSpPr>
            <p:cNvPr id="14" name="Connector: Curved 13">
              <a:extLst>
                <a:ext uri="{FF2B5EF4-FFF2-40B4-BE49-F238E27FC236}">
                  <a16:creationId xmlns:a16="http://schemas.microsoft.com/office/drawing/2014/main" id="{B79B1C9D-B697-B02D-EFE8-2DB10EA83D48}"/>
                </a:ext>
              </a:extLst>
            </p:cNvPr>
            <p:cNvCxnSpPr>
              <a:cxnSpLocks/>
              <a:stCxn id="10" idx="1"/>
              <a:endCxn id="12" idx="1"/>
            </p:cNvCxnSpPr>
            <p:nvPr/>
          </p:nvCxnSpPr>
          <p:spPr>
            <a:xfrm rot="10800000">
              <a:off x="8250504" y="1230238"/>
              <a:ext cx="517984" cy="1741563"/>
            </a:xfrm>
            <a:prstGeom prst="curvedConnector3">
              <a:avLst>
                <a:gd name="adj1" fmla="val 145177"/>
              </a:avLst>
            </a:prstGeom>
            <a:ln w="57150">
              <a:solidFill>
                <a:schemeClr val="accent4">
                  <a:lumMod val="75000"/>
                </a:schemeClr>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grpSp>
      <p:grpSp>
        <p:nvGrpSpPr>
          <p:cNvPr id="32" name="Group 31">
            <a:extLst>
              <a:ext uri="{FF2B5EF4-FFF2-40B4-BE49-F238E27FC236}">
                <a16:creationId xmlns:a16="http://schemas.microsoft.com/office/drawing/2014/main" id="{45F790A6-CCB3-BFA0-DE91-EFAE1040B519}"/>
              </a:ext>
            </a:extLst>
          </p:cNvPr>
          <p:cNvGrpSpPr/>
          <p:nvPr/>
        </p:nvGrpSpPr>
        <p:grpSpPr>
          <a:xfrm>
            <a:off x="2577595" y="3662248"/>
            <a:ext cx="9444597" cy="2797577"/>
            <a:chOff x="2577595" y="3502467"/>
            <a:chExt cx="9444597" cy="2797577"/>
          </a:xfrm>
        </p:grpSpPr>
        <p:sp>
          <p:nvSpPr>
            <p:cNvPr id="19" name="Rectangle 18">
              <a:extLst>
                <a:ext uri="{FF2B5EF4-FFF2-40B4-BE49-F238E27FC236}">
                  <a16:creationId xmlns:a16="http://schemas.microsoft.com/office/drawing/2014/main" id="{4FE0D8F1-8D5B-850D-B3CD-A96FA70C8BBF}"/>
                </a:ext>
              </a:extLst>
            </p:cNvPr>
            <p:cNvSpPr/>
            <p:nvPr/>
          </p:nvSpPr>
          <p:spPr>
            <a:xfrm>
              <a:off x="6531004" y="3502467"/>
              <a:ext cx="3150559" cy="85240"/>
            </a:xfrm>
            <a:custGeom>
              <a:avLst/>
              <a:gdLst>
                <a:gd name="csX0" fmla="*/ 0 w 3150559"/>
                <a:gd name="csY0" fmla="*/ 0 h 85240"/>
                <a:gd name="csX1" fmla="*/ 462082 w 3150559"/>
                <a:gd name="csY1" fmla="*/ 0 h 85240"/>
                <a:gd name="csX2" fmla="*/ 955670 w 3150559"/>
                <a:gd name="csY2" fmla="*/ 0 h 85240"/>
                <a:gd name="csX3" fmla="*/ 1512268 w 3150559"/>
                <a:gd name="csY3" fmla="*/ 0 h 85240"/>
                <a:gd name="csX4" fmla="*/ 2100373 w 3150559"/>
                <a:gd name="csY4" fmla="*/ 0 h 85240"/>
                <a:gd name="csX5" fmla="*/ 2530949 w 3150559"/>
                <a:gd name="csY5" fmla="*/ 0 h 85240"/>
                <a:gd name="csX6" fmla="*/ 3150559 w 3150559"/>
                <a:gd name="csY6" fmla="*/ 0 h 85240"/>
                <a:gd name="csX7" fmla="*/ 3150559 w 3150559"/>
                <a:gd name="csY7" fmla="*/ 85240 h 85240"/>
                <a:gd name="csX8" fmla="*/ 2656971 w 3150559"/>
                <a:gd name="csY8" fmla="*/ 85240 h 85240"/>
                <a:gd name="csX9" fmla="*/ 2068867 w 3150559"/>
                <a:gd name="csY9" fmla="*/ 85240 h 85240"/>
                <a:gd name="csX10" fmla="*/ 1638291 w 3150559"/>
                <a:gd name="csY10" fmla="*/ 85240 h 85240"/>
                <a:gd name="csX11" fmla="*/ 1176209 w 3150559"/>
                <a:gd name="csY11" fmla="*/ 85240 h 85240"/>
                <a:gd name="csX12" fmla="*/ 588104 w 3150559"/>
                <a:gd name="csY12" fmla="*/ 85240 h 85240"/>
                <a:gd name="csX13" fmla="*/ 0 w 3150559"/>
                <a:gd name="csY13" fmla="*/ 85240 h 85240"/>
                <a:gd name="csX14" fmla="*/ 0 w 3150559"/>
                <a:gd name="csY14" fmla="*/ 0 h 852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150559" h="85240" fill="none" extrusionOk="0">
                  <a:moveTo>
                    <a:pt x="0" y="0"/>
                  </a:moveTo>
                  <a:cubicBezTo>
                    <a:pt x="192814" y="-54945"/>
                    <a:pt x="367718" y="7524"/>
                    <a:pt x="462082" y="0"/>
                  </a:cubicBezTo>
                  <a:cubicBezTo>
                    <a:pt x="556446" y="-7524"/>
                    <a:pt x="748152" y="28689"/>
                    <a:pt x="955670" y="0"/>
                  </a:cubicBezTo>
                  <a:cubicBezTo>
                    <a:pt x="1163188" y="-28689"/>
                    <a:pt x="1336156" y="62929"/>
                    <a:pt x="1512268" y="0"/>
                  </a:cubicBezTo>
                  <a:cubicBezTo>
                    <a:pt x="1688380" y="-62929"/>
                    <a:pt x="1811984" y="15368"/>
                    <a:pt x="2100373" y="0"/>
                  </a:cubicBezTo>
                  <a:cubicBezTo>
                    <a:pt x="2388762" y="-15368"/>
                    <a:pt x="2321484" y="23305"/>
                    <a:pt x="2530949" y="0"/>
                  </a:cubicBezTo>
                  <a:cubicBezTo>
                    <a:pt x="2740414" y="-23305"/>
                    <a:pt x="2914031" y="44397"/>
                    <a:pt x="3150559" y="0"/>
                  </a:cubicBezTo>
                  <a:cubicBezTo>
                    <a:pt x="3158317" y="34204"/>
                    <a:pt x="3145889" y="64344"/>
                    <a:pt x="3150559" y="85240"/>
                  </a:cubicBezTo>
                  <a:cubicBezTo>
                    <a:pt x="2941986" y="91729"/>
                    <a:pt x="2866049" y="28907"/>
                    <a:pt x="2656971" y="85240"/>
                  </a:cubicBezTo>
                  <a:cubicBezTo>
                    <a:pt x="2447893" y="141573"/>
                    <a:pt x="2279137" y="16168"/>
                    <a:pt x="2068867" y="85240"/>
                  </a:cubicBezTo>
                  <a:cubicBezTo>
                    <a:pt x="1858597" y="154312"/>
                    <a:pt x="1830381" y="76347"/>
                    <a:pt x="1638291" y="85240"/>
                  </a:cubicBezTo>
                  <a:cubicBezTo>
                    <a:pt x="1446201" y="94133"/>
                    <a:pt x="1332991" y="34313"/>
                    <a:pt x="1176209" y="85240"/>
                  </a:cubicBezTo>
                  <a:cubicBezTo>
                    <a:pt x="1019427" y="136167"/>
                    <a:pt x="728187" y="39112"/>
                    <a:pt x="588104" y="85240"/>
                  </a:cubicBezTo>
                  <a:cubicBezTo>
                    <a:pt x="448022" y="131368"/>
                    <a:pt x="192219" y="23180"/>
                    <a:pt x="0" y="85240"/>
                  </a:cubicBezTo>
                  <a:cubicBezTo>
                    <a:pt x="-1701" y="61165"/>
                    <a:pt x="2996" y="30010"/>
                    <a:pt x="0" y="0"/>
                  </a:cubicBezTo>
                  <a:close/>
                </a:path>
                <a:path w="3150559" h="85240" stroke="0" extrusionOk="0">
                  <a:moveTo>
                    <a:pt x="0" y="0"/>
                  </a:moveTo>
                  <a:cubicBezTo>
                    <a:pt x="187840" y="-34032"/>
                    <a:pt x="323556" y="22018"/>
                    <a:pt x="462082" y="0"/>
                  </a:cubicBezTo>
                  <a:cubicBezTo>
                    <a:pt x="600608" y="-22018"/>
                    <a:pt x="779788" y="42406"/>
                    <a:pt x="1018681" y="0"/>
                  </a:cubicBezTo>
                  <a:cubicBezTo>
                    <a:pt x="1257574" y="-42406"/>
                    <a:pt x="1349336" y="44673"/>
                    <a:pt x="1575280" y="0"/>
                  </a:cubicBezTo>
                  <a:cubicBezTo>
                    <a:pt x="1801224" y="-44673"/>
                    <a:pt x="1921038" y="12727"/>
                    <a:pt x="2163384" y="0"/>
                  </a:cubicBezTo>
                  <a:cubicBezTo>
                    <a:pt x="2405730" y="-12727"/>
                    <a:pt x="2430166" y="27716"/>
                    <a:pt x="2625466" y="0"/>
                  </a:cubicBezTo>
                  <a:cubicBezTo>
                    <a:pt x="2820766" y="-27716"/>
                    <a:pt x="3022088" y="53681"/>
                    <a:pt x="3150559" y="0"/>
                  </a:cubicBezTo>
                  <a:cubicBezTo>
                    <a:pt x="3154618" y="32932"/>
                    <a:pt x="3143952" y="55158"/>
                    <a:pt x="3150559" y="85240"/>
                  </a:cubicBezTo>
                  <a:cubicBezTo>
                    <a:pt x="3023040" y="114399"/>
                    <a:pt x="2728967" y="52084"/>
                    <a:pt x="2593960" y="85240"/>
                  </a:cubicBezTo>
                  <a:cubicBezTo>
                    <a:pt x="2458953" y="118396"/>
                    <a:pt x="2146448" y="18598"/>
                    <a:pt x="2005856" y="85240"/>
                  </a:cubicBezTo>
                  <a:cubicBezTo>
                    <a:pt x="1865264" y="151882"/>
                    <a:pt x="1728911" y="30107"/>
                    <a:pt x="1543774" y="85240"/>
                  </a:cubicBezTo>
                  <a:cubicBezTo>
                    <a:pt x="1358637" y="140373"/>
                    <a:pt x="1177801" y="46791"/>
                    <a:pt x="1050186" y="85240"/>
                  </a:cubicBezTo>
                  <a:cubicBezTo>
                    <a:pt x="922571" y="123689"/>
                    <a:pt x="750445" y="75767"/>
                    <a:pt x="462082" y="85240"/>
                  </a:cubicBezTo>
                  <a:cubicBezTo>
                    <a:pt x="173719" y="94713"/>
                    <a:pt x="130965" y="39092"/>
                    <a:pt x="0" y="85240"/>
                  </a:cubicBezTo>
                  <a:cubicBezTo>
                    <a:pt x="-4375" y="42758"/>
                    <a:pt x="4626" y="41880"/>
                    <a:pt x="0" y="0"/>
                  </a:cubicBezTo>
                  <a:close/>
                </a:path>
              </a:pathLst>
            </a:custGeom>
            <a:solidFill>
              <a:srgbClr val="F2AA84">
                <a:alpha val="89804"/>
              </a:srgbClr>
            </a:solidFill>
            <a:ln>
              <a:solidFill>
                <a:schemeClr val="accent2">
                  <a:lumMod val="60000"/>
                  <a:lumOff val="40000"/>
                </a:schemeClr>
              </a:solidFill>
              <a:extLst>
                <a:ext uri="{C807C97D-BFC1-408E-A445-0C87EB9F89A2}">
                  <ask:lineSketchStyleProps xmlns:ask="http://schemas.microsoft.com/office/drawing/2018/sketchyshapes" sd="852854689">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0" name="Rectangle 19">
              <a:extLst>
                <a:ext uri="{FF2B5EF4-FFF2-40B4-BE49-F238E27FC236}">
                  <a16:creationId xmlns:a16="http://schemas.microsoft.com/office/drawing/2014/main" id="{295D2096-A359-8D46-0353-A2571DD54E74}"/>
                </a:ext>
              </a:extLst>
            </p:cNvPr>
            <p:cNvSpPr/>
            <p:nvPr/>
          </p:nvSpPr>
          <p:spPr>
            <a:xfrm>
              <a:off x="2577595" y="3965791"/>
              <a:ext cx="7048608" cy="85240"/>
            </a:xfrm>
            <a:custGeom>
              <a:avLst/>
              <a:gdLst>
                <a:gd name="csX0" fmla="*/ 0 w 7048608"/>
                <a:gd name="csY0" fmla="*/ 0 h 85240"/>
                <a:gd name="csX1" fmla="*/ 728356 w 7048608"/>
                <a:gd name="csY1" fmla="*/ 0 h 85240"/>
                <a:gd name="csX2" fmla="*/ 1386226 w 7048608"/>
                <a:gd name="csY2" fmla="*/ 0 h 85240"/>
                <a:gd name="csX3" fmla="*/ 1903124 w 7048608"/>
                <a:gd name="csY3" fmla="*/ 0 h 85240"/>
                <a:gd name="csX4" fmla="*/ 2631480 w 7048608"/>
                <a:gd name="csY4" fmla="*/ 0 h 85240"/>
                <a:gd name="csX5" fmla="*/ 3359836 w 7048608"/>
                <a:gd name="csY5" fmla="*/ 0 h 85240"/>
                <a:gd name="csX6" fmla="*/ 3876734 w 7048608"/>
                <a:gd name="csY6" fmla="*/ 0 h 85240"/>
                <a:gd name="csX7" fmla="*/ 4605091 w 7048608"/>
                <a:gd name="csY7" fmla="*/ 0 h 85240"/>
                <a:gd name="csX8" fmla="*/ 5262961 w 7048608"/>
                <a:gd name="csY8" fmla="*/ 0 h 85240"/>
                <a:gd name="csX9" fmla="*/ 5779859 w 7048608"/>
                <a:gd name="csY9" fmla="*/ 0 h 85240"/>
                <a:gd name="csX10" fmla="*/ 6508215 w 7048608"/>
                <a:gd name="csY10" fmla="*/ 0 h 85240"/>
                <a:gd name="csX11" fmla="*/ 7048608 w 7048608"/>
                <a:gd name="csY11" fmla="*/ 0 h 85240"/>
                <a:gd name="csX12" fmla="*/ 7048608 w 7048608"/>
                <a:gd name="csY12" fmla="*/ 85240 h 85240"/>
                <a:gd name="csX13" fmla="*/ 6672682 w 7048608"/>
                <a:gd name="csY13" fmla="*/ 85240 h 85240"/>
                <a:gd name="csX14" fmla="*/ 6085298 w 7048608"/>
                <a:gd name="csY14" fmla="*/ 85240 h 85240"/>
                <a:gd name="csX15" fmla="*/ 5427428 w 7048608"/>
                <a:gd name="csY15" fmla="*/ 85240 h 85240"/>
                <a:gd name="csX16" fmla="*/ 4769558 w 7048608"/>
                <a:gd name="csY16" fmla="*/ 85240 h 85240"/>
                <a:gd name="csX17" fmla="*/ 4252660 w 7048608"/>
                <a:gd name="csY17" fmla="*/ 85240 h 85240"/>
                <a:gd name="csX18" fmla="*/ 3524304 w 7048608"/>
                <a:gd name="csY18" fmla="*/ 85240 h 85240"/>
                <a:gd name="csX19" fmla="*/ 2936920 w 7048608"/>
                <a:gd name="csY19" fmla="*/ 85240 h 85240"/>
                <a:gd name="csX20" fmla="*/ 2420022 w 7048608"/>
                <a:gd name="csY20" fmla="*/ 85240 h 85240"/>
                <a:gd name="csX21" fmla="*/ 1832638 w 7048608"/>
                <a:gd name="csY21" fmla="*/ 85240 h 85240"/>
                <a:gd name="csX22" fmla="*/ 1245254 w 7048608"/>
                <a:gd name="csY22" fmla="*/ 85240 h 85240"/>
                <a:gd name="csX23" fmla="*/ 657870 w 7048608"/>
                <a:gd name="csY23" fmla="*/ 85240 h 85240"/>
                <a:gd name="csX24" fmla="*/ 0 w 7048608"/>
                <a:gd name="csY24" fmla="*/ 85240 h 85240"/>
                <a:gd name="csX25" fmla="*/ 0 w 7048608"/>
                <a:gd name="csY25" fmla="*/ 0 h 852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7048608" h="85240" fill="none" extrusionOk="0">
                  <a:moveTo>
                    <a:pt x="0" y="0"/>
                  </a:moveTo>
                  <a:cubicBezTo>
                    <a:pt x="190003" y="-22731"/>
                    <a:pt x="501196" y="78586"/>
                    <a:pt x="728356" y="0"/>
                  </a:cubicBezTo>
                  <a:cubicBezTo>
                    <a:pt x="955516" y="-78586"/>
                    <a:pt x="1119831" y="1350"/>
                    <a:pt x="1386226" y="0"/>
                  </a:cubicBezTo>
                  <a:cubicBezTo>
                    <a:pt x="1652621" y="-1350"/>
                    <a:pt x="1797679" y="26591"/>
                    <a:pt x="1903124" y="0"/>
                  </a:cubicBezTo>
                  <a:cubicBezTo>
                    <a:pt x="2008569" y="-26591"/>
                    <a:pt x="2437635" y="46768"/>
                    <a:pt x="2631480" y="0"/>
                  </a:cubicBezTo>
                  <a:cubicBezTo>
                    <a:pt x="2825325" y="-46768"/>
                    <a:pt x="3161012" y="58463"/>
                    <a:pt x="3359836" y="0"/>
                  </a:cubicBezTo>
                  <a:cubicBezTo>
                    <a:pt x="3558660" y="-58463"/>
                    <a:pt x="3671858" y="34914"/>
                    <a:pt x="3876734" y="0"/>
                  </a:cubicBezTo>
                  <a:cubicBezTo>
                    <a:pt x="4081610" y="-34914"/>
                    <a:pt x="4445630" y="12330"/>
                    <a:pt x="4605091" y="0"/>
                  </a:cubicBezTo>
                  <a:cubicBezTo>
                    <a:pt x="4764552" y="-12330"/>
                    <a:pt x="5111776" y="57287"/>
                    <a:pt x="5262961" y="0"/>
                  </a:cubicBezTo>
                  <a:cubicBezTo>
                    <a:pt x="5414146" y="-57287"/>
                    <a:pt x="5565506" y="31244"/>
                    <a:pt x="5779859" y="0"/>
                  </a:cubicBezTo>
                  <a:cubicBezTo>
                    <a:pt x="5994212" y="-31244"/>
                    <a:pt x="6322460" y="67836"/>
                    <a:pt x="6508215" y="0"/>
                  </a:cubicBezTo>
                  <a:cubicBezTo>
                    <a:pt x="6693970" y="-67836"/>
                    <a:pt x="6821429" y="61991"/>
                    <a:pt x="7048608" y="0"/>
                  </a:cubicBezTo>
                  <a:cubicBezTo>
                    <a:pt x="7057871" y="18770"/>
                    <a:pt x="7046014" y="62427"/>
                    <a:pt x="7048608" y="85240"/>
                  </a:cubicBezTo>
                  <a:cubicBezTo>
                    <a:pt x="6942537" y="128055"/>
                    <a:pt x="6842180" y="54363"/>
                    <a:pt x="6672682" y="85240"/>
                  </a:cubicBezTo>
                  <a:cubicBezTo>
                    <a:pt x="6503184" y="116117"/>
                    <a:pt x="6328125" y="79068"/>
                    <a:pt x="6085298" y="85240"/>
                  </a:cubicBezTo>
                  <a:cubicBezTo>
                    <a:pt x="5842471" y="91412"/>
                    <a:pt x="5710178" y="67273"/>
                    <a:pt x="5427428" y="85240"/>
                  </a:cubicBezTo>
                  <a:cubicBezTo>
                    <a:pt x="5144678" y="103207"/>
                    <a:pt x="4912222" y="39833"/>
                    <a:pt x="4769558" y="85240"/>
                  </a:cubicBezTo>
                  <a:cubicBezTo>
                    <a:pt x="4626894" y="130647"/>
                    <a:pt x="4373568" y="32496"/>
                    <a:pt x="4252660" y="85240"/>
                  </a:cubicBezTo>
                  <a:cubicBezTo>
                    <a:pt x="4131752" y="137984"/>
                    <a:pt x="3854646" y="69078"/>
                    <a:pt x="3524304" y="85240"/>
                  </a:cubicBezTo>
                  <a:cubicBezTo>
                    <a:pt x="3193962" y="101402"/>
                    <a:pt x="3185159" y="65570"/>
                    <a:pt x="2936920" y="85240"/>
                  </a:cubicBezTo>
                  <a:cubicBezTo>
                    <a:pt x="2688681" y="104910"/>
                    <a:pt x="2527961" y="68232"/>
                    <a:pt x="2420022" y="85240"/>
                  </a:cubicBezTo>
                  <a:cubicBezTo>
                    <a:pt x="2312083" y="102248"/>
                    <a:pt x="2114147" y="62552"/>
                    <a:pt x="1832638" y="85240"/>
                  </a:cubicBezTo>
                  <a:cubicBezTo>
                    <a:pt x="1551129" y="107928"/>
                    <a:pt x="1528750" y="51341"/>
                    <a:pt x="1245254" y="85240"/>
                  </a:cubicBezTo>
                  <a:cubicBezTo>
                    <a:pt x="961758" y="119139"/>
                    <a:pt x="943287" y="74312"/>
                    <a:pt x="657870" y="85240"/>
                  </a:cubicBezTo>
                  <a:cubicBezTo>
                    <a:pt x="372453" y="96168"/>
                    <a:pt x="210341" y="82666"/>
                    <a:pt x="0" y="85240"/>
                  </a:cubicBezTo>
                  <a:cubicBezTo>
                    <a:pt x="-611" y="52410"/>
                    <a:pt x="9979" y="41715"/>
                    <a:pt x="0" y="0"/>
                  </a:cubicBezTo>
                  <a:close/>
                </a:path>
                <a:path w="7048608" h="85240" stroke="0" extrusionOk="0">
                  <a:moveTo>
                    <a:pt x="0" y="0"/>
                  </a:moveTo>
                  <a:cubicBezTo>
                    <a:pt x="104325" y="-49881"/>
                    <a:pt x="338022" y="899"/>
                    <a:pt x="446412" y="0"/>
                  </a:cubicBezTo>
                  <a:cubicBezTo>
                    <a:pt x="554802" y="-899"/>
                    <a:pt x="874439" y="4290"/>
                    <a:pt x="1104282" y="0"/>
                  </a:cubicBezTo>
                  <a:cubicBezTo>
                    <a:pt x="1334125" y="-4290"/>
                    <a:pt x="1502067" y="53026"/>
                    <a:pt x="1762152" y="0"/>
                  </a:cubicBezTo>
                  <a:cubicBezTo>
                    <a:pt x="2022237" y="-53026"/>
                    <a:pt x="2294195" y="31759"/>
                    <a:pt x="2490508" y="0"/>
                  </a:cubicBezTo>
                  <a:cubicBezTo>
                    <a:pt x="2686821" y="-31759"/>
                    <a:pt x="2796873" y="3586"/>
                    <a:pt x="2936920" y="0"/>
                  </a:cubicBezTo>
                  <a:cubicBezTo>
                    <a:pt x="3076967" y="-3586"/>
                    <a:pt x="3277009" y="28992"/>
                    <a:pt x="3383332" y="0"/>
                  </a:cubicBezTo>
                  <a:cubicBezTo>
                    <a:pt x="3489655" y="-28992"/>
                    <a:pt x="3725833" y="28702"/>
                    <a:pt x="3970716" y="0"/>
                  </a:cubicBezTo>
                  <a:cubicBezTo>
                    <a:pt x="4215599" y="-28702"/>
                    <a:pt x="4304230" y="60949"/>
                    <a:pt x="4558100" y="0"/>
                  </a:cubicBezTo>
                  <a:cubicBezTo>
                    <a:pt x="4811970" y="-60949"/>
                    <a:pt x="4750612" y="22715"/>
                    <a:pt x="4934026" y="0"/>
                  </a:cubicBezTo>
                  <a:cubicBezTo>
                    <a:pt x="5117440" y="-22715"/>
                    <a:pt x="5279985" y="51594"/>
                    <a:pt x="5450924" y="0"/>
                  </a:cubicBezTo>
                  <a:cubicBezTo>
                    <a:pt x="5621863" y="-51594"/>
                    <a:pt x="5812838" y="77386"/>
                    <a:pt x="6108794" y="0"/>
                  </a:cubicBezTo>
                  <a:cubicBezTo>
                    <a:pt x="6404750" y="-77386"/>
                    <a:pt x="6633447" y="106597"/>
                    <a:pt x="7048608" y="0"/>
                  </a:cubicBezTo>
                  <a:cubicBezTo>
                    <a:pt x="7058688" y="21966"/>
                    <a:pt x="7040631" y="57402"/>
                    <a:pt x="7048608" y="85240"/>
                  </a:cubicBezTo>
                  <a:cubicBezTo>
                    <a:pt x="6827871" y="92306"/>
                    <a:pt x="6718522" y="60006"/>
                    <a:pt x="6602196" y="85240"/>
                  </a:cubicBezTo>
                  <a:cubicBezTo>
                    <a:pt x="6485870" y="110474"/>
                    <a:pt x="6212427" y="79485"/>
                    <a:pt x="6014812" y="85240"/>
                  </a:cubicBezTo>
                  <a:cubicBezTo>
                    <a:pt x="5817197" y="90995"/>
                    <a:pt x="5646582" y="59633"/>
                    <a:pt x="5427428" y="85240"/>
                  </a:cubicBezTo>
                  <a:cubicBezTo>
                    <a:pt x="5208274" y="110847"/>
                    <a:pt x="5044001" y="59499"/>
                    <a:pt x="4769558" y="85240"/>
                  </a:cubicBezTo>
                  <a:cubicBezTo>
                    <a:pt x="4495115" y="110981"/>
                    <a:pt x="4304296" y="53451"/>
                    <a:pt x="4182174" y="85240"/>
                  </a:cubicBezTo>
                  <a:cubicBezTo>
                    <a:pt x="4060052" y="117029"/>
                    <a:pt x="3876474" y="52895"/>
                    <a:pt x="3665276" y="85240"/>
                  </a:cubicBezTo>
                  <a:cubicBezTo>
                    <a:pt x="3454078" y="117585"/>
                    <a:pt x="3397400" y="77348"/>
                    <a:pt x="3289350" y="85240"/>
                  </a:cubicBezTo>
                  <a:cubicBezTo>
                    <a:pt x="3181300" y="93132"/>
                    <a:pt x="2956863" y="24738"/>
                    <a:pt x="2772452" y="85240"/>
                  </a:cubicBezTo>
                  <a:cubicBezTo>
                    <a:pt x="2588041" y="145742"/>
                    <a:pt x="2372145" y="14776"/>
                    <a:pt x="2185068" y="85240"/>
                  </a:cubicBezTo>
                  <a:cubicBezTo>
                    <a:pt x="1997991" y="155704"/>
                    <a:pt x="1948394" y="46392"/>
                    <a:pt x="1809143" y="85240"/>
                  </a:cubicBezTo>
                  <a:cubicBezTo>
                    <a:pt x="1669892" y="124088"/>
                    <a:pt x="1524037" y="45485"/>
                    <a:pt x="1292245" y="85240"/>
                  </a:cubicBezTo>
                  <a:cubicBezTo>
                    <a:pt x="1060453" y="124995"/>
                    <a:pt x="804213" y="46455"/>
                    <a:pt x="563889" y="85240"/>
                  </a:cubicBezTo>
                  <a:cubicBezTo>
                    <a:pt x="323565" y="124025"/>
                    <a:pt x="192598" y="43029"/>
                    <a:pt x="0" y="85240"/>
                  </a:cubicBezTo>
                  <a:cubicBezTo>
                    <a:pt x="-9655" y="43586"/>
                    <a:pt x="8094" y="32496"/>
                    <a:pt x="0" y="0"/>
                  </a:cubicBezTo>
                  <a:close/>
                </a:path>
              </a:pathLst>
            </a:custGeom>
            <a:solidFill>
              <a:srgbClr val="F2AA84">
                <a:alpha val="89804"/>
              </a:srgbClr>
            </a:solidFill>
            <a:ln>
              <a:solidFill>
                <a:schemeClr val="accent2">
                  <a:lumMod val="60000"/>
                  <a:lumOff val="40000"/>
                </a:schemeClr>
              </a:solidFill>
              <a:extLst>
                <a:ext uri="{C807C97D-BFC1-408E-A445-0C87EB9F89A2}">
                  <ask:lineSketchStyleProps xmlns:ask="http://schemas.microsoft.com/office/drawing/2018/sketchyshapes" sd="852854689">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22" name="Connector: Curved 21">
              <a:extLst>
                <a:ext uri="{FF2B5EF4-FFF2-40B4-BE49-F238E27FC236}">
                  <a16:creationId xmlns:a16="http://schemas.microsoft.com/office/drawing/2014/main" id="{65B70401-7544-4487-0DBA-F957D5880C20}"/>
                </a:ext>
              </a:extLst>
            </p:cNvPr>
            <p:cNvCxnSpPr>
              <a:cxnSpLocks/>
            </p:cNvCxnSpPr>
            <p:nvPr/>
          </p:nvCxnSpPr>
          <p:spPr>
            <a:xfrm rot="16200000" flipH="1">
              <a:off x="7611482" y="4010471"/>
              <a:ext cx="751006" cy="661645"/>
            </a:xfrm>
            <a:prstGeom prst="curvedConnector2">
              <a:avLst/>
            </a:prstGeom>
            <a:ln w="57150">
              <a:solidFill>
                <a:schemeClr val="accent2">
                  <a:lumMod val="60000"/>
                  <a:lumOff val="40000"/>
                </a:schemeClr>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31" name="TextBox 30">
              <a:extLst>
                <a:ext uri="{FF2B5EF4-FFF2-40B4-BE49-F238E27FC236}">
                  <a16:creationId xmlns:a16="http://schemas.microsoft.com/office/drawing/2014/main" id="{64F46377-18E9-DC14-9D63-F5A864E784E2}"/>
                </a:ext>
              </a:extLst>
            </p:cNvPr>
            <p:cNvSpPr txBox="1"/>
            <p:nvPr/>
          </p:nvSpPr>
          <p:spPr>
            <a:xfrm>
              <a:off x="8343442" y="4545718"/>
              <a:ext cx="3678750"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1" u="none" strike="noStrike" kern="1200" cap="none" spc="0" normalizeH="0" baseline="0" noProof="0">
                  <a:ln>
                    <a:noFill/>
                  </a:ln>
                  <a:solidFill>
                    <a:prstClr val="black"/>
                  </a:solidFill>
                  <a:effectLst/>
                  <a:uLnTx/>
                  <a:uFillTx/>
                  <a:latin typeface="Aptos" panose="02110004020202020204"/>
                  <a:ea typeface="+mn-ea"/>
                  <a:cs typeface="+mn-cs"/>
                </a:rPr>
                <a:t>Discourages non-performative academic gaze, urges this research to be situated in movement building, and calls for the recognizing the role of movement building in this research</a:t>
              </a:r>
              <a:endParaRPr kumimoji="0" lang="en-CA"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13" name="TextBox 12">
            <a:extLst>
              <a:ext uri="{FF2B5EF4-FFF2-40B4-BE49-F238E27FC236}">
                <a16:creationId xmlns:a16="http://schemas.microsoft.com/office/drawing/2014/main" id="{E7E3AA58-5DFF-042E-67D6-0626128A839D}"/>
              </a:ext>
            </a:extLst>
          </p:cNvPr>
          <p:cNvSpPr txBox="1"/>
          <p:nvPr/>
        </p:nvSpPr>
        <p:spPr>
          <a:xfrm>
            <a:off x="0" y="6581001"/>
            <a:ext cx="12192000" cy="276999"/>
          </a:xfrm>
          <a:prstGeom prst="rect">
            <a:avLst/>
          </a:prstGeom>
          <a:noFill/>
        </p:spPr>
        <p:txBody>
          <a:bodyPr wrap="square">
            <a:spAutoFit/>
          </a:bodyPr>
          <a:lstStyle/>
          <a:p>
            <a:pPr algn="ctr"/>
            <a:r>
              <a:rPr lang="en-US" sz="1200" dirty="0"/>
              <a:t>Mitra. </a:t>
            </a:r>
            <a:r>
              <a:rPr lang="en-US" sz="1200" dirty="0">
                <a:hlinkClick r:id="rId2"/>
              </a:rPr>
              <a:t>Emancipatory Information Retrieval</a:t>
            </a:r>
            <a:r>
              <a:rPr lang="en-US" sz="1200" dirty="0"/>
              <a:t>. In IRRJ, 2025.</a:t>
            </a:r>
            <a:endParaRPr lang="en-CA" sz="1200" dirty="0"/>
          </a:p>
        </p:txBody>
      </p:sp>
    </p:spTree>
    <p:extLst>
      <p:ext uri="{BB962C8B-B14F-4D97-AF65-F5344CB8AC3E}">
        <p14:creationId xmlns:p14="http://schemas.microsoft.com/office/powerpoint/2010/main" val="3189478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440216-7114-F448-B6E4-370F1EC97D3B}"/>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B438D2C3-27FA-D82B-5B4B-B81F8F6FAD54}"/>
              </a:ext>
            </a:extLst>
          </p:cNvPr>
          <p:cNvSpPr txBox="1"/>
          <p:nvPr/>
        </p:nvSpPr>
        <p:spPr>
          <a:xfrm>
            <a:off x="659539" y="2426286"/>
            <a:ext cx="372066" cy="2646878"/>
          </a:xfrm>
          <a:prstGeom prst="rect">
            <a:avLst/>
          </a:prstGeom>
          <a:noFill/>
        </p:spPr>
        <p:txBody>
          <a:bodyPr wrap="square" rtlCol="0" anchor="ctr">
            <a:spAutoFit/>
          </a:bodyPr>
          <a:lstStyle/>
          <a:p>
            <a:pPr algn="ctr"/>
            <a:r>
              <a:rPr lang="en-CA" sz="16600" dirty="0">
                <a:solidFill>
                  <a:schemeClr val="bg1">
                    <a:lumMod val="85000"/>
                  </a:schemeClr>
                </a:solidFill>
              </a:rPr>
              <a:t>“</a:t>
            </a:r>
          </a:p>
        </p:txBody>
      </p:sp>
      <p:sp>
        <p:nvSpPr>
          <p:cNvPr id="4" name="Title 3">
            <a:extLst>
              <a:ext uri="{FF2B5EF4-FFF2-40B4-BE49-F238E27FC236}">
                <a16:creationId xmlns:a16="http://schemas.microsoft.com/office/drawing/2014/main" id="{F69F1EA7-4200-6D94-F0A5-006573B77552}"/>
              </a:ext>
            </a:extLst>
          </p:cNvPr>
          <p:cNvSpPr>
            <a:spLocks noGrp="1"/>
          </p:cNvSpPr>
          <p:nvPr>
            <p:ph type="title"/>
          </p:nvPr>
        </p:nvSpPr>
        <p:spPr>
          <a:xfrm>
            <a:off x="838200" y="1821389"/>
            <a:ext cx="10515600" cy="1325563"/>
          </a:xfrm>
        </p:spPr>
        <p:txBody>
          <a:bodyPr/>
          <a:lstStyle/>
          <a:p>
            <a:r>
              <a:rPr lang="en-CA" dirty="0"/>
              <a:t>Critical information theory</a:t>
            </a:r>
          </a:p>
        </p:txBody>
      </p:sp>
      <p:sp>
        <p:nvSpPr>
          <p:cNvPr id="5" name="Content Placeholder 4">
            <a:extLst>
              <a:ext uri="{FF2B5EF4-FFF2-40B4-BE49-F238E27FC236}">
                <a16:creationId xmlns:a16="http://schemas.microsoft.com/office/drawing/2014/main" id="{FEB7C4E5-AB63-EC6E-BA6C-08BDE569028F}"/>
              </a:ext>
            </a:extLst>
          </p:cNvPr>
          <p:cNvSpPr>
            <a:spLocks noGrp="1"/>
          </p:cNvSpPr>
          <p:nvPr>
            <p:ph idx="1"/>
          </p:nvPr>
        </p:nvSpPr>
        <p:spPr>
          <a:xfrm>
            <a:off x="762789" y="3281889"/>
            <a:ext cx="10666423" cy="2103142"/>
          </a:xfrm>
        </p:spPr>
        <p:txBody>
          <a:bodyPr>
            <a:normAutofit fontScale="92500"/>
          </a:bodyPr>
          <a:lstStyle/>
          <a:p>
            <a:pPr marL="0" indent="0" algn="ctr">
              <a:lnSpc>
                <a:spcPct val="100000"/>
              </a:lnSpc>
              <a:buNone/>
            </a:pPr>
            <a:r>
              <a:rPr lang="en-US" i="1" dirty="0"/>
              <a:t>Critical information theory […] must study not just the role of information and information concepts in society, academia, nature, culture, </a:t>
            </a:r>
            <a:r>
              <a:rPr lang="en-US" i="1" dirty="0" err="1"/>
              <a:t>etc</a:t>
            </a:r>
            <a:r>
              <a:rPr lang="en-US" i="1" dirty="0"/>
              <a:t>, but </a:t>
            </a:r>
            <a:r>
              <a:rPr lang="en-US" i="1" dirty="0">
                <a:latin typeface="Aptos SemiBold" panose="020B0004020202020204" pitchFamily="34" charset="0"/>
              </a:rPr>
              <a:t>how it is related to processes of oppression, exploitation, and domination</a:t>
            </a:r>
            <a:r>
              <a:rPr lang="en-US" i="1" dirty="0"/>
              <a:t>, which implies a normative judgment in </a:t>
            </a:r>
            <a:r>
              <a:rPr lang="en-US" i="1" dirty="0">
                <a:latin typeface="Aptos SemiBold" panose="020B0004020202020204" pitchFamily="34" charset="0"/>
              </a:rPr>
              <a:t>solidarity with the dominated</a:t>
            </a:r>
            <a:r>
              <a:rPr lang="en-US" i="1" dirty="0"/>
              <a:t> and for the </a:t>
            </a:r>
            <a:r>
              <a:rPr lang="en-US" i="1" dirty="0">
                <a:latin typeface="Aptos SemiBold" panose="020B0004020202020204" pitchFamily="34" charset="0"/>
              </a:rPr>
              <a:t>abolishment of domination</a:t>
            </a:r>
            <a:r>
              <a:rPr lang="en-US" i="1" dirty="0"/>
              <a:t>.</a:t>
            </a:r>
            <a:endParaRPr lang="en-CA" i="1" dirty="0"/>
          </a:p>
        </p:txBody>
      </p:sp>
      <p:sp>
        <p:nvSpPr>
          <p:cNvPr id="6" name="TextBox 5">
            <a:extLst>
              <a:ext uri="{FF2B5EF4-FFF2-40B4-BE49-F238E27FC236}">
                <a16:creationId xmlns:a16="http://schemas.microsoft.com/office/drawing/2014/main" id="{08CF05D9-4FC7-5C44-3FF4-8E3C8A553A32}"/>
              </a:ext>
            </a:extLst>
          </p:cNvPr>
          <p:cNvSpPr txBox="1"/>
          <p:nvPr/>
        </p:nvSpPr>
        <p:spPr>
          <a:xfrm>
            <a:off x="0" y="6581001"/>
            <a:ext cx="12192000" cy="276999"/>
          </a:xfrm>
          <a:prstGeom prst="rect">
            <a:avLst/>
          </a:prstGeom>
          <a:noFill/>
        </p:spPr>
        <p:txBody>
          <a:bodyPr wrap="square">
            <a:spAutoFit/>
          </a:bodyPr>
          <a:lstStyle/>
          <a:p>
            <a:pPr algn="ctr"/>
            <a:r>
              <a:rPr lang="en-US" sz="1200" dirty="0"/>
              <a:t>Fuchs. </a:t>
            </a:r>
            <a:r>
              <a:rPr lang="en-US" sz="1200" dirty="0">
                <a:hlinkClick r:id="rId2"/>
              </a:rPr>
              <a:t>Towards a critical theory of information</a:t>
            </a:r>
            <a:r>
              <a:rPr lang="en-US" sz="1200" dirty="0"/>
              <a:t>. In </a:t>
            </a:r>
            <a:r>
              <a:rPr lang="en-US" sz="1200" dirty="0" err="1"/>
              <a:t>tripleC</a:t>
            </a:r>
            <a:r>
              <a:rPr lang="en-US" sz="1200" dirty="0"/>
              <a:t>: Communication, Capitalism &amp; Critique, 2009.</a:t>
            </a:r>
            <a:endParaRPr lang="en-CA" sz="1200" dirty="0"/>
          </a:p>
        </p:txBody>
      </p:sp>
      <p:grpSp>
        <p:nvGrpSpPr>
          <p:cNvPr id="16" name="Group 15">
            <a:extLst>
              <a:ext uri="{FF2B5EF4-FFF2-40B4-BE49-F238E27FC236}">
                <a16:creationId xmlns:a16="http://schemas.microsoft.com/office/drawing/2014/main" id="{CD263E65-F34A-C6CF-2F49-1CA880439972}"/>
              </a:ext>
            </a:extLst>
          </p:cNvPr>
          <p:cNvGrpSpPr/>
          <p:nvPr/>
        </p:nvGrpSpPr>
        <p:grpSpPr>
          <a:xfrm>
            <a:off x="6895730" y="13392"/>
            <a:ext cx="4889394" cy="2280069"/>
            <a:chOff x="855498" y="3876032"/>
            <a:chExt cx="4889394" cy="2280069"/>
          </a:xfrm>
        </p:grpSpPr>
        <p:sp>
          <p:nvSpPr>
            <p:cNvPr id="12" name="TextBox 11">
              <a:extLst>
                <a:ext uri="{FF2B5EF4-FFF2-40B4-BE49-F238E27FC236}">
                  <a16:creationId xmlns:a16="http://schemas.microsoft.com/office/drawing/2014/main" id="{25D5F0BF-FF97-E5B1-5F29-B62F1B45BE7D}"/>
                </a:ext>
              </a:extLst>
            </p:cNvPr>
            <p:cNvSpPr txBox="1"/>
            <p:nvPr/>
          </p:nvSpPr>
          <p:spPr>
            <a:xfrm>
              <a:off x="917937" y="3876032"/>
              <a:ext cx="372066" cy="1862048"/>
            </a:xfrm>
            <a:prstGeom prst="rect">
              <a:avLst/>
            </a:prstGeom>
            <a:noFill/>
          </p:spPr>
          <p:txBody>
            <a:bodyPr wrap="square" rtlCol="0" anchor="ctr">
              <a:spAutoFit/>
            </a:bodyPr>
            <a:lstStyle/>
            <a:p>
              <a:pPr algn="ctr"/>
              <a:r>
                <a:rPr lang="en-CA" sz="11500" dirty="0">
                  <a:solidFill>
                    <a:schemeClr val="bg1">
                      <a:lumMod val="85000"/>
                    </a:schemeClr>
                  </a:solidFill>
                </a:rPr>
                <a:t>“</a:t>
              </a:r>
            </a:p>
          </p:txBody>
        </p:sp>
        <p:sp>
          <p:nvSpPr>
            <p:cNvPr id="13" name="Content Placeholder 4">
              <a:extLst>
                <a:ext uri="{FF2B5EF4-FFF2-40B4-BE49-F238E27FC236}">
                  <a16:creationId xmlns:a16="http://schemas.microsoft.com/office/drawing/2014/main" id="{0452C2E9-4893-A2A7-AA4A-DC41049D6E7B}"/>
                </a:ext>
              </a:extLst>
            </p:cNvPr>
            <p:cNvSpPr txBox="1">
              <a:spLocks/>
            </p:cNvSpPr>
            <p:nvPr/>
          </p:nvSpPr>
          <p:spPr>
            <a:xfrm>
              <a:off x="855498" y="4428689"/>
              <a:ext cx="4889394" cy="17274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sz="2400" i="1" dirty="0"/>
                <a:t>Critical theory […] struggles for a classless, nondominative, co-operative, participatory democracy.</a:t>
              </a:r>
              <a:endParaRPr lang="en-CA" sz="2400" i="1" dirty="0"/>
            </a:p>
          </p:txBody>
        </p:sp>
      </p:grpSp>
    </p:spTree>
    <p:extLst>
      <p:ext uri="{BB962C8B-B14F-4D97-AF65-F5344CB8AC3E}">
        <p14:creationId xmlns:p14="http://schemas.microsoft.com/office/powerpoint/2010/main" val="34428733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890FED-25B4-2CCC-7B75-38DCC885B60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DBC5DA1-9BB7-EAF3-F5D0-7C8C197B4992}"/>
              </a:ext>
            </a:extLst>
          </p:cNvPr>
          <p:cNvSpPr>
            <a:spLocks noGrp="1"/>
          </p:cNvSpPr>
          <p:nvPr>
            <p:ph type="title"/>
          </p:nvPr>
        </p:nvSpPr>
        <p:spPr>
          <a:xfrm>
            <a:off x="831850" y="2045283"/>
            <a:ext cx="10515600" cy="1399222"/>
          </a:xfrm>
        </p:spPr>
        <p:txBody>
          <a:bodyPr anchor="ctr"/>
          <a:lstStyle/>
          <a:p>
            <a:pPr algn="ctr"/>
            <a:r>
              <a:rPr lang="en-CA" dirty="0"/>
              <a:t>Social construction of knowledge</a:t>
            </a:r>
          </a:p>
        </p:txBody>
      </p:sp>
      <p:sp>
        <p:nvSpPr>
          <p:cNvPr id="5" name="Text Placeholder 4">
            <a:extLst>
              <a:ext uri="{FF2B5EF4-FFF2-40B4-BE49-F238E27FC236}">
                <a16:creationId xmlns:a16="http://schemas.microsoft.com/office/drawing/2014/main" id="{268170FF-1DEF-7902-9820-DBF35905C2BE}"/>
              </a:ext>
            </a:extLst>
          </p:cNvPr>
          <p:cNvSpPr>
            <a:spLocks noGrp="1"/>
          </p:cNvSpPr>
          <p:nvPr>
            <p:ph type="body" idx="1"/>
          </p:nvPr>
        </p:nvSpPr>
        <p:spPr>
          <a:xfrm>
            <a:off x="831850" y="3444505"/>
            <a:ext cx="10515600" cy="1961039"/>
          </a:xfrm>
        </p:spPr>
        <p:txBody>
          <a:bodyPr>
            <a:normAutofit fontScale="92500"/>
          </a:bodyPr>
          <a:lstStyle/>
          <a:p>
            <a:pPr algn="ctr"/>
            <a:r>
              <a:rPr lang="en-CA" sz="3600" dirty="0"/>
              <a:t>Renounce positivist views of information and the traditional role ascribed to IR within capitalist logics of consumption in favor of reframing IR’s role within social processes of sense-making and knowledge production</a:t>
            </a:r>
          </a:p>
        </p:txBody>
      </p:sp>
    </p:spTree>
    <p:extLst>
      <p:ext uri="{BB962C8B-B14F-4D97-AF65-F5344CB8AC3E}">
        <p14:creationId xmlns:p14="http://schemas.microsoft.com/office/powerpoint/2010/main" val="18017782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1849D68-073B-25D4-4006-2E944B53FC48}"/>
              </a:ext>
            </a:extLst>
          </p:cNvPr>
          <p:cNvSpPr>
            <a:spLocks noGrp="1"/>
          </p:cNvSpPr>
          <p:nvPr>
            <p:ph type="title"/>
          </p:nvPr>
        </p:nvSpPr>
        <p:spPr/>
        <p:txBody>
          <a:bodyPr>
            <a:normAutofit/>
          </a:bodyPr>
          <a:lstStyle/>
          <a:p>
            <a:r>
              <a:rPr lang="en-CA" sz="4000" dirty="0"/>
              <a:t>Commodified model of information consumption</a:t>
            </a:r>
          </a:p>
        </p:txBody>
      </p:sp>
      <p:pic>
        <p:nvPicPr>
          <p:cNvPr id="7" name="Graphic 6" descr="Office worker female with solid fill">
            <a:extLst>
              <a:ext uri="{FF2B5EF4-FFF2-40B4-BE49-F238E27FC236}">
                <a16:creationId xmlns:a16="http://schemas.microsoft.com/office/drawing/2014/main" id="{6965AE64-66DC-2748-F16A-2350988A4F5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446463" y="4187602"/>
            <a:ext cx="914400" cy="914400"/>
          </a:xfrm>
          <a:prstGeom prst="rect">
            <a:avLst/>
          </a:prstGeom>
        </p:spPr>
      </p:pic>
      <p:pic>
        <p:nvPicPr>
          <p:cNvPr id="11" name="Graphic 10" descr="Magnifying glass with solid fill">
            <a:extLst>
              <a:ext uri="{FF2B5EF4-FFF2-40B4-BE49-F238E27FC236}">
                <a16:creationId xmlns:a16="http://schemas.microsoft.com/office/drawing/2014/main" id="{71ADDD3D-D6E2-48F1-69FE-74E76ECB558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736991" y="3555173"/>
            <a:ext cx="914400" cy="914400"/>
          </a:xfrm>
          <a:prstGeom prst="rect">
            <a:avLst/>
          </a:prstGeom>
        </p:spPr>
      </p:pic>
      <p:pic>
        <p:nvPicPr>
          <p:cNvPr id="10" name="Graphic 9" descr="Document with solid fill">
            <a:extLst>
              <a:ext uri="{FF2B5EF4-FFF2-40B4-BE49-F238E27FC236}">
                <a16:creationId xmlns:a16="http://schemas.microsoft.com/office/drawing/2014/main" id="{CA21BEAA-0DAC-BF7F-36AD-800FCC1B6E0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729779" y="1657888"/>
            <a:ext cx="914400" cy="914400"/>
          </a:xfrm>
          <a:prstGeom prst="rect">
            <a:avLst/>
          </a:prstGeom>
        </p:spPr>
      </p:pic>
      <p:pic>
        <p:nvPicPr>
          <p:cNvPr id="12" name="Graphic 11" descr="Document with solid fill">
            <a:extLst>
              <a:ext uri="{FF2B5EF4-FFF2-40B4-BE49-F238E27FC236}">
                <a16:creationId xmlns:a16="http://schemas.microsoft.com/office/drawing/2014/main" id="{9CC180A9-12F3-070F-9CFE-3D841752AD2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729779" y="2922745"/>
            <a:ext cx="914400" cy="914400"/>
          </a:xfrm>
          <a:prstGeom prst="rect">
            <a:avLst/>
          </a:prstGeom>
        </p:spPr>
      </p:pic>
      <p:pic>
        <p:nvPicPr>
          <p:cNvPr id="13" name="Graphic 12" descr="Document with solid fill">
            <a:extLst>
              <a:ext uri="{FF2B5EF4-FFF2-40B4-BE49-F238E27FC236}">
                <a16:creationId xmlns:a16="http://schemas.microsoft.com/office/drawing/2014/main" id="{74A4670E-2B31-DF10-30B0-23A12985E5F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729779" y="4187602"/>
            <a:ext cx="914400" cy="914400"/>
          </a:xfrm>
          <a:prstGeom prst="rect">
            <a:avLst/>
          </a:prstGeom>
        </p:spPr>
      </p:pic>
      <p:pic>
        <p:nvPicPr>
          <p:cNvPr id="14" name="Graphic 13" descr="Document with solid fill">
            <a:extLst>
              <a:ext uri="{FF2B5EF4-FFF2-40B4-BE49-F238E27FC236}">
                <a16:creationId xmlns:a16="http://schemas.microsoft.com/office/drawing/2014/main" id="{2EC0274A-8E0F-C877-AC70-6694677590A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747349" y="5452370"/>
            <a:ext cx="914400" cy="914400"/>
          </a:xfrm>
          <a:prstGeom prst="rect">
            <a:avLst/>
          </a:prstGeom>
        </p:spPr>
      </p:pic>
      <p:grpSp>
        <p:nvGrpSpPr>
          <p:cNvPr id="51" name="Group 50">
            <a:extLst>
              <a:ext uri="{FF2B5EF4-FFF2-40B4-BE49-F238E27FC236}">
                <a16:creationId xmlns:a16="http://schemas.microsoft.com/office/drawing/2014/main" id="{CFDF1189-B431-E95B-8166-70F222E55BE0}"/>
              </a:ext>
            </a:extLst>
          </p:cNvPr>
          <p:cNvGrpSpPr/>
          <p:nvPr/>
        </p:nvGrpSpPr>
        <p:grpSpPr>
          <a:xfrm>
            <a:off x="8996453" y="3555173"/>
            <a:ext cx="914400" cy="914400"/>
            <a:chOff x="8744203" y="3555173"/>
            <a:chExt cx="914400" cy="914400"/>
          </a:xfrm>
        </p:grpSpPr>
        <p:pic>
          <p:nvPicPr>
            <p:cNvPr id="16" name="Graphic 15" descr="Speech with solid fill">
              <a:extLst>
                <a:ext uri="{FF2B5EF4-FFF2-40B4-BE49-F238E27FC236}">
                  <a16:creationId xmlns:a16="http://schemas.microsoft.com/office/drawing/2014/main" id="{FE5910C6-D75E-6DD5-1943-5EB55595169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744203" y="3555173"/>
              <a:ext cx="914400" cy="914400"/>
            </a:xfrm>
            <a:prstGeom prst="rect">
              <a:avLst/>
            </a:prstGeom>
          </p:spPr>
        </p:pic>
        <p:sp>
          <p:nvSpPr>
            <p:cNvPr id="17" name="TextBox 16">
              <a:extLst>
                <a:ext uri="{FF2B5EF4-FFF2-40B4-BE49-F238E27FC236}">
                  <a16:creationId xmlns:a16="http://schemas.microsoft.com/office/drawing/2014/main" id="{CC04C8A0-6956-1E81-117C-22CCEE057F37}"/>
                </a:ext>
              </a:extLst>
            </p:cNvPr>
            <p:cNvSpPr txBox="1"/>
            <p:nvPr/>
          </p:nvSpPr>
          <p:spPr>
            <a:xfrm>
              <a:off x="8872496" y="3780116"/>
              <a:ext cx="657814" cy="307777"/>
            </a:xfrm>
            <a:prstGeom prst="rect">
              <a:avLst/>
            </a:prstGeom>
            <a:noFill/>
          </p:spPr>
          <p:txBody>
            <a:bodyPr wrap="square" rtlCol="0">
              <a:spAutoFit/>
            </a:bodyPr>
            <a:lstStyle/>
            <a:p>
              <a:pPr algn="ctr"/>
              <a:r>
                <a:rPr lang="en-CA" sz="1400" dirty="0">
                  <a:solidFill>
                    <a:schemeClr val="bg1"/>
                  </a:solidFill>
                  <a:latin typeface="Aptos Narrow" panose="020B0004020202020204" pitchFamily="34" charset="0"/>
                </a:rPr>
                <a:t>query</a:t>
              </a:r>
            </a:p>
          </p:txBody>
        </p:sp>
      </p:grpSp>
      <p:cxnSp>
        <p:nvCxnSpPr>
          <p:cNvPr id="19" name="Straight Arrow Connector 18">
            <a:extLst>
              <a:ext uri="{FF2B5EF4-FFF2-40B4-BE49-F238E27FC236}">
                <a16:creationId xmlns:a16="http://schemas.microsoft.com/office/drawing/2014/main" id="{3AC8D735-D82D-7DD6-B0FF-A170F90CFD55}"/>
              </a:ext>
            </a:extLst>
          </p:cNvPr>
          <p:cNvCxnSpPr>
            <a:cxnSpLocks/>
          </p:cNvCxnSpPr>
          <p:nvPr/>
        </p:nvCxnSpPr>
        <p:spPr>
          <a:xfrm>
            <a:off x="3644179" y="2111809"/>
            <a:ext cx="2200471" cy="1585592"/>
          </a:xfrm>
          <a:prstGeom prst="straightConnector1">
            <a:avLst/>
          </a:prstGeom>
          <a:ln w="19050" cap="flat" cmpd="sng" algn="ctr">
            <a:solidFill>
              <a:schemeClr val="dk1"/>
            </a:solidFill>
            <a:prstDash val="sysDot"/>
            <a:round/>
            <a:headEnd type="none" w="med" len="med"/>
            <a:tailEnd type="triangle" w="lg" len="lg"/>
          </a:ln>
        </p:spPr>
        <p:style>
          <a:lnRef idx="0">
            <a:scrgbClr r="0" g="0" b="0"/>
          </a:lnRef>
          <a:fillRef idx="0">
            <a:scrgbClr r="0" g="0" b="0"/>
          </a:fillRef>
          <a:effectRef idx="0">
            <a:scrgbClr r="0" g="0" b="0"/>
          </a:effectRef>
          <a:fontRef idx="minor">
            <a:schemeClr val="tx1"/>
          </a:fontRef>
        </p:style>
      </p:cxnSp>
      <p:cxnSp>
        <p:nvCxnSpPr>
          <p:cNvPr id="20" name="Straight Arrow Connector 19">
            <a:extLst>
              <a:ext uri="{FF2B5EF4-FFF2-40B4-BE49-F238E27FC236}">
                <a16:creationId xmlns:a16="http://schemas.microsoft.com/office/drawing/2014/main" id="{F912344A-ED53-0C95-6356-596B1414A207}"/>
              </a:ext>
            </a:extLst>
          </p:cNvPr>
          <p:cNvCxnSpPr>
            <a:cxnSpLocks/>
          </p:cNvCxnSpPr>
          <p:nvPr/>
        </p:nvCxnSpPr>
        <p:spPr>
          <a:xfrm>
            <a:off x="3644179" y="3396699"/>
            <a:ext cx="2129164" cy="489454"/>
          </a:xfrm>
          <a:prstGeom prst="straightConnector1">
            <a:avLst/>
          </a:prstGeom>
          <a:ln w="19050" cap="flat" cmpd="sng" algn="ctr">
            <a:solidFill>
              <a:schemeClr val="dk1"/>
            </a:solidFill>
            <a:prstDash val="sysDot"/>
            <a:round/>
            <a:headEnd type="none" w="med" len="med"/>
            <a:tailEnd type="triangle" w="lg" len="lg"/>
          </a:ln>
        </p:spPr>
        <p:style>
          <a:lnRef idx="0">
            <a:scrgbClr r="0" g="0" b="0"/>
          </a:lnRef>
          <a:fillRef idx="0">
            <a:scrgbClr r="0" g="0" b="0"/>
          </a:fillRef>
          <a:effectRef idx="0">
            <a:scrgbClr r="0" g="0" b="0"/>
          </a:effectRef>
          <a:fontRef idx="minor">
            <a:schemeClr val="tx1"/>
          </a:fontRef>
        </p:style>
      </p:cxnSp>
      <p:cxnSp>
        <p:nvCxnSpPr>
          <p:cNvPr id="24" name="Straight Arrow Connector 23">
            <a:extLst>
              <a:ext uri="{FF2B5EF4-FFF2-40B4-BE49-F238E27FC236}">
                <a16:creationId xmlns:a16="http://schemas.microsoft.com/office/drawing/2014/main" id="{7A4DBCD2-0E84-E8E7-9334-FB3C5566CF76}"/>
              </a:ext>
            </a:extLst>
          </p:cNvPr>
          <p:cNvCxnSpPr>
            <a:cxnSpLocks/>
          </p:cNvCxnSpPr>
          <p:nvPr/>
        </p:nvCxnSpPr>
        <p:spPr>
          <a:xfrm flipV="1">
            <a:off x="3644179" y="4087893"/>
            <a:ext cx="2167183" cy="625226"/>
          </a:xfrm>
          <a:prstGeom prst="straightConnector1">
            <a:avLst/>
          </a:prstGeom>
          <a:ln w="19050" cap="flat" cmpd="sng" algn="ctr">
            <a:solidFill>
              <a:schemeClr val="dk1"/>
            </a:solidFill>
            <a:prstDash val="sysDot"/>
            <a:round/>
            <a:headEnd type="none" w="med" len="med"/>
            <a:tailEnd type="triangle" w="lg" len="lg"/>
          </a:ln>
        </p:spPr>
        <p:style>
          <a:lnRef idx="0">
            <a:scrgbClr r="0" g="0" b="0"/>
          </a:lnRef>
          <a:fillRef idx="0">
            <a:scrgbClr r="0" g="0" b="0"/>
          </a:fillRef>
          <a:effectRef idx="0">
            <a:scrgbClr r="0" g="0" b="0"/>
          </a:effectRef>
          <a:fontRef idx="minor">
            <a:schemeClr val="tx1"/>
          </a:fontRef>
        </p:style>
      </p:cxnSp>
      <p:cxnSp>
        <p:nvCxnSpPr>
          <p:cNvPr id="27" name="Straight Arrow Connector 26">
            <a:extLst>
              <a:ext uri="{FF2B5EF4-FFF2-40B4-BE49-F238E27FC236}">
                <a16:creationId xmlns:a16="http://schemas.microsoft.com/office/drawing/2014/main" id="{AE48BE88-B830-DACF-B389-32076D7C9429}"/>
              </a:ext>
            </a:extLst>
          </p:cNvPr>
          <p:cNvCxnSpPr>
            <a:cxnSpLocks/>
          </p:cNvCxnSpPr>
          <p:nvPr/>
        </p:nvCxnSpPr>
        <p:spPr>
          <a:xfrm flipV="1">
            <a:off x="3644179" y="4271685"/>
            <a:ext cx="2295136" cy="1655379"/>
          </a:xfrm>
          <a:prstGeom prst="straightConnector1">
            <a:avLst/>
          </a:prstGeom>
          <a:ln w="19050" cap="flat" cmpd="sng" algn="ctr">
            <a:solidFill>
              <a:schemeClr val="dk1"/>
            </a:solidFill>
            <a:prstDash val="sysDot"/>
            <a:round/>
            <a:headEnd type="none" w="med" len="med"/>
            <a:tailEnd type="triangle" w="lg" len="lg"/>
          </a:ln>
        </p:spPr>
        <p:style>
          <a:lnRef idx="0">
            <a:scrgbClr r="0" g="0" b="0"/>
          </a:lnRef>
          <a:fillRef idx="0">
            <a:scrgbClr r="0" g="0" b="0"/>
          </a:fillRef>
          <a:effectRef idx="0">
            <a:scrgbClr r="0" g="0" b="0"/>
          </a:effectRef>
          <a:fontRef idx="minor">
            <a:schemeClr val="tx1"/>
          </a:fontRef>
        </p:style>
      </p:cxnSp>
      <p:cxnSp>
        <p:nvCxnSpPr>
          <p:cNvPr id="32" name="Straight Arrow Connector 31">
            <a:extLst>
              <a:ext uri="{FF2B5EF4-FFF2-40B4-BE49-F238E27FC236}">
                <a16:creationId xmlns:a16="http://schemas.microsoft.com/office/drawing/2014/main" id="{C05DA71D-7408-6C42-8F05-6227CD28CA0A}"/>
              </a:ext>
            </a:extLst>
          </p:cNvPr>
          <p:cNvCxnSpPr>
            <a:cxnSpLocks/>
          </p:cNvCxnSpPr>
          <p:nvPr/>
        </p:nvCxnSpPr>
        <p:spPr>
          <a:xfrm flipH="1">
            <a:off x="6514757" y="3886153"/>
            <a:ext cx="2481696" cy="0"/>
          </a:xfrm>
          <a:prstGeom prst="straightConnector1">
            <a:avLst/>
          </a:prstGeom>
          <a:ln w="19050" cap="flat" cmpd="sng" algn="ctr">
            <a:solidFill>
              <a:schemeClr val="dk1"/>
            </a:solidFill>
            <a:prstDash val="sysDot"/>
            <a:round/>
            <a:headEnd type="none" w="med" len="med"/>
            <a:tailEnd type="triangle" w="lg" len="lg"/>
          </a:ln>
        </p:spPr>
        <p:style>
          <a:lnRef idx="0">
            <a:scrgbClr r="0" g="0" b="0"/>
          </a:lnRef>
          <a:fillRef idx="0">
            <a:scrgbClr r="0" g="0" b="0"/>
          </a:fillRef>
          <a:effectRef idx="0">
            <a:scrgbClr r="0" g="0" b="0"/>
          </a:effectRef>
          <a:fontRef idx="minor">
            <a:schemeClr val="tx1"/>
          </a:fontRef>
        </p:style>
      </p:cxnSp>
      <p:cxnSp>
        <p:nvCxnSpPr>
          <p:cNvPr id="36" name="Straight Arrow Connector 35">
            <a:extLst>
              <a:ext uri="{FF2B5EF4-FFF2-40B4-BE49-F238E27FC236}">
                <a16:creationId xmlns:a16="http://schemas.microsoft.com/office/drawing/2014/main" id="{C98C71BD-5968-B1F4-F049-B0C2227372E2}"/>
              </a:ext>
            </a:extLst>
          </p:cNvPr>
          <p:cNvCxnSpPr>
            <a:cxnSpLocks/>
          </p:cNvCxnSpPr>
          <p:nvPr/>
        </p:nvCxnSpPr>
        <p:spPr>
          <a:xfrm>
            <a:off x="6615041" y="4087893"/>
            <a:ext cx="2915269" cy="709309"/>
          </a:xfrm>
          <a:prstGeom prst="straightConnector1">
            <a:avLst/>
          </a:prstGeom>
          <a:ln w="19050" cap="flat" cmpd="sng" algn="ctr">
            <a:solidFill>
              <a:schemeClr val="dk1"/>
            </a:solidFill>
            <a:prstDash val="sysDot"/>
            <a:round/>
            <a:headEnd type="none" w="med" len="med"/>
            <a:tailEnd type="triangle" w="lg" len="lg"/>
          </a:ln>
        </p:spPr>
        <p:style>
          <a:lnRef idx="0">
            <a:scrgbClr r="0" g="0" b="0"/>
          </a:lnRef>
          <a:fillRef idx="0">
            <a:scrgbClr r="0" g="0" b="0"/>
          </a:fillRef>
          <a:effectRef idx="0">
            <a:scrgbClr r="0" g="0" b="0"/>
          </a:effectRef>
          <a:fontRef idx="minor">
            <a:schemeClr val="tx1"/>
          </a:fontRef>
        </p:style>
      </p:cxnSp>
      <p:pic>
        <p:nvPicPr>
          <p:cNvPr id="39" name="Graphic 38" descr="Document with solid fill">
            <a:extLst>
              <a:ext uri="{FF2B5EF4-FFF2-40B4-BE49-F238E27FC236}">
                <a16:creationId xmlns:a16="http://schemas.microsoft.com/office/drawing/2014/main" id="{9B264713-598D-E464-F2FF-A0A9130FEDC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680006" y="4160579"/>
            <a:ext cx="484223" cy="484223"/>
          </a:xfrm>
          <a:prstGeom prst="rect">
            <a:avLst/>
          </a:prstGeom>
        </p:spPr>
      </p:pic>
      <p:sp>
        <p:nvSpPr>
          <p:cNvPr id="43" name="TextBox 42">
            <a:extLst>
              <a:ext uri="{FF2B5EF4-FFF2-40B4-BE49-F238E27FC236}">
                <a16:creationId xmlns:a16="http://schemas.microsoft.com/office/drawing/2014/main" id="{B5E6DF35-6866-AA5B-C33E-119D742FDEFC}"/>
              </a:ext>
            </a:extLst>
          </p:cNvPr>
          <p:cNvSpPr txBox="1"/>
          <p:nvPr/>
        </p:nvSpPr>
        <p:spPr>
          <a:xfrm>
            <a:off x="118270" y="2379070"/>
            <a:ext cx="2593042" cy="1477328"/>
          </a:xfrm>
          <a:prstGeom prst="rect">
            <a:avLst/>
          </a:prstGeom>
          <a:noFill/>
        </p:spPr>
        <p:txBody>
          <a:bodyPr wrap="square">
            <a:spAutoFit/>
          </a:bodyPr>
          <a:lstStyle/>
          <a:p>
            <a:r>
              <a:rPr lang="en-CA" dirty="0"/>
              <a:t>Information artifacts viewed as commodities and valued </a:t>
            </a:r>
            <a:r>
              <a:rPr lang="en-CA" dirty="0" err="1"/>
              <a:t>w.r.t.</a:t>
            </a:r>
            <a:r>
              <a:rPr lang="en-CA" dirty="0"/>
              <a:t> relevance, source authority, factuality, etc.</a:t>
            </a:r>
          </a:p>
        </p:txBody>
      </p:sp>
      <p:sp>
        <p:nvSpPr>
          <p:cNvPr id="45" name="Arc 44">
            <a:extLst>
              <a:ext uri="{FF2B5EF4-FFF2-40B4-BE49-F238E27FC236}">
                <a16:creationId xmlns:a16="http://schemas.microsoft.com/office/drawing/2014/main" id="{01EBAF0C-919D-CCBA-B98A-08DC9ED5550A}"/>
              </a:ext>
            </a:extLst>
          </p:cNvPr>
          <p:cNvSpPr/>
          <p:nvPr/>
        </p:nvSpPr>
        <p:spPr>
          <a:xfrm>
            <a:off x="1351728" y="1947584"/>
            <a:ext cx="2479485" cy="938049"/>
          </a:xfrm>
          <a:prstGeom prst="arc">
            <a:avLst>
              <a:gd name="adj1" fmla="val 10693933"/>
              <a:gd name="adj2" fmla="val 16462215"/>
            </a:avLst>
          </a:prstGeom>
          <a:ln w="19050" cap="flat" cmpd="sng" algn="ctr">
            <a:solidFill>
              <a:schemeClr val="dk1"/>
            </a:solidFill>
            <a:prstDash val="solid"/>
            <a:round/>
            <a:headEnd type="none" w="med" len="med"/>
            <a:tailEnd type="triangle" w="lg" len="lg"/>
          </a:ln>
        </p:spPr>
        <p:style>
          <a:lnRef idx="0">
            <a:scrgbClr r="0" g="0" b="0"/>
          </a:lnRef>
          <a:fillRef idx="0">
            <a:scrgbClr r="0" g="0" b="0"/>
          </a:fillRef>
          <a:effectRef idx="0">
            <a:scrgbClr r="0" g="0" b="0"/>
          </a:effectRef>
          <a:fontRef idx="minor">
            <a:schemeClr val="tx1"/>
          </a:fontRef>
        </p:style>
        <p:txBody>
          <a:bodyPr rtlCol="0" anchor="ctr"/>
          <a:lstStyle/>
          <a:p>
            <a:pPr algn="ctr"/>
            <a:endParaRPr lang="en-CA"/>
          </a:p>
        </p:txBody>
      </p:sp>
      <p:sp>
        <p:nvSpPr>
          <p:cNvPr id="47" name="TextBox 46">
            <a:extLst>
              <a:ext uri="{FF2B5EF4-FFF2-40B4-BE49-F238E27FC236}">
                <a16:creationId xmlns:a16="http://schemas.microsoft.com/office/drawing/2014/main" id="{14A4B293-DC1A-CCB0-C0AC-2E6D01D75014}"/>
              </a:ext>
            </a:extLst>
          </p:cNvPr>
          <p:cNvSpPr txBox="1"/>
          <p:nvPr/>
        </p:nvSpPr>
        <p:spPr>
          <a:xfrm>
            <a:off x="7536159" y="1736547"/>
            <a:ext cx="4510893" cy="1200329"/>
          </a:xfrm>
          <a:prstGeom prst="rect">
            <a:avLst/>
          </a:prstGeom>
          <a:noFill/>
        </p:spPr>
        <p:txBody>
          <a:bodyPr wrap="square">
            <a:spAutoFit/>
          </a:bodyPr>
          <a:lstStyle/>
          <a:p>
            <a:r>
              <a:rPr lang="en-US" dirty="0"/>
              <a:t>IR systems exist independent of the corpus and information needs; </a:t>
            </a:r>
            <a:r>
              <a:rPr lang="en-CA" dirty="0"/>
              <a:t>responsible for matching </a:t>
            </a:r>
            <a:r>
              <a:rPr lang="en-US" dirty="0"/>
              <a:t>information artifacts (“supply”) with information needs (“demand”)</a:t>
            </a:r>
            <a:endParaRPr lang="en-CA" dirty="0"/>
          </a:p>
        </p:txBody>
      </p:sp>
      <p:sp>
        <p:nvSpPr>
          <p:cNvPr id="48" name="TextBox 47">
            <a:extLst>
              <a:ext uri="{FF2B5EF4-FFF2-40B4-BE49-F238E27FC236}">
                <a16:creationId xmlns:a16="http://schemas.microsoft.com/office/drawing/2014/main" id="{F2838181-7C02-7602-4F29-0932199D7E9E}"/>
              </a:ext>
            </a:extLst>
          </p:cNvPr>
          <p:cNvSpPr txBox="1"/>
          <p:nvPr/>
        </p:nvSpPr>
        <p:spPr>
          <a:xfrm>
            <a:off x="2667189" y="6366770"/>
            <a:ext cx="1039580" cy="369332"/>
          </a:xfrm>
          <a:prstGeom prst="rect">
            <a:avLst/>
          </a:prstGeom>
          <a:noFill/>
        </p:spPr>
        <p:txBody>
          <a:bodyPr wrap="square">
            <a:spAutoFit/>
          </a:bodyPr>
          <a:lstStyle/>
          <a:p>
            <a:pPr algn="ctr"/>
            <a:r>
              <a:rPr lang="en-US" b="1" dirty="0"/>
              <a:t>(supply)</a:t>
            </a:r>
            <a:endParaRPr lang="en-CA" b="1" dirty="0"/>
          </a:p>
        </p:txBody>
      </p:sp>
      <p:sp>
        <p:nvSpPr>
          <p:cNvPr id="49" name="TextBox 48">
            <a:extLst>
              <a:ext uri="{FF2B5EF4-FFF2-40B4-BE49-F238E27FC236}">
                <a16:creationId xmlns:a16="http://schemas.microsoft.com/office/drawing/2014/main" id="{A3FC3EEE-8553-CF71-8B98-CBFC583D0F71}"/>
              </a:ext>
            </a:extLst>
          </p:cNvPr>
          <p:cNvSpPr txBox="1"/>
          <p:nvPr/>
        </p:nvSpPr>
        <p:spPr>
          <a:xfrm>
            <a:off x="8808614" y="3320845"/>
            <a:ext cx="1290077" cy="369332"/>
          </a:xfrm>
          <a:prstGeom prst="rect">
            <a:avLst/>
          </a:prstGeom>
          <a:noFill/>
        </p:spPr>
        <p:txBody>
          <a:bodyPr wrap="square">
            <a:spAutoFit/>
          </a:bodyPr>
          <a:lstStyle/>
          <a:p>
            <a:pPr algn="ctr"/>
            <a:r>
              <a:rPr lang="en-US" b="1" dirty="0"/>
              <a:t>(demand)</a:t>
            </a:r>
            <a:endParaRPr lang="en-CA" b="1" dirty="0"/>
          </a:p>
        </p:txBody>
      </p:sp>
      <p:sp>
        <p:nvSpPr>
          <p:cNvPr id="50" name="Arc 49">
            <a:extLst>
              <a:ext uri="{FF2B5EF4-FFF2-40B4-BE49-F238E27FC236}">
                <a16:creationId xmlns:a16="http://schemas.microsoft.com/office/drawing/2014/main" id="{25ED9128-C997-7F0E-193D-CD56F9BB79DE}"/>
              </a:ext>
            </a:extLst>
          </p:cNvPr>
          <p:cNvSpPr/>
          <p:nvPr/>
        </p:nvSpPr>
        <p:spPr>
          <a:xfrm>
            <a:off x="6130125" y="2306123"/>
            <a:ext cx="2479485" cy="2409672"/>
          </a:xfrm>
          <a:prstGeom prst="arc">
            <a:avLst>
              <a:gd name="adj1" fmla="val 10693933"/>
              <a:gd name="adj2" fmla="val 16462215"/>
            </a:avLst>
          </a:prstGeom>
          <a:ln w="19050" cap="flat" cmpd="sng" algn="ctr">
            <a:solidFill>
              <a:schemeClr val="dk1"/>
            </a:solidFill>
            <a:prstDash val="solid"/>
            <a:round/>
            <a:headEnd type="triangl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CA"/>
          </a:p>
        </p:txBody>
      </p:sp>
      <p:sp>
        <p:nvSpPr>
          <p:cNvPr id="53" name="TextBox 52">
            <a:extLst>
              <a:ext uri="{FF2B5EF4-FFF2-40B4-BE49-F238E27FC236}">
                <a16:creationId xmlns:a16="http://schemas.microsoft.com/office/drawing/2014/main" id="{582ACC14-1250-0904-1AC6-1129136411FB}"/>
              </a:ext>
            </a:extLst>
          </p:cNvPr>
          <p:cNvSpPr txBox="1"/>
          <p:nvPr/>
        </p:nvSpPr>
        <p:spPr>
          <a:xfrm>
            <a:off x="0" y="6581001"/>
            <a:ext cx="12192000" cy="276999"/>
          </a:xfrm>
          <a:prstGeom prst="rect">
            <a:avLst/>
          </a:prstGeom>
          <a:noFill/>
        </p:spPr>
        <p:txBody>
          <a:bodyPr wrap="square" anchor="b">
            <a:spAutoFit/>
          </a:bodyPr>
          <a:lstStyle/>
          <a:p>
            <a:pPr algn="ctr"/>
            <a:r>
              <a:rPr lang="en-US" sz="1200" dirty="0"/>
              <a:t>Mitra. </a:t>
            </a:r>
            <a:r>
              <a:rPr lang="en-US" sz="1200" dirty="0">
                <a:hlinkClick r:id="rId6"/>
              </a:rPr>
              <a:t>Towards Critical IR Theories and Practices</a:t>
            </a:r>
            <a:r>
              <a:rPr lang="en-US" sz="1200" dirty="0"/>
              <a:t>. In SIGIR Forum, 2026.</a:t>
            </a:r>
            <a:endParaRPr lang="en-CA" sz="1200" dirty="0"/>
          </a:p>
        </p:txBody>
      </p:sp>
    </p:spTree>
    <p:extLst>
      <p:ext uri="{BB962C8B-B14F-4D97-AF65-F5344CB8AC3E}">
        <p14:creationId xmlns:p14="http://schemas.microsoft.com/office/powerpoint/2010/main" val="4256508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5" grpId="0" animBg="1"/>
      <p:bldP spid="47" grpId="0"/>
      <p:bldP spid="48" grpId="0"/>
      <p:bldP spid="49" grpId="0"/>
      <p:bldP spid="5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7E487-FDD7-3134-4C39-9238BB2A4C3F}"/>
              </a:ext>
            </a:extLst>
          </p:cNvPr>
          <p:cNvSpPr>
            <a:spLocks noGrp="1"/>
          </p:cNvSpPr>
          <p:nvPr>
            <p:ph type="title"/>
          </p:nvPr>
        </p:nvSpPr>
        <p:spPr/>
        <p:txBody>
          <a:bodyPr>
            <a:normAutofit/>
          </a:bodyPr>
          <a:lstStyle/>
          <a:p>
            <a:r>
              <a:rPr lang="en-US" sz="4000" dirty="0"/>
              <a:t>Social constructionist view of information and IR</a:t>
            </a:r>
            <a:endParaRPr lang="en-CA" sz="4000" dirty="0"/>
          </a:p>
        </p:txBody>
      </p:sp>
      <p:pic>
        <p:nvPicPr>
          <p:cNvPr id="3" name="Graphic 2" descr="Magnifying glass with solid fill">
            <a:extLst>
              <a:ext uri="{FF2B5EF4-FFF2-40B4-BE49-F238E27FC236}">
                <a16:creationId xmlns:a16="http://schemas.microsoft.com/office/drawing/2014/main" id="{BDA092F8-4A2C-9F6F-F1FC-D498FD05B68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019741" y="2762647"/>
            <a:ext cx="2152518" cy="2152518"/>
          </a:xfrm>
          <a:prstGeom prst="rect">
            <a:avLst/>
          </a:prstGeom>
        </p:spPr>
      </p:pic>
      <p:pic>
        <p:nvPicPr>
          <p:cNvPr id="5" name="Graphic 4" descr="Female Profile with solid fill">
            <a:extLst>
              <a:ext uri="{FF2B5EF4-FFF2-40B4-BE49-F238E27FC236}">
                <a16:creationId xmlns:a16="http://schemas.microsoft.com/office/drawing/2014/main" id="{C187126A-0EC9-DE94-09DB-52DAAE0CB71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19836" y="3310917"/>
            <a:ext cx="303687" cy="303687"/>
          </a:xfrm>
          <a:prstGeom prst="rect">
            <a:avLst/>
          </a:prstGeom>
        </p:spPr>
      </p:pic>
      <p:pic>
        <p:nvPicPr>
          <p:cNvPr id="6" name="Graphic 5" descr="Male profile with solid fill">
            <a:extLst>
              <a:ext uri="{FF2B5EF4-FFF2-40B4-BE49-F238E27FC236}">
                <a16:creationId xmlns:a16="http://schemas.microsoft.com/office/drawing/2014/main" id="{328AC6E5-03EC-95A1-24D5-0A6A4A5EDF6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49207" y="3689550"/>
            <a:ext cx="303687" cy="303687"/>
          </a:xfrm>
          <a:prstGeom prst="rect">
            <a:avLst/>
          </a:prstGeom>
        </p:spPr>
      </p:pic>
      <p:pic>
        <p:nvPicPr>
          <p:cNvPr id="7" name="Graphic 6" descr="Office worker female with solid fill">
            <a:extLst>
              <a:ext uri="{FF2B5EF4-FFF2-40B4-BE49-F238E27FC236}">
                <a16:creationId xmlns:a16="http://schemas.microsoft.com/office/drawing/2014/main" id="{6BCBCE44-DD9E-0FE0-4B6A-A3A25449681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80553" y="3428999"/>
            <a:ext cx="303687" cy="303687"/>
          </a:xfrm>
          <a:prstGeom prst="rect">
            <a:avLst/>
          </a:prstGeom>
        </p:spPr>
      </p:pic>
      <p:pic>
        <p:nvPicPr>
          <p:cNvPr id="8" name="Graphic 7" descr="Office worker male with solid fill">
            <a:extLst>
              <a:ext uri="{FF2B5EF4-FFF2-40B4-BE49-F238E27FC236}">
                <a16:creationId xmlns:a16="http://schemas.microsoft.com/office/drawing/2014/main" id="{B91F16D7-2324-770C-C841-C1FBAE81CF5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035421" y="3614604"/>
            <a:ext cx="303687" cy="303687"/>
          </a:xfrm>
          <a:prstGeom prst="rect">
            <a:avLst/>
          </a:prstGeom>
        </p:spPr>
      </p:pic>
      <p:pic>
        <p:nvPicPr>
          <p:cNvPr id="9" name="Graphic 8" descr="School boy with solid fill">
            <a:extLst>
              <a:ext uri="{FF2B5EF4-FFF2-40B4-BE49-F238E27FC236}">
                <a16:creationId xmlns:a16="http://schemas.microsoft.com/office/drawing/2014/main" id="{010789D5-5F46-C18B-94AA-F902D1E8C8B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693233" y="3103744"/>
            <a:ext cx="303687" cy="303687"/>
          </a:xfrm>
          <a:prstGeom prst="rect">
            <a:avLst/>
          </a:prstGeom>
        </p:spPr>
      </p:pic>
      <p:pic>
        <p:nvPicPr>
          <p:cNvPr id="10" name="Graphic 9" descr="Female Profile with solid fill">
            <a:extLst>
              <a:ext uri="{FF2B5EF4-FFF2-40B4-BE49-F238E27FC236}">
                <a16:creationId xmlns:a16="http://schemas.microsoft.com/office/drawing/2014/main" id="{16E27B3E-7903-8601-7532-B4C6260EB53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378727" y="2614136"/>
            <a:ext cx="914400" cy="914400"/>
          </a:xfrm>
          <a:prstGeom prst="rect">
            <a:avLst/>
          </a:prstGeom>
        </p:spPr>
      </p:pic>
      <p:pic>
        <p:nvPicPr>
          <p:cNvPr id="11" name="Graphic 10" descr="Office worker female with solid fill">
            <a:extLst>
              <a:ext uri="{FF2B5EF4-FFF2-40B4-BE49-F238E27FC236}">
                <a16:creationId xmlns:a16="http://schemas.microsoft.com/office/drawing/2014/main" id="{91AB177D-2C48-B318-809D-7F073DAC28F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242034" y="4737172"/>
            <a:ext cx="914400" cy="914400"/>
          </a:xfrm>
          <a:prstGeom prst="rect">
            <a:avLst/>
          </a:prstGeom>
        </p:spPr>
      </p:pic>
      <p:pic>
        <p:nvPicPr>
          <p:cNvPr id="12" name="Graphic 11" descr="Office worker male with solid fill">
            <a:extLst>
              <a:ext uri="{FF2B5EF4-FFF2-40B4-BE49-F238E27FC236}">
                <a16:creationId xmlns:a16="http://schemas.microsoft.com/office/drawing/2014/main" id="{A58F7761-F769-898B-C881-C4722463E66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83855" y="4992534"/>
            <a:ext cx="914400" cy="914400"/>
          </a:xfrm>
          <a:prstGeom prst="rect">
            <a:avLst/>
          </a:prstGeom>
        </p:spPr>
      </p:pic>
      <p:pic>
        <p:nvPicPr>
          <p:cNvPr id="13" name="Graphic 12" descr="School boy with solid fill">
            <a:extLst>
              <a:ext uri="{FF2B5EF4-FFF2-40B4-BE49-F238E27FC236}">
                <a16:creationId xmlns:a16="http://schemas.microsoft.com/office/drawing/2014/main" id="{5A237413-FCBC-F81C-9745-882FE5CD733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98873" y="2073920"/>
            <a:ext cx="914400" cy="914400"/>
          </a:xfrm>
          <a:prstGeom prst="rect">
            <a:avLst/>
          </a:prstGeom>
        </p:spPr>
      </p:pic>
      <p:pic>
        <p:nvPicPr>
          <p:cNvPr id="14" name="Graphic 13" descr="Document with solid fill">
            <a:extLst>
              <a:ext uri="{FF2B5EF4-FFF2-40B4-BE49-F238E27FC236}">
                <a16:creationId xmlns:a16="http://schemas.microsoft.com/office/drawing/2014/main" id="{3FBB0489-A3EA-21EE-8707-C63E854DE72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297738" y="1650047"/>
            <a:ext cx="914400" cy="914400"/>
          </a:xfrm>
          <a:prstGeom prst="rect">
            <a:avLst/>
          </a:prstGeom>
        </p:spPr>
      </p:pic>
      <p:grpSp>
        <p:nvGrpSpPr>
          <p:cNvPr id="17" name="Group 16">
            <a:extLst>
              <a:ext uri="{FF2B5EF4-FFF2-40B4-BE49-F238E27FC236}">
                <a16:creationId xmlns:a16="http://schemas.microsoft.com/office/drawing/2014/main" id="{A8565F76-FE18-B212-967A-ABC7CEC9F6F2}"/>
              </a:ext>
            </a:extLst>
          </p:cNvPr>
          <p:cNvGrpSpPr/>
          <p:nvPr/>
        </p:nvGrpSpPr>
        <p:grpSpPr>
          <a:xfrm>
            <a:off x="2193631" y="1867286"/>
            <a:ext cx="914400" cy="914400"/>
            <a:chOff x="8744203" y="3555173"/>
            <a:chExt cx="914400" cy="914400"/>
          </a:xfrm>
        </p:grpSpPr>
        <p:pic>
          <p:nvPicPr>
            <p:cNvPr id="15" name="Graphic 14" descr="Speech with solid fill">
              <a:extLst>
                <a:ext uri="{FF2B5EF4-FFF2-40B4-BE49-F238E27FC236}">
                  <a16:creationId xmlns:a16="http://schemas.microsoft.com/office/drawing/2014/main" id="{CF5B6EDA-DBDA-5B21-69CB-833FF086CEC9}"/>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744203" y="3555173"/>
              <a:ext cx="914400" cy="914400"/>
            </a:xfrm>
            <a:prstGeom prst="rect">
              <a:avLst/>
            </a:prstGeom>
          </p:spPr>
        </p:pic>
        <p:sp>
          <p:nvSpPr>
            <p:cNvPr id="16" name="TextBox 15">
              <a:extLst>
                <a:ext uri="{FF2B5EF4-FFF2-40B4-BE49-F238E27FC236}">
                  <a16:creationId xmlns:a16="http://schemas.microsoft.com/office/drawing/2014/main" id="{40729393-6B63-C723-10AF-0A7CF2375662}"/>
                </a:ext>
              </a:extLst>
            </p:cNvPr>
            <p:cNvSpPr txBox="1"/>
            <p:nvPr/>
          </p:nvSpPr>
          <p:spPr>
            <a:xfrm>
              <a:off x="8872496" y="3780116"/>
              <a:ext cx="657814" cy="307777"/>
            </a:xfrm>
            <a:prstGeom prst="rect">
              <a:avLst/>
            </a:prstGeom>
            <a:noFill/>
          </p:spPr>
          <p:txBody>
            <a:bodyPr wrap="square" rtlCol="0">
              <a:spAutoFit/>
            </a:bodyPr>
            <a:lstStyle/>
            <a:p>
              <a:pPr algn="ctr"/>
              <a:r>
                <a:rPr lang="en-CA" sz="1400" dirty="0">
                  <a:solidFill>
                    <a:schemeClr val="bg1"/>
                  </a:solidFill>
                  <a:latin typeface="Aptos Narrow" panose="020B0004020202020204" pitchFamily="34" charset="0"/>
                </a:rPr>
                <a:t>query</a:t>
              </a:r>
            </a:p>
          </p:txBody>
        </p:sp>
      </p:grpSp>
      <p:grpSp>
        <p:nvGrpSpPr>
          <p:cNvPr id="18" name="Group 17">
            <a:extLst>
              <a:ext uri="{FF2B5EF4-FFF2-40B4-BE49-F238E27FC236}">
                <a16:creationId xmlns:a16="http://schemas.microsoft.com/office/drawing/2014/main" id="{F972D574-B16C-FB8D-6582-EE1AB9009C8E}"/>
              </a:ext>
            </a:extLst>
          </p:cNvPr>
          <p:cNvGrpSpPr/>
          <p:nvPr/>
        </p:nvGrpSpPr>
        <p:grpSpPr>
          <a:xfrm>
            <a:off x="8564759" y="1425104"/>
            <a:ext cx="914400" cy="914400"/>
            <a:chOff x="8744203" y="3555173"/>
            <a:chExt cx="914400" cy="914400"/>
          </a:xfrm>
        </p:grpSpPr>
        <p:pic>
          <p:nvPicPr>
            <p:cNvPr id="19" name="Graphic 18" descr="Speech with solid fill">
              <a:extLst>
                <a:ext uri="{FF2B5EF4-FFF2-40B4-BE49-F238E27FC236}">
                  <a16:creationId xmlns:a16="http://schemas.microsoft.com/office/drawing/2014/main" id="{DF855B3D-A7F7-80F2-7833-B3A5D843A032}"/>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744203" y="3555173"/>
              <a:ext cx="914400" cy="914400"/>
            </a:xfrm>
            <a:prstGeom prst="rect">
              <a:avLst/>
            </a:prstGeom>
          </p:spPr>
        </p:pic>
        <p:sp>
          <p:nvSpPr>
            <p:cNvPr id="20" name="TextBox 19">
              <a:extLst>
                <a:ext uri="{FF2B5EF4-FFF2-40B4-BE49-F238E27FC236}">
                  <a16:creationId xmlns:a16="http://schemas.microsoft.com/office/drawing/2014/main" id="{0C0EC8E1-9269-A944-F407-56ED25CEC9D2}"/>
                </a:ext>
              </a:extLst>
            </p:cNvPr>
            <p:cNvSpPr txBox="1"/>
            <p:nvPr/>
          </p:nvSpPr>
          <p:spPr>
            <a:xfrm>
              <a:off x="8872496" y="3780116"/>
              <a:ext cx="657814" cy="307777"/>
            </a:xfrm>
            <a:prstGeom prst="rect">
              <a:avLst/>
            </a:prstGeom>
            <a:noFill/>
          </p:spPr>
          <p:txBody>
            <a:bodyPr wrap="square" rtlCol="0">
              <a:spAutoFit/>
            </a:bodyPr>
            <a:lstStyle/>
            <a:p>
              <a:pPr algn="ctr"/>
              <a:r>
                <a:rPr lang="en-CA" sz="1400" dirty="0">
                  <a:solidFill>
                    <a:schemeClr val="bg1"/>
                  </a:solidFill>
                  <a:latin typeface="Aptos Narrow" panose="020B0004020202020204" pitchFamily="34" charset="0"/>
                </a:rPr>
                <a:t>query</a:t>
              </a:r>
            </a:p>
          </p:txBody>
        </p:sp>
      </p:grpSp>
      <p:grpSp>
        <p:nvGrpSpPr>
          <p:cNvPr id="21" name="Group 20">
            <a:extLst>
              <a:ext uri="{FF2B5EF4-FFF2-40B4-BE49-F238E27FC236}">
                <a16:creationId xmlns:a16="http://schemas.microsoft.com/office/drawing/2014/main" id="{8CB1578F-2240-B148-EA9E-DE567056DFED}"/>
              </a:ext>
            </a:extLst>
          </p:cNvPr>
          <p:cNvGrpSpPr/>
          <p:nvPr/>
        </p:nvGrpSpPr>
        <p:grpSpPr>
          <a:xfrm>
            <a:off x="7778652" y="4279972"/>
            <a:ext cx="914400" cy="914400"/>
            <a:chOff x="8744203" y="3555173"/>
            <a:chExt cx="914400" cy="914400"/>
          </a:xfrm>
        </p:grpSpPr>
        <p:pic>
          <p:nvPicPr>
            <p:cNvPr id="22" name="Graphic 21" descr="Speech with solid fill">
              <a:extLst>
                <a:ext uri="{FF2B5EF4-FFF2-40B4-BE49-F238E27FC236}">
                  <a16:creationId xmlns:a16="http://schemas.microsoft.com/office/drawing/2014/main" id="{C6C33CFC-6EB3-70AB-7E48-5A0B89D7A196}"/>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744203" y="3555173"/>
              <a:ext cx="914400" cy="914400"/>
            </a:xfrm>
            <a:prstGeom prst="rect">
              <a:avLst/>
            </a:prstGeom>
          </p:spPr>
        </p:pic>
        <p:sp>
          <p:nvSpPr>
            <p:cNvPr id="23" name="TextBox 22">
              <a:extLst>
                <a:ext uri="{FF2B5EF4-FFF2-40B4-BE49-F238E27FC236}">
                  <a16:creationId xmlns:a16="http://schemas.microsoft.com/office/drawing/2014/main" id="{EE8880F0-186C-279D-3198-80A2B1FCFA01}"/>
                </a:ext>
              </a:extLst>
            </p:cNvPr>
            <p:cNvSpPr txBox="1"/>
            <p:nvPr/>
          </p:nvSpPr>
          <p:spPr>
            <a:xfrm>
              <a:off x="8872496" y="3780116"/>
              <a:ext cx="657814" cy="307777"/>
            </a:xfrm>
            <a:prstGeom prst="rect">
              <a:avLst/>
            </a:prstGeom>
            <a:noFill/>
          </p:spPr>
          <p:txBody>
            <a:bodyPr wrap="square" rtlCol="0">
              <a:spAutoFit/>
            </a:bodyPr>
            <a:lstStyle/>
            <a:p>
              <a:pPr algn="ctr"/>
              <a:r>
                <a:rPr lang="en-CA" sz="1400" dirty="0">
                  <a:solidFill>
                    <a:schemeClr val="bg1"/>
                  </a:solidFill>
                  <a:latin typeface="Aptos Narrow" panose="020B0004020202020204" pitchFamily="34" charset="0"/>
                </a:rPr>
                <a:t>query</a:t>
              </a:r>
            </a:p>
          </p:txBody>
        </p:sp>
      </p:grpSp>
      <p:grpSp>
        <p:nvGrpSpPr>
          <p:cNvPr id="24" name="Group 23">
            <a:extLst>
              <a:ext uri="{FF2B5EF4-FFF2-40B4-BE49-F238E27FC236}">
                <a16:creationId xmlns:a16="http://schemas.microsoft.com/office/drawing/2014/main" id="{370ABC0D-9B2D-D832-D7B2-7281AA9A8A95}"/>
              </a:ext>
            </a:extLst>
          </p:cNvPr>
          <p:cNvGrpSpPr/>
          <p:nvPr/>
        </p:nvGrpSpPr>
        <p:grpSpPr>
          <a:xfrm>
            <a:off x="3169513" y="4004412"/>
            <a:ext cx="914400" cy="914400"/>
            <a:chOff x="8744203" y="3555173"/>
            <a:chExt cx="914400" cy="914400"/>
          </a:xfrm>
        </p:grpSpPr>
        <p:pic>
          <p:nvPicPr>
            <p:cNvPr id="25" name="Graphic 24" descr="Speech with solid fill">
              <a:extLst>
                <a:ext uri="{FF2B5EF4-FFF2-40B4-BE49-F238E27FC236}">
                  <a16:creationId xmlns:a16="http://schemas.microsoft.com/office/drawing/2014/main" id="{37967324-D3E2-968D-685D-B5DC6272811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744203" y="3555173"/>
              <a:ext cx="914400" cy="914400"/>
            </a:xfrm>
            <a:prstGeom prst="rect">
              <a:avLst/>
            </a:prstGeom>
          </p:spPr>
        </p:pic>
        <p:sp>
          <p:nvSpPr>
            <p:cNvPr id="26" name="TextBox 25">
              <a:extLst>
                <a:ext uri="{FF2B5EF4-FFF2-40B4-BE49-F238E27FC236}">
                  <a16:creationId xmlns:a16="http://schemas.microsoft.com/office/drawing/2014/main" id="{B00D0182-D0A7-5E6E-184C-755EE5A93760}"/>
                </a:ext>
              </a:extLst>
            </p:cNvPr>
            <p:cNvSpPr txBox="1"/>
            <p:nvPr/>
          </p:nvSpPr>
          <p:spPr>
            <a:xfrm>
              <a:off x="8872496" y="3780116"/>
              <a:ext cx="657814" cy="307777"/>
            </a:xfrm>
            <a:prstGeom prst="rect">
              <a:avLst/>
            </a:prstGeom>
            <a:noFill/>
          </p:spPr>
          <p:txBody>
            <a:bodyPr wrap="square" rtlCol="0">
              <a:spAutoFit/>
            </a:bodyPr>
            <a:lstStyle/>
            <a:p>
              <a:pPr algn="ctr"/>
              <a:r>
                <a:rPr lang="en-CA" sz="1400" dirty="0">
                  <a:solidFill>
                    <a:schemeClr val="bg1"/>
                  </a:solidFill>
                  <a:latin typeface="Aptos Narrow" panose="020B0004020202020204" pitchFamily="34" charset="0"/>
                </a:rPr>
                <a:t>query</a:t>
              </a:r>
            </a:p>
          </p:txBody>
        </p:sp>
      </p:grpSp>
      <p:pic>
        <p:nvPicPr>
          <p:cNvPr id="27" name="Graphic 26" descr="Document with solid fill">
            <a:extLst>
              <a:ext uri="{FF2B5EF4-FFF2-40B4-BE49-F238E27FC236}">
                <a16:creationId xmlns:a16="http://schemas.microsoft.com/office/drawing/2014/main" id="{5F9DB684-C157-DD51-E304-19FC4FF2514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321797" y="1635029"/>
            <a:ext cx="914400" cy="914400"/>
          </a:xfrm>
          <a:prstGeom prst="rect">
            <a:avLst/>
          </a:prstGeom>
        </p:spPr>
      </p:pic>
      <p:pic>
        <p:nvPicPr>
          <p:cNvPr id="28" name="Graphic 27" descr="Document with solid fill">
            <a:extLst>
              <a:ext uri="{FF2B5EF4-FFF2-40B4-BE49-F238E27FC236}">
                <a16:creationId xmlns:a16="http://schemas.microsoft.com/office/drawing/2014/main" id="{9FCA27A3-7668-5829-3240-66EC53A0359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930676" y="5418369"/>
            <a:ext cx="914400" cy="914400"/>
          </a:xfrm>
          <a:prstGeom prst="rect">
            <a:avLst/>
          </a:prstGeom>
        </p:spPr>
      </p:pic>
      <p:pic>
        <p:nvPicPr>
          <p:cNvPr id="29" name="Graphic 28" descr="Document with solid fill">
            <a:extLst>
              <a:ext uri="{FF2B5EF4-FFF2-40B4-BE49-F238E27FC236}">
                <a16:creationId xmlns:a16="http://schemas.microsoft.com/office/drawing/2014/main" id="{6FFAE1F6-BDB6-417E-03C1-2F7BB46DC2A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367869" y="3087293"/>
            <a:ext cx="914400" cy="914400"/>
          </a:xfrm>
          <a:prstGeom prst="rect">
            <a:avLst/>
          </a:prstGeom>
        </p:spPr>
      </p:pic>
      <p:pic>
        <p:nvPicPr>
          <p:cNvPr id="30" name="Graphic 29" descr="Document with solid fill">
            <a:extLst>
              <a:ext uri="{FF2B5EF4-FFF2-40B4-BE49-F238E27FC236}">
                <a16:creationId xmlns:a16="http://schemas.microsoft.com/office/drawing/2014/main" id="{BFA250CB-E20F-FC9A-A8EA-FDE22F8D7C8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513992" y="5418369"/>
            <a:ext cx="914400" cy="914400"/>
          </a:xfrm>
          <a:prstGeom prst="rect">
            <a:avLst/>
          </a:prstGeom>
        </p:spPr>
      </p:pic>
      <p:cxnSp>
        <p:nvCxnSpPr>
          <p:cNvPr id="31" name="Straight Arrow Connector 30">
            <a:extLst>
              <a:ext uri="{FF2B5EF4-FFF2-40B4-BE49-F238E27FC236}">
                <a16:creationId xmlns:a16="http://schemas.microsoft.com/office/drawing/2014/main" id="{C066A6F9-EAEE-E35F-611B-399010A9D55C}"/>
              </a:ext>
            </a:extLst>
          </p:cNvPr>
          <p:cNvCxnSpPr>
            <a:cxnSpLocks/>
            <a:stCxn id="14" idx="2"/>
          </p:cNvCxnSpPr>
          <p:nvPr/>
        </p:nvCxnSpPr>
        <p:spPr>
          <a:xfrm>
            <a:off x="4754938" y="2564447"/>
            <a:ext cx="534393" cy="539297"/>
          </a:xfrm>
          <a:prstGeom prst="straightConnector1">
            <a:avLst/>
          </a:prstGeom>
          <a:ln w="19050" cap="flat" cmpd="sng" algn="ctr">
            <a:solidFill>
              <a:schemeClr val="dk1"/>
            </a:solidFill>
            <a:prstDash val="sysDot"/>
            <a:round/>
            <a:headEnd type="none" w="med" len="med"/>
            <a:tailEnd type="triangle" w="lg" len="lg"/>
          </a:ln>
        </p:spPr>
        <p:style>
          <a:lnRef idx="0">
            <a:scrgbClr r="0" g="0" b="0"/>
          </a:lnRef>
          <a:fillRef idx="0">
            <a:scrgbClr r="0" g="0" b="0"/>
          </a:fillRef>
          <a:effectRef idx="0">
            <a:scrgbClr r="0" g="0" b="0"/>
          </a:effectRef>
          <a:fontRef idx="minor">
            <a:schemeClr val="tx1"/>
          </a:fontRef>
        </p:style>
      </p:cxnSp>
      <p:cxnSp>
        <p:nvCxnSpPr>
          <p:cNvPr id="34" name="Straight Arrow Connector 33">
            <a:extLst>
              <a:ext uri="{FF2B5EF4-FFF2-40B4-BE49-F238E27FC236}">
                <a16:creationId xmlns:a16="http://schemas.microsoft.com/office/drawing/2014/main" id="{A9AFA95E-25E7-EE4D-0C4B-72B6B77A850F}"/>
              </a:ext>
            </a:extLst>
          </p:cNvPr>
          <p:cNvCxnSpPr>
            <a:cxnSpLocks/>
            <a:stCxn id="27" idx="2"/>
          </p:cNvCxnSpPr>
          <p:nvPr/>
        </p:nvCxnSpPr>
        <p:spPr>
          <a:xfrm flipH="1">
            <a:off x="6339108" y="2549429"/>
            <a:ext cx="439889" cy="537864"/>
          </a:xfrm>
          <a:prstGeom prst="straightConnector1">
            <a:avLst/>
          </a:prstGeom>
          <a:ln w="19050" cap="flat" cmpd="sng" algn="ctr">
            <a:solidFill>
              <a:schemeClr val="dk1"/>
            </a:solidFill>
            <a:prstDash val="sysDot"/>
            <a:round/>
            <a:headEnd type="none" w="med" len="med"/>
            <a:tailEnd type="triangle" w="lg" len="lg"/>
          </a:ln>
        </p:spPr>
        <p:style>
          <a:lnRef idx="0">
            <a:scrgbClr r="0" g="0" b="0"/>
          </a:lnRef>
          <a:fillRef idx="0">
            <a:scrgbClr r="0" g="0" b="0"/>
          </a:fillRef>
          <a:effectRef idx="0">
            <a:scrgbClr r="0" g="0" b="0"/>
          </a:effectRef>
          <a:fontRef idx="minor">
            <a:schemeClr val="tx1"/>
          </a:fontRef>
        </p:style>
      </p:cxnSp>
      <p:cxnSp>
        <p:nvCxnSpPr>
          <p:cNvPr id="37" name="Straight Arrow Connector 36">
            <a:extLst>
              <a:ext uri="{FF2B5EF4-FFF2-40B4-BE49-F238E27FC236}">
                <a16:creationId xmlns:a16="http://schemas.microsoft.com/office/drawing/2014/main" id="{A2E5D3A5-0EC4-CB16-AA8E-F55160E6EE06}"/>
              </a:ext>
            </a:extLst>
          </p:cNvPr>
          <p:cNvCxnSpPr>
            <a:cxnSpLocks/>
            <a:stCxn id="28" idx="0"/>
          </p:cNvCxnSpPr>
          <p:nvPr/>
        </p:nvCxnSpPr>
        <p:spPr>
          <a:xfrm flipV="1">
            <a:off x="5387876" y="4351283"/>
            <a:ext cx="290133" cy="1067086"/>
          </a:xfrm>
          <a:prstGeom prst="straightConnector1">
            <a:avLst/>
          </a:prstGeom>
          <a:ln w="19050" cap="flat" cmpd="sng" algn="ctr">
            <a:solidFill>
              <a:schemeClr val="dk1"/>
            </a:solidFill>
            <a:prstDash val="sysDot"/>
            <a:round/>
            <a:headEnd type="none" w="med" len="med"/>
            <a:tailEnd type="triangle" w="lg" len="lg"/>
          </a:ln>
        </p:spPr>
        <p:style>
          <a:lnRef idx="0">
            <a:scrgbClr r="0" g="0" b="0"/>
          </a:lnRef>
          <a:fillRef idx="0">
            <a:scrgbClr r="0" g="0" b="0"/>
          </a:fillRef>
          <a:effectRef idx="0">
            <a:scrgbClr r="0" g="0" b="0"/>
          </a:effectRef>
          <a:fontRef idx="minor">
            <a:schemeClr val="tx1"/>
          </a:fontRef>
        </p:style>
      </p:cxnSp>
      <p:cxnSp>
        <p:nvCxnSpPr>
          <p:cNvPr id="40" name="Straight Arrow Connector 39">
            <a:extLst>
              <a:ext uri="{FF2B5EF4-FFF2-40B4-BE49-F238E27FC236}">
                <a16:creationId xmlns:a16="http://schemas.microsoft.com/office/drawing/2014/main" id="{B1A2D1DD-B0D9-94C4-8CDD-9B5CA1BB7D15}"/>
              </a:ext>
            </a:extLst>
          </p:cNvPr>
          <p:cNvCxnSpPr>
            <a:cxnSpLocks/>
          </p:cNvCxnSpPr>
          <p:nvPr/>
        </p:nvCxnSpPr>
        <p:spPr>
          <a:xfrm flipH="1" flipV="1">
            <a:off x="6258910" y="4351283"/>
            <a:ext cx="535856" cy="1067086"/>
          </a:xfrm>
          <a:prstGeom prst="straightConnector1">
            <a:avLst/>
          </a:prstGeom>
          <a:ln w="19050" cap="flat" cmpd="sng" algn="ctr">
            <a:solidFill>
              <a:schemeClr val="dk1"/>
            </a:solidFill>
            <a:prstDash val="sysDot"/>
            <a:round/>
            <a:headEnd type="none" w="med" len="med"/>
            <a:tailEnd type="triangle" w="lg" len="lg"/>
          </a:ln>
        </p:spPr>
        <p:style>
          <a:lnRef idx="0">
            <a:scrgbClr r="0" g="0" b="0"/>
          </a:lnRef>
          <a:fillRef idx="0">
            <a:scrgbClr r="0" g="0" b="0"/>
          </a:fillRef>
          <a:effectRef idx="0">
            <a:scrgbClr r="0" g="0" b="0"/>
          </a:effectRef>
          <a:fontRef idx="minor">
            <a:schemeClr val="tx1"/>
          </a:fontRef>
        </p:style>
      </p:cxnSp>
      <p:cxnSp>
        <p:nvCxnSpPr>
          <p:cNvPr id="44" name="Straight Arrow Connector 43">
            <a:extLst>
              <a:ext uri="{FF2B5EF4-FFF2-40B4-BE49-F238E27FC236}">
                <a16:creationId xmlns:a16="http://schemas.microsoft.com/office/drawing/2014/main" id="{3E331A9B-4BF8-1527-67A3-6DBC9412153D}"/>
              </a:ext>
            </a:extLst>
          </p:cNvPr>
          <p:cNvCxnSpPr>
            <a:cxnSpLocks/>
            <a:stCxn id="29" idx="1"/>
          </p:cNvCxnSpPr>
          <p:nvPr/>
        </p:nvCxnSpPr>
        <p:spPr>
          <a:xfrm flipH="1" flipV="1">
            <a:off x="6629400" y="3528536"/>
            <a:ext cx="1738469" cy="15957"/>
          </a:xfrm>
          <a:prstGeom prst="straightConnector1">
            <a:avLst/>
          </a:prstGeom>
          <a:ln w="19050" cap="flat" cmpd="sng" algn="ctr">
            <a:solidFill>
              <a:schemeClr val="dk1"/>
            </a:solidFill>
            <a:prstDash val="sysDot"/>
            <a:round/>
            <a:headEnd type="none" w="med" len="med"/>
            <a:tailEnd type="triangle" w="lg" len="lg"/>
          </a:ln>
        </p:spPr>
        <p:style>
          <a:lnRef idx="0">
            <a:scrgbClr r="0" g="0" b="0"/>
          </a:lnRef>
          <a:fillRef idx="0">
            <a:scrgbClr r="0" g="0" b="0"/>
          </a:fillRef>
          <a:effectRef idx="0">
            <a:scrgbClr r="0" g="0" b="0"/>
          </a:effectRef>
          <a:fontRef idx="minor">
            <a:schemeClr val="tx1"/>
          </a:fontRef>
        </p:style>
      </p:cxnSp>
      <p:cxnSp>
        <p:nvCxnSpPr>
          <p:cNvPr id="47" name="Straight Arrow Connector 46">
            <a:extLst>
              <a:ext uri="{FF2B5EF4-FFF2-40B4-BE49-F238E27FC236}">
                <a16:creationId xmlns:a16="http://schemas.microsoft.com/office/drawing/2014/main" id="{430C03ED-8B49-35C8-8E8F-36C64389A084}"/>
              </a:ext>
            </a:extLst>
          </p:cNvPr>
          <p:cNvCxnSpPr>
            <a:cxnSpLocks/>
          </p:cNvCxnSpPr>
          <p:nvPr/>
        </p:nvCxnSpPr>
        <p:spPr>
          <a:xfrm>
            <a:off x="3108031" y="2339504"/>
            <a:ext cx="2104107" cy="971413"/>
          </a:xfrm>
          <a:prstGeom prst="straightConnector1">
            <a:avLst/>
          </a:prstGeom>
          <a:ln w="19050" cap="flat" cmpd="sng" algn="ctr">
            <a:solidFill>
              <a:schemeClr val="dk1"/>
            </a:solidFill>
            <a:prstDash val="sysDot"/>
            <a:round/>
            <a:headEnd type="none" w="med" len="med"/>
            <a:tailEnd type="triangle" w="lg" len="lg"/>
          </a:ln>
        </p:spPr>
        <p:style>
          <a:lnRef idx="0">
            <a:scrgbClr r="0" g="0" b="0"/>
          </a:lnRef>
          <a:fillRef idx="0">
            <a:scrgbClr r="0" g="0" b="0"/>
          </a:fillRef>
          <a:effectRef idx="0">
            <a:scrgbClr r="0" g="0" b="0"/>
          </a:effectRef>
          <a:fontRef idx="minor">
            <a:schemeClr val="tx1"/>
          </a:fontRef>
        </p:style>
      </p:cxnSp>
      <p:cxnSp>
        <p:nvCxnSpPr>
          <p:cNvPr id="51" name="Straight Arrow Connector 50">
            <a:extLst>
              <a:ext uri="{FF2B5EF4-FFF2-40B4-BE49-F238E27FC236}">
                <a16:creationId xmlns:a16="http://schemas.microsoft.com/office/drawing/2014/main" id="{1C5DF675-47ED-D6D5-8F62-4B52CFFB1FF6}"/>
              </a:ext>
            </a:extLst>
          </p:cNvPr>
          <p:cNvCxnSpPr>
            <a:cxnSpLocks/>
          </p:cNvCxnSpPr>
          <p:nvPr/>
        </p:nvCxnSpPr>
        <p:spPr>
          <a:xfrm flipV="1">
            <a:off x="4083913" y="3918291"/>
            <a:ext cx="1128225" cy="432992"/>
          </a:xfrm>
          <a:prstGeom prst="straightConnector1">
            <a:avLst/>
          </a:prstGeom>
          <a:ln w="19050" cap="flat" cmpd="sng" algn="ctr">
            <a:solidFill>
              <a:schemeClr val="dk1"/>
            </a:solidFill>
            <a:prstDash val="sysDot"/>
            <a:round/>
            <a:headEnd type="none" w="med" len="med"/>
            <a:tailEnd type="triangle" w="lg" len="lg"/>
          </a:ln>
        </p:spPr>
        <p:style>
          <a:lnRef idx="0">
            <a:scrgbClr r="0" g="0" b="0"/>
          </a:lnRef>
          <a:fillRef idx="0">
            <a:scrgbClr r="0" g="0" b="0"/>
          </a:fillRef>
          <a:effectRef idx="0">
            <a:scrgbClr r="0" g="0" b="0"/>
          </a:effectRef>
          <a:fontRef idx="minor">
            <a:schemeClr val="tx1"/>
          </a:fontRef>
        </p:style>
      </p:cxnSp>
      <p:cxnSp>
        <p:nvCxnSpPr>
          <p:cNvPr id="54" name="Straight Arrow Connector 53">
            <a:extLst>
              <a:ext uri="{FF2B5EF4-FFF2-40B4-BE49-F238E27FC236}">
                <a16:creationId xmlns:a16="http://schemas.microsoft.com/office/drawing/2014/main" id="{8A6B4AB4-60B8-6722-9A92-A53878F9D5B1}"/>
              </a:ext>
            </a:extLst>
          </p:cNvPr>
          <p:cNvCxnSpPr>
            <a:cxnSpLocks/>
          </p:cNvCxnSpPr>
          <p:nvPr/>
        </p:nvCxnSpPr>
        <p:spPr>
          <a:xfrm flipH="1">
            <a:off x="6513992" y="2151993"/>
            <a:ext cx="2179060" cy="1079938"/>
          </a:xfrm>
          <a:prstGeom prst="straightConnector1">
            <a:avLst/>
          </a:prstGeom>
          <a:ln w="19050" cap="flat" cmpd="sng" algn="ctr">
            <a:solidFill>
              <a:schemeClr val="dk1"/>
            </a:solidFill>
            <a:prstDash val="sysDot"/>
            <a:round/>
            <a:headEnd type="none" w="med" len="med"/>
            <a:tailEnd type="triangle" w="lg" len="lg"/>
          </a:ln>
        </p:spPr>
        <p:style>
          <a:lnRef idx="0">
            <a:scrgbClr r="0" g="0" b="0"/>
          </a:lnRef>
          <a:fillRef idx="0">
            <a:scrgbClr r="0" g="0" b="0"/>
          </a:fillRef>
          <a:effectRef idx="0">
            <a:scrgbClr r="0" g="0" b="0"/>
          </a:effectRef>
          <a:fontRef idx="minor">
            <a:schemeClr val="tx1"/>
          </a:fontRef>
        </p:style>
      </p:cxnSp>
      <p:cxnSp>
        <p:nvCxnSpPr>
          <p:cNvPr id="58" name="Straight Arrow Connector 57">
            <a:extLst>
              <a:ext uri="{FF2B5EF4-FFF2-40B4-BE49-F238E27FC236}">
                <a16:creationId xmlns:a16="http://schemas.microsoft.com/office/drawing/2014/main" id="{2DE5C3F0-703A-CE8F-BDFA-39CE87C3A005}"/>
              </a:ext>
            </a:extLst>
          </p:cNvPr>
          <p:cNvCxnSpPr>
            <a:cxnSpLocks/>
          </p:cNvCxnSpPr>
          <p:nvPr/>
        </p:nvCxnSpPr>
        <p:spPr>
          <a:xfrm flipH="1" flipV="1">
            <a:off x="6629400" y="3732686"/>
            <a:ext cx="1277545" cy="618597"/>
          </a:xfrm>
          <a:prstGeom prst="straightConnector1">
            <a:avLst/>
          </a:prstGeom>
          <a:ln w="19050" cap="flat" cmpd="sng" algn="ctr">
            <a:solidFill>
              <a:schemeClr val="dk1"/>
            </a:solidFill>
            <a:prstDash val="sysDot"/>
            <a:round/>
            <a:headEnd type="none" w="med" len="med"/>
            <a:tailEnd type="triangle" w="lg" len="lg"/>
          </a:ln>
        </p:spPr>
        <p:style>
          <a:lnRef idx="0">
            <a:scrgbClr r="0" g="0" b="0"/>
          </a:lnRef>
          <a:fillRef idx="0">
            <a:scrgbClr r="0" g="0" b="0"/>
          </a:fillRef>
          <a:effectRef idx="0">
            <a:scrgbClr r="0" g="0" b="0"/>
          </a:effectRef>
          <a:fontRef idx="minor">
            <a:schemeClr val="tx1"/>
          </a:fontRef>
        </p:style>
      </p:cxnSp>
      <p:cxnSp>
        <p:nvCxnSpPr>
          <p:cNvPr id="64" name="Straight Arrow Connector 63">
            <a:extLst>
              <a:ext uri="{FF2B5EF4-FFF2-40B4-BE49-F238E27FC236}">
                <a16:creationId xmlns:a16="http://schemas.microsoft.com/office/drawing/2014/main" id="{B08BEBC9-5221-6D36-566F-CF5E0AA24C05}"/>
              </a:ext>
            </a:extLst>
          </p:cNvPr>
          <p:cNvCxnSpPr>
            <a:cxnSpLocks/>
          </p:cNvCxnSpPr>
          <p:nvPr/>
        </p:nvCxnSpPr>
        <p:spPr>
          <a:xfrm flipH="1" flipV="1">
            <a:off x="3242034" y="3310917"/>
            <a:ext cx="1897525" cy="303687"/>
          </a:xfrm>
          <a:prstGeom prst="straightConnector1">
            <a:avLst/>
          </a:prstGeom>
          <a:ln w="19050" cap="flat" cmpd="sng" algn="ctr">
            <a:solidFill>
              <a:schemeClr val="dk1"/>
            </a:solidFill>
            <a:prstDash val="sysDot"/>
            <a:round/>
            <a:headEnd type="none" w="med" len="med"/>
            <a:tailEnd type="triangle" w="lg" len="lg"/>
          </a:ln>
        </p:spPr>
        <p:style>
          <a:lnRef idx="0">
            <a:scrgbClr r="0" g="0" b="0"/>
          </a:lnRef>
          <a:fillRef idx="0">
            <a:scrgbClr r="0" g="0" b="0"/>
          </a:fillRef>
          <a:effectRef idx="0">
            <a:scrgbClr r="0" g="0" b="0"/>
          </a:effectRef>
          <a:fontRef idx="minor">
            <a:schemeClr val="tx1"/>
          </a:fontRef>
        </p:style>
      </p:cxnSp>
      <p:cxnSp>
        <p:nvCxnSpPr>
          <p:cNvPr id="67" name="Straight Arrow Connector 66">
            <a:extLst>
              <a:ext uri="{FF2B5EF4-FFF2-40B4-BE49-F238E27FC236}">
                <a16:creationId xmlns:a16="http://schemas.microsoft.com/office/drawing/2014/main" id="{4897C477-E166-013C-CECB-6C4365FF1627}"/>
              </a:ext>
            </a:extLst>
          </p:cNvPr>
          <p:cNvCxnSpPr>
            <a:cxnSpLocks/>
          </p:cNvCxnSpPr>
          <p:nvPr/>
        </p:nvCxnSpPr>
        <p:spPr>
          <a:xfrm flipH="1">
            <a:off x="4028090" y="4169979"/>
            <a:ext cx="1359786" cy="1037974"/>
          </a:xfrm>
          <a:prstGeom prst="straightConnector1">
            <a:avLst/>
          </a:prstGeom>
          <a:ln w="19050" cap="flat" cmpd="sng" algn="ctr">
            <a:solidFill>
              <a:schemeClr val="dk1"/>
            </a:solidFill>
            <a:prstDash val="sysDot"/>
            <a:round/>
            <a:headEnd type="none" w="med" len="med"/>
            <a:tailEnd type="triangle" w="lg" len="lg"/>
          </a:ln>
        </p:spPr>
        <p:style>
          <a:lnRef idx="0">
            <a:scrgbClr r="0" g="0" b="0"/>
          </a:lnRef>
          <a:fillRef idx="0">
            <a:scrgbClr r="0" g="0" b="0"/>
          </a:fillRef>
          <a:effectRef idx="0">
            <a:scrgbClr r="0" g="0" b="0"/>
          </a:effectRef>
          <a:fontRef idx="minor">
            <a:schemeClr val="tx1"/>
          </a:fontRef>
        </p:style>
      </p:cxnSp>
      <p:cxnSp>
        <p:nvCxnSpPr>
          <p:cNvPr id="70" name="Straight Arrow Connector 69">
            <a:extLst>
              <a:ext uri="{FF2B5EF4-FFF2-40B4-BE49-F238E27FC236}">
                <a16:creationId xmlns:a16="http://schemas.microsoft.com/office/drawing/2014/main" id="{AE978D8D-D0A0-9FD5-24D3-150086AFC935}"/>
              </a:ext>
            </a:extLst>
          </p:cNvPr>
          <p:cNvCxnSpPr>
            <a:cxnSpLocks/>
          </p:cNvCxnSpPr>
          <p:nvPr/>
        </p:nvCxnSpPr>
        <p:spPr>
          <a:xfrm>
            <a:off x="6629400" y="3993237"/>
            <a:ext cx="1631731" cy="1229734"/>
          </a:xfrm>
          <a:prstGeom prst="straightConnector1">
            <a:avLst/>
          </a:prstGeom>
          <a:ln w="19050" cap="flat" cmpd="sng" algn="ctr">
            <a:solidFill>
              <a:schemeClr val="dk1"/>
            </a:solidFill>
            <a:prstDash val="sysDot"/>
            <a:round/>
            <a:headEnd type="none" w="med" len="med"/>
            <a:tailEnd type="triangle" w="lg" len="lg"/>
          </a:ln>
        </p:spPr>
        <p:style>
          <a:lnRef idx="0">
            <a:scrgbClr r="0" g="0" b="0"/>
          </a:lnRef>
          <a:fillRef idx="0">
            <a:scrgbClr r="0" g="0" b="0"/>
          </a:fillRef>
          <a:effectRef idx="0">
            <a:scrgbClr r="0" g="0" b="0"/>
          </a:effectRef>
          <a:fontRef idx="minor">
            <a:schemeClr val="tx1"/>
          </a:fontRef>
        </p:style>
      </p:cxnSp>
      <p:cxnSp>
        <p:nvCxnSpPr>
          <p:cNvPr id="77" name="Straight Arrow Connector 76">
            <a:extLst>
              <a:ext uri="{FF2B5EF4-FFF2-40B4-BE49-F238E27FC236}">
                <a16:creationId xmlns:a16="http://schemas.microsoft.com/office/drawing/2014/main" id="{07F6685C-016B-34AB-8B0C-9653FA202784}"/>
              </a:ext>
            </a:extLst>
          </p:cNvPr>
          <p:cNvCxnSpPr>
            <a:cxnSpLocks/>
          </p:cNvCxnSpPr>
          <p:nvPr/>
        </p:nvCxnSpPr>
        <p:spPr>
          <a:xfrm flipV="1">
            <a:off x="6629400" y="2762647"/>
            <a:ext cx="2435772" cy="644784"/>
          </a:xfrm>
          <a:prstGeom prst="straightConnector1">
            <a:avLst/>
          </a:prstGeom>
          <a:ln w="19050" cap="flat" cmpd="sng" algn="ctr">
            <a:solidFill>
              <a:schemeClr val="dk1"/>
            </a:solidFill>
            <a:prstDash val="sysDot"/>
            <a:round/>
            <a:headEnd type="none" w="med" len="med"/>
            <a:tailEnd type="triangle" w="lg" len="lg"/>
          </a:ln>
        </p:spPr>
        <p:style>
          <a:lnRef idx="0">
            <a:scrgbClr r="0" g="0" b="0"/>
          </a:lnRef>
          <a:fillRef idx="0">
            <a:scrgbClr r="0" g="0" b="0"/>
          </a:fillRef>
          <a:effectRef idx="0">
            <a:scrgbClr r="0" g="0" b="0"/>
          </a:effectRef>
          <a:fontRef idx="minor">
            <a:schemeClr val="tx1"/>
          </a:fontRef>
        </p:style>
      </p:cxnSp>
      <p:pic>
        <p:nvPicPr>
          <p:cNvPr id="80" name="Graphic 79" descr="Document with solid fill">
            <a:extLst>
              <a:ext uri="{FF2B5EF4-FFF2-40B4-BE49-F238E27FC236}">
                <a16:creationId xmlns:a16="http://schemas.microsoft.com/office/drawing/2014/main" id="{91D53A7E-4DBE-2FD2-A5D0-45D144140B6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549467" y="4335225"/>
            <a:ext cx="484223" cy="484223"/>
          </a:xfrm>
          <a:prstGeom prst="rect">
            <a:avLst/>
          </a:prstGeom>
        </p:spPr>
      </p:pic>
      <p:pic>
        <p:nvPicPr>
          <p:cNvPr id="81" name="Graphic 80" descr="Document with solid fill">
            <a:extLst>
              <a:ext uri="{FF2B5EF4-FFF2-40B4-BE49-F238E27FC236}">
                <a16:creationId xmlns:a16="http://schemas.microsoft.com/office/drawing/2014/main" id="{BC396914-01D6-9E39-84BC-B62570567A3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022431" y="3195294"/>
            <a:ext cx="484223" cy="484223"/>
          </a:xfrm>
          <a:prstGeom prst="rect">
            <a:avLst/>
          </a:prstGeom>
        </p:spPr>
      </p:pic>
      <p:pic>
        <p:nvPicPr>
          <p:cNvPr id="82" name="Graphic 81" descr="Document with solid fill">
            <a:extLst>
              <a:ext uri="{FF2B5EF4-FFF2-40B4-BE49-F238E27FC236}">
                <a16:creationId xmlns:a16="http://schemas.microsoft.com/office/drawing/2014/main" id="{709F16F3-AE12-CA9F-F588-07057A8BA21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133555" y="4303963"/>
            <a:ext cx="484223" cy="484223"/>
          </a:xfrm>
          <a:prstGeom prst="rect">
            <a:avLst/>
          </a:prstGeom>
        </p:spPr>
      </p:pic>
      <p:pic>
        <p:nvPicPr>
          <p:cNvPr id="83" name="Graphic 82" descr="Document with solid fill">
            <a:extLst>
              <a:ext uri="{FF2B5EF4-FFF2-40B4-BE49-F238E27FC236}">
                <a16:creationId xmlns:a16="http://schemas.microsoft.com/office/drawing/2014/main" id="{711CE886-6226-17CE-5ADC-F467A38F4E3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599632" y="2853320"/>
            <a:ext cx="484223" cy="484223"/>
          </a:xfrm>
          <a:prstGeom prst="rect">
            <a:avLst/>
          </a:prstGeom>
        </p:spPr>
      </p:pic>
      <p:cxnSp>
        <p:nvCxnSpPr>
          <p:cNvPr id="84" name="Straight Arrow Connector 83">
            <a:extLst>
              <a:ext uri="{FF2B5EF4-FFF2-40B4-BE49-F238E27FC236}">
                <a16:creationId xmlns:a16="http://schemas.microsoft.com/office/drawing/2014/main" id="{EB1FDD9B-5992-C4D5-3168-9901B91F2332}"/>
              </a:ext>
            </a:extLst>
          </p:cNvPr>
          <p:cNvCxnSpPr>
            <a:cxnSpLocks/>
          </p:cNvCxnSpPr>
          <p:nvPr/>
        </p:nvCxnSpPr>
        <p:spPr>
          <a:xfrm flipV="1">
            <a:off x="3125342" y="2512654"/>
            <a:ext cx="1270395" cy="447081"/>
          </a:xfrm>
          <a:prstGeom prst="straightConnector1">
            <a:avLst/>
          </a:prstGeom>
          <a:ln w="19050" cap="flat" cmpd="sng" algn="ctr">
            <a:solidFill>
              <a:schemeClr val="dk1"/>
            </a:solidFill>
            <a:prstDash val="sysDot"/>
            <a:round/>
            <a:headEnd type="none" w="med" len="med"/>
            <a:tailEnd type="triangle" w="lg" len="lg"/>
          </a:ln>
        </p:spPr>
        <p:style>
          <a:lnRef idx="0">
            <a:scrgbClr r="0" g="0" b="0"/>
          </a:lnRef>
          <a:fillRef idx="0">
            <a:scrgbClr r="0" g="0" b="0"/>
          </a:fillRef>
          <a:effectRef idx="0">
            <a:scrgbClr r="0" g="0" b="0"/>
          </a:effectRef>
          <a:fontRef idx="minor">
            <a:schemeClr val="tx1"/>
          </a:fontRef>
        </p:style>
      </p:cxnSp>
      <p:cxnSp>
        <p:nvCxnSpPr>
          <p:cNvPr id="88" name="Straight Arrow Connector 87">
            <a:extLst>
              <a:ext uri="{FF2B5EF4-FFF2-40B4-BE49-F238E27FC236}">
                <a16:creationId xmlns:a16="http://schemas.microsoft.com/office/drawing/2014/main" id="{EBAF37CD-6432-88C7-C18B-60DE72E168CF}"/>
              </a:ext>
            </a:extLst>
          </p:cNvPr>
          <p:cNvCxnSpPr>
            <a:cxnSpLocks/>
          </p:cNvCxnSpPr>
          <p:nvPr/>
        </p:nvCxnSpPr>
        <p:spPr>
          <a:xfrm flipH="1" flipV="1">
            <a:off x="7133555" y="2224529"/>
            <a:ext cx="1986797" cy="357725"/>
          </a:xfrm>
          <a:prstGeom prst="straightConnector1">
            <a:avLst/>
          </a:prstGeom>
          <a:ln w="19050" cap="flat" cmpd="sng" algn="ctr">
            <a:solidFill>
              <a:schemeClr val="dk1"/>
            </a:solidFill>
            <a:prstDash val="sysDot"/>
            <a:round/>
            <a:headEnd type="none" w="med" len="med"/>
            <a:tailEnd type="triangle" w="lg" len="lg"/>
          </a:ln>
        </p:spPr>
        <p:style>
          <a:lnRef idx="0">
            <a:scrgbClr r="0" g="0" b="0"/>
          </a:lnRef>
          <a:fillRef idx="0">
            <a:scrgbClr r="0" g="0" b="0"/>
          </a:fillRef>
          <a:effectRef idx="0">
            <a:scrgbClr r="0" g="0" b="0"/>
          </a:effectRef>
          <a:fontRef idx="minor">
            <a:schemeClr val="tx1"/>
          </a:fontRef>
        </p:style>
      </p:cxnSp>
      <p:cxnSp>
        <p:nvCxnSpPr>
          <p:cNvPr id="92" name="Straight Arrow Connector 91">
            <a:extLst>
              <a:ext uri="{FF2B5EF4-FFF2-40B4-BE49-F238E27FC236}">
                <a16:creationId xmlns:a16="http://schemas.microsoft.com/office/drawing/2014/main" id="{DB18DCF6-1302-8C34-29A5-967678D6829E}"/>
              </a:ext>
            </a:extLst>
          </p:cNvPr>
          <p:cNvCxnSpPr>
            <a:cxnSpLocks/>
          </p:cNvCxnSpPr>
          <p:nvPr/>
        </p:nvCxnSpPr>
        <p:spPr>
          <a:xfrm flipV="1">
            <a:off x="8683451" y="3999939"/>
            <a:ext cx="129937" cy="1010350"/>
          </a:xfrm>
          <a:prstGeom prst="straightConnector1">
            <a:avLst/>
          </a:prstGeom>
          <a:ln w="19050" cap="flat" cmpd="sng" algn="ctr">
            <a:solidFill>
              <a:schemeClr val="dk1"/>
            </a:solidFill>
            <a:prstDash val="sysDot"/>
            <a:round/>
            <a:headEnd type="none" w="med" len="med"/>
            <a:tailEnd type="triangle" w="lg" len="lg"/>
          </a:ln>
        </p:spPr>
        <p:style>
          <a:lnRef idx="0">
            <a:scrgbClr r="0" g="0" b="0"/>
          </a:lnRef>
          <a:fillRef idx="0">
            <a:scrgbClr r="0" g="0" b="0"/>
          </a:fillRef>
          <a:effectRef idx="0">
            <a:scrgbClr r="0" g="0" b="0"/>
          </a:effectRef>
          <a:fontRef idx="minor">
            <a:schemeClr val="tx1"/>
          </a:fontRef>
        </p:style>
      </p:cxnSp>
      <p:cxnSp>
        <p:nvCxnSpPr>
          <p:cNvPr id="98" name="Straight Arrow Connector 97">
            <a:extLst>
              <a:ext uri="{FF2B5EF4-FFF2-40B4-BE49-F238E27FC236}">
                <a16:creationId xmlns:a16="http://schemas.microsoft.com/office/drawing/2014/main" id="{F7AF6032-ABF3-6E2B-ADB0-33FA8DC9D2CE}"/>
              </a:ext>
            </a:extLst>
          </p:cNvPr>
          <p:cNvCxnSpPr>
            <a:cxnSpLocks/>
          </p:cNvCxnSpPr>
          <p:nvPr/>
        </p:nvCxnSpPr>
        <p:spPr>
          <a:xfrm>
            <a:off x="4069633" y="5280440"/>
            <a:ext cx="2546621" cy="371132"/>
          </a:xfrm>
          <a:prstGeom prst="straightConnector1">
            <a:avLst/>
          </a:prstGeom>
          <a:ln w="19050" cap="flat" cmpd="sng" algn="ctr">
            <a:solidFill>
              <a:schemeClr val="dk1"/>
            </a:solidFill>
            <a:prstDash val="sysDot"/>
            <a:round/>
            <a:headEnd type="none" w="med" len="med"/>
            <a:tailEnd type="triangle" w="lg" len="lg"/>
          </a:ln>
        </p:spPr>
        <p:style>
          <a:lnRef idx="0">
            <a:scrgbClr r="0" g="0" b="0"/>
          </a:lnRef>
          <a:fillRef idx="0">
            <a:scrgbClr r="0" g="0" b="0"/>
          </a:fillRef>
          <a:effectRef idx="0">
            <a:scrgbClr r="0" g="0" b="0"/>
          </a:effectRef>
          <a:fontRef idx="minor">
            <a:schemeClr val="tx1"/>
          </a:fontRef>
        </p:style>
      </p:cxnSp>
      <p:cxnSp>
        <p:nvCxnSpPr>
          <p:cNvPr id="102" name="Straight Arrow Connector 101">
            <a:extLst>
              <a:ext uri="{FF2B5EF4-FFF2-40B4-BE49-F238E27FC236}">
                <a16:creationId xmlns:a16="http://schemas.microsoft.com/office/drawing/2014/main" id="{A210D350-6341-8A7C-E752-C2A2AFD9F0BA}"/>
              </a:ext>
            </a:extLst>
          </p:cNvPr>
          <p:cNvCxnSpPr>
            <a:cxnSpLocks/>
          </p:cNvCxnSpPr>
          <p:nvPr/>
        </p:nvCxnSpPr>
        <p:spPr>
          <a:xfrm>
            <a:off x="4069633" y="5418369"/>
            <a:ext cx="950108" cy="260077"/>
          </a:xfrm>
          <a:prstGeom prst="straightConnector1">
            <a:avLst/>
          </a:prstGeom>
          <a:ln w="19050" cap="flat" cmpd="sng" algn="ctr">
            <a:solidFill>
              <a:schemeClr val="dk1"/>
            </a:solidFill>
            <a:prstDash val="sysDot"/>
            <a:round/>
            <a:headEnd type="none" w="med" len="med"/>
            <a:tailEnd type="triangle" w="lg" len="lg"/>
          </a:ln>
        </p:spPr>
        <p:style>
          <a:lnRef idx="0">
            <a:scrgbClr r="0" g="0" b="0"/>
          </a:lnRef>
          <a:fillRef idx="0">
            <a:scrgbClr r="0" g="0" b="0"/>
          </a:fillRef>
          <a:effectRef idx="0">
            <a:scrgbClr r="0" g="0" b="0"/>
          </a:effectRef>
          <a:fontRef idx="minor">
            <a:schemeClr val="tx1"/>
          </a:fontRef>
        </p:style>
      </p:cxnSp>
      <p:pic>
        <p:nvPicPr>
          <p:cNvPr id="106" name="Graphic 105" descr="Pen with solid fill">
            <a:extLst>
              <a:ext uri="{FF2B5EF4-FFF2-40B4-BE49-F238E27FC236}">
                <a16:creationId xmlns:a16="http://schemas.microsoft.com/office/drawing/2014/main" id="{1F5CFC34-5701-01A1-C494-8197BEC91F77}"/>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305322" y="2641147"/>
            <a:ext cx="360000" cy="360000"/>
          </a:xfrm>
          <a:prstGeom prst="rect">
            <a:avLst/>
          </a:prstGeom>
        </p:spPr>
      </p:pic>
      <p:pic>
        <p:nvPicPr>
          <p:cNvPr id="107" name="Graphic 106" descr="Pen with solid fill">
            <a:extLst>
              <a:ext uri="{FF2B5EF4-FFF2-40B4-BE49-F238E27FC236}">
                <a16:creationId xmlns:a16="http://schemas.microsoft.com/office/drawing/2014/main" id="{745B55A7-D7E2-4D68-48F7-338467673F8F}"/>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4703802" y="5218852"/>
            <a:ext cx="360000" cy="360000"/>
          </a:xfrm>
          <a:prstGeom prst="rect">
            <a:avLst/>
          </a:prstGeom>
        </p:spPr>
      </p:pic>
      <p:pic>
        <p:nvPicPr>
          <p:cNvPr id="108" name="Graphic 107" descr="Pen with solid fill">
            <a:extLst>
              <a:ext uri="{FF2B5EF4-FFF2-40B4-BE49-F238E27FC236}">
                <a16:creationId xmlns:a16="http://schemas.microsoft.com/office/drawing/2014/main" id="{296E8529-2A42-A74B-8530-1CDE8CE2E2E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4310892" y="5398615"/>
            <a:ext cx="360000" cy="360000"/>
          </a:xfrm>
          <a:prstGeom prst="rect">
            <a:avLst/>
          </a:prstGeom>
        </p:spPr>
      </p:pic>
      <p:pic>
        <p:nvPicPr>
          <p:cNvPr id="109" name="Graphic 108" descr="Pen with solid fill">
            <a:extLst>
              <a:ext uri="{FF2B5EF4-FFF2-40B4-BE49-F238E27FC236}">
                <a16:creationId xmlns:a16="http://schemas.microsoft.com/office/drawing/2014/main" id="{A13BA84F-1EB0-CB90-4F55-62E3297FADE5}"/>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580570" y="4276253"/>
            <a:ext cx="360000" cy="360000"/>
          </a:xfrm>
          <a:prstGeom prst="rect">
            <a:avLst/>
          </a:prstGeom>
        </p:spPr>
      </p:pic>
      <p:pic>
        <p:nvPicPr>
          <p:cNvPr id="110" name="Graphic 109" descr="Pen with solid fill">
            <a:extLst>
              <a:ext uri="{FF2B5EF4-FFF2-40B4-BE49-F238E27FC236}">
                <a16:creationId xmlns:a16="http://schemas.microsoft.com/office/drawing/2014/main" id="{20ACD53B-6E30-6099-D7C9-3CCA5DB1E83F}"/>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352075" y="2317948"/>
            <a:ext cx="360000" cy="360000"/>
          </a:xfrm>
          <a:prstGeom prst="rect">
            <a:avLst/>
          </a:prstGeom>
        </p:spPr>
      </p:pic>
      <p:sp>
        <p:nvSpPr>
          <p:cNvPr id="112" name="TextBox 111">
            <a:extLst>
              <a:ext uri="{FF2B5EF4-FFF2-40B4-BE49-F238E27FC236}">
                <a16:creationId xmlns:a16="http://schemas.microsoft.com/office/drawing/2014/main" id="{2C101F86-F626-B5C3-4DFC-8C5AC13DF5E9}"/>
              </a:ext>
            </a:extLst>
          </p:cNvPr>
          <p:cNvSpPr txBox="1"/>
          <p:nvPr/>
        </p:nvSpPr>
        <p:spPr>
          <a:xfrm>
            <a:off x="286327" y="3993237"/>
            <a:ext cx="2858882" cy="2308324"/>
          </a:xfrm>
          <a:prstGeom prst="rect">
            <a:avLst/>
          </a:prstGeom>
          <a:noFill/>
        </p:spPr>
        <p:txBody>
          <a:bodyPr wrap="square">
            <a:spAutoFit/>
          </a:bodyPr>
          <a:lstStyle/>
          <a:p>
            <a:pPr marL="0" indent="0">
              <a:spcBef>
                <a:spcPts val="1800"/>
              </a:spcBef>
              <a:buNone/>
            </a:pPr>
            <a:r>
              <a:rPr lang="en-CA" dirty="0"/>
              <a:t>Information and knowledge are socially constructed and is </a:t>
            </a:r>
            <a:r>
              <a:rPr lang="en-US" dirty="0"/>
              <a:t>influenced by power relations within society; </a:t>
            </a:r>
            <a:r>
              <a:rPr lang="en-CA" dirty="0"/>
              <a:t>IR systems are </a:t>
            </a:r>
            <a:r>
              <a:rPr lang="en-US" dirty="0"/>
              <a:t>integral to collective sense-making and knowledge production</a:t>
            </a:r>
            <a:endParaRPr lang="en-CA" dirty="0"/>
          </a:p>
        </p:txBody>
      </p:sp>
      <p:sp>
        <p:nvSpPr>
          <p:cNvPr id="113" name="TextBox 112">
            <a:extLst>
              <a:ext uri="{FF2B5EF4-FFF2-40B4-BE49-F238E27FC236}">
                <a16:creationId xmlns:a16="http://schemas.microsoft.com/office/drawing/2014/main" id="{F3FC6D4A-404C-8ADF-2571-647A312BE7EF}"/>
              </a:ext>
            </a:extLst>
          </p:cNvPr>
          <p:cNvSpPr txBox="1"/>
          <p:nvPr/>
        </p:nvSpPr>
        <p:spPr>
          <a:xfrm>
            <a:off x="9260010" y="2993294"/>
            <a:ext cx="2808494" cy="2031325"/>
          </a:xfrm>
          <a:prstGeom prst="rect">
            <a:avLst/>
          </a:prstGeom>
          <a:noFill/>
        </p:spPr>
        <p:txBody>
          <a:bodyPr wrap="square">
            <a:spAutoFit/>
          </a:bodyPr>
          <a:lstStyle/>
          <a:p>
            <a:pPr>
              <a:spcBef>
                <a:spcPts val="1800"/>
              </a:spcBef>
            </a:pPr>
            <a:r>
              <a:rPr lang="en-US" dirty="0"/>
              <a:t>IR systems should grow our collective understanding of our physical and social environments and our relations with them; as well as realize social good</a:t>
            </a:r>
            <a:endParaRPr lang="en-CA" dirty="0"/>
          </a:p>
        </p:txBody>
      </p:sp>
      <p:sp>
        <p:nvSpPr>
          <p:cNvPr id="114" name="TextBox 113">
            <a:extLst>
              <a:ext uri="{FF2B5EF4-FFF2-40B4-BE49-F238E27FC236}">
                <a16:creationId xmlns:a16="http://schemas.microsoft.com/office/drawing/2014/main" id="{34AE525E-F789-5B63-8BCC-B70B20C6BF10}"/>
              </a:ext>
            </a:extLst>
          </p:cNvPr>
          <p:cNvSpPr txBox="1"/>
          <p:nvPr/>
        </p:nvSpPr>
        <p:spPr>
          <a:xfrm>
            <a:off x="8874839" y="5269891"/>
            <a:ext cx="3245646" cy="1477328"/>
          </a:xfrm>
          <a:prstGeom prst="rect">
            <a:avLst/>
          </a:prstGeom>
          <a:noFill/>
        </p:spPr>
        <p:txBody>
          <a:bodyPr wrap="square">
            <a:spAutoFit/>
          </a:bodyPr>
          <a:lstStyle/>
          <a:p>
            <a:pPr>
              <a:spcBef>
                <a:spcPts val="1800"/>
              </a:spcBef>
            </a:pPr>
            <a:r>
              <a:rPr lang="en-US" dirty="0"/>
              <a:t>IR systems should make space for</a:t>
            </a:r>
            <a:r>
              <a:rPr lang="en-CA" dirty="0"/>
              <a:t> social deliberation and negotiation made equitable by countering asymmetric power relations between groups</a:t>
            </a:r>
            <a:r>
              <a:rPr lang="en-US" dirty="0"/>
              <a:t> </a:t>
            </a:r>
            <a:endParaRPr lang="en-CA" dirty="0"/>
          </a:p>
        </p:txBody>
      </p:sp>
      <p:sp>
        <p:nvSpPr>
          <p:cNvPr id="115" name="TextBox 114">
            <a:extLst>
              <a:ext uri="{FF2B5EF4-FFF2-40B4-BE49-F238E27FC236}">
                <a16:creationId xmlns:a16="http://schemas.microsoft.com/office/drawing/2014/main" id="{2EB10142-84F7-6961-C19C-C5D34B6F0B78}"/>
              </a:ext>
            </a:extLst>
          </p:cNvPr>
          <p:cNvSpPr txBox="1"/>
          <p:nvPr/>
        </p:nvSpPr>
        <p:spPr>
          <a:xfrm>
            <a:off x="0" y="6581001"/>
            <a:ext cx="12192000" cy="276999"/>
          </a:xfrm>
          <a:prstGeom prst="rect">
            <a:avLst/>
          </a:prstGeom>
          <a:noFill/>
        </p:spPr>
        <p:txBody>
          <a:bodyPr wrap="square" anchor="b">
            <a:spAutoFit/>
          </a:bodyPr>
          <a:lstStyle/>
          <a:p>
            <a:pPr algn="ctr"/>
            <a:r>
              <a:rPr lang="en-US" sz="1200" dirty="0"/>
              <a:t>Mitra. </a:t>
            </a:r>
            <a:r>
              <a:rPr lang="en-US" sz="1200" dirty="0">
                <a:hlinkClick r:id="rId11"/>
              </a:rPr>
              <a:t>Towards Critical IR Theories and Practices</a:t>
            </a:r>
            <a:r>
              <a:rPr lang="en-US" sz="1200" dirty="0"/>
              <a:t>. In SIGIR Forum, 2026.</a:t>
            </a:r>
            <a:endParaRPr lang="en-CA" sz="1200" dirty="0"/>
          </a:p>
        </p:txBody>
      </p:sp>
    </p:spTree>
    <p:extLst>
      <p:ext uri="{BB962C8B-B14F-4D97-AF65-F5344CB8AC3E}">
        <p14:creationId xmlns:p14="http://schemas.microsoft.com/office/powerpoint/2010/main" val="1350534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p:bldP spid="1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72AE79-0D03-73EF-9701-6123D8B4AD6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5F63E34-08BA-F688-E74F-FD8644B7318A}"/>
              </a:ext>
            </a:extLst>
          </p:cNvPr>
          <p:cNvSpPr>
            <a:spLocks noGrp="1"/>
          </p:cNvSpPr>
          <p:nvPr>
            <p:ph type="title"/>
          </p:nvPr>
        </p:nvSpPr>
        <p:spPr>
          <a:xfrm>
            <a:off x="831850" y="2045283"/>
            <a:ext cx="10515600" cy="1399222"/>
          </a:xfrm>
        </p:spPr>
        <p:txBody>
          <a:bodyPr anchor="ctr"/>
          <a:lstStyle/>
          <a:p>
            <a:pPr algn="ctr"/>
            <a:r>
              <a:rPr lang="en-CA" dirty="0"/>
              <a:t>Praxis</a:t>
            </a:r>
          </a:p>
        </p:txBody>
      </p:sp>
      <p:sp>
        <p:nvSpPr>
          <p:cNvPr id="5" name="Text Placeholder 4">
            <a:extLst>
              <a:ext uri="{FF2B5EF4-FFF2-40B4-BE49-F238E27FC236}">
                <a16:creationId xmlns:a16="http://schemas.microsoft.com/office/drawing/2014/main" id="{6269D51E-B4A3-7061-1E17-D724AB53352C}"/>
              </a:ext>
            </a:extLst>
          </p:cNvPr>
          <p:cNvSpPr>
            <a:spLocks noGrp="1"/>
          </p:cNvSpPr>
          <p:nvPr>
            <p:ph type="body" idx="1"/>
          </p:nvPr>
        </p:nvSpPr>
        <p:spPr>
          <a:xfrm>
            <a:off x="831850" y="3444505"/>
            <a:ext cx="10515600" cy="1961039"/>
          </a:xfrm>
        </p:spPr>
        <p:txBody>
          <a:bodyPr>
            <a:normAutofit/>
          </a:bodyPr>
          <a:lstStyle/>
          <a:p>
            <a:pPr algn="ctr"/>
            <a:r>
              <a:rPr lang="en-CA" sz="3600" dirty="0"/>
              <a:t>Affirm emancipatory praxis and movement building as research practices</a:t>
            </a:r>
          </a:p>
        </p:txBody>
      </p:sp>
    </p:spTree>
    <p:extLst>
      <p:ext uri="{BB962C8B-B14F-4D97-AF65-F5344CB8AC3E}">
        <p14:creationId xmlns:p14="http://schemas.microsoft.com/office/powerpoint/2010/main" val="41203096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phic 12" descr="A short brushstroke">
            <a:extLst>
              <a:ext uri="{FF2B5EF4-FFF2-40B4-BE49-F238E27FC236}">
                <a16:creationId xmlns:a16="http://schemas.microsoft.com/office/drawing/2014/main" id="{D0ABBB2A-126A-DC82-4E02-A8C168A373A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091729" y="-216619"/>
            <a:ext cx="8152532" cy="8152532"/>
          </a:xfrm>
          <a:prstGeom prst="rect">
            <a:avLst/>
          </a:prstGeom>
        </p:spPr>
      </p:pic>
      <p:grpSp>
        <p:nvGrpSpPr>
          <p:cNvPr id="12" name="Group 11">
            <a:extLst>
              <a:ext uri="{FF2B5EF4-FFF2-40B4-BE49-F238E27FC236}">
                <a16:creationId xmlns:a16="http://schemas.microsoft.com/office/drawing/2014/main" id="{4D74528B-59E5-AF1C-7394-A0A62C0AB411}"/>
              </a:ext>
            </a:extLst>
          </p:cNvPr>
          <p:cNvGrpSpPr/>
          <p:nvPr/>
        </p:nvGrpSpPr>
        <p:grpSpPr>
          <a:xfrm>
            <a:off x="5180011" y="827897"/>
            <a:ext cx="6172201" cy="5591090"/>
            <a:chOff x="2463613" y="1590580"/>
            <a:chExt cx="7264773" cy="6580793"/>
          </a:xfrm>
        </p:grpSpPr>
        <p:pic>
          <p:nvPicPr>
            <p:cNvPr id="9" name="Picture 8">
              <a:extLst>
                <a:ext uri="{FF2B5EF4-FFF2-40B4-BE49-F238E27FC236}">
                  <a16:creationId xmlns:a16="http://schemas.microsoft.com/office/drawing/2014/main" id="{9DF1AD65-9F1E-5059-4517-C85CBE9C9524}"/>
                </a:ext>
              </a:extLst>
            </p:cNvPr>
            <p:cNvPicPr>
              <a:picLocks noChangeAspect="1"/>
            </p:cNvPicPr>
            <p:nvPr/>
          </p:nvPicPr>
          <p:blipFill>
            <a:blip r:embed="rId3"/>
            <a:stretch>
              <a:fillRect/>
            </a:stretch>
          </p:blipFill>
          <p:spPr>
            <a:xfrm>
              <a:off x="2463613" y="5161317"/>
              <a:ext cx="7245722" cy="3010056"/>
            </a:xfrm>
            <a:prstGeom prst="rect">
              <a:avLst/>
            </a:prstGeom>
          </p:spPr>
        </p:pic>
        <p:pic>
          <p:nvPicPr>
            <p:cNvPr id="7" name="Picture 6">
              <a:extLst>
                <a:ext uri="{FF2B5EF4-FFF2-40B4-BE49-F238E27FC236}">
                  <a16:creationId xmlns:a16="http://schemas.microsoft.com/office/drawing/2014/main" id="{D5247FFB-CB16-4F10-EDEA-CEC62C245C09}"/>
                </a:ext>
              </a:extLst>
            </p:cNvPr>
            <p:cNvPicPr>
              <a:picLocks noChangeAspect="1"/>
            </p:cNvPicPr>
            <p:nvPr/>
          </p:nvPicPr>
          <p:blipFill>
            <a:blip r:embed="rId4"/>
            <a:stretch>
              <a:fillRect/>
            </a:stretch>
          </p:blipFill>
          <p:spPr>
            <a:xfrm>
              <a:off x="2463613" y="1590580"/>
              <a:ext cx="7264773" cy="3676839"/>
            </a:xfrm>
            <a:prstGeom prst="rect">
              <a:avLst/>
            </a:prstGeom>
          </p:spPr>
        </p:pic>
      </p:grpSp>
      <p:sp>
        <p:nvSpPr>
          <p:cNvPr id="4" name="Title 3">
            <a:extLst>
              <a:ext uri="{FF2B5EF4-FFF2-40B4-BE49-F238E27FC236}">
                <a16:creationId xmlns:a16="http://schemas.microsoft.com/office/drawing/2014/main" id="{3580479B-89DB-F401-6B4B-35A56FBFB3E0}"/>
              </a:ext>
            </a:extLst>
          </p:cNvPr>
          <p:cNvSpPr>
            <a:spLocks noGrp="1"/>
          </p:cNvSpPr>
          <p:nvPr>
            <p:ph type="title"/>
          </p:nvPr>
        </p:nvSpPr>
        <p:spPr>
          <a:xfrm>
            <a:off x="839788" y="457200"/>
            <a:ext cx="3932237" cy="1049731"/>
          </a:xfrm>
        </p:spPr>
        <p:txBody>
          <a:bodyPr>
            <a:normAutofit/>
          </a:bodyPr>
          <a:lstStyle/>
          <a:p>
            <a:r>
              <a:rPr lang="en-CA" sz="6600" dirty="0"/>
              <a:t>Praxis</a:t>
            </a:r>
          </a:p>
        </p:txBody>
      </p:sp>
      <p:sp>
        <p:nvSpPr>
          <p:cNvPr id="11" name="Text Placeholder 10">
            <a:extLst>
              <a:ext uri="{FF2B5EF4-FFF2-40B4-BE49-F238E27FC236}">
                <a16:creationId xmlns:a16="http://schemas.microsoft.com/office/drawing/2014/main" id="{4B8A3E22-40D3-D13C-9F3E-45D37E9778B0}"/>
              </a:ext>
            </a:extLst>
          </p:cNvPr>
          <p:cNvSpPr>
            <a:spLocks noGrp="1"/>
          </p:cNvSpPr>
          <p:nvPr>
            <p:ph type="body" sz="half" idx="2"/>
          </p:nvPr>
        </p:nvSpPr>
        <p:spPr>
          <a:xfrm>
            <a:off x="343334" y="2782346"/>
            <a:ext cx="4925144" cy="1996537"/>
          </a:xfrm>
        </p:spPr>
        <p:txBody>
          <a:bodyPr>
            <a:normAutofit/>
          </a:bodyPr>
          <a:lstStyle/>
          <a:p>
            <a:pPr algn="ctr">
              <a:lnSpc>
                <a:spcPct val="100000"/>
              </a:lnSpc>
              <a:spcBef>
                <a:spcPts val="0"/>
              </a:spcBef>
            </a:pPr>
            <a:r>
              <a:rPr lang="en-CA" sz="4000" dirty="0"/>
              <a:t> liberatory research</a:t>
            </a:r>
          </a:p>
          <a:p>
            <a:pPr algn="ctr">
              <a:lnSpc>
                <a:spcPct val="100000"/>
              </a:lnSpc>
              <a:spcBef>
                <a:spcPts val="0"/>
              </a:spcBef>
            </a:pPr>
            <a:r>
              <a:rPr lang="en-CA" sz="4000" dirty="0"/>
              <a:t>+</a:t>
            </a:r>
          </a:p>
          <a:p>
            <a:pPr algn="ctr">
              <a:lnSpc>
                <a:spcPct val="100000"/>
              </a:lnSpc>
              <a:spcBef>
                <a:spcPts val="0"/>
              </a:spcBef>
            </a:pPr>
            <a:r>
              <a:rPr lang="en-CA" sz="4000" dirty="0"/>
              <a:t>liberatory action</a:t>
            </a:r>
          </a:p>
        </p:txBody>
      </p:sp>
      <p:sp>
        <p:nvSpPr>
          <p:cNvPr id="14" name="TextBox 13">
            <a:extLst>
              <a:ext uri="{FF2B5EF4-FFF2-40B4-BE49-F238E27FC236}">
                <a16:creationId xmlns:a16="http://schemas.microsoft.com/office/drawing/2014/main" id="{DAECCE8B-BA5D-E3CB-1B3B-115883551BA6}"/>
              </a:ext>
            </a:extLst>
          </p:cNvPr>
          <p:cNvSpPr txBox="1"/>
          <p:nvPr/>
        </p:nvSpPr>
        <p:spPr>
          <a:xfrm>
            <a:off x="0" y="6581001"/>
            <a:ext cx="12192000" cy="276999"/>
          </a:xfrm>
          <a:prstGeom prst="rect">
            <a:avLst/>
          </a:prstGeom>
          <a:noFill/>
        </p:spPr>
        <p:txBody>
          <a:bodyPr wrap="square">
            <a:spAutoFit/>
          </a:bodyPr>
          <a:lstStyle/>
          <a:p>
            <a:pPr algn="ctr"/>
            <a:r>
              <a:rPr lang="en-US" sz="1200" dirty="0"/>
              <a:t>Mitra. </a:t>
            </a:r>
            <a:r>
              <a:rPr lang="en-US" sz="1200" dirty="0">
                <a:hlinkClick r:id="rId5"/>
              </a:rPr>
              <a:t>Towards Critical IR Theories and Practices</a:t>
            </a:r>
            <a:r>
              <a:rPr lang="en-US" sz="1200" dirty="0"/>
              <a:t>. In SIGIR Forum, 2026.</a:t>
            </a:r>
            <a:endParaRPr lang="en-CA" sz="1200" dirty="0"/>
          </a:p>
        </p:txBody>
      </p:sp>
    </p:spTree>
    <p:extLst>
      <p:ext uri="{BB962C8B-B14F-4D97-AF65-F5344CB8AC3E}">
        <p14:creationId xmlns:p14="http://schemas.microsoft.com/office/powerpoint/2010/main" val="9140747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8F27E-495E-AC42-6BEC-9545568AD16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190E253-DC9F-3C41-316C-17F665239738}"/>
              </a:ext>
            </a:extLst>
          </p:cNvPr>
          <p:cNvPicPr>
            <a:picLocks noChangeAspect="1"/>
          </p:cNvPicPr>
          <p:nvPr/>
        </p:nvPicPr>
        <p:blipFill>
          <a:blip r:embed="rId3"/>
          <a:stretch>
            <a:fillRect/>
          </a:stretch>
        </p:blipFill>
        <p:spPr>
          <a:xfrm>
            <a:off x="0" y="-11778"/>
            <a:ext cx="12192000" cy="5055364"/>
          </a:xfrm>
          <a:prstGeom prst="rect">
            <a:avLst/>
          </a:prstGeom>
        </p:spPr>
      </p:pic>
      <p:sp>
        <p:nvSpPr>
          <p:cNvPr id="9" name="TextBox 8">
            <a:extLst>
              <a:ext uri="{FF2B5EF4-FFF2-40B4-BE49-F238E27FC236}">
                <a16:creationId xmlns:a16="http://schemas.microsoft.com/office/drawing/2014/main" id="{F9B5FB17-1A7B-B533-EC3C-0896F7DC39CD}"/>
              </a:ext>
            </a:extLst>
          </p:cNvPr>
          <p:cNvSpPr txBox="1"/>
          <p:nvPr/>
        </p:nvSpPr>
        <p:spPr>
          <a:xfrm>
            <a:off x="1883696" y="5669686"/>
            <a:ext cx="7219509" cy="523220"/>
          </a:xfrm>
          <a:prstGeom prst="rect">
            <a:avLst/>
          </a:prstGeom>
          <a:noFill/>
        </p:spPr>
        <p:txBody>
          <a:bodyPr wrap="square" anchor="b">
            <a:spAutoFit/>
          </a:bodyPr>
          <a:lstStyle/>
          <a:p>
            <a:pPr algn="ctr"/>
            <a:r>
              <a:rPr lang="en-US" sz="2800" dirty="0">
                <a:latin typeface="Aptos SemiBold" panose="020B0004020202020204" pitchFamily="34" charset="0"/>
                <a:hlinkClick r:id="rId4"/>
              </a:rPr>
              <a:t>https://jedi.inertial.science/asist2026/</a:t>
            </a:r>
            <a:endParaRPr lang="en-US" sz="2800" dirty="0">
              <a:latin typeface="Aptos SemiBold" panose="020B0004020202020204" pitchFamily="34" charset="0"/>
            </a:endParaRPr>
          </a:p>
        </p:txBody>
      </p:sp>
      <p:pic>
        <p:nvPicPr>
          <p:cNvPr id="13" name="Picture 12">
            <a:extLst>
              <a:ext uri="{FF2B5EF4-FFF2-40B4-BE49-F238E27FC236}">
                <a16:creationId xmlns:a16="http://schemas.microsoft.com/office/drawing/2014/main" id="{38568768-E9A1-9626-7E66-D5871C7300F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1296" y="5149768"/>
            <a:ext cx="1652400" cy="1652400"/>
          </a:xfrm>
          <a:prstGeom prst="rect">
            <a:avLst/>
          </a:prstGeom>
        </p:spPr>
      </p:pic>
      <p:pic>
        <p:nvPicPr>
          <p:cNvPr id="19" name="Picture 18" descr="asist_2026_Bangkok_outlines November Dates with virtual">
            <a:extLst>
              <a:ext uri="{FF2B5EF4-FFF2-40B4-BE49-F238E27FC236}">
                <a16:creationId xmlns:a16="http://schemas.microsoft.com/office/drawing/2014/main" id="{BCFD15EF-120B-A33B-BE34-08BEE7F9A8B3}"/>
              </a:ext>
            </a:extLst>
          </p:cNvPr>
          <p:cNvPicPr>
            <a:picLocks noChangeAspect="1"/>
          </p:cNvPicPr>
          <p:nvPr/>
        </p:nvPicPr>
        <p:blipFill>
          <a:blip r:embed="rId6"/>
          <a:stretch>
            <a:fillRect/>
          </a:stretch>
        </p:blipFill>
        <p:spPr>
          <a:xfrm>
            <a:off x="9103204" y="5012490"/>
            <a:ext cx="2857500" cy="1714500"/>
          </a:xfrm>
          <a:prstGeom prst="rect">
            <a:avLst/>
          </a:prstGeom>
        </p:spPr>
      </p:pic>
    </p:spTree>
    <p:extLst>
      <p:ext uri="{BB962C8B-B14F-4D97-AF65-F5344CB8AC3E}">
        <p14:creationId xmlns:p14="http://schemas.microsoft.com/office/powerpoint/2010/main" val="31226494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FD27E72C-FC52-ACB2-FA54-B5ECBE0C9A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551" r="6551"/>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
        <p:nvSpPr>
          <p:cNvPr id="2" name="Title 2">
            <a:extLst>
              <a:ext uri="{FF2B5EF4-FFF2-40B4-BE49-F238E27FC236}">
                <a16:creationId xmlns:a16="http://schemas.microsoft.com/office/drawing/2014/main" id="{4034BD07-2544-94E1-D1C8-4400D3D7537A}"/>
              </a:ext>
            </a:extLst>
          </p:cNvPr>
          <p:cNvSpPr txBox="1">
            <a:spLocks/>
          </p:cNvSpPr>
          <p:nvPr/>
        </p:nvSpPr>
        <p:spPr>
          <a:xfrm>
            <a:off x="479601" y="1045110"/>
            <a:ext cx="5430480" cy="268483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sz="4000" dirty="0"/>
              <a:t>“Another world is not only possible, she is on her way. On a quiet day, I can hear her breathing.”</a:t>
            </a:r>
          </a:p>
        </p:txBody>
      </p:sp>
      <p:sp>
        <p:nvSpPr>
          <p:cNvPr id="3" name="Text Placeholder 3">
            <a:extLst>
              <a:ext uri="{FF2B5EF4-FFF2-40B4-BE49-F238E27FC236}">
                <a16:creationId xmlns:a16="http://schemas.microsoft.com/office/drawing/2014/main" id="{DC320941-657F-324F-5E7B-BEFBDE4BAAF7}"/>
              </a:ext>
            </a:extLst>
          </p:cNvPr>
          <p:cNvSpPr txBox="1">
            <a:spLocks/>
          </p:cNvSpPr>
          <p:nvPr/>
        </p:nvSpPr>
        <p:spPr>
          <a:xfrm>
            <a:off x="479601" y="3866466"/>
            <a:ext cx="5430480" cy="5522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buNone/>
            </a:pPr>
            <a:r>
              <a:rPr lang="en-US" dirty="0"/>
              <a:t>– Arundhati Roy</a:t>
            </a:r>
          </a:p>
        </p:txBody>
      </p:sp>
      <p:grpSp>
        <p:nvGrpSpPr>
          <p:cNvPr id="6" name="Group 5">
            <a:extLst>
              <a:ext uri="{FF2B5EF4-FFF2-40B4-BE49-F238E27FC236}">
                <a16:creationId xmlns:a16="http://schemas.microsoft.com/office/drawing/2014/main" id="{4438D873-A40E-7C4C-23C8-CEFA82BF8D10}"/>
              </a:ext>
            </a:extLst>
          </p:cNvPr>
          <p:cNvGrpSpPr/>
          <p:nvPr/>
        </p:nvGrpSpPr>
        <p:grpSpPr>
          <a:xfrm>
            <a:off x="132510" y="6439332"/>
            <a:ext cx="6472419" cy="310967"/>
            <a:chOff x="3995884" y="6355650"/>
            <a:chExt cx="8087191" cy="392261"/>
          </a:xfrm>
        </p:grpSpPr>
        <p:grpSp>
          <p:nvGrpSpPr>
            <p:cNvPr id="7" name="Group 6">
              <a:extLst>
                <a:ext uri="{FF2B5EF4-FFF2-40B4-BE49-F238E27FC236}">
                  <a16:creationId xmlns:a16="http://schemas.microsoft.com/office/drawing/2014/main" id="{432DC24D-A0C6-ED45-3150-7E9BF9FBA0EA}"/>
                </a:ext>
              </a:extLst>
            </p:cNvPr>
            <p:cNvGrpSpPr/>
            <p:nvPr/>
          </p:nvGrpSpPr>
          <p:grpSpPr>
            <a:xfrm>
              <a:off x="6737013" y="6357662"/>
              <a:ext cx="2489251" cy="388237"/>
              <a:chOff x="6710352" y="6359674"/>
              <a:chExt cx="2489251" cy="388237"/>
            </a:xfrm>
          </p:grpSpPr>
          <p:sp>
            <p:nvSpPr>
              <p:cNvPr id="14" name="TextBox 13">
                <a:extLst>
                  <a:ext uri="{FF2B5EF4-FFF2-40B4-BE49-F238E27FC236}">
                    <a16:creationId xmlns:a16="http://schemas.microsoft.com/office/drawing/2014/main" id="{B0AA64C2-938A-1070-5FE8-BFCE1B390299}"/>
                  </a:ext>
                </a:extLst>
              </p:cNvPr>
              <p:cNvSpPr txBox="1"/>
              <p:nvPr/>
            </p:nvSpPr>
            <p:spPr>
              <a:xfrm>
                <a:off x="6710352" y="6359674"/>
                <a:ext cx="2489251" cy="388237"/>
              </a:xfrm>
              <a:prstGeom prst="rect">
                <a:avLst/>
              </a:prstGeom>
              <a:noFill/>
            </p:spPr>
            <p:txBody>
              <a:bodyPr wrap="square">
                <a:spAutoFit/>
              </a:bodyPr>
              <a:lstStyle/>
              <a:p>
                <a:r>
                  <a:rPr lang="en-CA" sz="1400" dirty="0">
                    <a:latin typeface="Aptos Light" panose="020B0004020202020204" pitchFamily="34" charset="0"/>
                  </a:rPr>
                  <a:t>       @bmitra.bsky.social</a:t>
                </a:r>
              </a:p>
            </p:txBody>
          </p:sp>
          <p:pic>
            <p:nvPicPr>
              <p:cNvPr id="15" name="Picture 14">
                <a:extLst>
                  <a:ext uri="{FF2B5EF4-FFF2-40B4-BE49-F238E27FC236}">
                    <a16:creationId xmlns:a16="http://schemas.microsoft.com/office/drawing/2014/main" id="{51FCF8AB-B7C5-DF55-367F-D7EEC1355EFA}"/>
                  </a:ext>
                </a:extLst>
              </p:cNvPr>
              <p:cNvPicPr>
                <a:picLocks noChangeAspect="1"/>
              </p:cNvPicPr>
              <p:nvPr/>
            </p:nvPicPr>
            <p:blipFill>
              <a:blip r:embed="rId4">
                <a:biLevel thresh="75000"/>
              </a:blip>
              <a:stretch>
                <a:fillRect/>
              </a:stretch>
            </p:blipFill>
            <p:spPr>
              <a:xfrm>
                <a:off x="6737013" y="6401803"/>
                <a:ext cx="323116" cy="286537"/>
              </a:xfrm>
              <a:prstGeom prst="rect">
                <a:avLst/>
              </a:prstGeom>
            </p:spPr>
          </p:pic>
        </p:grpSp>
        <p:grpSp>
          <p:nvGrpSpPr>
            <p:cNvPr id="8" name="Group 7">
              <a:extLst>
                <a:ext uri="{FF2B5EF4-FFF2-40B4-BE49-F238E27FC236}">
                  <a16:creationId xmlns:a16="http://schemas.microsoft.com/office/drawing/2014/main" id="{7608A20B-34B8-86A1-E2A4-E06CE7F8ED3A}"/>
                </a:ext>
              </a:extLst>
            </p:cNvPr>
            <p:cNvGrpSpPr/>
            <p:nvPr/>
          </p:nvGrpSpPr>
          <p:grpSpPr>
            <a:xfrm>
              <a:off x="9226264" y="6359674"/>
              <a:ext cx="2856811" cy="388237"/>
              <a:chOff x="9226264" y="6359674"/>
              <a:chExt cx="2856811" cy="388237"/>
            </a:xfrm>
          </p:grpSpPr>
          <p:sp>
            <p:nvSpPr>
              <p:cNvPr id="12" name="TextBox 11">
                <a:extLst>
                  <a:ext uri="{FF2B5EF4-FFF2-40B4-BE49-F238E27FC236}">
                    <a16:creationId xmlns:a16="http://schemas.microsoft.com/office/drawing/2014/main" id="{C204A405-EF1B-D32E-5DFF-FB3E55D8196D}"/>
                  </a:ext>
                </a:extLst>
              </p:cNvPr>
              <p:cNvSpPr txBox="1"/>
              <p:nvPr/>
            </p:nvSpPr>
            <p:spPr>
              <a:xfrm>
                <a:off x="9226264" y="6359674"/>
                <a:ext cx="2856811" cy="388237"/>
              </a:xfrm>
              <a:prstGeom prst="rect">
                <a:avLst/>
              </a:prstGeom>
              <a:noFill/>
            </p:spPr>
            <p:txBody>
              <a:bodyPr wrap="square">
                <a:spAutoFit/>
              </a:bodyPr>
              <a:lstStyle/>
              <a:p>
                <a:r>
                  <a:rPr lang="en-CA" sz="1400" dirty="0">
                    <a:latin typeface="Aptos Light" panose="020B0004020202020204" pitchFamily="34" charset="0"/>
                  </a:rPr>
                  <a:t>       bhaskar.mitra@acm.org</a:t>
                </a:r>
              </a:p>
            </p:txBody>
          </p:sp>
          <p:pic>
            <p:nvPicPr>
              <p:cNvPr id="13" name="Picture 12">
                <a:extLst>
                  <a:ext uri="{FF2B5EF4-FFF2-40B4-BE49-F238E27FC236}">
                    <a16:creationId xmlns:a16="http://schemas.microsoft.com/office/drawing/2014/main" id="{7FBC5B11-E509-B79B-EA9B-E0D30BF269E1}"/>
                  </a:ext>
                </a:extLst>
              </p:cNvPr>
              <p:cNvPicPr>
                <a:picLocks noChangeAspect="1"/>
              </p:cNvPicPr>
              <p:nvPr/>
            </p:nvPicPr>
            <p:blipFill>
              <a:blip r:embed="rId5">
                <a:biLevel thresh="75000"/>
                <a:extLst>
                  <a:ext uri="{BEBA8EAE-BF5A-486C-A8C5-ECC9F3942E4B}">
                    <a14:imgProps xmlns:a14="http://schemas.microsoft.com/office/drawing/2010/main">
                      <a14:imgLayer r:embed="rId6">
                        <a14:imgEffect>
                          <a14:saturation sat="0"/>
                        </a14:imgEffect>
                      </a14:imgLayer>
                    </a14:imgProps>
                  </a:ext>
                </a:extLst>
              </a:blip>
              <a:stretch>
                <a:fillRect/>
              </a:stretch>
            </p:blipFill>
            <p:spPr>
              <a:xfrm>
                <a:off x="9226264" y="6400340"/>
                <a:ext cx="375231" cy="288000"/>
              </a:xfrm>
              <a:prstGeom prst="rect">
                <a:avLst/>
              </a:prstGeom>
            </p:spPr>
          </p:pic>
        </p:grpSp>
        <p:grpSp>
          <p:nvGrpSpPr>
            <p:cNvPr id="9" name="Group 8">
              <a:extLst>
                <a:ext uri="{FF2B5EF4-FFF2-40B4-BE49-F238E27FC236}">
                  <a16:creationId xmlns:a16="http://schemas.microsoft.com/office/drawing/2014/main" id="{2C500263-69E4-369E-27F2-3D52FE2B726A}"/>
                </a:ext>
              </a:extLst>
            </p:cNvPr>
            <p:cNvGrpSpPr/>
            <p:nvPr/>
          </p:nvGrpSpPr>
          <p:grpSpPr>
            <a:xfrm>
              <a:off x="3995884" y="6355650"/>
              <a:ext cx="2741129" cy="388237"/>
              <a:chOff x="3995884" y="6355650"/>
              <a:chExt cx="2741129" cy="388237"/>
            </a:xfrm>
          </p:grpSpPr>
          <p:pic>
            <p:nvPicPr>
              <p:cNvPr id="10" name="Picture 9">
                <a:extLst>
                  <a:ext uri="{FF2B5EF4-FFF2-40B4-BE49-F238E27FC236}">
                    <a16:creationId xmlns:a16="http://schemas.microsoft.com/office/drawing/2014/main" id="{A91B57B4-BD9A-7199-86B3-DEC73974797B}"/>
                  </a:ext>
                </a:extLst>
              </p:cNvPr>
              <p:cNvPicPr>
                <a:picLocks noChangeAspect="1"/>
              </p:cNvPicPr>
              <p:nvPr/>
            </p:nvPicPr>
            <p:blipFill>
              <a:blip r:embed="rId7">
                <a:biLevel thresh="75000"/>
              </a:blip>
              <a:stretch>
                <a:fillRect/>
              </a:stretch>
            </p:blipFill>
            <p:spPr>
              <a:xfrm>
                <a:off x="4026997" y="6395767"/>
                <a:ext cx="288000" cy="288000"/>
              </a:xfrm>
              <a:prstGeom prst="rect">
                <a:avLst/>
              </a:prstGeom>
            </p:spPr>
          </p:pic>
          <p:sp>
            <p:nvSpPr>
              <p:cNvPr id="11" name="TextBox 10">
                <a:extLst>
                  <a:ext uri="{FF2B5EF4-FFF2-40B4-BE49-F238E27FC236}">
                    <a16:creationId xmlns:a16="http://schemas.microsoft.com/office/drawing/2014/main" id="{F5B3F09B-1281-45B0-6785-C43D430E1288}"/>
                  </a:ext>
                </a:extLst>
              </p:cNvPr>
              <p:cNvSpPr txBox="1"/>
              <p:nvPr/>
            </p:nvSpPr>
            <p:spPr>
              <a:xfrm>
                <a:off x="3995884" y="6355650"/>
                <a:ext cx="2741129" cy="388237"/>
              </a:xfrm>
              <a:prstGeom prst="rect">
                <a:avLst/>
              </a:prstGeom>
              <a:noFill/>
            </p:spPr>
            <p:txBody>
              <a:bodyPr wrap="square">
                <a:spAutoFit/>
              </a:bodyPr>
              <a:lstStyle/>
              <a:p>
                <a:r>
                  <a:rPr lang="en-CA" sz="1400" dirty="0">
                    <a:latin typeface="Aptos Light" panose="020B0004020202020204" pitchFamily="34" charset="0"/>
                  </a:rPr>
                  <a:t>      bhaskar-mitra.github.io</a:t>
                </a:r>
              </a:p>
            </p:txBody>
          </p:sp>
        </p:grpSp>
      </p:grpSp>
      <p:sp>
        <p:nvSpPr>
          <p:cNvPr id="17" name="Title 3">
            <a:extLst>
              <a:ext uri="{FF2B5EF4-FFF2-40B4-BE49-F238E27FC236}">
                <a16:creationId xmlns:a16="http://schemas.microsoft.com/office/drawing/2014/main" id="{D7EC3F80-0436-9A06-EB2A-3637B24D7D8E}"/>
              </a:ext>
            </a:extLst>
          </p:cNvPr>
          <p:cNvSpPr txBox="1">
            <a:spLocks/>
          </p:cNvSpPr>
          <p:nvPr/>
        </p:nvSpPr>
        <p:spPr>
          <a:xfrm>
            <a:off x="1163170" y="5043879"/>
            <a:ext cx="4063343" cy="10388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CA" sz="4800" dirty="0"/>
              <a:t>THANK YOU</a:t>
            </a:r>
          </a:p>
        </p:txBody>
      </p:sp>
    </p:spTree>
    <p:extLst>
      <p:ext uri="{BB962C8B-B14F-4D97-AF65-F5344CB8AC3E}">
        <p14:creationId xmlns:p14="http://schemas.microsoft.com/office/powerpoint/2010/main" val="10162744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61773</TotalTime>
  <Words>1835</Words>
  <Application>Microsoft Office PowerPoint</Application>
  <PresentationFormat>Widescreen</PresentationFormat>
  <Paragraphs>144</Paragraphs>
  <Slides>28</Slides>
  <Notes>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28</vt:i4>
      </vt:variant>
    </vt:vector>
  </HeadingPairs>
  <TitlesOfParts>
    <vt:vector size="37" baseType="lpstr">
      <vt:lpstr>Aptos</vt:lpstr>
      <vt:lpstr>Aptos Black</vt:lpstr>
      <vt:lpstr>Aptos Display</vt:lpstr>
      <vt:lpstr>Aptos Light</vt:lpstr>
      <vt:lpstr>Aptos Narrow</vt:lpstr>
      <vt:lpstr>Aptos SemiBold</vt:lpstr>
      <vt:lpstr>Arial</vt:lpstr>
      <vt:lpstr>Wingdings</vt:lpstr>
      <vt:lpstr>Office Theme</vt:lpstr>
      <vt:lpstr>PowerPoint Presentation</vt:lpstr>
      <vt:lpstr>PowerPoint Presentation</vt:lpstr>
      <vt:lpstr>PowerPoint Presentation</vt:lpstr>
      <vt:lpstr>An inconvenient truth about IR</vt:lpstr>
      <vt:lpstr>AI Persuasion</vt:lpstr>
      <vt:lpstr>PowerPoint Presentation</vt:lpstr>
      <vt:lpstr>How do we frame societal concerns in IR?</vt:lpstr>
      <vt:lpstr>How do we frame societal concerns in IR?</vt:lpstr>
      <vt:lpstr>The two frames of IR &amp; Society</vt:lpstr>
      <vt:lpstr>Shifting towards critical IR theories and practices</vt:lpstr>
      <vt:lpstr>Five recommendations for Critical IR</vt:lpstr>
      <vt:lpstr>Social construction of technology</vt:lpstr>
      <vt:lpstr>What futures are we building?</vt:lpstr>
      <vt:lpstr>Structural analysis</vt:lpstr>
      <vt:lpstr>IR needs a systemic understanding of our world</vt:lpstr>
      <vt:lpstr>We need to focus on the systemic consequences of IR technologies</vt:lpstr>
      <vt:lpstr>PowerPoint Presentation</vt:lpstr>
      <vt:lpstr>Nondomination</vt:lpstr>
      <vt:lpstr>PowerPoint Presentation</vt:lpstr>
      <vt:lpstr>PowerPoint Presentation</vt:lpstr>
      <vt:lpstr>Critical information theory</vt:lpstr>
      <vt:lpstr>Social construction of knowledge</vt:lpstr>
      <vt:lpstr>Commodified model of information consumption</vt:lpstr>
      <vt:lpstr>Social constructionist view of information and IR</vt:lpstr>
      <vt:lpstr>Praxis</vt:lpstr>
      <vt:lpstr>Praxis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Bhaskar Mitra</dc:creator>
  <cp:lastModifiedBy>Bhaskar Mitra</cp:lastModifiedBy>
  <cp:revision>539</cp:revision>
  <dcterms:created xsi:type="dcterms:W3CDTF">2026-04-03T18:23:53Z</dcterms:created>
  <dcterms:modified xsi:type="dcterms:W3CDTF">2026-09-15T16:15:25Z</dcterms:modified>
</cp:coreProperties>
</file>