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9506" r:id="rId2"/>
    <p:sldId id="9491" r:id="rId3"/>
    <p:sldId id="9501" r:id="rId4"/>
    <p:sldId id="9510" r:id="rId5"/>
    <p:sldId id="9467" r:id="rId6"/>
    <p:sldId id="9422" r:id="rId7"/>
    <p:sldId id="9425" r:id="rId8"/>
    <p:sldId id="9426" r:id="rId9"/>
    <p:sldId id="9377" r:id="rId10"/>
    <p:sldId id="9427" r:id="rId11"/>
    <p:sldId id="9516" r:id="rId12"/>
    <p:sldId id="9428" r:id="rId13"/>
    <p:sldId id="9511" r:id="rId14"/>
    <p:sldId id="9429" r:id="rId15"/>
    <p:sldId id="9432" r:id="rId16"/>
    <p:sldId id="9514" r:id="rId17"/>
    <p:sldId id="9500" r:id="rId18"/>
    <p:sldId id="9521" r:id="rId19"/>
    <p:sldId id="9487" r:id="rId20"/>
    <p:sldId id="951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03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80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0C87B-176C-4F83-AC16-B1B3827A26FA}" type="datetimeFigureOut">
              <a:rPr lang="en-CA" smtClean="0"/>
              <a:t>2026-03-31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1A6E3E-C1B6-489F-85D0-1F25D61DB0E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8665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299A8-4358-4B45-916C-0578E912185C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604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CE640-1B56-4048-9AAD-AA8CFB6DF591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8413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/>
              <a:t>How generative AI may potentially disrupt </a:t>
            </a:r>
            <a:r>
              <a:rPr lang="en-US"/>
              <a:t>how content is produced, consumed, monetized, and manipulated towards specific ends and</a:t>
            </a:r>
            <a:r>
              <a:rPr lang="en-CA"/>
              <a:t> how different </a:t>
            </a:r>
            <a:r>
              <a:rPr lang="en-US" sz="1200"/>
              <a:t>actors and stakeholders operate and related with each other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/>
              <a:t>How they shift and concentrate power while further marginalizing those at the periphery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/>
              <a:t>Impact on academic research and innovation itself as well as the ecological costs of our current AI technology trends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CA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B3131A4-0AE9-43CD-ACD8-A1DDD14BA9CE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35874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19749E-D12A-26FA-FE5A-89D8E880D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E994DC-20FB-C8D8-2A9F-E0045A715B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794C57-9A8C-10C1-FFD7-32818818C1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C0A06B-8BC0-4DF8-95C0-5008367D83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B3131A4-0AE9-43CD-ACD8-A1DDD14BA9CE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0916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E8C47-0BA1-4F6C-9D80-C7C274FEB5B2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4555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299A8-4358-4B45-916C-0578E912185C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9849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C1AB2-8EAD-5AB1-8175-FEEA92B597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8020BA-ED66-EC9E-E303-0BEDD202F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4508F-4064-6D37-2809-C55F3461E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C58B3-3BDE-448A-BA61-F1CAE2037693}" type="datetimeFigureOut">
              <a:rPr lang="en-CA" smtClean="0"/>
              <a:t>2026-03-31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2E04F-1E17-5A5D-3B09-61E9382F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7BE3E-ECD8-F204-9C21-1B78D8C00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20E19-4574-4E59-A844-45DB8D36CC0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454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DE380-709A-50A7-52BA-0F8995EF8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57937A-963C-D93A-6F31-FC4DC63DB8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52A659-1204-ACFE-827E-F9C082097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C58B3-3BDE-448A-BA61-F1CAE2037693}" type="datetimeFigureOut">
              <a:rPr lang="en-CA" smtClean="0"/>
              <a:t>2026-03-31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8B4B76-70B3-7FB0-B705-D1FC3242D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DFB8E-88CF-C138-807E-E6F0912E0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20E19-4574-4E59-A844-45DB8D36CC0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86896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2E8C14-C142-EBC3-FD19-4843D426B2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435345-927D-B415-8182-7BC867917F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EF109F-A631-30C1-D63B-48157748B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C58B3-3BDE-448A-BA61-F1CAE2037693}" type="datetimeFigureOut">
              <a:rPr lang="en-CA" smtClean="0"/>
              <a:t>2026-03-31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6AD6E-4F45-E83B-8F18-114CF0B07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EE494-2647-C98D-49E6-D03BF868E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20E19-4574-4E59-A844-45DB8D36CC0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06030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A38B7-BFFA-6265-DC88-954C1066F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9BCA2-47AC-CD6A-5609-3971E1C5D4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E4A2ED-90B5-E9E3-EE26-9327F41C0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C58B3-3BDE-448A-BA61-F1CAE2037693}" type="datetimeFigureOut">
              <a:rPr lang="en-CA" smtClean="0"/>
              <a:t>2026-03-31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8D2B21-0EF2-3CCD-0995-608FC110C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6C951-9CD9-0611-5745-370CBB398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20E19-4574-4E59-A844-45DB8D36CC0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4197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CD200-F994-D419-E06F-B2D546485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968215-DAF6-66A7-337D-8963D3889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4738E-B602-74F9-D4AD-750353441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C58B3-3BDE-448A-BA61-F1CAE2037693}" type="datetimeFigureOut">
              <a:rPr lang="en-CA" smtClean="0"/>
              <a:t>2026-03-31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82F73-26A4-E419-46CE-CFEE25E06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C42359-4A61-B7D3-47AF-DFECBF487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20E19-4574-4E59-A844-45DB8D36CC0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8334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F0074-B9B9-B0AA-24AB-EF2D23E31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13A03-74AE-E0D5-FE1D-E72D53CF93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969952-F658-F836-0785-FDFA68EF89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3234C9-A856-3F4E-2CD4-8AE1B9084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C58B3-3BDE-448A-BA61-F1CAE2037693}" type="datetimeFigureOut">
              <a:rPr lang="en-CA" smtClean="0"/>
              <a:t>2026-03-31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2D514-F36F-21F6-3661-4C12306E1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938547-0050-B223-7CC5-83398FFCF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20E19-4574-4E59-A844-45DB8D36CC0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0726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6672F-03D3-F1A1-9224-F38C0D971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FE5E96-FD7B-89E8-6187-3CF529395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F82AD5-3780-6052-DF67-CE6DD0D813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36CE03-F986-4C5C-C743-0C2326E6FF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EAE903-8DE8-4034-6CBB-5003FFE615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551722-964F-0ECB-F7B7-7F9F79F56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C58B3-3BDE-448A-BA61-F1CAE2037693}" type="datetimeFigureOut">
              <a:rPr lang="en-CA" smtClean="0"/>
              <a:t>2026-03-31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2A7372-4C13-D97D-064A-D8777DE5A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36342C-92C8-8D6B-BBB3-E28757D29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20E19-4574-4E59-A844-45DB8D36CC0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79393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1CC02-9673-B3F5-9FDD-95A2FB4F0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CD888E-1FCA-A042-D527-50145E06F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C58B3-3BDE-448A-BA61-F1CAE2037693}" type="datetimeFigureOut">
              <a:rPr lang="en-CA" smtClean="0"/>
              <a:t>2026-03-31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9FB96D-831D-48FD-2410-E13A147C1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2C490C-1FF3-6479-F009-74CB3DD15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20E19-4574-4E59-A844-45DB8D36CC0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8311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39CB16-E0B3-9978-8B90-4859A539B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C58B3-3BDE-448A-BA61-F1CAE2037693}" type="datetimeFigureOut">
              <a:rPr lang="en-CA" smtClean="0"/>
              <a:t>2026-03-31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970635-30B8-5544-5B54-D942BFA6A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552292-418C-99B1-5471-7E8EEFB5F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20E19-4574-4E59-A844-45DB8D36CC0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0150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612C2-6CA3-C68F-97E3-58EB74512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24F78-C6FD-0503-34B3-118FE7319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43AC43-63A4-ECC4-1FA8-EB35931720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B1D21-B3B1-7E1C-6CAC-C302A2EF4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C58B3-3BDE-448A-BA61-F1CAE2037693}" type="datetimeFigureOut">
              <a:rPr lang="en-CA" smtClean="0"/>
              <a:t>2026-03-31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95191E-56BD-971E-5343-EEE4B3227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D54D20-CFAC-96C2-2D3F-5D08FA6A8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20E19-4574-4E59-A844-45DB8D36CC0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6252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6F8A6-607C-B8F5-1732-8E0539CB7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ED990C-BC4F-F715-98EB-8C655C767D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DC10BE-3C01-B3F5-0A41-FB811F9B8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359668-AE5D-80BE-319A-B5480DEB8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C58B3-3BDE-448A-BA61-F1CAE2037693}" type="datetimeFigureOut">
              <a:rPr lang="en-CA" smtClean="0"/>
              <a:t>2026-03-31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B6C22-1628-7BF2-1A35-F65DB5BEE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37E75-CB3C-99C0-834A-377AD61EF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20E19-4574-4E59-A844-45DB8D36CC0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2346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ED1F47-2994-14D6-B96F-B20E50893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CD215-7615-372E-12C6-D820AA226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1CB78-74A9-C8B5-7DA3-8F93F12553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6C58B3-3BDE-448A-BA61-F1CAE2037693}" type="datetimeFigureOut">
              <a:rPr lang="en-CA" smtClean="0"/>
              <a:t>2026-03-31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B1260A-9E73-B657-AE50-A8BBE8A170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CF664-CFD0-F315-87A4-0935E67D2A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520E19-4574-4E59-A844-45DB8D36CC0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6855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hyperlink" Target="https://bhaskar-mitra.github.io/theme-ai-and-society/" TargetMode="External"/><Relationship Id="rId5" Type="http://schemas.openxmlformats.org/officeDocument/2006/relationships/image" Target="../media/image2.png"/><Relationship Id="rId10" Type="http://schemas.openxmlformats.org/officeDocument/2006/relationships/hyperlink" Target="https://bhaskar-mitra.github.io/theme-emancipatory-ia/" TargetMode="External"/><Relationship Id="rId4" Type="http://schemas.microsoft.com/office/2007/relationships/hdphoto" Target="../media/hdphoto1.wdp"/><Relationship Id="rId9" Type="http://schemas.openxmlformats.org/officeDocument/2006/relationships/hyperlink" Target="https://bhaskar-mitra.github.io/theme-fairness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5.sv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2501.19241" TargetMode="External"/><Relationship Id="rId4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rrj.org/article/view/19654" TargetMode="External"/><Relationship Id="rId4" Type="http://schemas.openxmlformats.org/officeDocument/2006/relationships/image" Target="../media/image1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sv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2501.19241" TargetMode="External"/><Relationship Id="rId4" Type="http://schemas.openxmlformats.org/officeDocument/2006/relationships/image" Target="../media/image1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bhaskar-mitra.github.io/posts/2025/09/01/what-is-ir-for-good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ecir2026.eu/calls/call-for-ir-for-good-papers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svg"/><Relationship Id="rId5" Type="http://schemas.openxmlformats.org/officeDocument/2006/relationships/image" Target="../media/image25.svg"/><Relationship Id="rId10" Type="http://schemas.openxmlformats.org/officeDocument/2006/relationships/hyperlink" Target="https://arxiv.org/abs/2501.19241" TargetMode="External"/><Relationship Id="rId4" Type="http://schemas.openxmlformats.org/officeDocument/2006/relationships/image" Target="../media/image24.svg"/><Relationship Id="rId9" Type="http://schemas.openxmlformats.org/officeDocument/2006/relationships/image" Target="../media/image2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irrj.org/article/view/19654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bhaskar-mitra.github.io/reading/" TargetMode="External"/><Relationship Id="rId2" Type="http://schemas.openxmlformats.org/officeDocument/2006/relationships/image" Target="../media/image26.sv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bhaskar-mitra.github.io/reading/" TargetMode="External"/><Relationship Id="rId2" Type="http://schemas.openxmlformats.org/officeDocument/2006/relationships/image" Target="../media/image26.sv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jedi.inertial.science/" TargetMode="External"/><Relationship Id="rId3" Type="http://schemas.openxmlformats.org/officeDocument/2006/relationships/hyperlink" Target="https://jedi.inertial.science/sigir2026" TargetMode="External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601.09600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601.09600" TargetMode="External"/><Relationship Id="rId13" Type="http://schemas.openxmlformats.org/officeDocument/2006/relationships/hyperlink" Target="https://arxiv.org/abs/2401.09410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arxiv.org/abs/2603.14584" TargetMode="External"/><Relationship Id="rId12" Type="http://schemas.openxmlformats.org/officeDocument/2006/relationships/hyperlink" Target="https://link.springer.com/chapter/10.1007/978-3-031-73147-1_7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hyperlink" Target="https://irrj.org/article/view/19654" TargetMode="External"/><Relationship Id="rId5" Type="http://schemas.openxmlformats.org/officeDocument/2006/relationships/image" Target="../media/image4.png"/><Relationship Id="rId15" Type="http://schemas.openxmlformats.org/officeDocument/2006/relationships/hyperlink" Target="https://arxiv.org/abs/2209.03819" TargetMode="External"/><Relationship Id="rId10" Type="http://schemas.openxmlformats.org/officeDocument/2006/relationships/hyperlink" Target="https://irrj.org/article/view/24531" TargetMode="External"/><Relationship Id="rId4" Type="http://schemas.microsoft.com/office/2007/relationships/hdphoto" Target="../media/hdphoto2.wdp"/><Relationship Id="rId9" Type="http://schemas.openxmlformats.org/officeDocument/2006/relationships/hyperlink" Target="https://bhaskar-mitra.github.io/files/CHI_paper_FINAL.pdf" TargetMode="External"/><Relationship Id="rId14" Type="http://schemas.openxmlformats.org/officeDocument/2006/relationships/hyperlink" Target="https://dl.acm.org/doi/10.1145/3630106.3658900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riple-c.at/index.php/tripleC/article/view/91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irrj.org/article/view/24531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501.19241" TargetMode="External"/><Relationship Id="rId2" Type="http://schemas.openxmlformats.org/officeDocument/2006/relationships/image" Target="../media/image14.sv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sv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2501.19241" TargetMode="External"/><Relationship Id="rId4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sv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2501.19241" TargetMode="External"/><Relationship Id="rId4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hyperlink" Target="https://dl.acm.org/doi/10.1145/3630106.3658900" TargetMode="External"/><Relationship Id="rId4" Type="http://schemas.openxmlformats.org/officeDocument/2006/relationships/hyperlink" Target="https://link.springer.com/chapter/10.1007/978-3-031-73147-1_7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8562A7-BCD1-B95C-EBCE-101B9A760C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87B6C75-E946-6060-DA34-B038D8C4E384}"/>
              </a:ext>
            </a:extLst>
          </p:cNvPr>
          <p:cNvGrpSpPr/>
          <p:nvPr/>
        </p:nvGrpSpPr>
        <p:grpSpPr>
          <a:xfrm>
            <a:off x="2856731" y="1760999"/>
            <a:ext cx="6478539" cy="636952"/>
            <a:chOff x="4557370" y="2481472"/>
            <a:chExt cx="6478539" cy="63695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15648BC-432F-F587-4032-66F99E662E91}"/>
                </a:ext>
              </a:extLst>
            </p:cNvPr>
            <p:cNvSpPr/>
            <p:nvPr/>
          </p:nvSpPr>
          <p:spPr>
            <a:xfrm>
              <a:off x="4557370" y="2481472"/>
              <a:ext cx="6478539" cy="63695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B658026-D9A3-B0DE-E741-1B4E6F54E484}"/>
                </a:ext>
              </a:extLst>
            </p:cNvPr>
            <p:cNvSpPr txBox="1"/>
            <p:nvPr/>
          </p:nvSpPr>
          <p:spPr>
            <a:xfrm>
              <a:off x="4696358" y="2569115"/>
              <a:ext cx="571497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Emancipatory Information Retrieval</a:t>
              </a:r>
            </a:p>
          </p:txBody>
        </p:sp>
        <p:pic>
          <p:nvPicPr>
            <p:cNvPr id="7" name="Picture 2" descr="Social revolution - Wikipedia">
              <a:extLst>
                <a:ext uri="{FF2B5EF4-FFF2-40B4-BE49-F238E27FC236}">
                  <a16:creationId xmlns:a16="http://schemas.microsoft.com/office/drawing/2014/main" id="{65750A06-6CA9-0B46-0C9C-12BB6B57FE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00000" flipH="1">
              <a:off x="10404158" y="2591122"/>
              <a:ext cx="323164" cy="41809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FDCEC46-3683-C7DA-E4ED-62A4FC3DDFBC}"/>
              </a:ext>
            </a:extLst>
          </p:cNvPr>
          <p:cNvSpPr txBox="1"/>
          <p:nvPr/>
        </p:nvSpPr>
        <p:spPr>
          <a:xfrm>
            <a:off x="3879495" y="3108682"/>
            <a:ext cx="4433011" cy="9848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Bhaskar Mitra 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(he/him)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Independent Researcher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Tiohtià:ke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/ Montréal, Canada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8952408-8C4E-601D-2669-F19564B916A8}"/>
              </a:ext>
            </a:extLst>
          </p:cNvPr>
          <p:cNvGrpSpPr/>
          <p:nvPr/>
        </p:nvGrpSpPr>
        <p:grpSpPr>
          <a:xfrm>
            <a:off x="3995884" y="6355650"/>
            <a:ext cx="8087191" cy="373356"/>
            <a:chOff x="3995884" y="6355650"/>
            <a:chExt cx="8087191" cy="37335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F3AE380-EF47-1353-1A22-5B5B59D4CD65}"/>
                </a:ext>
              </a:extLst>
            </p:cNvPr>
            <p:cNvGrpSpPr/>
            <p:nvPr/>
          </p:nvGrpSpPr>
          <p:grpSpPr>
            <a:xfrm>
              <a:off x="6737013" y="6357662"/>
              <a:ext cx="2489251" cy="369332"/>
              <a:chOff x="6710352" y="6359674"/>
              <a:chExt cx="2489251" cy="369332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BD4F7FD-C373-D102-0AB2-A8394A7A8BF4}"/>
                  </a:ext>
                </a:extLst>
              </p:cNvPr>
              <p:cNvSpPr txBox="1"/>
              <p:nvPr/>
            </p:nvSpPr>
            <p:spPr>
              <a:xfrm>
                <a:off x="6710352" y="6359674"/>
                <a:ext cx="248925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 Light" panose="020B0004020202020204" pitchFamily="34" charset="0"/>
                    <a:ea typeface="+mn-ea"/>
                    <a:cs typeface="+mn-cs"/>
                  </a:rPr>
                  <a:t>       @bmitra.bsky.social</a:t>
                </a:r>
              </a:p>
            </p:txBody>
          </p: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8FA6EDF4-9BC9-35CD-F6EC-A7DCF0423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biLevel thresh="75000"/>
              </a:blip>
              <a:stretch>
                <a:fillRect/>
              </a:stretch>
            </p:blipFill>
            <p:spPr>
              <a:xfrm>
                <a:off x="6737013" y="6401803"/>
                <a:ext cx="323116" cy="286537"/>
              </a:xfrm>
              <a:prstGeom prst="rect">
                <a:avLst/>
              </a:prstGeom>
            </p:spPr>
          </p:pic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6951961-5750-DBA8-E5C6-E2E5F1B3713B}"/>
                </a:ext>
              </a:extLst>
            </p:cNvPr>
            <p:cNvGrpSpPr/>
            <p:nvPr/>
          </p:nvGrpSpPr>
          <p:grpSpPr>
            <a:xfrm>
              <a:off x="9226264" y="6359674"/>
              <a:ext cx="2856811" cy="369332"/>
              <a:chOff x="9226264" y="6359674"/>
              <a:chExt cx="2856811" cy="369332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A7D4C32-BD98-0CAE-E466-1B90A2F9B81F}"/>
                  </a:ext>
                </a:extLst>
              </p:cNvPr>
              <p:cNvSpPr txBox="1"/>
              <p:nvPr/>
            </p:nvSpPr>
            <p:spPr>
              <a:xfrm>
                <a:off x="9226264" y="6359674"/>
                <a:ext cx="285681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 Light" panose="020B0004020202020204" pitchFamily="34" charset="0"/>
                    <a:ea typeface="+mn-ea"/>
                    <a:cs typeface="+mn-cs"/>
                  </a:rPr>
                  <a:t>       bhaskar.mitra@acm.org</a:t>
                </a:r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B16A29A2-A969-3A48-BB77-9E9C512EE4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226264" y="6400340"/>
                <a:ext cx="375231" cy="288000"/>
              </a:xfrm>
              <a:prstGeom prst="rect">
                <a:avLst/>
              </a:prstGeom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3D06FF1-1552-AD3B-E7A6-B1383B748F08}"/>
                </a:ext>
              </a:extLst>
            </p:cNvPr>
            <p:cNvGrpSpPr/>
            <p:nvPr/>
          </p:nvGrpSpPr>
          <p:grpSpPr>
            <a:xfrm>
              <a:off x="3995884" y="6355650"/>
              <a:ext cx="2741129" cy="369332"/>
              <a:chOff x="3995884" y="6355650"/>
              <a:chExt cx="2741129" cy="369332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9457D4A9-1B15-D401-079B-4EE9D73F15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biLevel thresh="75000"/>
              </a:blip>
              <a:stretch>
                <a:fillRect/>
              </a:stretch>
            </p:blipFill>
            <p:spPr>
              <a:xfrm>
                <a:off x="4026997" y="6395767"/>
                <a:ext cx="288000" cy="288000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205418C-FB38-6C2E-BD62-9272BB8A0971}"/>
                  </a:ext>
                </a:extLst>
              </p:cNvPr>
              <p:cNvSpPr txBox="1"/>
              <p:nvPr/>
            </p:nvSpPr>
            <p:spPr>
              <a:xfrm>
                <a:off x="3995884" y="6355650"/>
                <a:ext cx="274112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 Light" panose="020B0004020202020204" pitchFamily="34" charset="0"/>
                    <a:ea typeface="+mn-ea"/>
                    <a:cs typeface="+mn-cs"/>
                  </a:rPr>
                  <a:t>      bhaskar-mitra.github.io</a:t>
                </a:r>
              </a:p>
            </p:txBody>
          </p:sp>
        </p:grp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C3B19A3-194B-1FBE-AF1E-DE1F42AE1C93}"/>
              </a:ext>
            </a:extLst>
          </p:cNvPr>
          <p:cNvSpPr/>
          <p:nvPr/>
        </p:nvSpPr>
        <p:spPr>
          <a:xfrm>
            <a:off x="2759813" y="4460045"/>
            <a:ext cx="6672374" cy="130945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Rectangle: Rounded Corners 1">
            <a:hlinkClick r:id="rId9"/>
            <a:extLst>
              <a:ext uri="{FF2B5EF4-FFF2-40B4-BE49-F238E27FC236}">
                <a16:creationId xmlns:a16="http://schemas.microsoft.com/office/drawing/2014/main" id="{A160EC7F-EDF0-D827-3EF8-384C760C4B4C}"/>
              </a:ext>
            </a:extLst>
          </p:cNvPr>
          <p:cNvSpPr/>
          <p:nvPr/>
        </p:nvSpPr>
        <p:spPr>
          <a:xfrm>
            <a:off x="2942896" y="5290612"/>
            <a:ext cx="6306207" cy="334229"/>
          </a:xfrm>
          <a:prstGeom prst="round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Exposure Fairness and Transparency in Information Access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E82A37-6524-96A5-2559-E99C793A8939}"/>
              </a:ext>
            </a:extLst>
          </p:cNvPr>
          <p:cNvSpPr txBox="1"/>
          <p:nvPr/>
        </p:nvSpPr>
        <p:spPr>
          <a:xfrm>
            <a:off x="2942897" y="4460045"/>
            <a:ext cx="3270693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My relevant research themes:</a:t>
            </a:r>
          </a:p>
        </p:txBody>
      </p:sp>
      <p:sp>
        <p:nvSpPr>
          <p:cNvPr id="4" name="Rectangle: Rounded Corners 3">
            <a:hlinkClick r:id="rId10"/>
            <a:extLst>
              <a:ext uri="{FF2B5EF4-FFF2-40B4-BE49-F238E27FC236}">
                <a16:creationId xmlns:a16="http://schemas.microsoft.com/office/drawing/2014/main" id="{4930BA6E-E548-4801-6CD8-410F5F0318F5}"/>
              </a:ext>
            </a:extLst>
          </p:cNvPr>
          <p:cNvSpPr/>
          <p:nvPr/>
        </p:nvSpPr>
        <p:spPr>
          <a:xfrm>
            <a:off x="2942896" y="4827365"/>
            <a:ext cx="3741406" cy="334229"/>
          </a:xfrm>
          <a:prstGeom prst="round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Emancipatory Information Access</a:t>
            </a:r>
          </a:p>
        </p:txBody>
      </p:sp>
      <p:sp>
        <p:nvSpPr>
          <p:cNvPr id="12" name="Rectangle: Rounded Corners 11">
            <a:hlinkClick r:id="rId11"/>
            <a:extLst>
              <a:ext uri="{FF2B5EF4-FFF2-40B4-BE49-F238E27FC236}">
                <a16:creationId xmlns:a16="http://schemas.microsoft.com/office/drawing/2014/main" id="{AA478618-5436-24BC-3EE7-DF052040518B}"/>
              </a:ext>
            </a:extLst>
          </p:cNvPr>
          <p:cNvSpPr/>
          <p:nvPr/>
        </p:nvSpPr>
        <p:spPr>
          <a:xfrm>
            <a:off x="6809761" y="4827365"/>
            <a:ext cx="1466387" cy="334229"/>
          </a:xfrm>
          <a:prstGeom prst="round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AI &amp; Society</a:t>
            </a:r>
          </a:p>
        </p:txBody>
      </p:sp>
      <p:pic>
        <p:nvPicPr>
          <p:cNvPr id="1026" name="Picture 2" descr="IRRJ Volume 1, Number 1 – Djoerd Hiemstra">
            <a:extLst>
              <a:ext uri="{FF2B5EF4-FFF2-40B4-BE49-F238E27FC236}">
                <a16:creationId xmlns:a16="http://schemas.microsoft.com/office/drawing/2014/main" id="{C8397F2D-526A-4DCD-3303-07F48A1FE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01" y="249393"/>
            <a:ext cx="2121808" cy="116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oogle Shape;57;p13" descr="Google Shape;57;p13">
            <a:extLst>
              <a:ext uri="{FF2B5EF4-FFF2-40B4-BE49-F238E27FC236}">
                <a16:creationId xmlns:a16="http://schemas.microsoft.com/office/drawing/2014/main" id="{0913844E-4958-01A9-EC4A-63BF2C9655C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85372" y="249393"/>
            <a:ext cx="1481627" cy="9416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87292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9ADEC-B1D0-7B0A-CE79-3E3703A5E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0C331CB-467D-1E01-8379-FF1839D9E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en-CA" sz="5200"/>
              <a:t>Practices of emancipatory IR</a:t>
            </a:r>
          </a:p>
        </p:txBody>
      </p:sp>
      <p:sp>
        <p:nvSpPr>
          <p:cNvPr id="3" name="Rectangle 2" descr="Magnifying glass with solid fill">
            <a:extLst>
              <a:ext uri="{FF2B5EF4-FFF2-40B4-BE49-F238E27FC236}">
                <a16:creationId xmlns:a16="http://schemas.microsoft.com/office/drawing/2014/main" id="{8E218713-D0F3-A806-82EF-82C35F753EEA}"/>
              </a:ext>
            </a:extLst>
          </p:cNvPr>
          <p:cNvSpPr/>
          <p:nvPr/>
        </p:nvSpPr>
        <p:spPr>
          <a:xfrm>
            <a:off x="2050769" y="2012305"/>
            <a:ext cx="1300252" cy="1300252"/>
          </a:xfrm>
          <a:prstGeom prst="rect">
            <a:avLst/>
          </a:pr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9" name="Rectangle 8" descr="Hammer with solid fill">
            <a:extLst>
              <a:ext uri="{FF2B5EF4-FFF2-40B4-BE49-F238E27FC236}">
                <a16:creationId xmlns:a16="http://schemas.microsoft.com/office/drawing/2014/main" id="{BF61F7A2-1777-4234-8940-B0B138FBF0C4}"/>
              </a:ext>
            </a:extLst>
          </p:cNvPr>
          <p:cNvSpPr/>
          <p:nvPr/>
        </p:nvSpPr>
        <p:spPr>
          <a:xfrm>
            <a:off x="8840977" y="2012305"/>
            <a:ext cx="1300252" cy="1300252"/>
          </a:xfrm>
          <a:prstGeom prst="rect">
            <a:avLst/>
          </a:pr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6443614"/>
              <a:satOff val="-18493"/>
              <a:lumOff val="-29609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007350A-BF34-FC9E-1BCF-DBD56B551304}"/>
              </a:ext>
            </a:extLst>
          </p:cNvPr>
          <p:cNvSpPr/>
          <p:nvPr/>
        </p:nvSpPr>
        <p:spPr>
          <a:xfrm>
            <a:off x="1134897" y="3786137"/>
            <a:ext cx="3132000" cy="2369502"/>
          </a:xfrm>
          <a:custGeom>
            <a:avLst/>
            <a:gdLst>
              <a:gd name="connsiteX0" fmla="*/ 0 w 2889450"/>
              <a:gd name="connsiteY0" fmla="*/ 0 h 1382519"/>
              <a:gd name="connsiteX1" fmla="*/ 2889450 w 2889450"/>
              <a:gd name="connsiteY1" fmla="*/ 0 h 1382519"/>
              <a:gd name="connsiteX2" fmla="*/ 2889450 w 2889450"/>
              <a:gd name="connsiteY2" fmla="*/ 1382519 h 1382519"/>
              <a:gd name="connsiteX3" fmla="*/ 0 w 2889450"/>
              <a:gd name="connsiteY3" fmla="*/ 1382519 h 1382519"/>
              <a:gd name="connsiteX4" fmla="*/ 0 w 2889450"/>
              <a:gd name="connsiteY4" fmla="*/ 0 h 1382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9450" h="1382519">
                <a:moveTo>
                  <a:pt x="0" y="0"/>
                </a:moveTo>
                <a:lnTo>
                  <a:pt x="2889450" y="0"/>
                </a:lnTo>
                <a:lnTo>
                  <a:pt x="2889450" y="1382519"/>
                </a:lnTo>
                <a:lnTo>
                  <a:pt x="0" y="13825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defTabSz="488950"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1600" b="1" kern="1200"/>
              <a:t>Diagnose and critique</a:t>
            </a:r>
            <a:endParaRPr lang="en-CA" sz="1600" kern="1200"/>
          </a:p>
          <a:p>
            <a:pPr marL="0" lvl="0" indent="0" defTabSz="488950"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/>
              <a:t>Identify ways in which existing IR methods and systems, the cost of IR R&amp;D, and the arrangements within the IR community may contribute systemic harms and impede emancipatory struggles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7185E7B-A549-4B35-8B5C-1332D280EF2B}"/>
              </a:ext>
            </a:extLst>
          </p:cNvPr>
          <p:cNvGrpSpPr/>
          <p:nvPr/>
        </p:nvGrpSpPr>
        <p:grpSpPr>
          <a:xfrm>
            <a:off x="4346865" y="1630017"/>
            <a:ext cx="3498271" cy="4876800"/>
            <a:chOff x="4346865" y="1630017"/>
            <a:chExt cx="3498271" cy="487680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9EC6B23-26E3-B7F9-984E-D1359A4FEB75}"/>
                </a:ext>
              </a:extLst>
            </p:cNvPr>
            <p:cNvSpPr/>
            <p:nvPr/>
          </p:nvSpPr>
          <p:spPr>
            <a:xfrm>
              <a:off x="4346865" y="1630017"/>
              <a:ext cx="3498271" cy="487680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" name="Rectangle 5" descr="Good Idea with solid fill">
              <a:extLst>
                <a:ext uri="{FF2B5EF4-FFF2-40B4-BE49-F238E27FC236}">
                  <a16:creationId xmlns:a16="http://schemas.microsoft.com/office/drawing/2014/main" id="{CE2C8CB0-FA3D-2B83-BF7F-B1D7829552E3}"/>
                </a:ext>
              </a:extLst>
            </p:cNvPr>
            <p:cNvSpPr/>
            <p:nvPr/>
          </p:nvSpPr>
          <p:spPr>
            <a:xfrm>
              <a:off x="5445873" y="2012305"/>
              <a:ext cx="1300252" cy="1300252"/>
            </a:xfrm>
            <a:prstGeom prst="rect">
              <a:avLst/>
            </a:pr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3221807"/>
                <a:satOff val="-9246"/>
                <a:lumOff val="-14805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3F6B26E-6157-7261-C804-44762D382F36}"/>
                </a:ext>
              </a:extLst>
            </p:cNvPr>
            <p:cNvSpPr/>
            <p:nvPr/>
          </p:nvSpPr>
          <p:spPr>
            <a:xfrm>
              <a:off x="4530001" y="3786137"/>
              <a:ext cx="3132000" cy="2369502"/>
            </a:xfrm>
            <a:custGeom>
              <a:avLst/>
              <a:gdLst>
                <a:gd name="connsiteX0" fmla="*/ 0 w 2889450"/>
                <a:gd name="connsiteY0" fmla="*/ 0 h 1382519"/>
                <a:gd name="connsiteX1" fmla="*/ 2889450 w 2889450"/>
                <a:gd name="connsiteY1" fmla="*/ 0 h 1382519"/>
                <a:gd name="connsiteX2" fmla="*/ 2889450 w 2889450"/>
                <a:gd name="connsiteY2" fmla="*/ 1382519 h 1382519"/>
                <a:gd name="connsiteX3" fmla="*/ 0 w 2889450"/>
                <a:gd name="connsiteY3" fmla="*/ 1382519 h 1382519"/>
                <a:gd name="connsiteX4" fmla="*/ 0 w 2889450"/>
                <a:gd name="connsiteY4" fmla="*/ 0 h 1382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9450" h="1382519">
                  <a:moveTo>
                    <a:pt x="0" y="0"/>
                  </a:moveTo>
                  <a:lnTo>
                    <a:pt x="2889450" y="0"/>
                  </a:lnTo>
                  <a:lnTo>
                    <a:pt x="2889450" y="1382519"/>
                  </a:lnTo>
                  <a:lnTo>
                    <a:pt x="0" y="138251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defTabSz="48895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A" sz="1600" b="1" kern="1200"/>
                <a:t>Imagine viable alternative futures</a:t>
              </a:r>
              <a:endParaRPr lang="en-CA" sz="1600" b="1"/>
            </a:p>
            <a:p>
              <a:pPr marL="0" lvl="0" indent="0" defTabSz="48895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A" sz="1600" kern="1200"/>
                <a:t>Rid ourselves of the “tyranny of dominant imaginaries” and reimagine </a:t>
              </a:r>
              <a:r>
                <a:rPr lang="en-US" sz="1600" kern="1200"/>
                <a:t>desirable, viable, and achievable alternatives for future information experiences</a:t>
              </a:r>
            </a:p>
          </p:txBody>
        </p:sp>
      </p:grp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8B9594E-5B73-F13C-90E3-CEFCB51F8608}"/>
              </a:ext>
            </a:extLst>
          </p:cNvPr>
          <p:cNvSpPr/>
          <p:nvPr/>
        </p:nvSpPr>
        <p:spPr>
          <a:xfrm>
            <a:off x="7925104" y="3786137"/>
            <a:ext cx="3132000" cy="2369502"/>
          </a:xfrm>
          <a:custGeom>
            <a:avLst/>
            <a:gdLst>
              <a:gd name="connsiteX0" fmla="*/ 0 w 2889450"/>
              <a:gd name="connsiteY0" fmla="*/ 0 h 1382519"/>
              <a:gd name="connsiteX1" fmla="*/ 2889450 w 2889450"/>
              <a:gd name="connsiteY1" fmla="*/ 0 h 1382519"/>
              <a:gd name="connsiteX2" fmla="*/ 2889450 w 2889450"/>
              <a:gd name="connsiteY2" fmla="*/ 1382519 h 1382519"/>
              <a:gd name="connsiteX3" fmla="*/ 0 w 2889450"/>
              <a:gd name="connsiteY3" fmla="*/ 1382519 h 1382519"/>
              <a:gd name="connsiteX4" fmla="*/ 0 w 2889450"/>
              <a:gd name="connsiteY4" fmla="*/ 0 h 1382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9450" h="1382519">
                <a:moveTo>
                  <a:pt x="0" y="0"/>
                </a:moveTo>
                <a:lnTo>
                  <a:pt x="2889450" y="0"/>
                </a:lnTo>
                <a:lnTo>
                  <a:pt x="2889450" y="1382519"/>
                </a:lnTo>
                <a:lnTo>
                  <a:pt x="0" y="13825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defTabSz="488950"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1600" b="1" kern="1200"/>
              <a:t>Elaborate theories of change</a:t>
            </a:r>
            <a:endParaRPr lang="en-CA" sz="1600" b="1"/>
          </a:p>
          <a:p>
            <a:pPr marL="0" lvl="0" indent="0" defTabSz="488950"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/>
              <a:t>Realize alternative futures in the face of current realities by developing new research agendas and exploring new arrangements within the IR community and new relationships with other institutions (</a:t>
            </a:r>
            <a:r>
              <a:rPr lang="en-US" sz="1600" i="1" kern="1200"/>
              <a:t>e.g.</a:t>
            </a:r>
            <a:r>
              <a:rPr lang="en-US" sz="1600" kern="1200"/>
              <a:t>, industry and government)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80E0DC-A4D2-B79D-04BD-17512657F679}"/>
              </a:ext>
            </a:extLst>
          </p:cNvPr>
          <p:cNvSpPr txBox="1"/>
          <p:nvPr/>
        </p:nvSpPr>
        <p:spPr>
          <a:xfrm>
            <a:off x="0" y="6581001"/>
            <a:ext cx="1219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/>
              <a:t>Mitra. </a:t>
            </a:r>
            <a:r>
              <a:rPr lang="en-US" sz="1200">
                <a:hlinkClick r:id="rId5"/>
              </a:rPr>
              <a:t>Emancipatory Information Retrieval</a:t>
            </a:r>
            <a:r>
              <a:rPr lang="en-US" sz="1200"/>
              <a:t>. Under review, 2025.</a:t>
            </a:r>
            <a:endParaRPr lang="en-CA" sz="1200"/>
          </a:p>
        </p:txBody>
      </p:sp>
    </p:spTree>
    <p:extLst>
      <p:ext uri="{BB962C8B-B14F-4D97-AF65-F5344CB8AC3E}">
        <p14:creationId xmlns:p14="http://schemas.microsoft.com/office/powerpoint/2010/main" val="761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AD8F9-E4CE-DD1D-AA58-53A1AB542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and drawn wooden road signs Hand drawn wooden road signs pointing in different directions. Vector illustration. Isolated in white background. crossroads illustration stock illustrations">
            <a:extLst>
              <a:ext uri="{FF2B5EF4-FFF2-40B4-BE49-F238E27FC236}">
                <a16:creationId xmlns:a16="http://schemas.microsoft.com/office/drawing/2014/main" id="{4C3E8918-57ED-0B6A-82B2-761C91DC11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9"/>
          <a:stretch/>
        </p:blipFill>
        <p:spPr bwMode="auto">
          <a:xfrm>
            <a:off x="659959" y="647700"/>
            <a:ext cx="2721168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F6BBE9D-4E2F-C9CD-C87A-20B3A6AC5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656" y="535392"/>
            <a:ext cx="7052144" cy="854075"/>
          </a:xfrm>
        </p:spPr>
        <p:txBody>
          <a:bodyPr anchor="b">
            <a:normAutofit fontScale="90000"/>
          </a:bodyPr>
          <a:lstStyle/>
          <a:p>
            <a:r>
              <a:rPr lang="en-CA" b="1" dirty="0"/>
              <a:t>What futures are we building?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BEC7DB5-9683-252B-4188-044D6BD63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1656" y="1389467"/>
            <a:ext cx="7052144" cy="495776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CA" sz="2400" b="1" dirty="0"/>
              <a:t>Technological determinism:</a:t>
            </a:r>
            <a:r>
              <a:rPr lang="en" sz="2400" dirty="0">
                <a:latin typeface="Aptos Light" panose="020B0004020202020204" pitchFamily="34" charset="0"/>
              </a:rPr>
              <a:t> A reductionist theory that technology progresses following its own internal logic of efficiency, while shaping society and values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Light" panose="020B0004020202020204" pitchFamily="34" charset="0"/>
                <a:ea typeface="+mn-ea"/>
                <a:cs typeface="+mn-cs"/>
              </a:rPr>
              <a:t>We must reject technological determinism and recognize that technology and social structure / culture shape each other</a:t>
            </a:r>
            <a:endParaRPr lang="en" sz="2400" dirty="0">
              <a:latin typeface="Aptos Light" panose="020B00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2400"/>
              </a:spcBef>
              <a:buNone/>
            </a:pPr>
            <a:r>
              <a:rPr lang="en-CA" sz="2400" b="1" dirty="0"/>
              <a:t>Sociotechnical imaginaries:</a:t>
            </a:r>
            <a:r>
              <a:rPr lang="en" sz="2400" dirty="0">
                <a:latin typeface="Aptos Light" panose="020B0004020202020204" pitchFamily="34" charset="0"/>
              </a:rPr>
              <a:t> Visions of desirable social + technological futures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000" i="1" dirty="0">
                <a:latin typeface="Aptos Light" panose="020B0004020202020204" pitchFamily="34" charset="0"/>
              </a:rPr>
              <a:t>Whose sociotechnical imaginaries are granted normative status?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000" i="1" dirty="0">
                <a:latin typeface="Aptos Light" panose="020B0004020202020204" pitchFamily="34" charset="0"/>
              </a:rPr>
              <a:t>What radically alternative futures are we overlooking?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000" i="1" dirty="0">
                <a:latin typeface="Aptos Light" panose="020B0004020202020204" pitchFamily="34" charset="0"/>
              </a:rPr>
              <a:t>What is the impact of Big Tech’s dominance on our imaginaries?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000" i="1" dirty="0">
                <a:latin typeface="Aptos Light" panose="020B0004020202020204" pitchFamily="34" charset="0"/>
              </a:rPr>
              <a:t>What would IR look like if informed by feminist, queer, decolonial, anti-racist, anti-</a:t>
            </a:r>
            <a:r>
              <a:rPr lang="en-US" sz="2000" i="1" dirty="0" err="1">
                <a:latin typeface="Aptos Light" panose="020B0004020202020204" pitchFamily="34" charset="0"/>
              </a:rPr>
              <a:t>casteist</a:t>
            </a:r>
            <a:r>
              <a:rPr lang="en-US" sz="2000" i="1" dirty="0">
                <a:latin typeface="Aptos Light" panose="020B0004020202020204" pitchFamily="34" charset="0"/>
              </a:rPr>
              <a:t>, anti-ableist, and abolitionist thoughts?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547B82B-4A35-1796-5DB2-82431C5A0800}"/>
              </a:ext>
            </a:extLst>
          </p:cNvPr>
          <p:cNvGrpSpPr/>
          <p:nvPr/>
        </p:nvGrpSpPr>
        <p:grpSpPr>
          <a:xfrm>
            <a:off x="7958381" y="-232472"/>
            <a:ext cx="4076054" cy="697423"/>
            <a:chOff x="7958381" y="-232472"/>
            <a:chExt cx="4076054" cy="697423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85EA7E1A-763E-AD79-6A5F-DB4D6A65E91A}"/>
                </a:ext>
              </a:extLst>
            </p:cNvPr>
            <p:cNvSpPr/>
            <p:nvPr/>
          </p:nvSpPr>
          <p:spPr>
            <a:xfrm>
              <a:off x="9113003" y="-232472"/>
              <a:ext cx="2921431" cy="69742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B73FA41-7601-D3B2-12E2-827826B79953}"/>
                </a:ext>
              </a:extLst>
            </p:cNvPr>
            <p:cNvSpPr txBox="1"/>
            <p:nvPr/>
          </p:nvSpPr>
          <p:spPr>
            <a:xfrm>
              <a:off x="9508211" y="-11991"/>
              <a:ext cx="252428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defTabSz="48895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A" sz="1800" b="1" kern="1200"/>
                <a:t>Diagnose and critique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F54A09E-A66F-E42F-39BC-5535D51A0162}"/>
                </a:ext>
              </a:extLst>
            </p:cNvPr>
            <p:cNvSpPr/>
            <p:nvPr/>
          </p:nvSpPr>
          <p:spPr>
            <a:xfrm>
              <a:off x="7958381" y="-232472"/>
              <a:ext cx="4076054" cy="69742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1F0DF62-65AB-6F65-E0F8-BC4F879910A0}"/>
                </a:ext>
              </a:extLst>
            </p:cNvPr>
            <p:cNvSpPr txBox="1"/>
            <p:nvPr/>
          </p:nvSpPr>
          <p:spPr>
            <a:xfrm>
              <a:off x="8338089" y="-11991"/>
              <a:ext cx="369440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defTabSz="48895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A" sz="1800" b="1" kern="1200"/>
                <a:t>Imagine viable alternative futures</a:t>
              </a:r>
            </a:p>
          </p:txBody>
        </p:sp>
        <p:sp>
          <p:nvSpPr>
            <p:cNvPr id="17" name="Rectangle 16" descr="Good Idea with solid fill">
              <a:extLst>
                <a:ext uri="{FF2B5EF4-FFF2-40B4-BE49-F238E27FC236}">
                  <a16:creationId xmlns:a16="http://schemas.microsoft.com/office/drawing/2014/main" id="{1D714263-EF22-43AC-09B6-B7358C96FB22}"/>
                </a:ext>
              </a:extLst>
            </p:cNvPr>
            <p:cNvSpPr/>
            <p:nvPr/>
          </p:nvSpPr>
          <p:spPr>
            <a:xfrm>
              <a:off x="8021535" y="-5675"/>
              <a:ext cx="370800" cy="370800"/>
            </a:xfrm>
            <a:prstGeom prst="rect">
              <a:avLst/>
            </a:pr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3221807"/>
                <a:satOff val="-9246"/>
                <a:lumOff val="-14805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CA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D1020F3-DE46-A36A-F1BB-C8090FDABFD2}"/>
              </a:ext>
            </a:extLst>
          </p:cNvPr>
          <p:cNvSpPr txBox="1"/>
          <p:nvPr/>
        </p:nvSpPr>
        <p:spPr>
          <a:xfrm>
            <a:off x="0" y="6581001"/>
            <a:ext cx="1219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/>
              <a:t>Mitra. </a:t>
            </a:r>
            <a:r>
              <a:rPr lang="en-US" sz="1200">
                <a:hlinkClick r:id="rId5"/>
              </a:rPr>
              <a:t>Search and Society: Reimagining Information Access for Radical Futures</a:t>
            </a:r>
            <a:r>
              <a:rPr lang="en-US" sz="1200"/>
              <a:t>. In The Information Retrieval Research Journal (IRRJ), 2025.</a:t>
            </a:r>
            <a:endParaRPr lang="en-CA" sz="1200"/>
          </a:p>
        </p:txBody>
      </p:sp>
    </p:spTree>
    <p:extLst>
      <p:ext uri="{BB962C8B-B14F-4D97-AF65-F5344CB8AC3E}">
        <p14:creationId xmlns:p14="http://schemas.microsoft.com/office/powerpoint/2010/main" val="2211625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8160D-D977-2703-13E0-425DA6973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F26DBA5-C3D5-0D52-ACB4-90880D68A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en-CA" sz="5200"/>
              <a:t>Practices of emancipatory IR</a:t>
            </a:r>
          </a:p>
        </p:txBody>
      </p:sp>
      <p:sp>
        <p:nvSpPr>
          <p:cNvPr id="3" name="Rectangle 2" descr="Magnifying glass with solid fill">
            <a:extLst>
              <a:ext uri="{FF2B5EF4-FFF2-40B4-BE49-F238E27FC236}">
                <a16:creationId xmlns:a16="http://schemas.microsoft.com/office/drawing/2014/main" id="{07C242B4-80EF-A8B9-299F-09FBEEC250DB}"/>
              </a:ext>
            </a:extLst>
          </p:cNvPr>
          <p:cNvSpPr/>
          <p:nvPr/>
        </p:nvSpPr>
        <p:spPr>
          <a:xfrm>
            <a:off x="2050769" y="2012305"/>
            <a:ext cx="1300252" cy="1300252"/>
          </a:xfrm>
          <a:prstGeom prst="rect">
            <a:avLst/>
          </a:pr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6" name="Rectangle 5" descr="Good Idea with solid fill">
            <a:extLst>
              <a:ext uri="{FF2B5EF4-FFF2-40B4-BE49-F238E27FC236}">
                <a16:creationId xmlns:a16="http://schemas.microsoft.com/office/drawing/2014/main" id="{87CC2ABF-9225-BC8B-5243-821E940DEF76}"/>
              </a:ext>
            </a:extLst>
          </p:cNvPr>
          <p:cNvSpPr/>
          <p:nvPr/>
        </p:nvSpPr>
        <p:spPr>
          <a:xfrm>
            <a:off x="5445873" y="2012305"/>
            <a:ext cx="1300252" cy="1300252"/>
          </a:xfrm>
          <a:prstGeom prst="rect">
            <a:avLst/>
          </a:pr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3221807"/>
              <a:satOff val="-9246"/>
              <a:lumOff val="-14805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118352A-188F-7DA2-E442-394852876919}"/>
              </a:ext>
            </a:extLst>
          </p:cNvPr>
          <p:cNvSpPr/>
          <p:nvPr/>
        </p:nvSpPr>
        <p:spPr>
          <a:xfrm>
            <a:off x="1134897" y="3786137"/>
            <a:ext cx="3132000" cy="2369502"/>
          </a:xfrm>
          <a:custGeom>
            <a:avLst/>
            <a:gdLst>
              <a:gd name="connsiteX0" fmla="*/ 0 w 2889450"/>
              <a:gd name="connsiteY0" fmla="*/ 0 h 1382519"/>
              <a:gd name="connsiteX1" fmla="*/ 2889450 w 2889450"/>
              <a:gd name="connsiteY1" fmla="*/ 0 h 1382519"/>
              <a:gd name="connsiteX2" fmla="*/ 2889450 w 2889450"/>
              <a:gd name="connsiteY2" fmla="*/ 1382519 h 1382519"/>
              <a:gd name="connsiteX3" fmla="*/ 0 w 2889450"/>
              <a:gd name="connsiteY3" fmla="*/ 1382519 h 1382519"/>
              <a:gd name="connsiteX4" fmla="*/ 0 w 2889450"/>
              <a:gd name="connsiteY4" fmla="*/ 0 h 1382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9450" h="1382519">
                <a:moveTo>
                  <a:pt x="0" y="0"/>
                </a:moveTo>
                <a:lnTo>
                  <a:pt x="2889450" y="0"/>
                </a:lnTo>
                <a:lnTo>
                  <a:pt x="2889450" y="1382519"/>
                </a:lnTo>
                <a:lnTo>
                  <a:pt x="0" y="13825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defTabSz="488950"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1600" b="1" kern="1200"/>
              <a:t>Diagnose and critique</a:t>
            </a:r>
            <a:endParaRPr lang="en-CA" sz="1600" kern="1200"/>
          </a:p>
          <a:p>
            <a:pPr marL="0" lvl="0" indent="0" defTabSz="488950"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/>
              <a:t>Identify ways in which existing IR methods and systems, the cost of IR R&amp;D, and the arrangements within the IR community may contribute systemic harms and impede emancipatory struggles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4FE62B9-6624-9BE4-023B-056C273226E8}"/>
              </a:ext>
            </a:extLst>
          </p:cNvPr>
          <p:cNvSpPr/>
          <p:nvPr/>
        </p:nvSpPr>
        <p:spPr>
          <a:xfrm>
            <a:off x="4530001" y="3786137"/>
            <a:ext cx="3132000" cy="2369502"/>
          </a:xfrm>
          <a:custGeom>
            <a:avLst/>
            <a:gdLst>
              <a:gd name="connsiteX0" fmla="*/ 0 w 2889450"/>
              <a:gd name="connsiteY0" fmla="*/ 0 h 1382519"/>
              <a:gd name="connsiteX1" fmla="*/ 2889450 w 2889450"/>
              <a:gd name="connsiteY1" fmla="*/ 0 h 1382519"/>
              <a:gd name="connsiteX2" fmla="*/ 2889450 w 2889450"/>
              <a:gd name="connsiteY2" fmla="*/ 1382519 h 1382519"/>
              <a:gd name="connsiteX3" fmla="*/ 0 w 2889450"/>
              <a:gd name="connsiteY3" fmla="*/ 1382519 h 1382519"/>
              <a:gd name="connsiteX4" fmla="*/ 0 w 2889450"/>
              <a:gd name="connsiteY4" fmla="*/ 0 h 1382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9450" h="1382519">
                <a:moveTo>
                  <a:pt x="0" y="0"/>
                </a:moveTo>
                <a:lnTo>
                  <a:pt x="2889450" y="0"/>
                </a:lnTo>
                <a:lnTo>
                  <a:pt x="2889450" y="1382519"/>
                </a:lnTo>
                <a:lnTo>
                  <a:pt x="0" y="13825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defTabSz="488950"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1600" b="1" kern="1200"/>
              <a:t>Imagine viable alternative futures</a:t>
            </a:r>
            <a:endParaRPr lang="en-CA" sz="1600" b="1"/>
          </a:p>
          <a:p>
            <a:pPr marL="0" lvl="0" indent="0" defTabSz="488950"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1600" kern="1200"/>
              <a:t>Rid ourselves of the “tyranny of dominant imaginaries” and reimagine </a:t>
            </a:r>
            <a:r>
              <a:rPr lang="en-US" sz="1600" kern="1200"/>
              <a:t>desirable, viable, and achievable alternatives for future information experiences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CE9EF30-7828-E197-79B3-EE52B0534941}"/>
              </a:ext>
            </a:extLst>
          </p:cNvPr>
          <p:cNvGrpSpPr/>
          <p:nvPr/>
        </p:nvGrpSpPr>
        <p:grpSpPr>
          <a:xfrm>
            <a:off x="7741967" y="1628761"/>
            <a:ext cx="3498271" cy="4876800"/>
            <a:chOff x="7741967" y="1628761"/>
            <a:chExt cx="3498271" cy="487680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C294BA1-1374-18C1-E7C4-389A993911D0}"/>
                </a:ext>
              </a:extLst>
            </p:cNvPr>
            <p:cNvSpPr/>
            <p:nvPr/>
          </p:nvSpPr>
          <p:spPr>
            <a:xfrm>
              <a:off x="7741967" y="1628761"/>
              <a:ext cx="3498271" cy="487680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" name="Rectangle 8" descr="Hammer with solid fill">
              <a:extLst>
                <a:ext uri="{FF2B5EF4-FFF2-40B4-BE49-F238E27FC236}">
                  <a16:creationId xmlns:a16="http://schemas.microsoft.com/office/drawing/2014/main" id="{8822C81E-7983-09F8-ADA1-9000F4151B1F}"/>
                </a:ext>
              </a:extLst>
            </p:cNvPr>
            <p:cNvSpPr/>
            <p:nvPr/>
          </p:nvSpPr>
          <p:spPr>
            <a:xfrm>
              <a:off x="8840977" y="2012305"/>
              <a:ext cx="1300252" cy="1300252"/>
            </a:xfrm>
            <a:prstGeom prst="rect">
              <a:avLst/>
            </a:pr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6443614"/>
                <a:satOff val="-18493"/>
                <a:lumOff val="-29609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0B24B4B-1E4A-233F-F907-865EABAF7F8C}"/>
                </a:ext>
              </a:extLst>
            </p:cNvPr>
            <p:cNvSpPr/>
            <p:nvPr/>
          </p:nvSpPr>
          <p:spPr>
            <a:xfrm>
              <a:off x="7925104" y="3786137"/>
              <a:ext cx="3132000" cy="2369502"/>
            </a:xfrm>
            <a:custGeom>
              <a:avLst/>
              <a:gdLst>
                <a:gd name="connsiteX0" fmla="*/ 0 w 2889450"/>
                <a:gd name="connsiteY0" fmla="*/ 0 h 1382519"/>
                <a:gd name="connsiteX1" fmla="*/ 2889450 w 2889450"/>
                <a:gd name="connsiteY1" fmla="*/ 0 h 1382519"/>
                <a:gd name="connsiteX2" fmla="*/ 2889450 w 2889450"/>
                <a:gd name="connsiteY2" fmla="*/ 1382519 h 1382519"/>
                <a:gd name="connsiteX3" fmla="*/ 0 w 2889450"/>
                <a:gd name="connsiteY3" fmla="*/ 1382519 h 1382519"/>
                <a:gd name="connsiteX4" fmla="*/ 0 w 2889450"/>
                <a:gd name="connsiteY4" fmla="*/ 0 h 1382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9450" h="1382519">
                  <a:moveTo>
                    <a:pt x="0" y="0"/>
                  </a:moveTo>
                  <a:lnTo>
                    <a:pt x="2889450" y="0"/>
                  </a:lnTo>
                  <a:lnTo>
                    <a:pt x="2889450" y="1382519"/>
                  </a:lnTo>
                  <a:lnTo>
                    <a:pt x="0" y="138251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defTabSz="48895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A" sz="1600" b="1" kern="1200"/>
                <a:t>Elaborate theories of change</a:t>
              </a:r>
              <a:endParaRPr lang="en-CA" sz="1600" b="1"/>
            </a:p>
            <a:p>
              <a:pPr marL="0" lvl="0" indent="0" defTabSz="48895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/>
                <a:t>Realize alternative futures in the face of current realities by developing new research agendas and exploring new arrangements within the IR community and new relationships with other institutions (</a:t>
              </a:r>
              <a:r>
                <a:rPr lang="en-US" sz="1600" i="1" kern="1200"/>
                <a:t>e.g.</a:t>
              </a:r>
              <a:r>
                <a:rPr lang="en-US" sz="1600" kern="1200"/>
                <a:t>, industry and government)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2FE9875-73D3-CE7A-2629-1183A13B6E63}"/>
              </a:ext>
            </a:extLst>
          </p:cNvPr>
          <p:cNvSpPr txBox="1"/>
          <p:nvPr/>
        </p:nvSpPr>
        <p:spPr>
          <a:xfrm>
            <a:off x="0" y="6581001"/>
            <a:ext cx="1219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Mitra. </a:t>
            </a:r>
            <a:r>
              <a:rPr lang="en-US" sz="1200" dirty="0">
                <a:hlinkClick r:id="rId5"/>
              </a:rPr>
              <a:t>Emancipatory Information Retrieval</a:t>
            </a:r>
            <a:r>
              <a:rPr lang="en-US" sz="1200" dirty="0"/>
              <a:t>. Under review, 2025.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236135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FC3C0F-2E65-9C8E-5D01-345A6207A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/>
              <a:t>Theories of change at ECIR 2026 IR-for-Good track</a:t>
            </a:r>
          </a:p>
        </p:txBody>
      </p:sp>
      <p:grpSp>
        <p:nvGrpSpPr>
          <p:cNvPr id="5" name="Picture 1">
            <a:extLst>
              <a:ext uri="{FF2B5EF4-FFF2-40B4-BE49-F238E27FC236}">
                <a16:creationId xmlns:a16="http://schemas.microsoft.com/office/drawing/2014/main" id="{17E98AD8-7A25-76E1-25C1-BED1455207F2}"/>
              </a:ext>
            </a:extLst>
          </p:cNvPr>
          <p:cNvGrpSpPr/>
          <p:nvPr/>
        </p:nvGrpSpPr>
        <p:grpSpPr>
          <a:xfrm>
            <a:off x="5574158" y="2211854"/>
            <a:ext cx="5779642" cy="3646611"/>
            <a:chOff x="0" y="0"/>
            <a:chExt cx="3660035" cy="2309265"/>
          </a:xfrm>
        </p:grpSpPr>
        <p:pic>
          <p:nvPicPr>
            <p:cNvPr id="6" name="image12.png" descr="image12.png">
              <a:extLst>
                <a:ext uri="{FF2B5EF4-FFF2-40B4-BE49-F238E27FC236}">
                  <a16:creationId xmlns:a16="http://schemas.microsoft.com/office/drawing/2014/main" id="{65FD62D5-CE5C-AD7A-F6FC-4BE5C6C38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1"/>
            <a:stretch>
              <a:fillRect/>
            </a:stretch>
          </p:blipFill>
          <p:spPr>
            <a:xfrm>
              <a:off x="0" y="0"/>
              <a:ext cx="3653062" cy="2309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138" extrusionOk="0">
                  <a:moveTo>
                    <a:pt x="12890" y="12"/>
                  </a:moveTo>
                  <a:cubicBezTo>
                    <a:pt x="12628" y="36"/>
                    <a:pt x="12327" y="98"/>
                    <a:pt x="11942" y="226"/>
                  </a:cubicBezTo>
                  <a:cubicBezTo>
                    <a:pt x="10403" y="737"/>
                    <a:pt x="9258" y="-131"/>
                    <a:pt x="8507" y="226"/>
                  </a:cubicBezTo>
                  <a:cubicBezTo>
                    <a:pt x="7755" y="583"/>
                    <a:pt x="5861" y="-21"/>
                    <a:pt x="5072" y="226"/>
                  </a:cubicBezTo>
                  <a:cubicBezTo>
                    <a:pt x="4282" y="473"/>
                    <a:pt x="3066" y="154"/>
                    <a:pt x="2481" y="226"/>
                  </a:cubicBezTo>
                  <a:cubicBezTo>
                    <a:pt x="1896" y="298"/>
                    <a:pt x="1166" y="214"/>
                    <a:pt x="98" y="226"/>
                  </a:cubicBezTo>
                  <a:cubicBezTo>
                    <a:pt x="112" y="3859"/>
                    <a:pt x="53" y="7038"/>
                    <a:pt x="98" y="9751"/>
                  </a:cubicBezTo>
                  <a:cubicBezTo>
                    <a:pt x="143" y="12464"/>
                    <a:pt x="-143" y="13938"/>
                    <a:pt x="98" y="15342"/>
                  </a:cubicBezTo>
                  <a:cubicBezTo>
                    <a:pt x="339" y="16745"/>
                    <a:pt x="24" y="19809"/>
                    <a:pt x="98" y="20933"/>
                  </a:cubicBezTo>
                  <a:cubicBezTo>
                    <a:pt x="1646" y="20873"/>
                    <a:pt x="3586" y="20936"/>
                    <a:pt x="4167" y="20933"/>
                  </a:cubicBezTo>
                  <a:cubicBezTo>
                    <a:pt x="4748" y="20929"/>
                    <a:pt x="5998" y="21234"/>
                    <a:pt x="6971" y="20933"/>
                  </a:cubicBezTo>
                  <a:cubicBezTo>
                    <a:pt x="7943" y="20631"/>
                    <a:pt x="9410" y="21043"/>
                    <a:pt x="9983" y="20933"/>
                  </a:cubicBezTo>
                  <a:cubicBezTo>
                    <a:pt x="10555" y="20823"/>
                    <a:pt x="11935" y="21265"/>
                    <a:pt x="12576" y="20933"/>
                  </a:cubicBezTo>
                  <a:cubicBezTo>
                    <a:pt x="13216" y="20600"/>
                    <a:pt x="14008" y="21098"/>
                    <a:pt x="15166" y="20933"/>
                  </a:cubicBezTo>
                  <a:cubicBezTo>
                    <a:pt x="16325" y="20767"/>
                    <a:pt x="16671" y="21469"/>
                    <a:pt x="17970" y="20933"/>
                  </a:cubicBezTo>
                  <a:cubicBezTo>
                    <a:pt x="19269" y="20396"/>
                    <a:pt x="20269" y="21419"/>
                    <a:pt x="21195" y="20933"/>
                  </a:cubicBezTo>
                  <a:cubicBezTo>
                    <a:pt x="21130" y="19184"/>
                    <a:pt x="21447" y="17400"/>
                    <a:pt x="21195" y="15135"/>
                  </a:cubicBezTo>
                  <a:cubicBezTo>
                    <a:pt x="20943" y="12870"/>
                    <a:pt x="21457" y="11680"/>
                    <a:pt x="21195" y="10165"/>
                  </a:cubicBezTo>
                  <a:cubicBezTo>
                    <a:pt x="20933" y="8651"/>
                    <a:pt x="21328" y="7733"/>
                    <a:pt x="21195" y="5403"/>
                  </a:cubicBezTo>
                  <a:cubicBezTo>
                    <a:pt x="21061" y="3072"/>
                    <a:pt x="21199" y="1809"/>
                    <a:pt x="21195" y="226"/>
                  </a:cubicBezTo>
                  <a:cubicBezTo>
                    <a:pt x="19716" y="799"/>
                    <a:pt x="18640" y="66"/>
                    <a:pt x="17970" y="226"/>
                  </a:cubicBezTo>
                  <a:cubicBezTo>
                    <a:pt x="17301" y="387"/>
                    <a:pt x="17069" y="224"/>
                    <a:pt x="15377" y="226"/>
                  </a:cubicBezTo>
                  <a:cubicBezTo>
                    <a:pt x="14108" y="228"/>
                    <a:pt x="13676" y="-59"/>
                    <a:pt x="12890" y="12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>
              <a:outerShdw blurRad="292100" dist="139700" dir="2700000" rotWithShape="0">
                <a:srgbClr val="333333">
                  <a:alpha val="64999"/>
                </a:srgbClr>
              </a:outerShdw>
            </a:effectLst>
          </p:spPr>
        </p:pic>
        <p:sp>
          <p:nvSpPr>
            <p:cNvPr id="7" name="Shape">
              <a:extLst>
                <a:ext uri="{FF2B5EF4-FFF2-40B4-BE49-F238E27FC236}">
                  <a16:creationId xmlns:a16="http://schemas.microsoft.com/office/drawing/2014/main" id="{4724A078-5DB5-8CA2-EF6A-CC9BE7D9DB33}"/>
                </a:ext>
              </a:extLst>
            </p:cNvPr>
            <p:cNvSpPr/>
            <p:nvPr/>
          </p:nvSpPr>
          <p:spPr>
            <a:xfrm>
              <a:off x="3265" y="5213"/>
              <a:ext cx="3656772" cy="2298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9" h="20925" extrusionOk="0">
                  <a:moveTo>
                    <a:pt x="79" y="178"/>
                  </a:moveTo>
                  <a:cubicBezTo>
                    <a:pt x="1266" y="52"/>
                    <a:pt x="2236" y="495"/>
                    <a:pt x="3287" y="178"/>
                  </a:cubicBezTo>
                  <a:cubicBezTo>
                    <a:pt x="4339" y="-138"/>
                    <a:pt x="5112" y="549"/>
                    <a:pt x="5656" y="178"/>
                  </a:cubicBezTo>
                  <a:cubicBezTo>
                    <a:pt x="6201" y="-192"/>
                    <a:pt x="7800" y="707"/>
                    <a:pt x="8655" y="178"/>
                  </a:cubicBezTo>
                  <a:cubicBezTo>
                    <a:pt x="9511" y="-351"/>
                    <a:pt x="10240" y="500"/>
                    <a:pt x="11444" y="178"/>
                  </a:cubicBezTo>
                  <a:cubicBezTo>
                    <a:pt x="12649" y="-143"/>
                    <a:pt x="13193" y="432"/>
                    <a:pt x="14023" y="178"/>
                  </a:cubicBezTo>
                  <a:cubicBezTo>
                    <a:pt x="14854" y="-75"/>
                    <a:pt x="16134" y="198"/>
                    <a:pt x="17232" y="178"/>
                  </a:cubicBezTo>
                  <a:cubicBezTo>
                    <a:pt x="18331" y="159"/>
                    <a:pt x="19326" y="527"/>
                    <a:pt x="21071" y="178"/>
                  </a:cubicBezTo>
                  <a:cubicBezTo>
                    <a:pt x="21257" y="1787"/>
                    <a:pt x="20745" y="3854"/>
                    <a:pt x="21071" y="5122"/>
                  </a:cubicBezTo>
                  <a:cubicBezTo>
                    <a:pt x="21397" y="6389"/>
                    <a:pt x="20675" y="7989"/>
                    <a:pt x="21071" y="10477"/>
                  </a:cubicBezTo>
                  <a:cubicBezTo>
                    <a:pt x="21466" y="12966"/>
                    <a:pt x="20870" y="14080"/>
                    <a:pt x="21071" y="15009"/>
                  </a:cubicBezTo>
                  <a:cubicBezTo>
                    <a:pt x="21271" y="15938"/>
                    <a:pt x="20909" y="19243"/>
                    <a:pt x="21071" y="20776"/>
                  </a:cubicBezTo>
                  <a:cubicBezTo>
                    <a:pt x="20359" y="20883"/>
                    <a:pt x="19125" y="20385"/>
                    <a:pt x="17862" y="20776"/>
                  </a:cubicBezTo>
                  <a:cubicBezTo>
                    <a:pt x="16598" y="21168"/>
                    <a:pt x="15512" y="20304"/>
                    <a:pt x="14863" y="20776"/>
                  </a:cubicBezTo>
                  <a:cubicBezTo>
                    <a:pt x="14214" y="21249"/>
                    <a:pt x="13667" y="20416"/>
                    <a:pt x="12494" y="20776"/>
                  </a:cubicBezTo>
                  <a:cubicBezTo>
                    <a:pt x="11320" y="21137"/>
                    <a:pt x="10721" y="20655"/>
                    <a:pt x="9705" y="20776"/>
                  </a:cubicBezTo>
                  <a:cubicBezTo>
                    <a:pt x="8689" y="20897"/>
                    <a:pt x="8335" y="20692"/>
                    <a:pt x="7336" y="20776"/>
                  </a:cubicBezTo>
                  <a:cubicBezTo>
                    <a:pt x="6337" y="20861"/>
                    <a:pt x="5592" y="20397"/>
                    <a:pt x="4757" y="20776"/>
                  </a:cubicBezTo>
                  <a:cubicBezTo>
                    <a:pt x="3922" y="21155"/>
                    <a:pt x="1561" y="20540"/>
                    <a:pt x="79" y="20776"/>
                  </a:cubicBezTo>
                  <a:cubicBezTo>
                    <a:pt x="-26" y="19520"/>
                    <a:pt x="268" y="17527"/>
                    <a:pt x="79" y="16245"/>
                  </a:cubicBezTo>
                  <a:cubicBezTo>
                    <a:pt x="-111" y="14962"/>
                    <a:pt x="107" y="13875"/>
                    <a:pt x="79" y="11507"/>
                  </a:cubicBezTo>
                  <a:cubicBezTo>
                    <a:pt x="50" y="9139"/>
                    <a:pt x="291" y="7770"/>
                    <a:pt x="79" y="6564"/>
                  </a:cubicBezTo>
                  <a:cubicBezTo>
                    <a:pt x="-134" y="5358"/>
                    <a:pt x="428" y="2899"/>
                    <a:pt x="79" y="178"/>
                  </a:cubicBez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DA39040-11AE-BBED-C654-9CD06F796738}"/>
              </a:ext>
            </a:extLst>
          </p:cNvPr>
          <p:cNvSpPr txBox="1">
            <a:spLocks/>
          </p:cNvSpPr>
          <p:nvPr/>
        </p:nvSpPr>
        <p:spPr>
          <a:xfrm>
            <a:off x="839788" y="2211854"/>
            <a:ext cx="4533100" cy="3637089"/>
          </a:xfrm>
          <a:prstGeom prst="rect">
            <a:avLst/>
          </a:prstGeom>
        </p:spPr>
        <p:txBody>
          <a:bodyPr anchor="ctr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2400"/>
              </a:spcBef>
              <a:buNone/>
            </a:pPr>
            <a:r>
              <a:rPr lang="en-US" sz="2400" b="1" i="1" dirty="0"/>
              <a:t>Definition.</a:t>
            </a:r>
            <a:r>
              <a:rPr lang="en-US" sz="2400" dirty="0"/>
              <a:t> A theory of change is a method that explains how a given intervention, or set of interventions, is expected to lead to specific change</a:t>
            </a:r>
          </a:p>
          <a:p>
            <a:pPr marL="0" indent="0">
              <a:lnSpc>
                <a:spcPct val="100000"/>
              </a:lnSpc>
              <a:spcBef>
                <a:spcPts val="2400"/>
              </a:spcBef>
              <a:buNone/>
            </a:pPr>
            <a:r>
              <a:rPr lang="en-US" sz="2400" dirty="0"/>
              <a:t>This year, we encouraged authors to make explicit their goals and theories of change; which we hope allows community reflection, critical analysis, and further development of a community-wide shared understanding of what constitutes IR-for-Good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3EABC5-BA61-D9AB-56B4-7A347B85C14E}"/>
              </a:ext>
            </a:extLst>
          </p:cNvPr>
          <p:cNvSpPr txBox="1"/>
          <p:nvPr/>
        </p:nvSpPr>
        <p:spPr>
          <a:xfrm>
            <a:off x="0" y="6396335"/>
            <a:ext cx="12192000" cy="461665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US" sz="1200" dirty="0"/>
              <a:t>Mitra and Heuss. </a:t>
            </a:r>
            <a:r>
              <a:rPr lang="en-US" sz="1200" dirty="0">
                <a:hlinkClick r:id="rId3"/>
              </a:rPr>
              <a:t>What is IR-for-Good?</a:t>
            </a:r>
            <a:r>
              <a:rPr lang="en-US" sz="1200" dirty="0"/>
              <a:t> Blog post, 2025.</a:t>
            </a:r>
          </a:p>
          <a:p>
            <a:pPr algn="ctr"/>
            <a:r>
              <a:rPr lang="en-US" sz="1200" dirty="0">
                <a:hlinkClick r:id="rId4"/>
              </a:rPr>
              <a:t>https://ecir2026.eu/calls/call-for-ir-for-good-papers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68726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3D9B6-964F-A192-F2B4-2067C53FA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399"/>
            <a:ext cx="10515600" cy="1325563"/>
          </a:xfrm>
        </p:spPr>
        <p:txBody>
          <a:bodyPr/>
          <a:lstStyle/>
          <a:p>
            <a:pPr algn="ctr"/>
            <a:r>
              <a:rPr lang="en-CA"/>
              <a:t>Potential projects for emancipatory IR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4D4CE04-BE89-5F68-3ED6-422F091853B3}"/>
              </a:ext>
            </a:extLst>
          </p:cNvPr>
          <p:cNvGrpSpPr/>
          <p:nvPr/>
        </p:nvGrpSpPr>
        <p:grpSpPr>
          <a:xfrm>
            <a:off x="2410536" y="1318071"/>
            <a:ext cx="3572359" cy="1576063"/>
            <a:chOff x="4237539" y="314729"/>
            <a:chExt cx="3572359" cy="157606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32AB1B4-B1FF-FA03-65AB-A800BD4B7961}"/>
                </a:ext>
              </a:extLst>
            </p:cNvPr>
            <p:cNvSpPr/>
            <p:nvPr/>
          </p:nvSpPr>
          <p:spPr>
            <a:xfrm>
              <a:off x="4237539" y="314729"/>
              <a:ext cx="3572359" cy="157606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C8512BB-EE48-AE4E-3C5F-BB7842AADBFB}"/>
                </a:ext>
              </a:extLst>
            </p:cNvPr>
            <p:cNvSpPr txBox="1"/>
            <p:nvPr/>
          </p:nvSpPr>
          <p:spPr>
            <a:xfrm>
              <a:off x="4237539" y="1229130"/>
              <a:ext cx="357235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/>
                <a:t>Safeguard against platform capture</a:t>
              </a:r>
              <a:endParaRPr lang="en-CA" sz="1600" b="1"/>
            </a:p>
          </p:txBody>
        </p:sp>
        <p:pic>
          <p:nvPicPr>
            <p:cNvPr id="7" name="Graphic 6" descr="Handcuffs with solid fill">
              <a:extLst>
                <a:ext uri="{FF2B5EF4-FFF2-40B4-BE49-F238E27FC236}">
                  <a16:creationId xmlns:a16="http://schemas.microsoft.com/office/drawing/2014/main" id="{CB480CFC-2F51-4609-6A72-0AAB820DD09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5566518" y="314730"/>
              <a:ext cx="914400" cy="9144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6E17F6D-484B-350C-7840-358812E55CD5}"/>
              </a:ext>
            </a:extLst>
          </p:cNvPr>
          <p:cNvGrpSpPr/>
          <p:nvPr/>
        </p:nvGrpSpPr>
        <p:grpSpPr>
          <a:xfrm>
            <a:off x="6209102" y="1318070"/>
            <a:ext cx="3572359" cy="1576063"/>
            <a:chOff x="4237539" y="314729"/>
            <a:chExt cx="3572359" cy="157606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74D117D-60A3-DB00-FBB3-D27BAD5A8D83}"/>
                </a:ext>
              </a:extLst>
            </p:cNvPr>
            <p:cNvSpPr/>
            <p:nvPr/>
          </p:nvSpPr>
          <p:spPr>
            <a:xfrm>
              <a:off x="4237539" y="314729"/>
              <a:ext cx="3572359" cy="157606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93457B5-5F68-785D-CD4B-42CB7BE84E3F}"/>
                </a:ext>
              </a:extLst>
            </p:cNvPr>
            <p:cNvSpPr txBox="1"/>
            <p:nvPr/>
          </p:nvSpPr>
          <p:spPr>
            <a:xfrm>
              <a:off x="4237539" y="1229130"/>
              <a:ext cx="357235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sz="1600" b="1"/>
                <a:t>Safeguard against surveillance</a:t>
              </a:r>
            </a:p>
          </p:txBody>
        </p:sp>
        <p:pic>
          <p:nvPicPr>
            <p:cNvPr id="19" name="Graphic 18" descr="Security camera with solid fill">
              <a:extLst>
                <a:ext uri="{FF2B5EF4-FFF2-40B4-BE49-F238E27FC236}">
                  <a16:creationId xmlns:a16="http://schemas.microsoft.com/office/drawing/2014/main" id="{EEE286E6-7EC6-C439-17C4-BA0E28F9217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566518" y="314730"/>
              <a:ext cx="914400" cy="91440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993562A-BD6E-9DED-3088-CFD71C1503DB}"/>
              </a:ext>
            </a:extLst>
          </p:cNvPr>
          <p:cNvGrpSpPr/>
          <p:nvPr/>
        </p:nvGrpSpPr>
        <p:grpSpPr>
          <a:xfrm>
            <a:off x="2410538" y="4894076"/>
            <a:ext cx="3572359" cy="1576063"/>
            <a:chOff x="4237539" y="314729"/>
            <a:chExt cx="3572359" cy="1576063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05569D1E-96ED-7C9F-A5A0-00BAD4687767}"/>
                </a:ext>
              </a:extLst>
            </p:cNvPr>
            <p:cNvSpPr/>
            <p:nvPr/>
          </p:nvSpPr>
          <p:spPr>
            <a:xfrm>
              <a:off x="4237539" y="314729"/>
              <a:ext cx="3572359" cy="157606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2AE244B-416F-0037-7A02-EE4C5819EDC9}"/>
                </a:ext>
              </a:extLst>
            </p:cNvPr>
            <p:cNvSpPr txBox="1"/>
            <p:nvPr/>
          </p:nvSpPr>
          <p:spPr>
            <a:xfrm>
              <a:off x="4237539" y="1229130"/>
              <a:ext cx="357235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err="1"/>
                <a:t>Visibilize</a:t>
              </a:r>
              <a:r>
                <a:rPr lang="en-US" sz="1600" b="1"/>
                <a:t> and mitigate ecological and human costs</a:t>
              </a:r>
              <a:endParaRPr lang="en-CA" sz="1600" b="1"/>
            </a:p>
          </p:txBody>
        </p:sp>
        <p:pic>
          <p:nvPicPr>
            <p:cNvPr id="31" name="Graphic 30" descr="Open hand with plant with solid fill">
              <a:extLst>
                <a:ext uri="{FF2B5EF4-FFF2-40B4-BE49-F238E27FC236}">
                  <a16:creationId xmlns:a16="http://schemas.microsoft.com/office/drawing/2014/main" id="{6B473F2F-8A8E-8158-66D8-8B9FDA1DE2D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566518" y="314730"/>
              <a:ext cx="914400" cy="914400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4FA414F-CB6D-5CBD-DDC3-0DB4C17237AD}"/>
              </a:ext>
            </a:extLst>
          </p:cNvPr>
          <p:cNvGrpSpPr/>
          <p:nvPr/>
        </p:nvGrpSpPr>
        <p:grpSpPr>
          <a:xfrm>
            <a:off x="6209104" y="4887967"/>
            <a:ext cx="3572359" cy="1576063"/>
            <a:chOff x="4237539" y="314729"/>
            <a:chExt cx="3572359" cy="1576063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300DD5EF-573C-799B-6616-1904A9C2EA72}"/>
                </a:ext>
              </a:extLst>
            </p:cNvPr>
            <p:cNvSpPr/>
            <p:nvPr/>
          </p:nvSpPr>
          <p:spPr>
            <a:xfrm>
              <a:off x="4237539" y="314729"/>
              <a:ext cx="3572359" cy="157606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14F8C80-2186-B58B-0F3A-BAAC09D562BE}"/>
                </a:ext>
              </a:extLst>
            </p:cNvPr>
            <p:cNvSpPr txBox="1"/>
            <p:nvPr/>
          </p:nvSpPr>
          <p:spPr>
            <a:xfrm>
              <a:off x="4237539" y="1229130"/>
              <a:ext cx="357235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sz="1600" b="1"/>
                <a:t>Community building and organizing</a:t>
              </a:r>
            </a:p>
          </p:txBody>
        </p:sp>
        <p:pic>
          <p:nvPicPr>
            <p:cNvPr id="35" name="Graphic 34" descr="Users with solid fill">
              <a:extLst>
                <a:ext uri="{FF2B5EF4-FFF2-40B4-BE49-F238E27FC236}">
                  <a16:creationId xmlns:a16="http://schemas.microsoft.com/office/drawing/2014/main" id="{DFE0967F-0942-14B4-348F-D337355134F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5566518" y="314730"/>
              <a:ext cx="914400" cy="91440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2D3BA4D-D69E-8C6E-56AC-45D9F84CC0F0}"/>
              </a:ext>
            </a:extLst>
          </p:cNvPr>
          <p:cNvGrpSpPr/>
          <p:nvPr/>
        </p:nvGrpSpPr>
        <p:grpSpPr>
          <a:xfrm>
            <a:off x="511254" y="3109129"/>
            <a:ext cx="3572359" cy="1576063"/>
            <a:chOff x="4237539" y="314729"/>
            <a:chExt cx="3572359" cy="1576063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0FC10012-1DE6-0313-803A-C71CA1CF28F5}"/>
                </a:ext>
              </a:extLst>
            </p:cNvPr>
            <p:cNvSpPr/>
            <p:nvPr/>
          </p:nvSpPr>
          <p:spPr>
            <a:xfrm>
              <a:off x="4237539" y="314729"/>
              <a:ext cx="3572359" cy="157606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0ED8917-B55F-A01F-874C-B77A1E7C523B}"/>
                </a:ext>
              </a:extLst>
            </p:cNvPr>
            <p:cNvSpPr txBox="1"/>
            <p:nvPr/>
          </p:nvSpPr>
          <p:spPr>
            <a:xfrm>
              <a:off x="4237539" y="1229130"/>
              <a:ext cx="357235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sz="1600" b="1"/>
                <a:t>Safeguard against manipulation</a:t>
              </a:r>
            </a:p>
          </p:txBody>
        </p:sp>
        <p:pic>
          <p:nvPicPr>
            <p:cNvPr id="23" name="Graphic 22" descr="Puppet with solid fill">
              <a:extLst>
                <a:ext uri="{FF2B5EF4-FFF2-40B4-BE49-F238E27FC236}">
                  <a16:creationId xmlns:a16="http://schemas.microsoft.com/office/drawing/2014/main" id="{323C370A-C4D8-B3BC-5D19-CB97C14A5C3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626479" y="368243"/>
              <a:ext cx="794478" cy="79447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A8719B3-157B-5FED-4219-81CA6EDE1A6B}"/>
              </a:ext>
            </a:extLst>
          </p:cNvPr>
          <p:cNvGrpSpPr/>
          <p:nvPr/>
        </p:nvGrpSpPr>
        <p:grpSpPr>
          <a:xfrm>
            <a:off x="4309820" y="3106074"/>
            <a:ext cx="3572359" cy="1576063"/>
            <a:chOff x="4237539" y="314729"/>
            <a:chExt cx="3572359" cy="157606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7CA534F-9775-639F-7FF5-4EFD24A8EEEE}"/>
                </a:ext>
              </a:extLst>
            </p:cNvPr>
            <p:cNvSpPr/>
            <p:nvPr/>
          </p:nvSpPr>
          <p:spPr>
            <a:xfrm>
              <a:off x="4237539" y="314729"/>
              <a:ext cx="3572359" cy="157606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BEA228C-33AB-77C1-DC7B-2A3657FD1EF6}"/>
                </a:ext>
              </a:extLst>
            </p:cNvPr>
            <p:cNvSpPr txBox="1"/>
            <p:nvPr/>
          </p:nvSpPr>
          <p:spPr>
            <a:xfrm>
              <a:off x="4237539" y="1229130"/>
              <a:ext cx="357235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/>
                <a:t>Safeguard against dehumanization and inequitable outcomes</a:t>
              </a:r>
              <a:endParaRPr lang="en-CA" sz="1600" b="1"/>
            </a:p>
          </p:txBody>
        </p:sp>
        <p:pic>
          <p:nvPicPr>
            <p:cNvPr id="27" name="Graphic 26" descr="Weights Uneven with solid fill">
              <a:extLst>
                <a:ext uri="{FF2B5EF4-FFF2-40B4-BE49-F238E27FC236}">
                  <a16:creationId xmlns:a16="http://schemas.microsoft.com/office/drawing/2014/main" id="{17277DFF-1793-4888-B629-BE8A636E14C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5566518" y="314730"/>
              <a:ext cx="914400" cy="914400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1AC1856-DB35-E8BA-F05F-A09F9B33255C}"/>
              </a:ext>
            </a:extLst>
          </p:cNvPr>
          <p:cNvGrpSpPr/>
          <p:nvPr/>
        </p:nvGrpSpPr>
        <p:grpSpPr>
          <a:xfrm>
            <a:off x="8108386" y="3106073"/>
            <a:ext cx="3572359" cy="1576063"/>
            <a:chOff x="4237539" y="314729"/>
            <a:chExt cx="3572359" cy="1576063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0BE16EE1-42FE-E8ED-5A9C-4ECC551200D6}"/>
                </a:ext>
              </a:extLst>
            </p:cNvPr>
            <p:cNvSpPr/>
            <p:nvPr/>
          </p:nvSpPr>
          <p:spPr>
            <a:xfrm>
              <a:off x="4237539" y="314729"/>
              <a:ext cx="3572359" cy="157606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4549800-503E-F9BD-D002-C4849344444C}"/>
                </a:ext>
              </a:extLst>
            </p:cNvPr>
            <p:cNvSpPr txBox="1"/>
            <p:nvPr/>
          </p:nvSpPr>
          <p:spPr>
            <a:xfrm>
              <a:off x="4237539" y="1229130"/>
              <a:ext cx="357235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sz="1600" b="1"/>
                <a:t>Promote emancipatory pedagogy</a:t>
              </a:r>
            </a:p>
          </p:txBody>
        </p:sp>
        <p:pic>
          <p:nvPicPr>
            <p:cNvPr id="39" name="Graphic 38" descr="Classroom with solid fill">
              <a:extLst>
                <a:ext uri="{FF2B5EF4-FFF2-40B4-BE49-F238E27FC236}">
                  <a16:creationId xmlns:a16="http://schemas.microsoft.com/office/drawing/2014/main" id="{DBD3B08C-93C6-99B7-1A80-8BC79A78A9B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5566518" y="314730"/>
              <a:ext cx="914400" cy="914400"/>
            </a:xfrm>
            <a:prstGeom prst="rect">
              <a:avLst/>
            </a:prstGeom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495DF3D7-739B-7D88-04BB-3DF02BD61EB7}"/>
              </a:ext>
            </a:extLst>
          </p:cNvPr>
          <p:cNvSpPr txBox="1"/>
          <p:nvPr/>
        </p:nvSpPr>
        <p:spPr>
          <a:xfrm>
            <a:off x="0" y="6581001"/>
            <a:ext cx="1219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/>
              <a:t>Mitra. </a:t>
            </a:r>
            <a:r>
              <a:rPr lang="en-US" sz="1200">
                <a:hlinkClick r:id="rId10"/>
              </a:rPr>
              <a:t>Emancipatory Information Retrieval</a:t>
            </a:r>
            <a:r>
              <a:rPr lang="en-US" sz="1200"/>
              <a:t>. Under review, 2025.</a:t>
            </a:r>
            <a:endParaRPr lang="en-CA" sz="1200"/>
          </a:p>
        </p:txBody>
      </p:sp>
    </p:spTree>
    <p:extLst>
      <p:ext uri="{BB962C8B-B14F-4D97-AF65-F5344CB8AC3E}">
        <p14:creationId xmlns:p14="http://schemas.microsoft.com/office/powerpoint/2010/main" val="2584632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9F556-322F-BDC5-0081-F47D2DED2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/>
              <a:t>Search result pages as sites of emancipatory pedagogy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995EC03-37D2-72AB-BF18-80D7B2A34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00" y="2123172"/>
            <a:ext cx="5589308" cy="3533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BDA6DA-3707-C463-29AB-DB2C47EE2063}"/>
              </a:ext>
            </a:extLst>
          </p:cNvPr>
          <p:cNvSpPr txBox="1"/>
          <p:nvPr/>
        </p:nvSpPr>
        <p:spPr>
          <a:xfrm>
            <a:off x="7098223" y="1997199"/>
            <a:ext cx="401417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/>
              <a:t>Instead of trying to algorithmically fix under-representation of women and people of color in image search results for occupational roles, can we reclaim that digital space as a site of resistance and emancipatory pedagogy by allowing </a:t>
            </a:r>
            <a:r>
              <a:rPr lang="en-US" sz="2000" b="1"/>
              <a:t>feminist</a:t>
            </a:r>
            <a:r>
              <a:rPr lang="en-US" sz="2000"/>
              <a:t>, </a:t>
            </a:r>
            <a:r>
              <a:rPr lang="en-US" sz="2000" b="1"/>
              <a:t>queer</a:t>
            </a:r>
            <a:r>
              <a:rPr lang="en-US" sz="2000"/>
              <a:t>, and </a:t>
            </a:r>
            <a:r>
              <a:rPr lang="en-US" sz="2000" b="1"/>
              <a:t>anti-racist</a:t>
            </a:r>
            <a:r>
              <a:rPr lang="en-US" sz="2000"/>
              <a:t> scholars, activists, and artists to create experiences that teach the history of these movements and struggles?</a:t>
            </a:r>
            <a:endParaRPr lang="en-CA" sz="20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786115-FF2B-AC33-156A-673619484A55}"/>
              </a:ext>
            </a:extLst>
          </p:cNvPr>
          <p:cNvGrpSpPr/>
          <p:nvPr/>
        </p:nvGrpSpPr>
        <p:grpSpPr>
          <a:xfrm>
            <a:off x="8224624" y="-855391"/>
            <a:ext cx="3572359" cy="1576063"/>
            <a:chOff x="4237539" y="314729"/>
            <a:chExt cx="3572359" cy="1576063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15E14AC-65E8-569B-C435-D3E4FE7A7FF5}"/>
                </a:ext>
              </a:extLst>
            </p:cNvPr>
            <p:cNvSpPr/>
            <p:nvPr/>
          </p:nvSpPr>
          <p:spPr>
            <a:xfrm>
              <a:off x="4237539" y="314729"/>
              <a:ext cx="3572359" cy="157606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AD4C6D-9F09-6217-D834-7BD3DB9D9252}"/>
                </a:ext>
              </a:extLst>
            </p:cNvPr>
            <p:cNvSpPr txBox="1"/>
            <p:nvPr/>
          </p:nvSpPr>
          <p:spPr>
            <a:xfrm>
              <a:off x="4237539" y="1229130"/>
              <a:ext cx="357235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sz="1600" b="1"/>
                <a:t>Promote emancipatory pedagogy</a:t>
              </a:r>
            </a:p>
          </p:txBody>
        </p:sp>
        <p:pic>
          <p:nvPicPr>
            <p:cNvPr id="9" name="Graphic 8" descr="Classroom with solid fill">
              <a:extLst>
                <a:ext uri="{FF2B5EF4-FFF2-40B4-BE49-F238E27FC236}">
                  <a16:creationId xmlns:a16="http://schemas.microsoft.com/office/drawing/2014/main" id="{D19F99AA-730C-390E-F8E5-144B5BE37DF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5566518" y="314730"/>
              <a:ext cx="91440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FE912D8-AA39-DB37-3175-EF87849FC70E}"/>
              </a:ext>
            </a:extLst>
          </p:cNvPr>
          <p:cNvSpPr txBox="1"/>
          <p:nvPr/>
        </p:nvSpPr>
        <p:spPr>
          <a:xfrm>
            <a:off x="0" y="6581001"/>
            <a:ext cx="1219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/>
              <a:t>Mitra. </a:t>
            </a:r>
            <a:r>
              <a:rPr lang="en-US" sz="1200">
                <a:hlinkClick r:id="rId4"/>
              </a:rPr>
              <a:t>Search and Society: Reimagining Information Access for Radical Futures</a:t>
            </a:r>
            <a:r>
              <a:rPr lang="en-US" sz="1200"/>
              <a:t>. In The Information Retrieval Research Journal (IRRJ), 2025.</a:t>
            </a:r>
            <a:endParaRPr lang="en-CA" sz="1200"/>
          </a:p>
        </p:txBody>
      </p:sp>
    </p:spTree>
    <p:extLst>
      <p:ext uri="{BB962C8B-B14F-4D97-AF65-F5344CB8AC3E}">
        <p14:creationId xmlns:p14="http://schemas.microsoft.com/office/powerpoint/2010/main" val="3761247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85AFDAD-4F6A-0835-FAE2-4118E6E229C6}"/>
              </a:ext>
            </a:extLst>
          </p:cNvPr>
          <p:cNvGrpSpPr/>
          <p:nvPr/>
        </p:nvGrpSpPr>
        <p:grpSpPr>
          <a:xfrm>
            <a:off x="8224624" y="-855391"/>
            <a:ext cx="3572359" cy="1576063"/>
            <a:chOff x="4237539" y="314729"/>
            <a:chExt cx="3572359" cy="157606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B6DB1A6-F959-D0E6-7F65-A5B4CFCF79BF}"/>
                </a:ext>
              </a:extLst>
            </p:cNvPr>
            <p:cNvSpPr/>
            <p:nvPr/>
          </p:nvSpPr>
          <p:spPr>
            <a:xfrm>
              <a:off x="4237539" y="314729"/>
              <a:ext cx="3572359" cy="157606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95FE0EF-C5BF-0D73-A0E7-AB59B87819B2}"/>
                </a:ext>
              </a:extLst>
            </p:cNvPr>
            <p:cNvSpPr txBox="1"/>
            <p:nvPr/>
          </p:nvSpPr>
          <p:spPr>
            <a:xfrm>
              <a:off x="4237539" y="1229130"/>
              <a:ext cx="357235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sz="1600" b="1"/>
                <a:t>Community building and organizing</a:t>
              </a:r>
            </a:p>
          </p:txBody>
        </p:sp>
        <p:pic>
          <p:nvPicPr>
            <p:cNvPr id="7" name="Graphic 6" descr="Users with solid fill">
              <a:extLst>
                <a:ext uri="{FF2B5EF4-FFF2-40B4-BE49-F238E27FC236}">
                  <a16:creationId xmlns:a16="http://schemas.microsoft.com/office/drawing/2014/main" id="{3D5F7C33-EE76-B8D4-7971-B01CE94C0FA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/>
          </p:blipFill>
          <p:spPr>
            <a:xfrm>
              <a:off x="5566518" y="314730"/>
              <a:ext cx="914400" cy="914400"/>
            </a:xfrm>
            <a:prstGeom prst="rect">
              <a:avLst/>
            </a:prstGeom>
          </p:spPr>
        </p:pic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B4B0A271-6006-442A-8B41-5BAD0BA3B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693469"/>
            <a:ext cx="3932237" cy="3471062"/>
          </a:xfrm>
        </p:spPr>
        <p:txBody>
          <a:bodyPr anchor="ctr">
            <a:normAutofit fontScale="90000"/>
          </a:bodyPr>
          <a:lstStyle/>
          <a:p>
            <a:pPr>
              <a:spcBef>
                <a:spcPts val="1200"/>
              </a:spcBef>
            </a:pPr>
            <a:r>
              <a:rPr lang="en-CA" dirty="0"/>
              <a:t>Organizing and raising sociopolitical consciousness of our IR community</a:t>
            </a:r>
            <a:br>
              <a:rPr lang="en-CA" dirty="0"/>
            </a:br>
            <a:br>
              <a:rPr lang="en-CA" dirty="0"/>
            </a:br>
            <a:r>
              <a:rPr lang="en-CA" sz="2400" dirty="0"/>
              <a:t>(Cross-disciplinary workshops, book clubs, popular education, </a:t>
            </a:r>
            <a:r>
              <a:rPr lang="en-CA" sz="2400" dirty="0">
                <a:latin typeface="+mn-lt"/>
              </a:rPr>
              <a:t>arts and zines, …)</a:t>
            </a:r>
            <a:endParaRPr lang="en-C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0FA365-4812-8A99-2524-C8B9E422451B}"/>
              </a:ext>
            </a:extLst>
          </p:cNvPr>
          <p:cNvSpPr txBox="1"/>
          <p:nvPr/>
        </p:nvSpPr>
        <p:spPr>
          <a:xfrm>
            <a:off x="468173" y="6061622"/>
            <a:ext cx="45134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hlinkClick r:id="rId3"/>
              </a:rPr>
              <a:t>https://bhaskar-mitra.github.io/reading/</a:t>
            </a:r>
            <a:r>
              <a:rPr lang="en-US" dirty="0"/>
              <a:t>  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AF79FE-EAD9-D85A-A1E8-651890CDEF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546" t="1557" r="12800" b="41121"/>
          <a:stretch>
            <a:fillRect/>
          </a:stretch>
        </p:blipFill>
        <p:spPr>
          <a:xfrm>
            <a:off x="5641256" y="1974107"/>
            <a:ext cx="5760000" cy="1947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002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977BB-F1BA-BD54-4254-7B1FEEEAB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05287AC-2BC1-B06B-1D1D-D56BA387226A}"/>
              </a:ext>
            </a:extLst>
          </p:cNvPr>
          <p:cNvGrpSpPr/>
          <p:nvPr/>
        </p:nvGrpSpPr>
        <p:grpSpPr>
          <a:xfrm>
            <a:off x="8224624" y="-855391"/>
            <a:ext cx="3572359" cy="1576063"/>
            <a:chOff x="4237539" y="314729"/>
            <a:chExt cx="3572359" cy="1576063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BF8C997-C154-E4FC-01C2-73458F0C76F1}"/>
                </a:ext>
              </a:extLst>
            </p:cNvPr>
            <p:cNvSpPr/>
            <p:nvPr/>
          </p:nvSpPr>
          <p:spPr>
            <a:xfrm>
              <a:off x="4237539" y="314729"/>
              <a:ext cx="3572359" cy="157606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3886386-3B82-3EC3-6014-30C630207323}"/>
                </a:ext>
              </a:extLst>
            </p:cNvPr>
            <p:cNvSpPr txBox="1"/>
            <p:nvPr/>
          </p:nvSpPr>
          <p:spPr>
            <a:xfrm>
              <a:off x="4237539" y="1229130"/>
              <a:ext cx="357235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sz="1600" b="1"/>
                <a:t>Community building and organizing</a:t>
              </a:r>
            </a:p>
          </p:txBody>
        </p:sp>
        <p:pic>
          <p:nvPicPr>
            <p:cNvPr id="7" name="Graphic 6" descr="Users with solid fill">
              <a:extLst>
                <a:ext uri="{FF2B5EF4-FFF2-40B4-BE49-F238E27FC236}">
                  <a16:creationId xmlns:a16="http://schemas.microsoft.com/office/drawing/2014/main" id="{31D93CFA-1CA8-CC8A-B707-F2042C1250E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/>
          </p:blipFill>
          <p:spPr>
            <a:xfrm>
              <a:off x="5566518" y="314730"/>
              <a:ext cx="914400" cy="91440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1E6AE6C-5158-229F-A0BE-0D2A12E2AA74}"/>
              </a:ext>
            </a:extLst>
          </p:cNvPr>
          <p:cNvSpPr txBox="1"/>
          <p:nvPr/>
        </p:nvSpPr>
        <p:spPr>
          <a:xfrm>
            <a:off x="468173" y="6061622"/>
            <a:ext cx="45134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hlinkClick r:id="rId3"/>
              </a:rPr>
              <a:t>https://bhaskar-mitra.github.io/reading/</a:t>
            </a:r>
            <a:r>
              <a:rPr lang="en-US" dirty="0"/>
              <a:t>  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endParaRPr lang="en-CA" dirty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19DC093E-38C4-E73F-60A2-EF8AF5DBB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693469"/>
            <a:ext cx="3932237" cy="3471062"/>
          </a:xfrm>
        </p:spPr>
        <p:txBody>
          <a:bodyPr anchor="ctr">
            <a:normAutofit fontScale="90000"/>
          </a:bodyPr>
          <a:lstStyle/>
          <a:p>
            <a:pPr>
              <a:spcBef>
                <a:spcPts val="1200"/>
              </a:spcBef>
            </a:pPr>
            <a:r>
              <a:rPr lang="en-CA" dirty="0"/>
              <a:t>Organizing and raising sociopolitical consciousness of our IR community</a:t>
            </a:r>
            <a:br>
              <a:rPr lang="en-CA" dirty="0"/>
            </a:br>
            <a:br>
              <a:rPr lang="en-CA" dirty="0"/>
            </a:br>
            <a:r>
              <a:rPr lang="en-CA" sz="2400" dirty="0"/>
              <a:t>(Cross-disciplinary workshops, book clubs, popular education, </a:t>
            </a:r>
            <a:r>
              <a:rPr lang="en-CA" sz="2400" dirty="0">
                <a:latin typeface="+mn-lt"/>
              </a:rPr>
              <a:t>arts and zines, …)</a:t>
            </a:r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628A5A-2407-AEF5-6139-1DEAACC77B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546" t="1557" r="12800" b="41121"/>
          <a:stretch>
            <a:fillRect/>
          </a:stretch>
        </p:blipFill>
        <p:spPr>
          <a:xfrm>
            <a:off x="5641256" y="-12621249"/>
            <a:ext cx="5760000" cy="1947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971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E0D57F5-1A03-6CB7-F984-650E6397523F}"/>
              </a:ext>
            </a:extLst>
          </p:cNvPr>
          <p:cNvSpPr txBox="1"/>
          <p:nvPr/>
        </p:nvSpPr>
        <p:spPr>
          <a:xfrm>
            <a:off x="3308310" y="1871070"/>
            <a:ext cx="5575379" cy="461665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US" sz="2400" dirty="0">
                <a:latin typeface="Aptos SemiBold" panose="020B0004020202020204" pitchFamily="34" charset="0"/>
                <a:hlinkClick r:id="rId3"/>
              </a:rPr>
              <a:t>https://jedi.inertial.science/sigir2026</a:t>
            </a:r>
            <a:endParaRPr lang="en-US" sz="2400" dirty="0">
              <a:latin typeface="Aptos SemiBold" panose="020B00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E1C82B2-3B6F-7623-A97C-AEA21818E5A4}"/>
              </a:ext>
            </a:extLst>
          </p:cNvPr>
          <p:cNvGrpSpPr/>
          <p:nvPr/>
        </p:nvGrpSpPr>
        <p:grpSpPr>
          <a:xfrm>
            <a:off x="1385264" y="946735"/>
            <a:ext cx="9421473" cy="5305064"/>
            <a:chOff x="0" y="-7494"/>
            <a:chExt cx="12192000" cy="686509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D5BE39E-8750-E83A-C348-5616F62A9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880" r="3880"/>
            <a:stretch>
              <a:fillRect/>
            </a:stretch>
          </p:blipFill>
          <p:spPr>
            <a:xfrm>
              <a:off x="0" y="0"/>
              <a:ext cx="12192000" cy="685760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D6F4AF6-5DC6-C9B2-0104-85D280049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154" b="89231" l="3862" r="97337">
                          <a14:foregroundMark x1="19041" y1="43692" x2="50732" y2="34154"/>
                          <a14:foregroundMark x1="50732" y1="34154" x2="33422" y2="46462"/>
                          <a14:foregroundMark x1="33422" y1="46462" x2="56325" y2="48000"/>
                          <a14:foregroundMark x1="56325" y1="48000" x2="37550" y2="39077"/>
                          <a14:foregroundMark x1="37550" y1="39077" x2="25566" y2="62462"/>
                          <a14:foregroundMark x1="25566" y1="62462" x2="48069" y2="60000"/>
                          <a14:foregroundMark x1="48069" y1="60000" x2="62850" y2="33538"/>
                          <a14:foregroundMark x1="62850" y1="33538" x2="44740" y2="34154"/>
                          <a14:foregroundMark x1="44740" y1="34154" x2="83489" y2="5846"/>
                          <a14:foregroundMark x1="83489" y1="5846" x2="93742" y2="3077"/>
                          <a14:foregroundMark x1="93742" y1="3077" x2="89614" y2="31692"/>
                          <a14:foregroundMark x1="89614" y1="31692" x2="80160" y2="55692"/>
                          <a14:foregroundMark x1="80160" y1="55692" x2="60053" y2="76615"/>
                          <a14:foregroundMark x1="60053" y1="76615" x2="26498" y2="83692"/>
                          <a14:foregroundMark x1="26498" y1="83692" x2="16511" y2="70769"/>
                          <a14:foregroundMark x1="16511" y1="70769" x2="11185" y2="29231"/>
                          <a14:foregroundMark x1="11185" y1="29231" x2="29294" y2="9231"/>
                          <a14:foregroundMark x1="29294" y1="9231" x2="53395" y2="10769"/>
                          <a14:foregroundMark x1="53395" y1="10769" x2="64048" y2="9231"/>
                          <a14:foregroundMark x1="64048" y1="9231" x2="73502" y2="9231"/>
                          <a14:foregroundMark x1="7856" y1="56615" x2="6924" y2="23692"/>
                          <a14:foregroundMark x1="6924" y1="23692" x2="31158" y2="5538"/>
                          <a14:foregroundMark x1="31158" y1="5538" x2="74567" y2="7692"/>
                          <a14:foregroundMark x1="74567" y1="7692" x2="87617" y2="5846"/>
                          <a14:foregroundMark x1="87617" y1="5846" x2="93609" y2="29538"/>
                          <a14:foregroundMark x1="93609" y1="29538" x2="93209" y2="36615"/>
                          <a14:foregroundMark x1="3862" y1="7692" x2="7324" y2="51077"/>
                          <a14:foregroundMark x1="97337" y1="6154" x2="97337" y2="6154"/>
                        </a14:backgroundRemoval>
                      </a14:imgEffect>
                    </a14:imgLayer>
                  </a14:imgProps>
                </a:ext>
              </a:extLst>
            </a:blip>
            <a:srcRect l="1227" t="875" b="1"/>
            <a:stretch>
              <a:fillRect/>
            </a:stretch>
          </p:blipFill>
          <p:spPr>
            <a:xfrm>
              <a:off x="0" y="-7494"/>
              <a:ext cx="3371415" cy="1464198"/>
            </a:xfrm>
            <a:prstGeom prst="rect">
              <a:avLst/>
            </a:prstGeom>
            <a:effectLst>
              <a:outerShdw blurRad="50800" dist="38100" dir="2700000" sx="102000" sy="102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1FC2CFF-4168-C27E-8FEC-0FAB6C527CD6}"/>
                </a:ext>
              </a:extLst>
            </p:cNvPr>
            <p:cNvSpPr txBox="1"/>
            <p:nvPr/>
          </p:nvSpPr>
          <p:spPr>
            <a:xfrm>
              <a:off x="6095999" y="4324662"/>
              <a:ext cx="5951095" cy="1314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000" dirty="0">
                  <a:solidFill>
                    <a:srgbClr val="0070C0"/>
                  </a:solidFill>
                  <a:latin typeface="Aptos SemiBold" panose="020B0004020202020204" pitchFamily="34" charset="0"/>
                </a:rPr>
                <a:t>Check out our call-for-presentations and don’t forget to follow us on Bluesky and Mastodon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3C4C321-AD78-0B20-9BE0-E4D1EE4BCDEC}"/>
              </a:ext>
            </a:extLst>
          </p:cNvPr>
          <p:cNvGrpSpPr/>
          <p:nvPr/>
        </p:nvGrpSpPr>
        <p:grpSpPr>
          <a:xfrm>
            <a:off x="8224624" y="-855391"/>
            <a:ext cx="3572359" cy="1576063"/>
            <a:chOff x="4237539" y="314729"/>
            <a:chExt cx="3572359" cy="157606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5B7E7E0-29BD-ACD0-00EC-B1D128DFCC5F}"/>
                </a:ext>
              </a:extLst>
            </p:cNvPr>
            <p:cNvSpPr/>
            <p:nvPr/>
          </p:nvSpPr>
          <p:spPr>
            <a:xfrm>
              <a:off x="4237539" y="314729"/>
              <a:ext cx="3572359" cy="157606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ECCE319-0609-5DD2-8784-29D2F32FBA8B}"/>
                </a:ext>
              </a:extLst>
            </p:cNvPr>
            <p:cNvSpPr txBox="1"/>
            <p:nvPr/>
          </p:nvSpPr>
          <p:spPr>
            <a:xfrm>
              <a:off x="4237539" y="1229130"/>
              <a:ext cx="357235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sz="1600" b="1"/>
                <a:t>Community building and organizing</a:t>
              </a:r>
            </a:p>
          </p:txBody>
        </p:sp>
        <p:pic>
          <p:nvPicPr>
            <p:cNvPr id="5" name="Graphic 4" descr="Users with solid fill">
              <a:extLst>
                <a:ext uri="{FF2B5EF4-FFF2-40B4-BE49-F238E27FC236}">
                  <a16:creationId xmlns:a16="http://schemas.microsoft.com/office/drawing/2014/main" id="{F7A07944-E46C-3059-D2E8-EFC3BA253DB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566518" y="314730"/>
              <a:ext cx="914400" cy="91440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EA5103A-672D-797A-CEF0-388061C8CAB9}"/>
              </a:ext>
            </a:extLst>
          </p:cNvPr>
          <p:cNvSpPr txBox="1"/>
          <p:nvPr/>
        </p:nvSpPr>
        <p:spPr>
          <a:xfrm>
            <a:off x="3048525" y="6353312"/>
            <a:ext cx="60949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dirty="0">
                <a:hlinkClick r:id="rId8"/>
              </a:rPr>
              <a:t>https://jedi.inertial.science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3847915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6E8DCB-2C69-30FC-4B7A-6816E2618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31196" y="2652459"/>
            <a:ext cx="6824752" cy="1782137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CA" sz="2400" dirty="0"/>
              <a:t>We identify the </a:t>
            </a:r>
            <a:r>
              <a:rPr lang="en-CA" sz="2400" b="1" dirty="0"/>
              <a:t>technologist-user dichotomy</a:t>
            </a:r>
            <a:r>
              <a:rPr lang="en-CA" sz="2400" dirty="0"/>
              <a:t> with an intention to challenge the </a:t>
            </a:r>
            <a:r>
              <a:rPr lang="en-CA" sz="2400" b="1" dirty="0"/>
              <a:t>technologists-as-liberator frame</a:t>
            </a:r>
            <a:r>
              <a:rPr lang="en-CA" sz="2400" dirty="0"/>
              <a:t>, and recommend designing the platform to intentionally allow for </a:t>
            </a:r>
            <a:r>
              <a:rPr lang="en-US" sz="2400" b="1" dirty="0"/>
              <a:t>co-option and co-construction</a:t>
            </a:r>
            <a:r>
              <a:rPr lang="en-US" sz="2400" dirty="0"/>
              <a:t> by communities for </a:t>
            </a:r>
            <a:r>
              <a:rPr lang="en-CA" sz="2400" dirty="0"/>
              <a:t>their emancipatory struggles</a:t>
            </a:r>
          </a:p>
        </p:txBody>
      </p:sp>
      <p:pic>
        <p:nvPicPr>
          <p:cNvPr id="2050" name="Picture 2" descr="Pedagogy of the oppressed by Paulo Freire">
            <a:extLst>
              <a:ext uri="{FF2B5EF4-FFF2-40B4-BE49-F238E27FC236}">
                <a16:creationId xmlns:a16="http://schemas.microsoft.com/office/drawing/2014/main" id="{12D1929E-01DD-010D-81F2-572ECEE4FC5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36" y="365126"/>
            <a:ext cx="3700506" cy="581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664093-8FA9-4519-DB24-AC1DF5BE870F}"/>
              </a:ext>
            </a:extLst>
          </p:cNvPr>
          <p:cNvSpPr txBox="1"/>
          <p:nvPr/>
        </p:nvSpPr>
        <p:spPr>
          <a:xfrm>
            <a:off x="0" y="6581001"/>
            <a:ext cx="1219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/>
              <a:t>Mitra, Neophytou, and Gururaja. </a:t>
            </a:r>
            <a:r>
              <a:rPr lang="en-US" sz="1100" dirty="0">
                <a:hlinkClick r:id="rId3"/>
              </a:rPr>
              <a:t>Information Access of the Oppressed: A Problem-Posing Framework for Envisioning Emancipatory Information Access Platforms </a:t>
            </a:r>
            <a:r>
              <a:rPr lang="en-CA" sz="1100" dirty="0">
                <a:hlinkClick r:id="rId3"/>
              </a:rPr>
              <a:t>✊🏽✊🏾✊🏼</a:t>
            </a:r>
            <a:r>
              <a:rPr lang="en-US" sz="1100" dirty="0"/>
              <a:t>. Preprint, 2026.</a:t>
            </a:r>
            <a:endParaRPr lang="en-CA" sz="110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A8C041A-070A-7407-1A72-86D233EDA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1196" y="365125"/>
            <a:ext cx="6750608" cy="1325563"/>
          </a:xfrm>
        </p:spPr>
        <p:txBody>
          <a:bodyPr anchor="t">
            <a:normAutofit/>
          </a:bodyPr>
          <a:lstStyle/>
          <a:p>
            <a:r>
              <a:rPr lang="en-CA" sz="3600" dirty="0"/>
              <a:t>Freirean design for emancipatory IR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74DACD-0E15-3229-0907-AFA5C280A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9829" y="1144774"/>
            <a:ext cx="6902805" cy="1257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418BD1B9-7101-CF8A-14FA-BDA7502F9077}"/>
              </a:ext>
            </a:extLst>
          </p:cNvPr>
          <p:cNvGrpSpPr/>
          <p:nvPr/>
        </p:nvGrpSpPr>
        <p:grpSpPr>
          <a:xfrm>
            <a:off x="4419168" y="4595914"/>
            <a:ext cx="7687267" cy="1782138"/>
            <a:chOff x="4419168" y="4652668"/>
            <a:chExt cx="7687267" cy="1782138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C8A30773-CF91-BA8C-CECC-BF2295DC7E7E}"/>
                </a:ext>
              </a:extLst>
            </p:cNvPr>
            <p:cNvSpPr/>
            <p:nvPr/>
          </p:nvSpPr>
          <p:spPr>
            <a:xfrm>
              <a:off x="4419168" y="4652668"/>
              <a:ext cx="7687267" cy="1782138"/>
            </a:xfrm>
            <a:prstGeom prst="roundRect">
              <a:avLst>
                <a:gd name="adj" fmla="val 4636"/>
              </a:avLst>
            </a:prstGeom>
            <a:solidFill>
              <a:schemeClr val="bg1">
                <a:lumMod val="95000"/>
              </a:schemeClr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D44E385-9C0A-A707-2BA7-9A73AD9ACEA1}"/>
                </a:ext>
              </a:extLst>
            </p:cNvPr>
            <p:cNvGrpSpPr/>
            <p:nvPr/>
          </p:nvGrpSpPr>
          <p:grpSpPr>
            <a:xfrm>
              <a:off x="4531195" y="4851399"/>
              <a:ext cx="7463212" cy="1393228"/>
              <a:chOff x="4531196" y="4895383"/>
              <a:chExt cx="7463212" cy="1393228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ADED67E-587B-DFB5-9928-ADAE323ECC24}"/>
                  </a:ext>
                </a:extLst>
              </p:cNvPr>
              <p:cNvSpPr txBox="1"/>
              <p:nvPr/>
            </p:nvSpPr>
            <p:spPr>
              <a:xfrm>
                <a:off x="4531196" y="4895387"/>
                <a:ext cx="1329376" cy="58477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CA" sz="1600" dirty="0"/>
                  <a:t>No user involvement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CE478B3-C464-F7EC-D561-CB22C1AA2D6D}"/>
                  </a:ext>
                </a:extLst>
              </p:cNvPr>
              <p:cNvSpPr txBox="1"/>
              <p:nvPr/>
            </p:nvSpPr>
            <p:spPr>
              <a:xfrm>
                <a:off x="5993896" y="4895386"/>
                <a:ext cx="1329376" cy="58477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CA" sz="1600" dirty="0"/>
                  <a:t>Implicit user feedback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AAFEBFC-7491-E5D9-219D-37599AE65502}"/>
                  </a:ext>
                </a:extLst>
              </p:cNvPr>
              <p:cNvSpPr txBox="1"/>
              <p:nvPr/>
            </p:nvSpPr>
            <p:spPr>
              <a:xfrm>
                <a:off x="7456596" y="4895385"/>
                <a:ext cx="1329376" cy="58477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CA" sz="1600" dirty="0"/>
                  <a:t>User consultation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9ACBA1D-4407-EA34-0CDC-AC8D9C9B5A02}"/>
                  </a:ext>
                </a:extLst>
              </p:cNvPr>
              <p:cNvSpPr txBox="1"/>
              <p:nvPr/>
            </p:nvSpPr>
            <p:spPr>
              <a:xfrm>
                <a:off x="8919296" y="4895384"/>
                <a:ext cx="1329376" cy="58477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CA" sz="1600" dirty="0"/>
                  <a:t>Participatory design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CEBF570-E308-A1C1-108F-02FAD08A1C85}"/>
                  </a:ext>
                </a:extLst>
              </p:cNvPr>
              <p:cNvSpPr txBox="1"/>
              <p:nvPr/>
            </p:nvSpPr>
            <p:spPr>
              <a:xfrm>
                <a:off x="10381996" y="4895383"/>
                <a:ext cx="1612412" cy="58477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  <a:prstDash val="dash"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CA" sz="1600" dirty="0"/>
                  <a:t>Freirean</a:t>
                </a:r>
              </a:p>
              <a:p>
                <a:pPr algn="ctr"/>
                <a:r>
                  <a:rPr lang="en-CA" sz="1600" dirty="0"/>
                  <a:t>design</a:t>
                </a:r>
              </a:p>
            </p:txBody>
          </p: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D1807367-164F-DD28-C4A8-AEDEB022D196}"/>
                  </a:ext>
                </a:extLst>
              </p:cNvPr>
              <p:cNvCxnSpPr>
                <a:stCxn id="18" idx="3"/>
                <a:endCxn id="19" idx="1"/>
              </p:cNvCxnSpPr>
              <p:nvPr/>
            </p:nvCxnSpPr>
            <p:spPr>
              <a:xfrm flipV="1">
                <a:off x="5860572" y="5187774"/>
                <a:ext cx="133324" cy="1"/>
              </a:xfrm>
              <a:prstGeom prst="straightConnector1">
                <a:avLst/>
              </a:prstGeom>
              <a:ln w="19050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33E6DE70-941D-E105-F52B-E533B75EBE4A}"/>
                  </a:ext>
                </a:extLst>
              </p:cNvPr>
              <p:cNvCxnSpPr>
                <a:cxnSpLocks/>
                <a:stCxn id="19" idx="3"/>
                <a:endCxn id="20" idx="1"/>
              </p:cNvCxnSpPr>
              <p:nvPr/>
            </p:nvCxnSpPr>
            <p:spPr>
              <a:xfrm flipV="1">
                <a:off x="7323272" y="5187773"/>
                <a:ext cx="133324" cy="1"/>
              </a:xfrm>
              <a:prstGeom prst="straightConnector1">
                <a:avLst/>
              </a:prstGeom>
              <a:ln w="19050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715815A1-B4B8-4A9F-0AF1-5A55667F1918}"/>
                  </a:ext>
                </a:extLst>
              </p:cNvPr>
              <p:cNvCxnSpPr>
                <a:cxnSpLocks/>
                <a:stCxn id="20" idx="3"/>
                <a:endCxn id="21" idx="1"/>
              </p:cNvCxnSpPr>
              <p:nvPr/>
            </p:nvCxnSpPr>
            <p:spPr>
              <a:xfrm flipV="1">
                <a:off x="8785972" y="5187772"/>
                <a:ext cx="133324" cy="1"/>
              </a:xfrm>
              <a:prstGeom prst="straightConnector1">
                <a:avLst/>
              </a:prstGeom>
              <a:ln w="19050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26A7D61C-1BC6-0569-15EE-4498FE684E9B}"/>
                  </a:ext>
                </a:extLst>
              </p:cNvPr>
              <p:cNvCxnSpPr>
                <a:cxnSpLocks/>
                <a:stCxn id="21" idx="3"/>
                <a:endCxn id="22" idx="1"/>
              </p:cNvCxnSpPr>
              <p:nvPr/>
            </p:nvCxnSpPr>
            <p:spPr>
              <a:xfrm flipV="1">
                <a:off x="10248672" y="5187771"/>
                <a:ext cx="133324" cy="1"/>
              </a:xfrm>
              <a:prstGeom prst="straightConnector1">
                <a:avLst/>
              </a:prstGeom>
              <a:ln w="19050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34" name="Arrow: Right 33">
                <a:extLst>
                  <a:ext uri="{FF2B5EF4-FFF2-40B4-BE49-F238E27FC236}">
                    <a16:creationId xmlns:a16="http://schemas.microsoft.com/office/drawing/2014/main" id="{0C2BA4E8-3EDC-C205-361A-54D390819307}"/>
                  </a:ext>
                </a:extLst>
              </p:cNvPr>
              <p:cNvSpPr/>
              <p:nvPr/>
            </p:nvSpPr>
            <p:spPr>
              <a:xfrm>
                <a:off x="4531196" y="5763873"/>
                <a:ext cx="7463212" cy="524738"/>
              </a:xfrm>
              <a:prstGeom prst="rightArrow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CA" sz="1600" dirty="0"/>
                  <a:t>More user agency</a:t>
                </a:r>
              </a:p>
            </p:txBody>
          </p:sp>
        </p:grpSp>
      </p:grpSp>
      <p:sp>
        <p:nvSpPr>
          <p:cNvPr id="2" name="Trapezoid 1">
            <a:extLst>
              <a:ext uri="{FF2B5EF4-FFF2-40B4-BE49-F238E27FC236}">
                <a16:creationId xmlns:a16="http://schemas.microsoft.com/office/drawing/2014/main" id="{3E677185-C6D4-E27D-530F-6872F825027B}"/>
              </a:ext>
            </a:extLst>
          </p:cNvPr>
          <p:cNvSpPr/>
          <p:nvPr/>
        </p:nvSpPr>
        <p:spPr>
          <a:xfrm rot="2700000">
            <a:off x="10912254" y="146171"/>
            <a:ext cx="1724209" cy="542941"/>
          </a:xfrm>
          <a:prstGeom prst="trapezoid">
            <a:avLst>
              <a:gd name="adj" fmla="val 103469"/>
            </a:avLst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 dirty="0">
                <a:solidFill>
                  <a:schemeClr val="tx1"/>
                </a:solidFill>
                <a:latin typeface="Aptos SemiBold" panose="020B0004020202020204" pitchFamily="34" charset="0"/>
              </a:rPr>
              <a:t>Follow up work</a:t>
            </a:r>
          </a:p>
        </p:txBody>
      </p:sp>
    </p:spTree>
    <p:extLst>
      <p:ext uri="{BB962C8B-B14F-4D97-AF65-F5344CB8AC3E}">
        <p14:creationId xmlns:p14="http://schemas.microsoft.com/office/powerpoint/2010/main" val="1688158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6A6E4F-1FDE-903F-A8AA-6BDB6C5A7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8772" y="2231871"/>
            <a:ext cx="8193052" cy="3988800"/>
          </a:xfrm>
          <a:prstGeom prst="rect">
            <a:avLst/>
          </a:prstGeom>
        </p:spPr>
      </p:pic>
      <p:pic>
        <p:nvPicPr>
          <p:cNvPr id="6" name="Picture 5" descr="A close-up of a paper&#10;&#10;AI-generated content may be incorrect.">
            <a:extLst>
              <a:ext uri="{FF2B5EF4-FFF2-40B4-BE49-F238E27FC236}">
                <a16:creationId xmlns:a16="http://schemas.microsoft.com/office/drawing/2014/main" id="{356E8B7A-3FF6-649F-E155-F862916ED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549" y="275557"/>
            <a:ext cx="7810901" cy="1714588"/>
          </a:xfrm>
          <a:custGeom>
            <a:avLst/>
            <a:gdLst>
              <a:gd name="csX0" fmla="*/ 0 w 7810901"/>
              <a:gd name="csY0" fmla="*/ 0 h 1714588"/>
              <a:gd name="csX1" fmla="*/ 401703 w 7810901"/>
              <a:gd name="csY1" fmla="*/ 0 h 1714588"/>
              <a:gd name="csX2" fmla="*/ 1037734 w 7810901"/>
              <a:gd name="csY2" fmla="*/ 0 h 1714588"/>
              <a:gd name="csX3" fmla="*/ 1361328 w 7810901"/>
              <a:gd name="csY3" fmla="*/ 0 h 1714588"/>
              <a:gd name="csX4" fmla="*/ 1684923 w 7810901"/>
              <a:gd name="csY4" fmla="*/ 0 h 1714588"/>
              <a:gd name="csX5" fmla="*/ 2399062 w 7810901"/>
              <a:gd name="csY5" fmla="*/ 0 h 1714588"/>
              <a:gd name="csX6" fmla="*/ 2956984 w 7810901"/>
              <a:gd name="csY6" fmla="*/ 0 h 1714588"/>
              <a:gd name="csX7" fmla="*/ 3593014 w 7810901"/>
              <a:gd name="csY7" fmla="*/ 0 h 1714588"/>
              <a:gd name="csX8" fmla="*/ 4150936 w 7810901"/>
              <a:gd name="csY8" fmla="*/ 0 h 1714588"/>
              <a:gd name="csX9" fmla="*/ 4474530 w 7810901"/>
              <a:gd name="csY9" fmla="*/ 0 h 1714588"/>
              <a:gd name="csX10" fmla="*/ 4954343 w 7810901"/>
              <a:gd name="csY10" fmla="*/ 0 h 1714588"/>
              <a:gd name="csX11" fmla="*/ 5277937 w 7810901"/>
              <a:gd name="csY11" fmla="*/ 0 h 1714588"/>
              <a:gd name="csX12" fmla="*/ 5913968 w 7810901"/>
              <a:gd name="csY12" fmla="*/ 0 h 1714588"/>
              <a:gd name="csX13" fmla="*/ 6315671 w 7810901"/>
              <a:gd name="csY13" fmla="*/ 0 h 1714588"/>
              <a:gd name="csX14" fmla="*/ 7029811 w 7810901"/>
              <a:gd name="csY14" fmla="*/ 0 h 1714588"/>
              <a:gd name="csX15" fmla="*/ 7810901 w 7810901"/>
              <a:gd name="csY15" fmla="*/ 0 h 1714588"/>
              <a:gd name="csX16" fmla="*/ 7810901 w 7810901"/>
              <a:gd name="csY16" fmla="*/ 571529 h 1714588"/>
              <a:gd name="csX17" fmla="*/ 7810901 w 7810901"/>
              <a:gd name="csY17" fmla="*/ 1108767 h 1714588"/>
              <a:gd name="csX18" fmla="*/ 7810901 w 7810901"/>
              <a:gd name="csY18" fmla="*/ 1714588 h 1714588"/>
              <a:gd name="csX19" fmla="*/ 7174870 w 7810901"/>
              <a:gd name="csY19" fmla="*/ 1714588 h 1714588"/>
              <a:gd name="csX20" fmla="*/ 6538840 w 7810901"/>
              <a:gd name="csY20" fmla="*/ 1714588 h 1714588"/>
              <a:gd name="csX21" fmla="*/ 6215246 w 7810901"/>
              <a:gd name="csY21" fmla="*/ 1714588 h 1714588"/>
              <a:gd name="csX22" fmla="*/ 5501106 w 7810901"/>
              <a:gd name="csY22" fmla="*/ 1714588 h 1714588"/>
              <a:gd name="csX23" fmla="*/ 4865075 w 7810901"/>
              <a:gd name="csY23" fmla="*/ 1714588 h 1714588"/>
              <a:gd name="csX24" fmla="*/ 4150936 w 7810901"/>
              <a:gd name="csY24" fmla="*/ 1714588 h 1714588"/>
              <a:gd name="csX25" fmla="*/ 3593014 w 7810901"/>
              <a:gd name="csY25" fmla="*/ 1714588 h 1714588"/>
              <a:gd name="csX26" fmla="*/ 3113202 w 7810901"/>
              <a:gd name="csY26" fmla="*/ 1714588 h 1714588"/>
              <a:gd name="csX27" fmla="*/ 2633389 w 7810901"/>
              <a:gd name="csY27" fmla="*/ 1714588 h 1714588"/>
              <a:gd name="csX28" fmla="*/ 1997359 w 7810901"/>
              <a:gd name="csY28" fmla="*/ 1714588 h 1714588"/>
              <a:gd name="csX29" fmla="*/ 1361328 w 7810901"/>
              <a:gd name="csY29" fmla="*/ 1714588 h 1714588"/>
              <a:gd name="csX30" fmla="*/ 725298 w 7810901"/>
              <a:gd name="csY30" fmla="*/ 1714588 h 1714588"/>
              <a:gd name="csX31" fmla="*/ 0 w 7810901"/>
              <a:gd name="csY31" fmla="*/ 1714588 h 1714588"/>
              <a:gd name="csX32" fmla="*/ 0 w 7810901"/>
              <a:gd name="csY32" fmla="*/ 1108767 h 1714588"/>
              <a:gd name="csX33" fmla="*/ 0 w 7810901"/>
              <a:gd name="csY33" fmla="*/ 520092 h 1714588"/>
              <a:gd name="csX34" fmla="*/ 0 w 7810901"/>
              <a:gd name="csY34" fmla="*/ 0 h 17145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</a:cxnLst>
            <a:rect l="l" t="t" r="r" b="b"/>
            <a:pathLst>
              <a:path w="7810901" h="1714588" fill="none" extrusionOk="0">
                <a:moveTo>
                  <a:pt x="0" y="0"/>
                </a:moveTo>
                <a:cubicBezTo>
                  <a:pt x="101332" y="-13942"/>
                  <a:pt x="286745" y="23331"/>
                  <a:pt x="401703" y="0"/>
                </a:cubicBezTo>
                <a:cubicBezTo>
                  <a:pt x="516661" y="-23331"/>
                  <a:pt x="859983" y="63786"/>
                  <a:pt x="1037734" y="0"/>
                </a:cubicBezTo>
                <a:cubicBezTo>
                  <a:pt x="1215485" y="-63786"/>
                  <a:pt x="1243465" y="16986"/>
                  <a:pt x="1361328" y="0"/>
                </a:cubicBezTo>
                <a:cubicBezTo>
                  <a:pt x="1479191" y="-16986"/>
                  <a:pt x="1608439" y="19939"/>
                  <a:pt x="1684923" y="0"/>
                </a:cubicBezTo>
                <a:cubicBezTo>
                  <a:pt x="1761408" y="-19939"/>
                  <a:pt x="2233157" y="45394"/>
                  <a:pt x="2399062" y="0"/>
                </a:cubicBezTo>
                <a:cubicBezTo>
                  <a:pt x="2564967" y="-45394"/>
                  <a:pt x="2787673" y="6887"/>
                  <a:pt x="2956984" y="0"/>
                </a:cubicBezTo>
                <a:cubicBezTo>
                  <a:pt x="3126295" y="-6887"/>
                  <a:pt x="3306604" y="25933"/>
                  <a:pt x="3593014" y="0"/>
                </a:cubicBezTo>
                <a:cubicBezTo>
                  <a:pt x="3879424" y="-25933"/>
                  <a:pt x="3992295" y="24059"/>
                  <a:pt x="4150936" y="0"/>
                </a:cubicBezTo>
                <a:cubicBezTo>
                  <a:pt x="4309577" y="-24059"/>
                  <a:pt x="4368701" y="28564"/>
                  <a:pt x="4474530" y="0"/>
                </a:cubicBezTo>
                <a:cubicBezTo>
                  <a:pt x="4580359" y="-28564"/>
                  <a:pt x="4787019" y="16029"/>
                  <a:pt x="4954343" y="0"/>
                </a:cubicBezTo>
                <a:cubicBezTo>
                  <a:pt x="5121667" y="-16029"/>
                  <a:pt x="5180716" y="31610"/>
                  <a:pt x="5277937" y="0"/>
                </a:cubicBezTo>
                <a:cubicBezTo>
                  <a:pt x="5375158" y="-31610"/>
                  <a:pt x="5693877" y="64555"/>
                  <a:pt x="5913968" y="0"/>
                </a:cubicBezTo>
                <a:cubicBezTo>
                  <a:pt x="6134059" y="-64555"/>
                  <a:pt x="6228531" y="8969"/>
                  <a:pt x="6315671" y="0"/>
                </a:cubicBezTo>
                <a:cubicBezTo>
                  <a:pt x="6402811" y="-8969"/>
                  <a:pt x="6699708" y="42374"/>
                  <a:pt x="7029811" y="0"/>
                </a:cubicBezTo>
                <a:cubicBezTo>
                  <a:pt x="7359914" y="-42374"/>
                  <a:pt x="7452102" y="52891"/>
                  <a:pt x="7810901" y="0"/>
                </a:cubicBezTo>
                <a:cubicBezTo>
                  <a:pt x="7849420" y="137238"/>
                  <a:pt x="7761882" y="416357"/>
                  <a:pt x="7810901" y="571529"/>
                </a:cubicBezTo>
                <a:cubicBezTo>
                  <a:pt x="7859920" y="726701"/>
                  <a:pt x="7767422" y="868886"/>
                  <a:pt x="7810901" y="1108767"/>
                </a:cubicBezTo>
                <a:cubicBezTo>
                  <a:pt x="7854380" y="1348648"/>
                  <a:pt x="7809237" y="1564586"/>
                  <a:pt x="7810901" y="1714588"/>
                </a:cubicBezTo>
                <a:cubicBezTo>
                  <a:pt x="7627720" y="1775854"/>
                  <a:pt x="7480439" y="1681092"/>
                  <a:pt x="7174870" y="1714588"/>
                </a:cubicBezTo>
                <a:cubicBezTo>
                  <a:pt x="6869301" y="1748084"/>
                  <a:pt x="6793067" y="1681363"/>
                  <a:pt x="6538840" y="1714588"/>
                </a:cubicBezTo>
                <a:cubicBezTo>
                  <a:pt x="6284613" y="1747813"/>
                  <a:pt x="6358206" y="1709087"/>
                  <a:pt x="6215246" y="1714588"/>
                </a:cubicBezTo>
                <a:cubicBezTo>
                  <a:pt x="6072286" y="1720089"/>
                  <a:pt x="5666899" y="1696465"/>
                  <a:pt x="5501106" y="1714588"/>
                </a:cubicBezTo>
                <a:cubicBezTo>
                  <a:pt x="5335313" y="1732711"/>
                  <a:pt x="5035855" y="1656291"/>
                  <a:pt x="4865075" y="1714588"/>
                </a:cubicBezTo>
                <a:cubicBezTo>
                  <a:pt x="4694295" y="1772885"/>
                  <a:pt x="4500915" y="1675858"/>
                  <a:pt x="4150936" y="1714588"/>
                </a:cubicBezTo>
                <a:cubicBezTo>
                  <a:pt x="3800957" y="1753318"/>
                  <a:pt x="3825279" y="1701368"/>
                  <a:pt x="3593014" y="1714588"/>
                </a:cubicBezTo>
                <a:cubicBezTo>
                  <a:pt x="3360749" y="1727808"/>
                  <a:pt x="3256385" y="1704975"/>
                  <a:pt x="3113202" y="1714588"/>
                </a:cubicBezTo>
                <a:cubicBezTo>
                  <a:pt x="2970019" y="1724201"/>
                  <a:pt x="2847068" y="1677205"/>
                  <a:pt x="2633389" y="1714588"/>
                </a:cubicBezTo>
                <a:cubicBezTo>
                  <a:pt x="2419710" y="1751971"/>
                  <a:pt x="2132411" y="1682343"/>
                  <a:pt x="1997359" y="1714588"/>
                </a:cubicBezTo>
                <a:cubicBezTo>
                  <a:pt x="1862307" y="1746833"/>
                  <a:pt x="1569359" y="1638441"/>
                  <a:pt x="1361328" y="1714588"/>
                </a:cubicBezTo>
                <a:cubicBezTo>
                  <a:pt x="1153297" y="1790735"/>
                  <a:pt x="1001207" y="1675980"/>
                  <a:pt x="725298" y="1714588"/>
                </a:cubicBezTo>
                <a:cubicBezTo>
                  <a:pt x="449389" y="1753196"/>
                  <a:pt x="330140" y="1700189"/>
                  <a:pt x="0" y="1714588"/>
                </a:cubicBezTo>
                <a:cubicBezTo>
                  <a:pt x="-16214" y="1557486"/>
                  <a:pt x="5796" y="1337079"/>
                  <a:pt x="0" y="1108767"/>
                </a:cubicBezTo>
                <a:cubicBezTo>
                  <a:pt x="-5796" y="880455"/>
                  <a:pt x="7956" y="650338"/>
                  <a:pt x="0" y="520092"/>
                </a:cubicBezTo>
                <a:cubicBezTo>
                  <a:pt x="-7956" y="389846"/>
                  <a:pt x="61050" y="256337"/>
                  <a:pt x="0" y="0"/>
                </a:cubicBezTo>
                <a:close/>
              </a:path>
              <a:path w="7810901" h="1714588" stroke="0" extrusionOk="0">
                <a:moveTo>
                  <a:pt x="0" y="0"/>
                </a:moveTo>
                <a:cubicBezTo>
                  <a:pt x="205487" y="-546"/>
                  <a:pt x="291180" y="50100"/>
                  <a:pt x="557922" y="0"/>
                </a:cubicBezTo>
                <a:cubicBezTo>
                  <a:pt x="824664" y="-50100"/>
                  <a:pt x="876480" y="9052"/>
                  <a:pt x="959625" y="0"/>
                </a:cubicBezTo>
                <a:cubicBezTo>
                  <a:pt x="1042770" y="-9052"/>
                  <a:pt x="1323196" y="4660"/>
                  <a:pt x="1673765" y="0"/>
                </a:cubicBezTo>
                <a:cubicBezTo>
                  <a:pt x="2024334" y="-4660"/>
                  <a:pt x="2159968" y="507"/>
                  <a:pt x="2309795" y="0"/>
                </a:cubicBezTo>
                <a:cubicBezTo>
                  <a:pt x="2459622" y="-507"/>
                  <a:pt x="2615849" y="20"/>
                  <a:pt x="2711498" y="0"/>
                </a:cubicBezTo>
                <a:cubicBezTo>
                  <a:pt x="2807147" y="-20"/>
                  <a:pt x="2964855" y="11396"/>
                  <a:pt x="3035093" y="0"/>
                </a:cubicBezTo>
                <a:cubicBezTo>
                  <a:pt x="3105331" y="-11396"/>
                  <a:pt x="3291716" y="25813"/>
                  <a:pt x="3358687" y="0"/>
                </a:cubicBezTo>
                <a:cubicBezTo>
                  <a:pt x="3425658" y="-25813"/>
                  <a:pt x="3673643" y="36669"/>
                  <a:pt x="3760391" y="0"/>
                </a:cubicBezTo>
                <a:cubicBezTo>
                  <a:pt x="3847139" y="-36669"/>
                  <a:pt x="3992382" y="4887"/>
                  <a:pt x="4083985" y="0"/>
                </a:cubicBezTo>
                <a:cubicBezTo>
                  <a:pt x="4175588" y="-4887"/>
                  <a:pt x="4349270" y="22833"/>
                  <a:pt x="4563798" y="0"/>
                </a:cubicBezTo>
                <a:cubicBezTo>
                  <a:pt x="4778326" y="-22833"/>
                  <a:pt x="5118971" y="75874"/>
                  <a:pt x="5277937" y="0"/>
                </a:cubicBezTo>
                <a:cubicBezTo>
                  <a:pt x="5436903" y="-75874"/>
                  <a:pt x="5796585" y="66730"/>
                  <a:pt x="5992077" y="0"/>
                </a:cubicBezTo>
                <a:cubicBezTo>
                  <a:pt x="6187569" y="-66730"/>
                  <a:pt x="6292085" y="11051"/>
                  <a:pt x="6393780" y="0"/>
                </a:cubicBezTo>
                <a:cubicBezTo>
                  <a:pt x="6495475" y="-11051"/>
                  <a:pt x="6637603" y="39442"/>
                  <a:pt x="6873593" y="0"/>
                </a:cubicBezTo>
                <a:cubicBezTo>
                  <a:pt x="7109583" y="-39442"/>
                  <a:pt x="7398683" y="13969"/>
                  <a:pt x="7810901" y="0"/>
                </a:cubicBezTo>
                <a:cubicBezTo>
                  <a:pt x="7839437" y="161751"/>
                  <a:pt x="7787170" y="338381"/>
                  <a:pt x="7810901" y="571529"/>
                </a:cubicBezTo>
                <a:cubicBezTo>
                  <a:pt x="7834632" y="804677"/>
                  <a:pt x="7785552" y="947276"/>
                  <a:pt x="7810901" y="1143059"/>
                </a:cubicBezTo>
                <a:cubicBezTo>
                  <a:pt x="7836250" y="1338842"/>
                  <a:pt x="7781694" y="1590703"/>
                  <a:pt x="7810901" y="1714588"/>
                </a:cubicBezTo>
                <a:cubicBezTo>
                  <a:pt x="7661759" y="1714709"/>
                  <a:pt x="7586276" y="1705053"/>
                  <a:pt x="7409198" y="1714588"/>
                </a:cubicBezTo>
                <a:cubicBezTo>
                  <a:pt x="7232120" y="1724123"/>
                  <a:pt x="7071462" y="1702631"/>
                  <a:pt x="6929385" y="1714588"/>
                </a:cubicBezTo>
                <a:cubicBezTo>
                  <a:pt x="6787308" y="1726545"/>
                  <a:pt x="6696540" y="1707484"/>
                  <a:pt x="6527682" y="1714588"/>
                </a:cubicBezTo>
                <a:cubicBezTo>
                  <a:pt x="6358824" y="1721692"/>
                  <a:pt x="6330692" y="1697863"/>
                  <a:pt x="6204087" y="1714588"/>
                </a:cubicBezTo>
                <a:cubicBezTo>
                  <a:pt x="6077482" y="1731313"/>
                  <a:pt x="5769630" y="1662659"/>
                  <a:pt x="5568057" y="1714588"/>
                </a:cubicBezTo>
                <a:cubicBezTo>
                  <a:pt x="5366484" y="1766517"/>
                  <a:pt x="5126877" y="1641090"/>
                  <a:pt x="4932026" y="1714588"/>
                </a:cubicBezTo>
                <a:cubicBezTo>
                  <a:pt x="4737175" y="1788086"/>
                  <a:pt x="4643763" y="1691587"/>
                  <a:pt x="4452214" y="1714588"/>
                </a:cubicBezTo>
                <a:cubicBezTo>
                  <a:pt x="4260665" y="1737589"/>
                  <a:pt x="4183825" y="1669325"/>
                  <a:pt x="4050510" y="1714588"/>
                </a:cubicBezTo>
                <a:cubicBezTo>
                  <a:pt x="3917195" y="1759851"/>
                  <a:pt x="3778864" y="1679616"/>
                  <a:pt x="3570698" y="1714588"/>
                </a:cubicBezTo>
                <a:cubicBezTo>
                  <a:pt x="3362532" y="1749560"/>
                  <a:pt x="3329416" y="1709990"/>
                  <a:pt x="3168994" y="1714588"/>
                </a:cubicBezTo>
                <a:cubicBezTo>
                  <a:pt x="3008572" y="1719186"/>
                  <a:pt x="2891922" y="1681942"/>
                  <a:pt x="2689182" y="1714588"/>
                </a:cubicBezTo>
                <a:cubicBezTo>
                  <a:pt x="2486442" y="1747234"/>
                  <a:pt x="2357104" y="1691361"/>
                  <a:pt x="2209369" y="1714588"/>
                </a:cubicBezTo>
                <a:cubicBezTo>
                  <a:pt x="2061634" y="1737815"/>
                  <a:pt x="1863319" y="1658179"/>
                  <a:pt x="1729557" y="1714588"/>
                </a:cubicBezTo>
                <a:cubicBezTo>
                  <a:pt x="1595795" y="1770997"/>
                  <a:pt x="1438869" y="1706667"/>
                  <a:pt x="1249744" y="1714588"/>
                </a:cubicBezTo>
                <a:cubicBezTo>
                  <a:pt x="1060619" y="1722509"/>
                  <a:pt x="769545" y="1703971"/>
                  <a:pt x="613714" y="1714588"/>
                </a:cubicBezTo>
                <a:cubicBezTo>
                  <a:pt x="457883" y="1725205"/>
                  <a:pt x="158549" y="1660746"/>
                  <a:pt x="0" y="1714588"/>
                </a:cubicBezTo>
                <a:cubicBezTo>
                  <a:pt x="-19607" y="1523025"/>
                  <a:pt x="26956" y="1329873"/>
                  <a:pt x="0" y="1125913"/>
                </a:cubicBezTo>
                <a:cubicBezTo>
                  <a:pt x="-26956" y="921954"/>
                  <a:pt x="43245" y="699399"/>
                  <a:pt x="0" y="588675"/>
                </a:cubicBezTo>
                <a:cubicBezTo>
                  <a:pt x="-43245" y="477951"/>
                  <a:pt x="47919" y="127598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16549821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5BF18A3-0F51-7A51-B230-3DD94EB6DEC0}"/>
              </a:ext>
            </a:extLst>
          </p:cNvPr>
          <p:cNvSpPr txBox="1"/>
          <p:nvPr/>
        </p:nvSpPr>
        <p:spPr>
          <a:xfrm>
            <a:off x="2986341" y="6320563"/>
            <a:ext cx="6219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Published in 1976 (half a century ago)</a:t>
            </a:r>
          </a:p>
        </p:txBody>
      </p:sp>
    </p:spTree>
    <p:extLst>
      <p:ext uri="{BB962C8B-B14F-4D97-AF65-F5344CB8AC3E}">
        <p14:creationId xmlns:p14="http://schemas.microsoft.com/office/powerpoint/2010/main" val="2271899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985B7AC-F3FE-56C7-8C3B-41757A4261A1}"/>
              </a:ext>
            </a:extLst>
          </p:cNvPr>
          <p:cNvGrpSpPr/>
          <p:nvPr/>
        </p:nvGrpSpPr>
        <p:grpSpPr>
          <a:xfrm>
            <a:off x="5597654" y="6439332"/>
            <a:ext cx="6472419" cy="310967"/>
            <a:chOff x="3995884" y="6355650"/>
            <a:chExt cx="8087191" cy="3922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8FE781D-C639-0E79-FD89-91C1A9B26FAE}"/>
                </a:ext>
              </a:extLst>
            </p:cNvPr>
            <p:cNvGrpSpPr/>
            <p:nvPr/>
          </p:nvGrpSpPr>
          <p:grpSpPr>
            <a:xfrm>
              <a:off x="6737013" y="6357662"/>
              <a:ext cx="2489251" cy="388237"/>
              <a:chOff x="6710352" y="6359674"/>
              <a:chExt cx="2489251" cy="388237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96A0956-5115-1922-7127-211FB1F205FD}"/>
                  </a:ext>
                </a:extLst>
              </p:cNvPr>
              <p:cNvSpPr txBox="1"/>
              <p:nvPr/>
            </p:nvSpPr>
            <p:spPr>
              <a:xfrm>
                <a:off x="6710352" y="6359674"/>
                <a:ext cx="2489251" cy="3882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CA" sz="1400" dirty="0">
                    <a:latin typeface="Aptos Light" panose="020B0004020202020204" pitchFamily="34" charset="0"/>
                  </a:rPr>
                  <a:t>       @bmitra.bsky.social</a:t>
                </a: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F8F3372-1998-E9AE-27FC-D4A9EF443B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biLevel thresh="75000"/>
              </a:blip>
              <a:stretch>
                <a:fillRect/>
              </a:stretch>
            </p:blipFill>
            <p:spPr>
              <a:xfrm>
                <a:off x="6737013" y="6401803"/>
                <a:ext cx="323116" cy="286537"/>
              </a:xfrm>
              <a:prstGeom prst="rect">
                <a:avLst/>
              </a:prstGeom>
            </p:spPr>
          </p:pic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BFDE876-9D93-7C7D-713F-77444B9DB536}"/>
                </a:ext>
              </a:extLst>
            </p:cNvPr>
            <p:cNvGrpSpPr/>
            <p:nvPr/>
          </p:nvGrpSpPr>
          <p:grpSpPr>
            <a:xfrm>
              <a:off x="9226264" y="6359674"/>
              <a:ext cx="2856811" cy="388237"/>
              <a:chOff x="9226264" y="6359674"/>
              <a:chExt cx="2856811" cy="388237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7EC59A-379B-F7F1-89DC-D7479AC78B34}"/>
                  </a:ext>
                </a:extLst>
              </p:cNvPr>
              <p:cNvSpPr txBox="1"/>
              <p:nvPr/>
            </p:nvSpPr>
            <p:spPr>
              <a:xfrm>
                <a:off x="9226264" y="6359674"/>
                <a:ext cx="2856811" cy="3882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CA" sz="1400" dirty="0">
                    <a:latin typeface="Aptos Light" panose="020B0004020202020204" pitchFamily="34" charset="0"/>
                  </a:rPr>
                  <a:t>       bhaskar.mitra@acm.org</a:t>
                </a: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F5D73965-AE23-943B-3898-3FE6E6E53D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226264" y="6400340"/>
                <a:ext cx="375231" cy="288000"/>
              </a:xfrm>
              <a:prstGeom prst="rect">
                <a:avLst/>
              </a:prstGeom>
            </p:spPr>
          </p:pic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55E83EF-6C15-C888-F5E1-70556BEE8453}"/>
                </a:ext>
              </a:extLst>
            </p:cNvPr>
            <p:cNvGrpSpPr/>
            <p:nvPr/>
          </p:nvGrpSpPr>
          <p:grpSpPr>
            <a:xfrm>
              <a:off x="3995884" y="6355650"/>
              <a:ext cx="2741129" cy="388237"/>
              <a:chOff x="3995884" y="6355650"/>
              <a:chExt cx="2741129" cy="388237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0045F2C1-9E05-8F62-04D2-089BC24F0B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biLevel thresh="75000"/>
              </a:blip>
              <a:stretch>
                <a:fillRect/>
              </a:stretch>
            </p:blipFill>
            <p:spPr>
              <a:xfrm>
                <a:off x="4026997" y="6395767"/>
                <a:ext cx="288000" cy="288000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481E828-6609-B1A5-7DAC-A8691D1C17F8}"/>
                  </a:ext>
                </a:extLst>
              </p:cNvPr>
              <p:cNvSpPr txBox="1"/>
              <p:nvPr/>
            </p:nvSpPr>
            <p:spPr>
              <a:xfrm>
                <a:off x="3995884" y="6355650"/>
                <a:ext cx="2741129" cy="3882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CA" sz="1400" dirty="0">
                    <a:latin typeface="Aptos Light" panose="020B0004020202020204" pitchFamily="34" charset="0"/>
                  </a:rPr>
                  <a:t>      bhaskar-mitra.github.io</a:t>
                </a: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5B029F5-A937-6CC9-753A-5EF06CDA5C5F}"/>
              </a:ext>
            </a:extLst>
          </p:cNvPr>
          <p:cNvGrpSpPr/>
          <p:nvPr/>
        </p:nvGrpSpPr>
        <p:grpSpPr>
          <a:xfrm>
            <a:off x="168792" y="970569"/>
            <a:ext cx="3916592" cy="4400336"/>
            <a:chOff x="273492" y="970569"/>
            <a:chExt cx="3916592" cy="4400336"/>
          </a:xfrm>
        </p:grpSpPr>
        <p:pic>
          <p:nvPicPr>
            <p:cNvPr id="1026" name="Picture 2" descr="The Interview': Arundhati Roy on How to Survive in a 'Culture of Fear' -  The New York Times">
              <a:extLst>
                <a:ext uri="{FF2B5EF4-FFF2-40B4-BE49-F238E27FC236}">
                  <a16:creationId xmlns:a16="http://schemas.microsoft.com/office/drawing/2014/main" id="{77A9519A-8428-9341-39F7-4C2F6F728F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89" r="1" b="30540"/>
            <a:stretch>
              <a:fillRect/>
            </a:stretch>
          </p:blipFill>
          <p:spPr bwMode="auto">
            <a:xfrm>
              <a:off x="274340" y="970569"/>
              <a:ext cx="3915744" cy="2649859"/>
            </a:xfrm>
            <a:custGeom>
              <a:avLst/>
              <a:gdLst/>
              <a:ahLst/>
              <a:cxnLst/>
              <a:rect l="l" t="t" r="r" b="b"/>
              <a:pathLst>
                <a:path w="8678780" h="5873097">
                  <a:moveTo>
                    <a:pt x="1379513" y="25"/>
                  </a:moveTo>
                  <a:cubicBezTo>
                    <a:pt x="1399326" y="458"/>
                    <a:pt x="1419819" y="6516"/>
                    <a:pt x="1438386" y="8439"/>
                  </a:cubicBezTo>
                  <a:cubicBezTo>
                    <a:pt x="1848256" y="51517"/>
                    <a:pt x="2258124" y="98056"/>
                    <a:pt x="2668443" y="139209"/>
                  </a:cubicBezTo>
                  <a:cubicBezTo>
                    <a:pt x="3052045" y="177671"/>
                    <a:pt x="3438361" y="186516"/>
                    <a:pt x="3823773" y="206516"/>
                  </a:cubicBezTo>
                  <a:cubicBezTo>
                    <a:pt x="4290252" y="230748"/>
                    <a:pt x="4755825" y="264980"/>
                    <a:pt x="5219588" y="318825"/>
                  </a:cubicBezTo>
                  <a:cubicBezTo>
                    <a:pt x="5541595" y="356518"/>
                    <a:pt x="5866772" y="382670"/>
                    <a:pt x="6193307" y="352672"/>
                  </a:cubicBezTo>
                  <a:cubicBezTo>
                    <a:pt x="6209610" y="351131"/>
                    <a:pt x="6228180" y="346134"/>
                    <a:pt x="6241767" y="351131"/>
                  </a:cubicBezTo>
                  <a:cubicBezTo>
                    <a:pt x="6400280" y="407287"/>
                    <a:pt x="6573284" y="366901"/>
                    <a:pt x="6737683" y="402287"/>
                  </a:cubicBezTo>
                  <a:cubicBezTo>
                    <a:pt x="6695564" y="538826"/>
                    <a:pt x="6514862" y="527670"/>
                    <a:pt x="6412962" y="622288"/>
                  </a:cubicBezTo>
                  <a:cubicBezTo>
                    <a:pt x="6579172" y="659979"/>
                    <a:pt x="6728627" y="698057"/>
                    <a:pt x="6880346" y="726518"/>
                  </a:cubicBezTo>
                  <a:cubicBezTo>
                    <a:pt x="7041122" y="756519"/>
                    <a:pt x="7177442" y="837673"/>
                    <a:pt x="7334594" y="873826"/>
                  </a:cubicBezTo>
                  <a:cubicBezTo>
                    <a:pt x="7368112" y="881518"/>
                    <a:pt x="7408419" y="908442"/>
                    <a:pt x="7420192" y="934596"/>
                  </a:cubicBezTo>
                  <a:cubicBezTo>
                    <a:pt x="7458235" y="1019211"/>
                    <a:pt x="8217735" y="1256521"/>
                    <a:pt x="8128063" y="1331904"/>
                  </a:cubicBezTo>
                  <a:cubicBezTo>
                    <a:pt x="8090926" y="1363059"/>
                    <a:pt x="8042918" y="1385367"/>
                    <a:pt x="7992648" y="1416136"/>
                  </a:cubicBezTo>
                  <a:cubicBezTo>
                    <a:pt x="8068283" y="1474214"/>
                    <a:pt x="8153426" y="1499598"/>
                    <a:pt x="8244004" y="1516906"/>
                  </a:cubicBezTo>
                  <a:cubicBezTo>
                    <a:pt x="8271178" y="1522290"/>
                    <a:pt x="8297900" y="1533059"/>
                    <a:pt x="8300615" y="1559214"/>
                  </a:cubicBezTo>
                  <a:cubicBezTo>
                    <a:pt x="8303332" y="1586521"/>
                    <a:pt x="8275706" y="1597289"/>
                    <a:pt x="8252610" y="1609983"/>
                  </a:cubicBezTo>
                  <a:cubicBezTo>
                    <a:pt x="8220454" y="1627674"/>
                    <a:pt x="8189205" y="1643059"/>
                    <a:pt x="8148444" y="1645368"/>
                  </a:cubicBezTo>
                  <a:cubicBezTo>
                    <a:pt x="8081415" y="1648828"/>
                    <a:pt x="8049262" y="1698059"/>
                    <a:pt x="8010314" y="1734983"/>
                  </a:cubicBezTo>
                  <a:cubicBezTo>
                    <a:pt x="7988574" y="1755753"/>
                    <a:pt x="7977704" y="1797675"/>
                    <a:pt x="8015746" y="1804984"/>
                  </a:cubicBezTo>
                  <a:cubicBezTo>
                    <a:pt x="8107232" y="1822675"/>
                    <a:pt x="8099984" y="1873831"/>
                    <a:pt x="8097722" y="1931908"/>
                  </a:cubicBezTo>
                  <a:cubicBezTo>
                    <a:pt x="8094550" y="2003830"/>
                    <a:pt x="8040654" y="2036908"/>
                    <a:pt x="7974534" y="2064601"/>
                  </a:cubicBezTo>
                  <a:cubicBezTo>
                    <a:pt x="7951888" y="2074215"/>
                    <a:pt x="7919734" y="2073829"/>
                    <a:pt x="7911128" y="2103831"/>
                  </a:cubicBezTo>
                  <a:cubicBezTo>
                    <a:pt x="7948266" y="2132293"/>
                    <a:pt x="7993555" y="2109215"/>
                    <a:pt x="8033411" y="2117292"/>
                  </a:cubicBezTo>
                  <a:cubicBezTo>
                    <a:pt x="8066471" y="2123831"/>
                    <a:pt x="8121271" y="2120370"/>
                    <a:pt x="8075982" y="2172677"/>
                  </a:cubicBezTo>
                  <a:cubicBezTo>
                    <a:pt x="8062847" y="2187676"/>
                    <a:pt x="8078246" y="2199215"/>
                    <a:pt x="8095004" y="2200369"/>
                  </a:cubicBezTo>
                  <a:cubicBezTo>
                    <a:pt x="8229060" y="2212293"/>
                    <a:pt x="8167466" y="2318063"/>
                    <a:pt x="8210492" y="2373833"/>
                  </a:cubicBezTo>
                  <a:cubicBezTo>
                    <a:pt x="8222264" y="2389215"/>
                    <a:pt x="8209584" y="2415754"/>
                    <a:pt x="8191016" y="2422293"/>
                  </a:cubicBezTo>
                  <a:cubicBezTo>
                    <a:pt x="8072357" y="2465372"/>
                    <a:pt x="8056054" y="2568063"/>
                    <a:pt x="7998536" y="2656525"/>
                  </a:cubicBezTo>
                  <a:cubicBezTo>
                    <a:pt x="8061036" y="2691525"/>
                    <a:pt x="8135764" y="2699217"/>
                    <a:pt x="8203244" y="2721909"/>
                  </a:cubicBezTo>
                  <a:cubicBezTo>
                    <a:pt x="8273442" y="2745756"/>
                    <a:pt x="8273442" y="2763447"/>
                    <a:pt x="8215472" y="2832678"/>
                  </a:cubicBezTo>
                  <a:cubicBezTo>
                    <a:pt x="8366284" y="2847680"/>
                    <a:pt x="8366284" y="2847680"/>
                    <a:pt x="8319638" y="2956526"/>
                  </a:cubicBezTo>
                  <a:cubicBezTo>
                    <a:pt x="8445996" y="2966525"/>
                    <a:pt x="8529327" y="3018064"/>
                    <a:pt x="8548800" y="3130757"/>
                  </a:cubicBezTo>
                  <a:cubicBezTo>
                    <a:pt x="8558311" y="3185372"/>
                    <a:pt x="8615377" y="3211141"/>
                    <a:pt x="8678780" y="3247679"/>
                  </a:cubicBezTo>
                  <a:cubicBezTo>
                    <a:pt x="8599978" y="3283066"/>
                    <a:pt x="8546537" y="3356911"/>
                    <a:pt x="8454599" y="3278833"/>
                  </a:cubicBezTo>
                  <a:cubicBezTo>
                    <a:pt x="8421087" y="3250373"/>
                    <a:pt x="8424254" y="3286526"/>
                    <a:pt x="8419728" y="3296911"/>
                  </a:cubicBezTo>
                  <a:cubicBezTo>
                    <a:pt x="8408859" y="3322295"/>
                    <a:pt x="8431501" y="3339218"/>
                    <a:pt x="8446448" y="3358448"/>
                  </a:cubicBezTo>
                  <a:cubicBezTo>
                    <a:pt x="8460939" y="3377681"/>
                    <a:pt x="8478149" y="3398064"/>
                    <a:pt x="8482226" y="3419605"/>
                  </a:cubicBezTo>
                  <a:cubicBezTo>
                    <a:pt x="8484942" y="3434604"/>
                    <a:pt x="8471809" y="3456526"/>
                    <a:pt x="8457318" y="3467682"/>
                  </a:cubicBezTo>
                  <a:cubicBezTo>
                    <a:pt x="8381232" y="3526527"/>
                    <a:pt x="8426520" y="3658836"/>
                    <a:pt x="8282501" y="3675759"/>
                  </a:cubicBezTo>
                  <a:cubicBezTo>
                    <a:pt x="8217735" y="3683450"/>
                    <a:pt x="8186486" y="3731913"/>
                    <a:pt x="8138932" y="3758451"/>
                  </a:cubicBezTo>
                  <a:cubicBezTo>
                    <a:pt x="7973628" y="3851144"/>
                    <a:pt x="7863120" y="3970376"/>
                    <a:pt x="7811946" y="4134221"/>
                  </a:cubicBezTo>
                  <a:cubicBezTo>
                    <a:pt x="7797906" y="4179605"/>
                    <a:pt x="7744010" y="4216145"/>
                    <a:pt x="7709139" y="4256145"/>
                  </a:cubicBezTo>
                  <a:cubicBezTo>
                    <a:pt x="7725896" y="4285376"/>
                    <a:pt x="7817379" y="4222298"/>
                    <a:pt x="7785224" y="4299221"/>
                  </a:cubicBezTo>
                  <a:cubicBezTo>
                    <a:pt x="7760768" y="4356915"/>
                    <a:pt x="7698269" y="4392684"/>
                    <a:pt x="7639392" y="4426916"/>
                  </a:cubicBezTo>
                  <a:cubicBezTo>
                    <a:pt x="7572364" y="4465762"/>
                    <a:pt x="7498091" y="4496914"/>
                    <a:pt x="7467746" y="4568838"/>
                  </a:cubicBezTo>
                  <a:cubicBezTo>
                    <a:pt x="7461405" y="4584223"/>
                    <a:pt x="7441025" y="4600376"/>
                    <a:pt x="7422910" y="4606531"/>
                  </a:cubicBezTo>
                  <a:cubicBezTo>
                    <a:pt x="6478176" y="5872304"/>
                    <a:pt x="4152572" y="5880765"/>
                    <a:pt x="3884462" y="5871919"/>
                  </a:cubicBezTo>
                  <a:cubicBezTo>
                    <a:pt x="3559738" y="5860765"/>
                    <a:pt x="3252674" y="5782688"/>
                    <a:pt x="2951503" y="5685381"/>
                  </a:cubicBezTo>
                  <a:cubicBezTo>
                    <a:pt x="2824239" y="5644226"/>
                    <a:pt x="2706035" y="5585765"/>
                    <a:pt x="2582393" y="5540381"/>
                  </a:cubicBezTo>
                  <a:cubicBezTo>
                    <a:pt x="2411654" y="5477686"/>
                    <a:pt x="2279862" y="5358071"/>
                    <a:pt x="2109575" y="5307686"/>
                  </a:cubicBezTo>
                  <a:cubicBezTo>
                    <a:pt x="1934305" y="5255763"/>
                    <a:pt x="1784398" y="5160762"/>
                    <a:pt x="1604145" y="5120379"/>
                  </a:cubicBezTo>
                  <a:cubicBezTo>
                    <a:pt x="1509040" y="5098840"/>
                    <a:pt x="1417102" y="5059994"/>
                    <a:pt x="1432046" y="4948840"/>
                  </a:cubicBezTo>
                  <a:cubicBezTo>
                    <a:pt x="1436123" y="4917301"/>
                    <a:pt x="1411214" y="4891532"/>
                    <a:pt x="1371813" y="4900763"/>
                  </a:cubicBezTo>
                  <a:cubicBezTo>
                    <a:pt x="1296633" y="4918071"/>
                    <a:pt x="1262665" y="4872300"/>
                    <a:pt x="1220998" y="4838069"/>
                  </a:cubicBezTo>
                  <a:cubicBezTo>
                    <a:pt x="1146725" y="4777302"/>
                    <a:pt x="1076074" y="4712685"/>
                    <a:pt x="957869" y="4702684"/>
                  </a:cubicBezTo>
                  <a:cubicBezTo>
                    <a:pt x="980512" y="4654991"/>
                    <a:pt x="1019009" y="4661916"/>
                    <a:pt x="1054336" y="4671915"/>
                  </a:cubicBezTo>
                  <a:cubicBezTo>
                    <a:pt x="1147177" y="4698070"/>
                    <a:pt x="1239115" y="4727684"/>
                    <a:pt x="1331957" y="4753839"/>
                  </a:cubicBezTo>
                  <a:cubicBezTo>
                    <a:pt x="1392645" y="4770763"/>
                    <a:pt x="1452881" y="4794609"/>
                    <a:pt x="1533949" y="4775761"/>
                  </a:cubicBezTo>
                  <a:cubicBezTo>
                    <a:pt x="1464202" y="4679607"/>
                    <a:pt x="1345545" y="4662300"/>
                    <a:pt x="1249533" y="4632685"/>
                  </a:cubicBezTo>
                  <a:cubicBezTo>
                    <a:pt x="1129515" y="4595378"/>
                    <a:pt x="1058865" y="4524991"/>
                    <a:pt x="974172" y="4446530"/>
                  </a:cubicBezTo>
                  <a:cubicBezTo>
                    <a:pt x="1062487" y="4427683"/>
                    <a:pt x="1117287" y="4485377"/>
                    <a:pt x="1186579" y="4482299"/>
                  </a:cubicBezTo>
                  <a:cubicBezTo>
                    <a:pt x="1190203" y="4472300"/>
                    <a:pt x="1196544" y="4457684"/>
                    <a:pt x="1195637" y="4457299"/>
                  </a:cubicBezTo>
                  <a:cubicBezTo>
                    <a:pt x="1082415" y="4414222"/>
                    <a:pt x="1029426" y="4333453"/>
                    <a:pt x="1011761" y="4235759"/>
                  </a:cubicBezTo>
                  <a:cubicBezTo>
                    <a:pt x="1002706" y="4185376"/>
                    <a:pt x="961492" y="4169607"/>
                    <a:pt x="920731" y="4146528"/>
                  </a:cubicBezTo>
                  <a:cubicBezTo>
                    <a:pt x="778522" y="4064606"/>
                    <a:pt x="628163" y="3990375"/>
                    <a:pt x="511316" y="3877683"/>
                  </a:cubicBezTo>
                  <a:cubicBezTo>
                    <a:pt x="646279" y="3892682"/>
                    <a:pt x="754521" y="3966143"/>
                    <a:pt x="899898" y="3997682"/>
                  </a:cubicBezTo>
                  <a:cubicBezTo>
                    <a:pt x="784411" y="3873836"/>
                    <a:pt x="634956" y="3811144"/>
                    <a:pt x="498636" y="3736143"/>
                  </a:cubicBezTo>
                  <a:cubicBezTo>
                    <a:pt x="436588" y="3701912"/>
                    <a:pt x="379073" y="3658065"/>
                    <a:pt x="303890" y="3639604"/>
                  </a:cubicBezTo>
                  <a:cubicBezTo>
                    <a:pt x="277170" y="3633065"/>
                    <a:pt x="233240" y="3619219"/>
                    <a:pt x="254527" y="3582680"/>
                  </a:cubicBezTo>
                  <a:cubicBezTo>
                    <a:pt x="272641" y="3552297"/>
                    <a:pt x="308419" y="3561526"/>
                    <a:pt x="341028" y="3570373"/>
                  </a:cubicBezTo>
                  <a:cubicBezTo>
                    <a:pt x="419378" y="3592297"/>
                    <a:pt x="500446" y="3592682"/>
                    <a:pt x="606424" y="3592297"/>
                  </a:cubicBezTo>
                  <a:cubicBezTo>
                    <a:pt x="517657" y="3491912"/>
                    <a:pt x="355067" y="3521913"/>
                    <a:pt x="278984" y="3416526"/>
                  </a:cubicBezTo>
                  <a:cubicBezTo>
                    <a:pt x="374088" y="3398064"/>
                    <a:pt x="447458" y="3436142"/>
                    <a:pt x="524452" y="3443448"/>
                  </a:cubicBezTo>
                  <a:cubicBezTo>
                    <a:pt x="594195" y="3449987"/>
                    <a:pt x="611405" y="3432296"/>
                    <a:pt x="595102" y="3374218"/>
                  </a:cubicBezTo>
                  <a:cubicBezTo>
                    <a:pt x="569741" y="3283833"/>
                    <a:pt x="607782" y="3237678"/>
                    <a:pt x="709231" y="3262295"/>
                  </a:cubicBezTo>
                  <a:cubicBezTo>
                    <a:pt x="803432" y="3285372"/>
                    <a:pt x="813394" y="3251526"/>
                    <a:pt x="788033" y="3199987"/>
                  </a:cubicBezTo>
                  <a:cubicBezTo>
                    <a:pt x="751802" y="3124988"/>
                    <a:pt x="793015" y="3066910"/>
                    <a:pt x="821094" y="3003833"/>
                  </a:cubicBezTo>
                  <a:cubicBezTo>
                    <a:pt x="864120" y="2907680"/>
                    <a:pt x="846003" y="2860755"/>
                    <a:pt x="753161" y="2789218"/>
                  </a:cubicBezTo>
                  <a:cubicBezTo>
                    <a:pt x="701080" y="2749216"/>
                    <a:pt x="644921" y="2715371"/>
                    <a:pt x="569285" y="2680756"/>
                  </a:cubicBezTo>
                  <a:cubicBezTo>
                    <a:pt x="743651" y="2661909"/>
                    <a:pt x="560683" y="2598448"/>
                    <a:pt x="622275" y="2558832"/>
                  </a:cubicBezTo>
                  <a:cubicBezTo>
                    <a:pt x="745462" y="2542678"/>
                    <a:pt x="846003" y="2668833"/>
                    <a:pt x="1013576" y="2632679"/>
                  </a:cubicBezTo>
                  <a:cubicBezTo>
                    <a:pt x="806602" y="2523446"/>
                    <a:pt x="577892" y="2487677"/>
                    <a:pt x="427984" y="2342293"/>
                  </a:cubicBezTo>
                  <a:cubicBezTo>
                    <a:pt x="462405" y="2309216"/>
                    <a:pt x="496823" y="2339985"/>
                    <a:pt x="526263" y="2327678"/>
                  </a:cubicBezTo>
                  <a:cubicBezTo>
                    <a:pt x="525356" y="2319985"/>
                    <a:pt x="527622" y="2308446"/>
                    <a:pt x="522186" y="2304986"/>
                  </a:cubicBezTo>
                  <a:cubicBezTo>
                    <a:pt x="410323" y="2225754"/>
                    <a:pt x="408509" y="2223831"/>
                    <a:pt x="528526" y="2165368"/>
                  </a:cubicBezTo>
                  <a:cubicBezTo>
                    <a:pt x="570645" y="2144984"/>
                    <a:pt x="567023" y="2126906"/>
                    <a:pt x="544832" y="2101138"/>
                  </a:cubicBezTo>
                  <a:cubicBezTo>
                    <a:pt x="528978" y="2083061"/>
                    <a:pt x="509957" y="2066906"/>
                    <a:pt x="519016" y="2027291"/>
                  </a:cubicBezTo>
                  <a:cubicBezTo>
                    <a:pt x="584685" y="2078062"/>
                    <a:pt x="902162" y="2061522"/>
                    <a:pt x="958321" y="2056137"/>
                  </a:cubicBezTo>
                  <a:cubicBezTo>
                    <a:pt x="1021272" y="2050369"/>
                    <a:pt x="1083319" y="2025753"/>
                    <a:pt x="1149440" y="2039214"/>
                  </a:cubicBezTo>
                  <a:cubicBezTo>
                    <a:pt x="1202430" y="2049985"/>
                    <a:pt x="1447897" y="2154215"/>
                    <a:pt x="1482772" y="2034599"/>
                  </a:cubicBezTo>
                  <a:cubicBezTo>
                    <a:pt x="1484583" y="2028831"/>
                    <a:pt x="1583765" y="2042293"/>
                    <a:pt x="1637208" y="2048831"/>
                  </a:cubicBezTo>
                  <a:cubicBezTo>
                    <a:pt x="1684309" y="2054216"/>
                    <a:pt x="1737297" y="2078062"/>
                    <a:pt x="1768999" y="2030369"/>
                  </a:cubicBezTo>
                  <a:cubicBezTo>
                    <a:pt x="1787568" y="2002293"/>
                    <a:pt x="1711030" y="1948062"/>
                    <a:pt x="1642642" y="1943445"/>
                  </a:cubicBezTo>
                  <a:cubicBezTo>
                    <a:pt x="1583312" y="1939214"/>
                    <a:pt x="1521266" y="1933060"/>
                    <a:pt x="1464655" y="1944599"/>
                  </a:cubicBezTo>
                  <a:cubicBezTo>
                    <a:pt x="1394911" y="1958446"/>
                    <a:pt x="1357322" y="1936138"/>
                    <a:pt x="1337846" y="1888061"/>
                  </a:cubicBezTo>
                  <a:cubicBezTo>
                    <a:pt x="1316106" y="1834985"/>
                    <a:pt x="1274439" y="1810368"/>
                    <a:pt x="1216924" y="1785752"/>
                  </a:cubicBezTo>
                  <a:cubicBezTo>
                    <a:pt x="1077431" y="1726138"/>
                    <a:pt x="943377" y="1657291"/>
                    <a:pt x="790299" y="1622676"/>
                  </a:cubicBezTo>
                  <a:cubicBezTo>
                    <a:pt x="759953" y="1615751"/>
                    <a:pt x="726441" y="1606521"/>
                    <a:pt x="712401" y="1560751"/>
                  </a:cubicBezTo>
                  <a:cubicBezTo>
                    <a:pt x="1126798" y="1629213"/>
                    <a:pt x="1504511" y="1807676"/>
                    <a:pt x="1932039" y="1797291"/>
                  </a:cubicBezTo>
                  <a:cubicBezTo>
                    <a:pt x="1815195" y="1740752"/>
                    <a:pt x="1679780" y="1737675"/>
                    <a:pt x="1555234" y="1698059"/>
                  </a:cubicBezTo>
                  <a:cubicBezTo>
                    <a:pt x="1643549" y="1668444"/>
                    <a:pt x="1726428" y="1699213"/>
                    <a:pt x="1810212" y="1716137"/>
                  </a:cubicBezTo>
                  <a:cubicBezTo>
                    <a:pt x="1880410" y="1729982"/>
                    <a:pt x="1943817" y="1732290"/>
                    <a:pt x="1951515" y="1649598"/>
                  </a:cubicBezTo>
                  <a:cubicBezTo>
                    <a:pt x="1948798" y="1644214"/>
                    <a:pt x="1949249" y="1637291"/>
                    <a:pt x="1949704" y="1630753"/>
                  </a:cubicBezTo>
                  <a:cubicBezTo>
                    <a:pt x="1926152" y="1596522"/>
                    <a:pt x="1889468" y="1578830"/>
                    <a:pt x="1845990" y="1568828"/>
                  </a:cubicBezTo>
                  <a:cubicBezTo>
                    <a:pt x="1819722" y="1562674"/>
                    <a:pt x="1784851" y="1553443"/>
                    <a:pt x="1785302" y="1528829"/>
                  </a:cubicBezTo>
                  <a:cubicBezTo>
                    <a:pt x="1786662" y="1437674"/>
                    <a:pt x="1702878" y="1411136"/>
                    <a:pt x="1619092" y="1384597"/>
                  </a:cubicBezTo>
                  <a:cubicBezTo>
                    <a:pt x="1665740" y="1339213"/>
                    <a:pt x="1702423" y="1372674"/>
                    <a:pt x="1737750" y="1369214"/>
                  </a:cubicBezTo>
                  <a:cubicBezTo>
                    <a:pt x="1760848" y="1366906"/>
                    <a:pt x="1781679" y="1362675"/>
                    <a:pt x="1781679" y="1339213"/>
                  </a:cubicBezTo>
                  <a:cubicBezTo>
                    <a:pt x="1782132" y="1319597"/>
                    <a:pt x="1771262" y="1297288"/>
                    <a:pt x="1748620" y="1296905"/>
                  </a:cubicBezTo>
                  <a:cubicBezTo>
                    <a:pt x="1606863" y="1293442"/>
                    <a:pt x="1528513" y="1167288"/>
                    <a:pt x="1381324" y="1166904"/>
                  </a:cubicBezTo>
                  <a:cubicBezTo>
                    <a:pt x="1293462" y="1166904"/>
                    <a:pt x="1427065" y="1095751"/>
                    <a:pt x="1352792" y="1066135"/>
                  </a:cubicBezTo>
                  <a:cubicBezTo>
                    <a:pt x="1336486" y="1059596"/>
                    <a:pt x="1395363" y="1049597"/>
                    <a:pt x="1421631" y="1051135"/>
                  </a:cubicBezTo>
                  <a:cubicBezTo>
                    <a:pt x="1447445" y="1052673"/>
                    <a:pt x="1470543" y="1071519"/>
                    <a:pt x="1501793" y="1058058"/>
                  </a:cubicBezTo>
                  <a:cubicBezTo>
                    <a:pt x="1519003" y="1009981"/>
                    <a:pt x="1474621" y="992289"/>
                    <a:pt x="1437935" y="978826"/>
                  </a:cubicBezTo>
                  <a:cubicBezTo>
                    <a:pt x="1353244" y="947673"/>
                    <a:pt x="1270817" y="909981"/>
                    <a:pt x="1177975" y="898826"/>
                  </a:cubicBezTo>
                  <a:cubicBezTo>
                    <a:pt x="1144915" y="894980"/>
                    <a:pt x="1225528" y="843440"/>
                    <a:pt x="1241378" y="825366"/>
                  </a:cubicBezTo>
                  <a:cubicBezTo>
                    <a:pt x="867743" y="635366"/>
                    <a:pt x="418474" y="644980"/>
                    <a:pt x="0" y="491517"/>
                  </a:cubicBezTo>
                  <a:cubicBezTo>
                    <a:pt x="92391" y="461518"/>
                    <a:pt x="160326" y="483440"/>
                    <a:pt x="223277" y="488057"/>
                  </a:cubicBezTo>
                  <a:cubicBezTo>
                    <a:pt x="380429" y="499594"/>
                    <a:pt x="535773" y="523440"/>
                    <a:pt x="692473" y="537671"/>
                  </a:cubicBezTo>
                  <a:cubicBezTo>
                    <a:pt x="769465" y="544594"/>
                    <a:pt x="841022" y="570749"/>
                    <a:pt x="927071" y="529211"/>
                  </a:cubicBezTo>
                  <a:cubicBezTo>
                    <a:pt x="984589" y="501518"/>
                    <a:pt x="1076527" y="531517"/>
                    <a:pt x="1147177" y="556134"/>
                  </a:cubicBezTo>
                  <a:cubicBezTo>
                    <a:pt x="1205600" y="576517"/>
                    <a:pt x="1261306" y="581901"/>
                    <a:pt x="1338752" y="556134"/>
                  </a:cubicBezTo>
                  <a:cubicBezTo>
                    <a:pt x="1268554" y="540364"/>
                    <a:pt x="1214658" y="526519"/>
                    <a:pt x="1159406" y="516901"/>
                  </a:cubicBezTo>
                  <a:cubicBezTo>
                    <a:pt x="1115475" y="509211"/>
                    <a:pt x="1220094" y="478056"/>
                    <a:pt x="1273535" y="481902"/>
                  </a:cubicBezTo>
                  <a:cubicBezTo>
                    <a:pt x="1348263" y="487287"/>
                    <a:pt x="1306144" y="467287"/>
                    <a:pt x="1293462" y="439595"/>
                  </a:cubicBezTo>
                  <a:cubicBezTo>
                    <a:pt x="1279875" y="409979"/>
                    <a:pt x="1320183" y="400749"/>
                    <a:pt x="1345545" y="406900"/>
                  </a:cubicBezTo>
                  <a:cubicBezTo>
                    <a:pt x="1442916" y="431133"/>
                    <a:pt x="1539834" y="388441"/>
                    <a:pt x="1640379" y="423057"/>
                  </a:cubicBezTo>
                  <a:cubicBezTo>
                    <a:pt x="1615015" y="337670"/>
                    <a:pt x="1560215" y="300363"/>
                    <a:pt x="1445634" y="288439"/>
                  </a:cubicBezTo>
                  <a:cubicBezTo>
                    <a:pt x="1402608" y="283826"/>
                    <a:pt x="1357773" y="290748"/>
                    <a:pt x="1320636" y="266131"/>
                  </a:cubicBezTo>
                  <a:cubicBezTo>
                    <a:pt x="1299349" y="251902"/>
                    <a:pt x="1275346" y="234978"/>
                    <a:pt x="1292104" y="208824"/>
                  </a:cubicBezTo>
                  <a:cubicBezTo>
                    <a:pt x="1303877" y="190363"/>
                    <a:pt x="1329242" y="190363"/>
                    <a:pt x="1350074" y="196517"/>
                  </a:cubicBezTo>
                  <a:cubicBezTo>
                    <a:pt x="1443371" y="223826"/>
                    <a:pt x="1540741" y="233825"/>
                    <a:pt x="1638113" y="243826"/>
                  </a:cubicBezTo>
                  <a:cubicBezTo>
                    <a:pt x="1653059" y="245364"/>
                    <a:pt x="1669814" y="250365"/>
                    <a:pt x="1686573" y="224977"/>
                  </a:cubicBezTo>
                  <a:cubicBezTo>
                    <a:pt x="1504511" y="183824"/>
                    <a:pt x="1331505" y="125362"/>
                    <a:pt x="1144459" y="102670"/>
                  </a:cubicBezTo>
                  <a:cubicBezTo>
                    <a:pt x="1147177" y="91900"/>
                    <a:pt x="1149896" y="81131"/>
                    <a:pt x="1152614" y="70362"/>
                  </a:cubicBezTo>
                  <a:cubicBezTo>
                    <a:pt x="1298896" y="85746"/>
                    <a:pt x="1445182" y="101131"/>
                    <a:pt x="1629961" y="120363"/>
                  </a:cubicBezTo>
                  <a:cubicBezTo>
                    <a:pt x="1516284" y="59207"/>
                    <a:pt x="1408951" y="79594"/>
                    <a:pt x="1324712" y="25362"/>
                  </a:cubicBezTo>
                  <a:cubicBezTo>
                    <a:pt x="1340563" y="4786"/>
                    <a:pt x="1359698" y="-407"/>
                    <a:pt x="1379513" y="25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itle 2">
              <a:extLst>
                <a:ext uri="{FF2B5EF4-FFF2-40B4-BE49-F238E27FC236}">
                  <a16:creationId xmlns:a16="http://schemas.microsoft.com/office/drawing/2014/main" id="{A6DF458B-4E0F-8593-F8EA-3481CA9BC1C5}"/>
                </a:ext>
              </a:extLst>
            </p:cNvPr>
            <p:cNvSpPr txBox="1">
              <a:spLocks/>
            </p:cNvSpPr>
            <p:nvPr/>
          </p:nvSpPr>
          <p:spPr>
            <a:xfrm>
              <a:off x="273493" y="3748343"/>
              <a:ext cx="3916591" cy="102448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000" dirty="0"/>
                <a:t>“</a:t>
              </a:r>
              <a:r>
                <a:rPr lang="en-US" sz="2000" i="1" dirty="0"/>
                <a:t>Another world is not only possible, she is on her way. On a quiet day, I can hear her breathing.</a:t>
              </a:r>
              <a:r>
                <a:rPr lang="en-US" sz="2000" dirty="0"/>
                <a:t>”</a:t>
              </a:r>
            </a:p>
          </p:txBody>
        </p:sp>
        <p:sp>
          <p:nvSpPr>
            <p:cNvPr id="13" name="Text Placeholder 3">
              <a:extLst>
                <a:ext uri="{FF2B5EF4-FFF2-40B4-BE49-F238E27FC236}">
                  <a16:creationId xmlns:a16="http://schemas.microsoft.com/office/drawing/2014/main" id="{D709EF4B-4245-8C2B-012C-888B315E3F70}"/>
                </a:ext>
              </a:extLst>
            </p:cNvPr>
            <p:cNvSpPr txBox="1">
              <a:spLocks/>
            </p:cNvSpPr>
            <p:nvPr/>
          </p:nvSpPr>
          <p:spPr>
            <a:xfrm>
              <a:off x="273492" y="4818617"/>
              <a:ext cx="3916592" cy="55228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100000"/>
                </a:lnSpc>
                <a:buNone/>
              </a:pPr>
              <a:r>
                <a:rPr lang="en-US" sz="2000" dirty="0"/>
                <a:t>– Arundhati Roy</a:t>
              </a:r>
            </a:p>
          </p:txBody>
        </p:sp>
      </p:grpSp>
      <p:sp>
        <p:nvSpPr>
          <p:cNvPr id="16" name="Title 15">
            <a:extLst>
              <a:ext uri="{FF2B5EF4-FFF2-40B4-BE49-F238E27FC236}">
                <a16:creationId xmlns:a16="http://schemas.microsoft.com/office/drawing/2014/main" id="{28F93DAA-A55C-E553-C061-944182562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4481" y="225525"/>
            <a:ext cx="7282839" cy="786287"/>
          </a:xfrm>
        </p:spPr>
        <p:txBody>
          <a:bodyPr anchor="b">
            <a:noAutofit/>
          </a:bodyPr>
          <a:lstStyle/>
          <a:p>
            <a:r>
              <a:rPr lang="en-CA" sz="2800" dirty="0"/>
              <a:t>My publications on sociotechnical approaches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D9BEDE50-7C43-999F-DE96-F61B59C9E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4481" y="1137768"/>
            <a:ext cx="7622327" cy="4906575"/>
          </a:xfrm>
        </p:spPr>
        <p:txBody>
          <a:bodyPr>
            <a:normAutofit fontScale="62500" lnSpcReduction="20000"/>
          </a:bodyPr>
          <a:lstStyle/>
          <a:p>
            <a:pPr marL="514350" indent="-51435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/>
              <a:t>Neophytou and Mitra. </a:t>
            </a:r>
            <a:r>
              <a:rPr lang="en-US" sz="2000" dirty="0">
                <a:hlinkClick r:id="rId7"/>
              </a:rPr>
              <a:t>Open, to What End? A Capability-Theoretic Perspective on Open Search</a:t>
            </a:r>
            <a:r>
              <a:rPr lang="en-US" sz="2000" dirty="0"/>
              <a:t>. Preprint, 2026.</a:t>
            </a:r>
          </a:p>
          <a:p>
            <a:pPr marL="514350" indent="-51435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/>
              <a:t>Mitra, Neophytou, and Gururaja. </a:t>
            </a:r>
            <a:r>
              <a:rPr lang="en-US" sz="2000" dirty="0">
                <a:hlinkClick r:id="rId8"/>
              </a:rPr>
              <a:t>Information Access of the Oppressed: A Problem-Posing Framework for Envisioning Emancipatory Information Access Platforms </a:t>
            </a:r>
            <a:r>
              <a:rPr lang="en-CA" sz="2000" dirty="0">
                <a:hlinkClick r:id="rId8"/>
              </a:rPr>
              <a:t>✊🏽✊🏾✊🏼</a:t>
            </a:r>
            <a:r>
              <a:rPr lang="en-US" sz="2000" dirty="0"/>
              <a:t>. Preprint, 2026.</a:t>
            </a:r>
          </a:p>
          <a:p>
            <a:pPr marL="514350" indent="-51435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/>
              <a:t>Birhane, </a:t>
            </a:r>
            <a:r>
              <a:rPr lang="en-US" sz="2000" dirty="0" err="1"/>
              <a:t>Angius</a:t>
            </a:r>
            <a:r>
              <a:rPr lang="en-US" sz="2000" dirty="0"/>
              <a:t>, Agnew, Pandit, Mitra, Dobbe, and Talat. Big AI's Regulatory Capture: Mapping Industry Interference and Government Complicity. In proc. ACM </a:t>
            </a:r>
            <a:r>
              <a:rPr lang="en-US" sz="2000" dirty="0" err="1"/>
              <a:t>FAccT</a:t>
            </a:r>
            <a:r>
              <a:rPr lang="en-US" sz="2000" dirty="0"/>
              <a:t>, 2026.</a:t>
            </a:r>
          </a:p>
          <a:p>
            <a:pPr marL="514350" indent="-51435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/>
              <a:t>Thieme et al. </a:t>
            </a:r>
            <a:r>
              <a:rPr lang="en-US" sz="2000" dirty="0">
                <a:hlinkClick r:id="rId9"/>
              </a:rPr>
              <a:t>Engaging Communities Meaningfully in Defining Disability Representation for AI Image Generation</a:t>
            </a:r>
            <a:r>
              <a:rPr lang="en-US" sz="2000" dirty="0"/>
              <a:t>. In proc. ACM CHI, 2026.</a:t>
            </a:r>
          </a:p>
          <a:p>
            <a:pPr marL="514350" indent="-51435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/>
              <a:t>Mitra. </a:t>
            </a:r>
            <a:r>
              <a:rPr lang="en-US" sz="2000" dirty="0">
                <a:hlinkClick r:id="rId10"/>
              </a:rPr>
              <a:t>Emancipatory Information Retrieval</a:t>
            </a:r>
            <a:r>
              <a:rPr lang="en-US" sz="2000" dirty="0"/>
              <a:t>. In IRRJ, 2025.</a:t>
            </a:r>
            <a:endParaRPr lang="en-CA" sz="2000" dirty="0"/>
          </a:p>
          <a:p>
            <a:pPr marL="514350" indent="-51435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/>
              <a:t>Mitra. </a:t>
            </a:r>
            <a:r>
              <a:rPr lang="en-US" sz="2000" dirty="0">
                <a:hlinkClick r:id="rId11"/>
              </a:rPr>
              <a:t>Search and Society: Reimagining Information Access for Radical Futures</a:t>
            </a:r>
            <a:r>
              <a:rPr lang="en-US" sz="2000" dirty="0"/>
              <a:t>. In IRRJ, 2025.</a:t>
            </a:r>
          </a:p>
          <a:p>
            <a:pPr marL="514350" indent="-51435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CA" sz="2000" dirty="0"/>
              <a:t>Mitra, Cramer, and Gurevich. </a:t>
            </a:r>
            <a:r>
              <a:rPr lang="en-CA" sz="2000" dirty="0">
                <a:hlinkClick r:id="rId12"/>
              </a:rPr>
              <a:t>Sociotechnical Implications of Generative Artificial Intelligence for Information Access</a:t>
            </a:r>
            <a:r>
              <a:rPr lang="en-CA" sz="2000" dirty="0"/>
              <a:t>. Book chapter, Springer Nature, 2025.</a:t>
            </a:r>
          </a:p>
          <a:p>
            <a:pPr marL="514350" indent="-51435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 err="1"/>
              <a:t>Cortiñas</a:t>
            </a:r>
            <a:r>
              <a:rPr lang="en-US" sz="2000" dirty="0"/>
              <a:t>-Lorenzo, Lindley, Larsen-Ledet, and Mitra. </a:t>
            </a:r>
            <a:r>
              <a:rPr lang="en-US" sz="2000" dirty="0">
                <a:hlinkClick r:id="rId13"/>
              </a:rPr>
              <a:t>Through the Looking-Glass: Transparency Implications and Challenges in Enterprise AI Knowledge Systems</a:t>
            </a:r>
            <a:r>
              <a:rPr lang="en-US" sz="2000" dirty="0"/>
              <a:t>. Preprint, 2024.</a:t>
            </a:r>
          </a:p>
          <a:p>
            <a:pPr marL="514350" indent="-51435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 err="1"/>
              <a:t>Gausen</a:t>
            </a:r>
            <a:r>
              <a:rPr lang="en-US" sz="2000" dirty="0"/>
              <a:t>, Mitra, and Lindley. </a:t>
            </a:r>
            <a:r>
              <a:rPr lang="en-US" sz="2000" dirty="0">
                <a:hlinkClick r:id="rId14"/>
              </a:rPr>
              <a:t>A Framework for Exploring the Consequences of AI-Mediated Enterprise Knowledge Access and Identifying Risks to Workers</a:t>
            </a:r>
            <a:r>
              <a:rPr lang="en-US" sz="2000" dirty="0"/>
              <a:t>. </a:t>
            </a:r>
            <a:r>
              <a:rPr lang="it-IT" sz="2000" dirty="0"/>
              <a:t>In proc. ACM FAccT, 2024</a:t>
            </a:r>
            <a:endParaRPr lang="en-US" sz="2000" dirty="0"/>
          </a:p>
          <a:p>
            <a:pPr marL="514350" indent="-51435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sv-SE" sz="2000" dirty="0"/>
              <a:t>Larsen-Ledet, Mitra, and Lindley. </a:t>
            </a:r>
            <a:r>
              <a:rPr lang="en-US" sz="2000" dirty="0">
                <a:hlinkClick r:id="rId15"/>
              </a:rPr>
              <a:t>Ethical and Social Considerations in Automatic Expert Identification and People Recommendation in Organizational Knowledge Management Systems</a:t>
            </a:r>
            <a:r>
              <a:rPr lang="en-US" sz="2000" dirty="0"/>
              <a:t>. In proc. </a:t>
            </a:r>
            <a:r>
              <a:rPr lang="en-US" sz="2000" dirty="0" err="1"/>
              <a:t>FAccTRec</a:t>
            </a:r>
            <a:r>
              <a:rPr lang="en-US" sz="2000" dirty="0"/>
              <a:t> Workshop, ACM </a:t>
            </a:r>
            <a:r>
              <a:rPr lang="en-US" sz="2000" dirty="0" err="1"/>
              <a:t>RecSys</a:t>
            </a:r>
            <a:r>
              <a:rPr lang="en-US" sz="2000" dirty="0"/>
              <a:t>, 2022.</a:t>
            </a:r>
            <a:endParaRPr lang="en-CA" sz="2000" dirty="0"/>
          </a:p>
          <a:p>
            <a:pPr marL="514350" indent="-51435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endParaRPr lang="en-CA" sz="2000" dirty="0"/>
          </a:p>
          <a:p>
            <a:pPr marL="514350" indent="-51435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endParaRPr lang="en-CA" sz="2000" dirty="0"/>
          </a:p>
          <a:p>
            <a:pPr marL="514350" indent="-51435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endParaRPr lang="en-CA" sz="2000" dirty="0"/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997A8ADA-6FC0-8A74-F71A-FEC9427E28E0}"/>
              </a:ext>
            </a:extLst>
          </p:cNvPr>
          <p:cNvSpPr txBox="1">
            <a:spLocks/>
          </p:cNvSpPr>
          <p:nvPr/>
        </p:nvSpPr>
        <p:spPr>
          <a:xfrm>
            <a:off x="86418" y="5554338"/>
            <a:ext cx="4063343" cy="10388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40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229424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831D274-7090-8D64-7015-20F09EF9FD01}"/>
              </a:ext>
            </a:extLst>
          </p:cNvPr>
          <p:cNvSpPr txBox="1"/>
          <p:nvPr/>
        </p:nvSpPr>
        <p:spPr>
          <a:xfrm>
            <a:off x="659539" y="2019648"/>
            <a:ext cx="372066" cy="26468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16600" dirty="0">
                <a:solidFill>
                  <a:schemeClr val="bg1">
                    <a:lumMod val="85000"/>
                  </a:schemeClr>
                </a:solidFill>
              </a:rPr>
              <a:t>“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B7F6AE6-93D3-6678-8BC9-B3F353D23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Looking for an answer at the intersection of critical theory and information studies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051A5C-72D8-5D88-A0E3-E1089A203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789" y="2875251"/>
            <a:ext cx="10666423" cy="2103142"/>
          </a:xfrm>
        </p:spPr>
        <p:txBody>
          <a:bodyPr>
            <a:normAutofit fontScale="925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i="1" dirty="0"/>
              <a:t>Critical information theory […] must study not just the role of information and information concepts in society, academia, nature, culture, </a:t>
            </a:r>
            <a:r>
              <a:rPr lang="en-US" i="1" dirty="0" err="1"/>
              <a:t>etc</a:t>
            </a:r>
            <a:r>
              <a:rPr lang="en-US" i="1" dirty="0"/>
              <a:t>, but </a:t>
            </a:r>
            <a:r>
              <a:rPr lang="en-US" i="1" dirty="0">
                <a:latin typeface="Aptos SemiBold" panose="020B0004020202020204" pitchFamily="34" charset="0"/>
              </a:rPr>
              <a:t>how it is related to processes of oppression, exploitation, and domination</a:t>
            </a:r>
            <a:r>
              <a:rPr lang="en-US" i="1" dirty="0"/>
              <a:t>, which implies a normative judgment in </a:t>
            </a:r>
            <a:r>
              <a:rPr lang="en-US" i="1" dirty="0">
                <a:latin typeface="Aptos SemiBold" panose="020B0004020202020204" pitchFamily="34" charset="0"/>
              </a:rPr>
              <a:t>solidarity with the dominated</a:t>
            </a:r>
            <a:r>
              <a:rPr lang="en-US" i="1" dirty="0"/>
              <a:t> and for the </a:t>
            </a:r>
            <a:r>
              <a:rPr lang="en-US" i="1" dirty="0">
                <a:latin typeface="Aptos SemiBold" panose="020B0004020202020204" pitchFamily="34" charset="0"/>
              </a:rPr>
              <a:t>abolishment of domination</a:t>
            </a:r>
            <a:r>
              <a:rPr lang="en-US" i="1" dirty="0"/>
              <a:t>.</a:t>
            </a:r>
            <a:endParaRPr lang="en-CA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8E96AE-F4EE-5683-C981-174C609F5271}"/>
              </a:ext>
            </a:extLst>
          </p:cNvPr>
          <p:cNvSpPr txBox="1"/>
          <p:nvPr/>
        </p:nvSpPr>
        <p:spPr>
          <a:xfrm>
            <a:off x="0" y="6581001"/>
            <a:ext cx="1219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Fuchs. </a:t>
            </a:r>
            <a:r>
              <a:rPr lang="en-US" sz="1200" dirty="0">
                <a:hlinkClick r:id="rId2"/>
              </a:rPr>
              <a:t>Towards a critical theory of information</a:t>
            </a:r>
            <a:r>
              <a:rPr lang="en-US" sz="1200" dirty="0"/>
              <a:t>. In </a:t>
            </a:r>
            <a:r>
              <a:rPr lang="en-US" sz="1200" dirty="0" err="1"/>
              <a:t>tripleC</a:t>
            </a:r>
            <a:r>
              <a:rPr lang="en-US" sz="1200" dirty="0"/>
              <a:t>: Communication, Capitalism &amp; Critique, 2009.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1229157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D01F1-0121-4B15-8517-0FF73DE25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719E-A60A-B1FC-47D1-78AF615CD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8645" y="2206014"/>
            <a:ext cx="8274711" cy="205874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b="1" dirty="0"/>
              <a:t>Emancipatory IR </a:t>
            </a:r>
            <a:r>
              <a:rPr lang="en-US" dirty="0"/>
              <a:t>is the study and development of information access methods that challenge all forms of human oppression and situates its activities within broader collective emancipatory praxis</a:t>
            </a:r>
            <a:endParaRPr lang="en-CA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3870C9E-758D-920F-0AA0-2D9907D07744}"/>
              </a:ext>
            </a:extLst>
          </p:cNvPr>
          <p:cNvGrpSpPr/>
          <p:nvPr/>
        </p:nvGrpSpPr>
        <p:grpSpPr>
          <a:xfrm>
            <a:off x="333730" y="2585923"/>
            <a:ext cx="7638897" cy="3442119"/>
            <a:chOff x="48438" y="2585923"/>
            <a:chExt cx="7638897" cy="344211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EC86F17-4191-98CC-F256-7D5AD02FCEF5}"/>
                </a:ext>
              </a:extLst>
            </p:cNvPr>
            <p:cNvSpPr txBox="1"/>
            <p:nvPr/>
          </p:nvSpPr>
          <p:spPr>
            <a:xfrm>
              <a:off x="48438" y="4827713"/>
              <a:ext cx="763889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Signifies the moral concerns of universal humanization of all peoples and the elimination of oppression to create the conditions under which we can collectively flourish</a:t>
              </a: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9D07EF8-D362-08C2-ADE2-85AEC7352939}"/>
                </a:ext>
              </a:extLst>
            </p:cNvPr>
            <p:cNvSpPr/>
            <p:nvPr/>
          </p:nvSpPr>
          <p:spPr>
            <a:xfrm>
              <a:off x="1975104" y="2585923"/>
              <a:ext cx="2326234" cy="95098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40B28145-B37D-4E2D-F8A2-7330A92AA52A}"/>
                </a:ext>
              </a:extLst>
            </p:cNvPr>
            <p:cNvCxnSpPr>
              <a:cxnSpLocks/>
              <a:stCxn id="2" idx="2"/>
            </p:cNvCxnSpPr>
            <p:nvPr/>
          </p:nvCxnSpPr>
          <p:spPr>
            <a:xfrm>
              <a:off x="3138221" y="2681021"/>
              <a:ext cx="0" cy="2146692"/>
            </a:xfrm>
            <a:prstGeom prst="straightConnector1">
              <a:avLst/>
            </a:prstGeom>
            <a:ln w="57150">
              <a:solidFill>
                <a:srgbClr val="FFC000">
                  <a:alpha val="69804"/>
                </a:srgbClr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2204A56-0E4B-3037-52C8-77DAF51A15A0}"/>
              </a:ext>
            </a:extLst>
          </p:cNvPr>
          <p:cNvGrpSpPr/>
          <p:nvPr/>
        </p:nvGrpSpPr>
        <p:grpSpPr>
          <a:xfrm>
            <a:off x="2471982" y="764760"/>
            <a:ext cx="9523704" cy="2900741"/>
            <a:chOff x="2471982" y="764760"/>
            <a:chExt cx="9523704" cy="2900741"/>
          </a:xfrm>
        </p:grpSpPr>
        <p:sp>
          <p:nvSpPr>
            <p:cNvPr id="7" name="Left Bracket 6">
              <a:extLst>
                <a:ext uri="{FF2B5EF4-FFF2-40B4-BE49-F238E27FC236}">
                  <a16:creationId xmlns:a16="http://schemas.microsoft.com/office/drawing/2014/main" id="{FF0F5487-DCF0-81DA-376C-A8090856887D}"/>
                </a:ext>
              </a:extLst>
            </p:cNvPr>
            <p:cNvSpPr/>
            <p:nvPr/>
          </p:nvSpPr>
          <p:spPr>
            <a:xfrm>
              <a:off x="8760739" y="2766447"/>
              <a:ext cx="216974" cy="410705"/>
            </a:xfrm>
            <a:prstGeom prst="leftBracket">
              <a:avLst/>
            </a:prstGeom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" name="Right Bracket 7">
              <a:extLst>
                <a:ext uri="{FF2B5EF4-FFF2-40B4-BE49-F238E27FC236}">
                  <a16:creationId xmlns:a16="http://schemas.microsoft.com/office/drawing/2014/main" id="{9297E1F4-D03D-4697-A5F3-834677A6452E}"/>
                </a:ext>
              </a:extLst>
            </p:cNvPr>
            <p:cNvSpPr/>
            <p:nvPr/>
          </p:nvSpPr>
          <p:spPr>
            <a:xfrm>
              <a:off x="5617767" y="3254796"/>
              <a:ext cx="216000" cy="410400"/>
            </a:xfrm>
            <a:prstGeom prst="rightBracket">
              <a:avLst/>
            </a:prstGeom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F48766D-9762-3249-9731-EA9A76784A0A}"/>
                </a:ext>
              </a:extLst>
            </p:cNvPr>
            <p:cNvSpPr/>
            <p:nvPr/>
          </p:nvSpPr>
          <p:spPr>
            <a:xfrm>
              <a:off x="8768488" y="2766447"/>
              <a:ext cx="1464867" cy="410705"/>
            </a:xfrm>
            <a:prstGeom prst="rect">
              <a:avLst/>
            </a:prstGeom>
            <a:solidFill>
              <a:srgbClr val="0B76A0">
                <a:alpha val="50196"/>
              </a:srgbClr>
            </a:solidFill>
            <a:ln w="57150"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958B038-6B85-EF04-AA82-BEB78227151C}"/>
                </a:ext>
              </a:extLst>
            </p:cNvPr>
            <p:cNvSpPr/>
            <p:nvPr/>
          </p:nvSpPr>
          <p:spPr>
            <a:xfrm>
              <a:off x="2471982" y="3254796"/>
              <a:ext cx="3361786" cy="410705"/>
            </a:xfrm>
            <a:prstGeom prst="rect">
              <a:avLst/>
            </a:prstGeom>
            <a:solidFill>
              <a:srgbClr val="0B76A0">
                <a:alpha val="50196"/>
              </a:srgbClr>
            </a:solidFill>
            <a:ln w="57150"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55DF8FC-9CE6-624F-D5B2-B4027A4A1C57}"/>
                </a:ext>
              </a:extLst>
            </p:cNvPr>
            <p:cNvSpPr txBox="1"/>
            <p:nvPr/>
          </p:nvSpPr>
          <p:spPr>
            <a:xfrm rot="20894533">
              <a:off x="8245096" y="764760"/>
              <a:ext cx="37505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e.g.</a:t>
              </a:r>
              <a:r>
                <a: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, colonialism, racism, patriarchy, casteism, transphobia, ableism, …</a:t>
              </a:r>
            </a:p>
          </p:txBody>
        </p:sp>
        <p:cxnSp>
          <p:nvCxnSpPr>
            <p:cNvPr id="14" name="Connector: Curved 13">
              <a:extLst>
                <a:ext uri="{FF2B5EF4-FFF2-40B4-BE49-F238E27FC236}">
                  <a16:creationId xmlns:a16="http://schemas.microsoft.com/office/drawing/2014/main" id="{B79B1C9D-B697-B02D-EFE8-2DB10EA83D48}"/>
                </a:ext>
              </a:extLst>
            </p:cNvPr>
            <p:cNvCxnSpPr>
              <a:stCxn id="10" idx="1"/>
              <a:endCxn id="12" idx="1"/>
            </p:cNvCxnSpPr>
            <p:nvPr/>
          </p:nvCxnSpPr>
          <p:spPr>
            <a:xfrm rot="10800000">
              <a:off x="8284444" y="1470064"/>
              <a:ext cx="484044" cy="1501736"/>
            </a:xfrm>
            <a:prstGeom prst="curvedConnector3">
              <a:avLst>
                <a:gd name="adj1" fmla="val 155356"/>
              </a:avLst>
            </a:prstGeom>
            <a:ln w="57150">
              <a:solidFill>
                <a:schemeClr val="accent4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5F790A6-CCB3-BFA0-DE91-EFAE1040B519}"/>
              </a:ext>
            </a:extLst>
          </p:cNvPr>
          <p:cNvGrpSpPr/>
          <p:nvPr/>
        </p:nvGrpSpPr>
        <p:grpSpPr>
          <a:xfrm>
            <a:off x="2577595" y="3533463"/>
            <a:ext cx="9444597" cy="2797577"/>
            <a:chOff x="2577595" y="3502467"/>
            <a:chExt cx="9444597" cy="279757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FE0D8F1-8D5B-850D-B3CD-A96FA70C8BBF}"/>
                </a:ext>
              </a:extLst>
            </p:cNvPr>
            <p:cNvSpPr/>
            <p:nvPr/>
          </p:nvSpPr>
          <p:spPr>
            <a:xfrm>
              <a:off x="6531004" y="3502467"/>
              <a:ext cx="3150559" cy="85240"/>
            </a:xfrm>
            <a:custGeom>
              <a:avLst/>
              <a:gdLst>
                <a:gd name="csX0" fmla="*/ 0 w 3150559"/>
                <a:gd name="csY0" fmla="*/ 0 h 85240"/>
                <a:gd name="csX1" fmla="*/ 462082 w 3150559"/>
                <a:gd name="csY1" fmla="*/ 0 h 85240"/>
                <a:gd name="csX2" fmla="*/ 955670 w 3150559"/>
                <a:gd name="csY2" fmla="*/ 0 h 85240"/>
                <a:gd name="csX3" fmla="*/ 1512268 w 3150559"/>
                <a:gd name="csY3" fmla="*/ 0 h 85240"/>
                <a:gd name="csX4" fmla="*/ 2100373 w 3150559"/>
                <a:gd name="csY4" fmla="*/ 0 h 85240"/>
                <a:gd name="csX5" fmla="*/ 2530949 w 3150559"/>
                <a:gd name="csY5" fmla="*/ 0 h 85240"/>
                <a:gd name="csX6" fmla="*/ 3150559 w 3150559"/>
                <a:gd name="csY6" fmla="*/ 0 h 85240"/>
                <a:gd name="csX7" fmla="*/ 3150559 w 3150559"/>
                <a:gd name="csY7" fmla="*/ 85240 h 85240"/>
                <a:gd name="csX8" fmla="*/ 2656971 w 3150559"/>
                <a:gd name="csY8" fmla="*/ 85240 h 85240"/>
                <a:gd name="csX9" fmla="*/ 2068867 w 3150559"/>
                <a:gd name="csY9" fmla="*/ 85240 h 85240"/>
                <a:gd name="csX10" fmla="*/ 1638291 w 3150559"/>
                <a:gd name="csY10" fmla="*/ 85240 h 85240"/>
                <a:gd name="csX11" fmla="*/ 1176209 w 3150559"/>
                <a:gd name="csY11" fmla="*/ 85240 h 85240"/>
                <a:gd name="csX12" fmla="*/ 588104 w 3150559"/>
                <a:gd name="csY12" fmla="*/ 85240 h 85240"/>
                <a:gd name="csX13" fmla="*/ 0 w 3150559"/>
                <a:gd name="csY13" fmla="*/ 85240 h 85240"/>
                <a:gd name="csX14" fmla="*/ 0 w 3150559"/>
                <a:gd name="csY14" fmla="*/ 0 h 852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3150559" h="85240" fill="none" extrusionOk="0">
                  <a:moveTo>
                    <a:pt x="0" y="0"/>
                  </a:moveTo>
                  <a:cubicBezTo>
                    <a:pt x="192814" y="-54945"/>
                    <a:pt x="367718" y="7524"/>
                    <a:pt x="462082" y="0"/>
                  </a:cubicBezTo>
                  <a:cubicBezTo>
                    <a:pt x="556446" y="-7524"/>
                    <a:pt x="748152" y="28689"/>
                    <a:pt x="955670" y="0"/>
                  </a:cubicBezTo>
                  <a:cubicBezTo>
                    <a:pt x="1163188" y="-28689"/>
                    <a:pt x="1336156" y="62929"/>
                    <a:pt x="1512268" y="0"/>
                  </a:cubicBezTo>
                  <a:cubicBezTo>
                    <a:pt x="1688380" y="-62929"/>
                    <a:pt x="1811984" y="15368"/>
                    <a:pt x="2100373" y="0"/>
                  </a:cubicBezTo>
                  <a:cubicBezTo>
                    <a:pt x="2388762" y="-15368"/>
                    <a:pt x="2321484" y="23305"/>
                    <a:pt x="2530949" y="0"/>
                  </a:cubicBezTo>
                  <a:cubicBezTo>
                    <a:pt x="2740414" y="-23305"/>
                    <a:pt x="2914031" y="44397"/>
                    <a:pt x="3150559" y="0"/>
                  </a:cubicBezTo>
                  <a:cubicBezTo>
                    <a:pt x="3158317" y="34204"/>
                    <a:pt x="3145889" y="64344"/>
                    <a:pt x="3150559" y="85240"/>
                  </a:cubicBezTo>
                  <a:cubicBezTo>
                    <a:pt x="2941986" y="91729"/>
                    <a:pt x="2866049" y="28907"/>
                    <a:pt x="2656971" y="85240"/>
                  </a:cubicBezTo>
                  <a:cubicBezTo>
                    <a:pt x="2447893" y="141573"/>
                    <a:pt x="2279137" y="16168"/>
                    <a:pt x="2068867" y="85240"/>
                  </a:cubicBezTo>
                  <a:cubicBezTo>
                    <a:pt x="1858597" y="154312"/>
                    <a:pt x="1830381" y="76347"/>
                    <a:pt x="1638291" y="85240"/>
                  </a:cubicBezTo>
                  <a:cubicBezTo>
                    <a:pt x="1446201" y="94133"/>
                    <a:pt x="1332991" y="34313"/>
                    <a:pt x="1176209" y="85240"/>
                  </a:cubicBezTo>
                  <a:cubicBezTo>
                    <a:pt x="1019427" y="136167"/>
                    <a:pt x="728187" y="39112"/>
                    <a:pt x="588104" y="85240"/>
                  </a:cubicBezTo>
                  <a:cubicBezTo>
                    <a:pt x="448022" y="131368"/>
                    <a:pt x="192219" y="23180"/>
                    <a:pt x="0" y="85240"/>
                  </a:cubicBezTo>
                  <a:cubicBezTo>
                    <a:pt x="-1701" y="61165"/>
                    <a:pt x="2996" y="30010"/>
                    <a:pt x="0" y="0"/>
                  </a:cubicBezTo>
                  <a:close/>
                </a:path>
                <a:path w="3150559" h="85240" stroke="0" extrusionOk="0">
                  <a:moveTo>
                    <a:pt x="0" y="0"/>
                  </a:moveTo>
                  <a:cubicBezTo>
                    <a:pt x="187840" y="-34032"/>
                    <a:pt x="323556" y="22018"/>
                    <a:pt x="462082" y="0"/>
                  </a:cubicBezTo>
                  <a:cubicBezTo>
                    <a:pt x="600608" y="-22018"/>
                    <a:pt x="779788" y="42406"/>
                    <a:pt x="1018681" y="0"/>
                  </a:cubicBezTo>
                  <a:cubicBezTo>
                    <a:pt x="1257574" y="-42406"/>
                    <a:pt x="1349336" y="44673"/>
                    <a:pt x="1575280" y="0"/>
                  </a:cubicBezTo>
                  <a:cubicBezTo>
                    <a:pt x="1801224" y="-44673"/>
                    <a:pt x="1921038" y="12727"/>
                    <a:pt x="2163384" y="0"/>
                  </a:cubicBezTo>
                  <a:cubicBezTo>
                    <a:pt x="2405730" y="-12727"/>
                    <a:pt x="2430166" y="27716"/>
                    <a:pt x="2625466" y="0"/>
                  </a:cubicBezTo>
                  <a:cubicBezTo>
                    <a:pt x="2820766" y="-27716"/>
                    <a:pt x="3022088" y="53681"/>
                    <a:pt x="3150559" y="0"/>
                  </a:cubicBezTo>
                  <a:cubicBezTo>
                    <a:pt x="3154618" y="32932"/>
                    <a:pt x="3143952" y="55158"/>
                    <a:pt x="3150559" y="85240"/>
                  </a:cubicBezTo>
                  <a:cubicBezTo>
                    <a:pt x="3023040" y="114399"/>
                    <a:pt x="2728967" y="52084"/>
                    <a:pt x="2593960" y="85240"/>
                  </a:cubicBezTo>
                  <a:cubicBezTo>
                    <a:pt x="2458953" y="118396"/>
                    <a:pt x="2146448" y="18598"/>
                    <a:pt x="2005856" y="85240"/>
                  </a:cubicBezTo>
                  <a:cubicBezTo>
                    <a:pt x="1865264" y="151882"/>
                    <a:pt x="1728911" y="30107"/>
                    <a:pt x="1543774" y="85240"/>
                  </a:cubicBezTo>
                  <a:cubicBezTo>
                    <a:pt x="1358637" y="140373"/>
                    <a:pt x="1177801" y="46791"/>
                    <a:pt x="1050186" y="85240"/>
                  </a:cubicBezTo>
                  <a:cubicBezTo>
                    <a:pt x="922571" y="123689"/>
                    <a:pt x="750445" y="75767"/>
                    <a:pt x="462082" y="85240"/>
                  </a:cubicBezTo>
                  <a:cubicBezTo>
                    <a:pt x="173719" y="94713"/>
                    <a:pt x="130965" y="39092"/>
                    <a:pt x="0" y="85240"/>
                  </a:cubicBezTo>
                  <a:cubicBezTo>
                    <a:pt x="-4375" y="42758"/>
                    <a:pt x="4626" y="41880"/>
                    <a:pt x="0" y="0"/>
                  </a:cubicBezTo>
                  <a:close/>
                </a:path>
              </a:pathLst>
            </a:custGeom>
            <a:solidFill>
              <a:srgbClr val="F2AA84">
                <a:alpha val="89804"/>
              </a:srgbClr>
            </a:solidFill>
            <a:ln>
              <a:solidFill>
                <a:schemeClr val="accent2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95D2096-A359-8D46-0353-A2571DD54E74}"/>
                </a:ext>
              </a:extLst>
            </p:cNvPr>
            <p:cNvSpPr/>
            <p:nvPr/>
          </p:nvSpPr>
          <p:spPr>
            <a:xfrm>
              <a:off x="2577595" y="3965791"/>
              <a:ext cx="7048608" cy="85240"/>
            </a:xfrm>
            <a:custGeom>
              <a:avLst/>
              <a:gdLst>
                <a:gd name="csX0" fmla="*/ 0 w 7048608"/>
                <a:gd name="csY0" fmla="*/ 0 h 85240"/>
                <a:gd name="csX1" fmla="*/ 728356 w 7048608"/>
                <a:gd name="csY1" fmla="*/ 0 h 85240"/>
                <a:gd name="csX2" fmla="*/ 1386226 w 7048608"/>
                <a:gd name="csY2" fmla="*/ 0 h 85240"/>
                <a:gd name="csX3" fmla="*/ 1903124 w 7048608"/>
                <a:gd name="csY3" fmla="*/ 0 h 85240"/>
                <a:gd name="csX4" fmla="*/ 2631480 w 7048608"/>
                <a:gd name="csY4" fmla="*/ 0 h 85240"/>
                <a:gd name="csX5" fmla="*/ 3359836 w 7048608"/>
                <a:gd name="csY5" fmla="*/ 0 h 85240"/>
                <a:gd name="csX6" fmla="*/ 3876734 w 7048608"/>
                <a:gd name="csY6" fmla="*/ 0 h 85240"/>
                <a:gd name="csX7" fmla="*/ 4605091 w 7048608"/>
                <a:gd name="csY7" fmla="*/ 0 h 85240"/>
                <a:gd name="csX8" fmla="*/ 5262961 w 7048608"/>
                <a:gd name="csY8" fmla="*/ 0 h 85240"/>
                <a:gd name="csX9" fmla="*/ 5779859 w 7048608"/>
                <a:gd name="csY9" fmla="*/ 0 h 85240"/>
                <a:gd name="csX10" fmla="*/ 6508215 w 7048608"/>
                <a:gd name="csY10" fmla="*/ 0 h 85240"/>
                <a:gd name="csX11" fmla="*/ 7048608 w 7048608"/>
                <a:gd name="csY11" fmla="*/ 0 h 85240"/>
                <a:gd name="csX12" fmla="*/ 7048608 w 7048608"/>
                <a:gd name="csY12" fmla="*/ 85240 h 85240"/>
                <a:gd name="csX13" fmla="*/ 6672682 w 7048608"/>
                <a:gd name="csY13" fmla="*/ 85240 h 85240"/>
                <a:gd name="csX14" fmla="*/ 6085298 w 7048608"/>
                <a:gd name="csY14" fmla="*/ 85240 h 85240"/>
                <a:gd name="csX15" fmla="*/ 5427428 w 7048608"/>
                <a:gd name="csY15" fmla="*/ 85240 h 85240"/>
                <a:gd name="csX16" fmla="*/ 4769558 w 7048608"/>
                <a:gd name="csY16" fmla="*/ 85240 h 85240"/>
                <a:gd name="csX17" fmla="*/ 4252660 w 7048608"/>
                <a:gd name="csY17" fmla="*/ 85240 h 85240"/>
                <a:gd name="csX18" fmla="*/ 3524304 w 7048608"/>
                <a:gd name="csY18" fmla="*/ 85240 h 85240"/>
                <a:gd name="csX19" fmla="*/ 2936920 w 7048608"/>
                <a:gd name="csY19" fmla="*/ 85240 h 85240"/>
                <a:gd name="csX20" fmla="*/ 2420022 w 7048608"/>
                <a:gd name="csY20" fmla="*/ 85240 h 85240"/>
                <a:gd name="csX21" fmla="*/ 1832638 w 7048608"/>
                <a:gd name="csY21" fmla="*/ 85240 h 85240"/>
                <a:gd name="csX22" fmla="*/ 1245254 w 7048608"/>
                <a:gd name="csY22" fmla="*/ 85240 h 85240"/>
                <a:gd name="csX23" fmla="*/ 657870 w 7048608"/>
                <a:gd name="csY23" fmla="*/ 85240 h 85240"/>
                <a:gd name="csX24" fmla="*/ 0 w 7048608"/>
                <a:gd name="csY24" fmla="*/ 85240 h 85240"/>
                <a:gd name="csX25" fmla="*/ 0 w 7048608"/>
                <a:gd name="csY25" fmla="*/ 0 h 852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</a:cxnLst>
              <a:rect l="l" t="t" r="r" b="b"/>
              <a:pathLst>
                <a:path w="7048608" h="85240" fill="none" extrusionOk="0">
                  <a:moveTo>
                    <a:pt x="0" y="0"/>
                  </a:moveTo>
                  <a:cubicBezTo>
                    <a:pt x="190003" y="-22731"/>
                    <a:pt x="501196" y="78586"/>
                    <a:pt x="728356" y="0"/>
                  </a:cubicBezTo>
                  <a:cubicBezTo>
                    <a:pt x="955516" y="-78586"/>
                    <a:pt x="1119831" y="1350"/>
                    <a:pt x="1386226" y="0"/>
                  </a:cubicBezTo>
                  <a:cubicBezTo>
                    <a:pt x="1652621" y="-1350"/>
                    <a:pt x="1797679" y="26591"/>
                    <a:pt x="1903124" y="0"/>
                  </a:cubicBezTo>
                  <a:cubicBezTo>
                    <a:pt x="2008569" y="-26591"/>
                    <a:pt x="2437635" y="46768"/>
                    <a:pt x="2631480" y="0"/>
                  </a:cubicBezTo>
                  <a:cubicBezTo>
                    <a:pt x="2825325" y="-46768"/>
                    <a:pt x="3161012" y="58463"/>
                    <a:pt x="3359836" y="0"/>
                  </a:cubicBezTo>
                  <a:cubicBezTo>
                    <a:pt x="3558660" y="-58463"/>
                    <a:pt x="3671858" y="34914"/>
                    <a:pt x="3876734" y="0"/>
                  </a:cubicBezTo>
                  <a:cubicBezTo>
                    <a:pt x="4081610" y="-34914"/>
                    <a:pt x="4445630" y="12330"/>
                    <a:pt x="4605091" y="0"/>
                  </a:cubicBezTo>
                  <a:cubicBezTo>
                    <a:pt x="4764552" y="-12330"/>
                    <a:pt x="5111776" y="57287"/>
                    <a:pt x="5262961" y="0"/>
                  </a:cubicBezTo>
                  <a:cubicBezTo>
                    <a:pt x="5414146" y="-57287"/>
                    <a:pt x="5565506" y="31244"/>
                    <a:pt x="5779859" y="0"/>
                  </a:cubicBezTo>
                  <a:cubicBezTo>
                    <a:pt x="5994212" y="-31244"/>
                    <a:pt x="6322460" y="67836"/>
                    <a:pt x="6508215" y="0"/>
                  </a:cubicBezTo>
                  <a:cubicBezTo>
                    <a:pt x="6693970" y="-67836"/>
                    <a:pt x="6821429" y="61991"/>
                    <a:pt x="7048608" y="0"/>
                  </a:cubicBezTo>
                  <a:cubicBezTo>
                    <a:pt x="7057871" y="18770"/>
                    <a:pt x="7046014" y="62427"/>
                    <a:pt x="7048608" y="85240"/>
                  </a:cubicBezTo>
                  <a:cubicBezTo>
                    <a:pt x="6942537" y="128055"/>
                    <a:pt x="6842180" y="54363"/>
                    <a:pt x="6672682" y="85240"/>
                  </a:cubicBezTo>
                  <a:cubicBezTo>
                    <a:pt x="6503184" y="116117"/>
                    <a:pt x="6328125" y="79068"/>
                    <a:pt x="6085298" y="85240"/>
                  </a:cubicBezTo>
                  <a:cubicBezTo>
                    <a:pt x="5842471" y="91412"/>
                    <a:pt x="5710178" y="67273"/>
                    <a:pt x="5427428" y="85240"/>
                  </a:cubicBezTo>
                  <a:cubicBezTo>
                    <a:pt x="5144678" y="103207"/>
                    <a:pt x="4912222" y="39833"/>
                    <a:pt x="4769558" y="85240"/>
                  </a:cubicBezTo>
                  <a:cubicBezTo>
                    <a:pt x="4626894" y="130647"/>
                    <a:pt x="4373568" y="32496"/>
                    <a:pt x="4252660" y="85240"/>
                  </a:cubicBezTo>
                  <a:cubicBezTo>
                    <a:pt x="4131752" y="137984"/>
                    <a:pt x="3854646" y="69078"/>
                    <a:pt x="3524304" y="85240"/>
                  </a:cubicBezTo>
                  <a:cubicBezTo>
                    <a:pt x="3193962" y="101402"/>
                    <a:pt x="3185159" y="65570"/>
                    <a:pt x="2936920" y="85240"/>
                  </a:cubicBezTo>
                  <a:cubicBezTo>
                    <a:pt x="2688681" y="104910"/>
                    <a:pt x="2527961" y="68232"/>
                    <a:pt x="2420022" y="85240"/>
                  </a:cubicBezTo>
                  <a:cubicBezTo>
                    <a:pt x="2312083" y="102248"/>
                    <a:pt x="2114147" y="62552"/>
                    <a:pt x="1832638" y="85240"/>
                  </a:cubicBezTo>
                  <a:cubicBezTo>
                    <a:pt x="1551129" y="107928"/>
                    <a:pt x="1528750" y="51341"/>
                    <a:pt x="1245254" y="85240"/>
                  </a:cubicBezTo>
                  <a:cubicBezTo>
                    <a:pt x="961758" y="119139"/>
                    <a:pt x="943287" y="74312"/>
                    <a:pt x="657870" y="85240"/>
                  </a:cubicBezTo>
                  <a:cubicBezTo>
                    <a:pt x="372453" y="96168"/>
                    <a:pt x="210341" y="82666"/>
                    <a:pt x="0" y="85240"/>
                  </a:cubicBezTo>
                  <a:cubicBezTo>
                    <a:pt x="-611" y="52410"/>
                    <a:pt x="9979" y="41715"/>
                    <a:pt x="0" y="0"/>
                  </a:cubicBezTo>
                  <a:close/>
                </a:path>
                <a:path w="7048608" h="85240" stroke="0" extrusionOk="0">
                  <a:moveTo>
                    <a:pt x="0" y="0"/>
                  </a:moveTo>
                  <a:cubicBezTo>
                    <a:pt x="104325" y="-49881"/>
                    <a:pt x="338022" y="899"/>
                    <a:pt x="446412" y="0"/>
                  </a:cubicBezTo>
                  <a:cubicBezTo>
                    <a:pt x="554802" y="-899"/>
                    <a:pt x="874439" y="4290"/>
                    <a:pt x="1104282" y="0"/>
                  </a:cubicBezTo>
                  <a:cubicBezTo>
                    <a:pt x="1334125" y="-4290"/>
                    <a:pt x="1502067" y="53026"/>
                    <a:pt x="1762152" y="0"/>
                  </a:cubicBezTo>
                  <a:cubicBezTo>
                    <a:pt x="2022237" y="-53026"/>
                    <a:pt x="2294195" y="31759"/>
                    <a:pt x="2490508" y="0"/>
                  </a:cubicBezTo>
                  <a:cubicBezTo>
                    <a:pt x="2686821" y="-31759"/>
                    <a:pt x="2796873" y="3586"/>
                    <a:pt x="2936920" y="0"/>
                  </a:cubicBezTo>
                  <a:cubicBezTo>
                    <a:pt x="3076967" y="-3586"/>
                    <a:pt x="3277009" y="28992"/>
                    <a:pt x="3383332" y="0"/>
                  </a:cubicBezTo>
                  <a:cubicBezTo>
                    <a:pt x="3489655" y="-28992"/>
                    <a:pt x="3725833" y="28702"/>
                    <a:pt x="3970716" y="0"/>
                  </a:cubicBezTo>
                  <a:cubicBezTo>
                    <a:pt x="4215599" y="-28702"/>
                    <a:pt x="4304230" y="60949"/>
                    <a:pt x="4558100" y="0"/>
                  </a:cubicBezTo>
                  <a:cubicBezTo>
                    <a:pt x="4811970" y="-60949"/>
                    <a:pt x="4750612" y="22715"/>
                    <a:pt x="4934026" y="0"/>
                  </a:cubicBezTo>
                  <a:cubicBezTo>
                    <a:pt x="5117440" y="-22715"/>
                    <a:pt x="5279985" y="51594"/>
                    <a:pt x="5450924" y="0"/>
                  </a:cubicBezTo>
                  <a:cubicBezTo>
                    <a:pt x="5621863" y="-51594"/>
                    <a:pt x="5812838" y="77386"/>
                    <a:pt x="6108794" y="0"/>
                  </a:cubicBezTo>
                  <a:cubicBezTo>
                    <a:pt x="6404750" y="-77386"/>
                    <a:pt x="6633447" y="106597"/>
                    <a:pt x="7048608" y="0"/>
                  </a:cubicBezTo>
                  <a:cubicBezTo>
                    <a:pt x="7058688" y="21966"/>
                    <a:pt x="7040631" y="57402"/>
                    <a:pt x="7048608" y="85240"/>
                  </a:cubicBezTo>
                  <a:cubicBezTo>
                    <a:pt x="6827871" y="92306"/>
                    <a:pt x="6718522" y="60006"/>
                    <a:pt x="6602196" y="85240"/>
                  </a:cubicBezTo>
                  <a:cubicBezTo>
                    <a:pt x="6485870" y="110474"/>
                    <a:pt x="6212427" y="79485"/>
                    <a:pt x="6014812" y="85240"/>
                  </a:cubicBezTo>
                  <a:cubicBezTo>
                    <a:pt x="5817197" y="90995"/>
                    <a:pt x="5646582" y="59633"/>
                    <a:pt x="5427428" y="85240"/>
                  </a:cubicBezTo>
                  <a:cubicBezTo>
                    <a:pt x="5208274" y="110847"/>
                    <a:pt x="5044001" y="59499"/>
                    <a:pt x="4769558" y="85240"/>
                  </a:cubicBezTo>
                  <a:cubicBezTo>
                    <a:pt x="4495115" y="110981"/>
                    <a:pt x="4304296" y="53451"/>
                    <a:pt x="4182174" y="85240"/>
                  </a:cubicBezTo>
                  <a:cubicBezTo>
                    <a:pt x="4060052" y="117029"/>
                    <a:pt x="3876474" y="52895"/>
                    <a:pt x="3665276" y="85240"/>
                  </a:cubicBezTo>
                  <a:cubicBezTo>
                    <a:pt x="3454078" y="117585"/>
                    <a:pt x="3397400" y="77348"/>
                    <a:pt x="3289350" y="85240"/>
                  </a:cubicBezTo>
                  <a:cubicBezTo>
                    <a:pt x="3181300" y="93132"/>
                    <a:pt x="2956863" y="24738"/>
                    <a:pt x="2772452" y="85240"/>
                  </a:cubicBezTo>
                  <a:cubicBezTo>
                    <a:pt x="2588041" y="145742"/>
                    <a:pt x="2372145" y="14776"/>
                    <a:pt x="2185068" y="85240"/>
                  </a:cubicBezTo>
                  <a:cubicBezTo>
                    <a:pt x="1997991" y="155704"/>
                    <a:pt x="1948394" y="46392"/>
                    <a:pt x="1809143" y="85240"/>
                  </a:cubicBezTo>
                  <a:cubicBezTo>
                    <a:pt x="1669892" y="124088"/>
                    <a:pt x="1524037" y="45485"/>
                    <a:pt x="1292245" y="85240"/>
                  </a:cubicBezTo>
                  <a:cubicBezTo>
                    <a:pt x="1060453" y="124995"/>
                    <a:pt x="804213" y="46455"/>
                    <a:pt x="563889" y="85240"/>
                  </a:cubicBezTo>
                  <a:cubicBezTo>
                    <a:pt x="323565" y="124025"/>
                    <a:pt x="192598" y="43029"/>
                    <a:pt x="0" y="85240"/>
                  </a:cubicBezTo>
                  <a:cubicBezTo>
                    <a:pt x="-9655" y="43586"/>
                    <a:pt x="8094" y="32496"/>
                    <a:pt x="0" y="0"/>
                  </a:cubicBezTo>
                  <a:close/>
                </a:path>
              </a:pathLst>
            </a:custGeom>
            <a:solidFill>
              <a:srgbClr val="F2AA84">
                <a:alpha val="89804"/>
              </a:srgbClr>
            </a:solidFill>
            <a:ln>
              <a:solidFill>
                <a:schemeClr val="accent2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cxnSp>
          <p:nvCxnSpPr>
            <p:cNvPr id="22" name="Connector: Curved 21">
              <a:extLst>
                <a:ext uri="{FF2B5EF4-FFF2-40B4-BE49-F238E27FC236}">
                  <a16:creationId xmlns:a16="http://schemas.microsoft.com/office/drawing/2014/main" id="{65B70401-7544-4487-0DBA-F957D5880C20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7611482" y="4010471"/>
              <a:ext cx="751006" cy="661645"/>
            </a:xfrm>
            <a:prstGeom prst="curvedConnector2">
              <a:avLst/>
            </a:prstGeom>
            <a:ln w="57150">
              <a:solidFill>
                <a:schemeClr val="accent2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4F46377-18E9-DC14-9D63-F5A864E784E2}"/>
                </a:ext>
              </a:extLst>
            </p:cNvPr>
            <p:cNvSpPr txBox="1"/>
            <p:nvPr/>
          </p:nvSpPr>
          <p:spPr>
            <a:xfrm>
              <a:off x="8343442" y="4545718"/>
              <a:ext cx="367875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Discourages non-performative academic gaze, urges this research to be situated in movement building, and calls for the recognizing the role of movement building in this research</a:t>
              </a: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7E3AA58-5DFF-042E-67D6-0626128A839D}"/>
              </a:ext>
            </a:extLst>
          </p:cNvPr>
          <p:cNvSpPr txBox="1"/>
          <p:nvPr/>
        </p:nvSpPr>
        <p:spPr>
          <a:xfrm>
            <a:off x="0" y="6581001"/>
            <a:ext cx="1219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Mitra. </a:t>
            </a:r>
            <a:r>
              <a:rPr lang="en-US" sz="1200" dirty="0">
                <a:hlinkClick r:id="rId2"/>
              </a:rPr>
              <a:t>Emancipatory Information Retrieval</a:t>
            </a:r>
            <a:r>
              <a:rPr lang="en-US" sz="1200" dirty="0"/>
              <a:t>. In IRRJ, 2025.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318947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B9294-54B9-0802-1F53-D24A3840C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6139C82-3FF4-D523-FAD6-30C0558F7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Why is emancipation a relevant concern for IR?</a:t>
            </a:r>
            <a:endParaRPr lang="en-CA" sz="40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5EC53F0-8587-4144-9B29-0F0094AF2C71}"/>
              </a:ext>
            </a:extLst>
          </p:cNvPr>
          <p:cNvSpPr/>
          <p:nvPr/>
        </p:nvSpPr>
        <p:spPr>
          <a:xfrm>
            <a:off x="760709" y="1549046"/>
            <a:ext cx="10515600" cy="100601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Access to information is critical to collective sense-making of our place and relationships in this world; therefore, throughout history authoritarian forces have tried to control what information is disseminated and how; and information access media have been a site of conflict between liberation and oppression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3223346-90A5-054B-6C43-5962FA3A50FA}"/>
              </a:ext>
            </a:extLst>
          </p:cNvPr>
          <p:cNvGrpSpPr/>
          <p:nvPr/>
        </p:nvGrpSpPr>
        <p:grpSpPr>
          <a:xfrm>
            <a:off x="640071" y="2813417"/>
            <a:ext cx="10911859" cy="3780666"/>
            <a:chOff x="760709" y="2791988"/>
            <a:chExt cx="10911859" cy="378066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E4CF475-ECEC-1785-6C8B-E5873AF0DADC}"/>
                </a:ext>
              </a:extLst>
            </p:cNvPr>
            <p:cNvGrpSpPr/>
            <p:nvPr/>
          </p:nvGrpSpPr>
          <p:grpSpPr>
            <a:xfrm>
              <a:off x="760709" y="2791988"/>
              <a:ext cx="4962918" cy="3763426"/>
              <a:chOff x="6543282" y="2942579"/>
              <a:chExt cx="4962918" cy="3763426"/>
            </a:xfrm>
          </p:grpSpPr>
          <p:pic>
            <p:nvPicPr>
              <p:cNvPr id="3" name="Picture 6" descr="When people talk about bad futures, they often use the phrase “literally 1984.” This is a reference to Wonder Woman 1984, because watching that movie is equally as bad as living in">
                <a:extLst>
                  <a:ext uri="{FF2B5EF4-FFF2-40B4-BE49-F238E27FC236}">
                    <a16:creationId xmlns:a16="http://schemas.microsoft.com/office/drawing/2014/main" id="{709C23C5-A6C4-1742-8087-011C20F5F2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65796" y="3264572"/>
                <a:ext cx="4440404" cy="3441433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" name="Picture 2" descr="1984 by George Orwell | Goodreads">
                <a:extLst>
                  <a:ext uri="{FF2B5EF4-FFF2-40B4-BE49-F238E27FC236}">
                    <a16:creationId xmlns:a16="http://schemas.microsoft.com/office/drawing/2014/main" id="{BCD910C0-274D-1D3E-4704-1E2E4BA5AC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43282" y="2942579"/>
                <a:ext cx="1981090" cy="323373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4CC01EB-60B7-0486-88DE-9D3845DD008C}"/>
                </a:ext>
              </a:extLst>
            </p:cNvPr>
            <p:cNvGrpSpPr/>
            <p:nvPr/>
          </p:nvGrpSpPr>
          <p:grpSpPr>
            <a:xfrm>
              <a:off x="6096000" y="2843001"/>
              <a:ext cx="5576568" cy="3729653"/>
              <a:chOff x="596151" y="2791988"/>
              <a:chExt cx="5576568" cy="3729653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6FDF49A1-1878-566D-BD9A-49D850F1FD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6151" y="2791988"/>
                <a:ext cx="3033668" cy="1586573"/>
              </a:xfrm>
              <a:custGeom>
                <a:avLst/>
                <a:gdLst>
                  <a:gd name="csX0" fmla="*/ 0 w 3033668"/>
                  <a:gd name="csY0" fmla="*/ 0 h 1586573"/>
                  <a:gd name="csX1" fmla="*/ 535948 w 3033668"/>
                  <a:gd name="csY1" fmla="*/ 0 h 1586573"/>
                  <a:gd name="csX2" fmla="*/ 1102233 w 3033668"/>
                  <a:gd name="csY2" fmla="*/ 0 h 1586573"/>
                  <a:gd name="csX3" fmla="*/ 1668517 w 3033668"/>
                  <a:gd name="csY3" fmla="*/ 0 h 1586573"/>
                  <a:gd name="csX4" fmla="*/ 2113455 w 3033668"/>
                  <a:gd name="csY4" fmla="*/ 0 h 1586573"/>
                  <a:gd name="csX5" fmla="*/ 2528057 w 3033668"/>
                  <a:gd name="csY5" fmla="*/ 0 h 1586573"/>
                  <a:gd name="csX6" fmla="*/ 3033668 w 3033668"/>
                  <a:gd name="csY6" fmla="*/ 0 h 1586573"/>
                  <a:gd name="csX7" fmla="*/ 3033668 w 3033668"/>
                  <a:gd name="csY7" fmla="*/ 528858 h 1586573"/>
                  <a:gd name="csX8" fmla="*/ 3033668 w 3033668"/>
                  <a:gd name="csY8" fmla="*/ 1073581 h 1586573"/>
                  <a:gd name="csX9" fmla="*/ 3033668 w 3033668"/>
                  <a:gd name="csY9" fmla="*/ 1586573 h 1586573"/>
                  <a:gd name="csX10" fmla="*/ 2528057 w 3033668"/>
                  <a:gd name="csY10" fmla="*/ 1586573 h 1586573"/>
                  <a:gd name="csX11" fmla="*/ 1992109 w 3033668"/>
                  <a:gd name="csY11" fmla="*/ 1586573 h 1586573"/>
                  <a:gd name="csX12" fmla="*/ 1516834 w 3033668"/>
                  <a:gd name="csY12" fmla="*/ 1586573 h 1586573"/>
                  <a:gd name="csX13" fmla="*/ 1102233 w 3033668"/>
                  <a:gd name="csY13" fmla="*/ 1586573 h 1586573"/>
                  <a:gd name="csX14" fmla="*/ 535948 w 3033668"/>
                  <a:gd name="csY14" fmla="*/ 1586573 h 1586573"/>
                  <a:gd name="csX15" fmla="*/ 0 w 3033668"/>
                  <a:gd name="csY15" fmla="*/ 1586573 h 1586573"/>
                  <a:gd name="csX16" fmla="*/ 0 w 3033668"/>
                  <a:gd name="csY16" fmla="*/ 1105313 h 1586573"/>
                  <a:gd name="csX17" fmla="*/ 0 w 3033668"/>
                  <a:gd name="csY17" fmla="*/ 608186 h 1586573"/>
                  <a:gd name="csX18" fmla="*/ 0 w 3033668"/>
                  <a:gd name="csY18" fmla="*/ 0 h 158657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3033668" h="1586573" fill="none" extrusionOk="0">
                    <a:moveTo>
                      <a:pt x="0" y="0"/>
                    </a:moveTo>
                    <a:cubicBezTo>
                      <a:pt x="241692" y="-59638"/>
                      <a:pt x="380241" y="33123"/>
                      <a:pt x="535948" y="0"/>
                    </a:cubicBezTo>
                    <a:cubicBezTo>
                      <a:pt x="691655" y="-33123"/>
                      <a:pt x="953567" y="34579"/>
                      <a:pt x="1102233" y="0"/>
                    </a:cubicBezTo>
                    <a:cubicBezTo>
                      <a:pt x="1250900" y="-34579"/>
                      <a:pt x="1510583" y="27457"/>
                      <a:pt x="1668517" y="0"/>
                    </a:cubicBezTo>
                    <a:cubicBezTo>
                      <a:pt x="1826451" y="-27457"/>
                      <a:pt x="1938478" y="38600"/>
                      <a:pt x="2113455" y="0"/>
                    </a:cubicBezTo>
                    <a:cubicBezTo>
                      <a:pt x="2288432" y="-38600"/>
                      <a:pt x="2413739" y="39630"/>
                      <a:pt x="2528057" y="0"/>
                    </a:cubicBezTo>
                    <a:cubicBezTo>
                      <a:pt x="2642375" y="-39630"/>
                      <a:pt x="2831878" y="18862"/>
                      <a:pt x="3033668" y="0"/>
                    </a:cubicBezTo>
                    <a:cubicBezTo>
                      <a:pt x="3064901" y="152173"/>
                      <a:pt x="3008973" y="319187"/>
                      <a:pt x="3033668" y="528858"/>
                    </a:cubicBezTo>
                    <a:cubicBezTo>
                      <a:pt x="3058363" y="738529"/>
                      <a:pt x="3015783" y="944555"/>
                      <a:pt x="3033668" y="1073581"/>
                    </a:cubicBezTo>
                    <a:cubicBezTo>
                      <a:pt x="3051553" y="1202607"/>
                      <a:pt x="2982671" y="1469405"/>
                      <a:pt x="3033668" y="1586573"/>
                    </a:cubicBezTo>
                    <a:cubicBezTo>
                      <a:pt x="2922317" y="1636717"/>
                      <a:pt x="2648939" y="1554008"/>
                      <a:pt x="2528057" y="1586573"/>
                    </a:cubicBezTo>
                    <a:cubicBezTo>
                      <a:pt x="2407175" y="1619138"/>
                      <a:pt x="2255870" y="1563894"/>
                      <a:pt x="1992109" y="1586573"/>
                    </a:cubicBezTo>
                    <a:cubicBezTo>
                      <a:pt x="1728348" y="1609252"/>
                      <a:pt x="1683981" y="1542535"/>
                      <a:pt x="1516834" y="1586573"/>
                    </a:cubicBezTo>
                    <a:cubicBezTo>
                      <a:pt x="1349688" y="1630611"/>
                      <a:pt x="1251190" y="1551838"/>
                      <a:pt x="1102233" y="1586573"/>
                    </a:cubicBezTo>
                    <a:cubicBezTo>
                      <a:pt x="953276" y="1621308"/>
                      <a:pt x="649362" y="1532014"/>
                      <a:pt x="535948" y="1586573"/>
                    </a:cubicBezTo>
                    <a:cubicBezTo>
                      <a:pt x="422535" y="1641132"/>
                      <a:pt x="200197" y="1585748"/>
                      <a:pt x="0" y="1586573"/>
                    </a:cubicBezTo>
                    <a:cubicBezTo>
                      <a:pt x="-10930" y="1402819"/>
                      <a:pt x="19597" y="1304305"/>
                      <a:pt x="0" y="1105313"/>
                    </a:cubicBezTo>
                    <a:cubicBezTo>
                      <a:pt x="-19597" y="906321"/>
                      <a:pt x="25079" y="828773"/>
                      <a:pt x="0" y="608186"/>
                    </a:cubicBezTo>
                    <a:cubicBezTo>
                      <a:pt x="-25079" y="387599"/>
                      <a:pt x="25842" y="184824"/>
                      <a:pt x="0" y="0"/>
                    </a:cubicBezTo>
                    <a:close/>
                  </a:path>
                  <a:path w="3033668" h="1586573" stroke="0" extrusionOk="0">
                    <a:moveTo>
                      <a:pt x="0" y="0"/>
                    </a:moveTo>
                    <a:cubicBezTo>
                      <a:pt x="169656" y="-15489"/>
                      <a:pt x="349327" y="33607"/>
                      <a:pt x="505611" y="0"/>
                    </a:cubicBezTo>
                    <a:cubicBezTo>
                      <a:pt x="661895" y="-33607"/>
                      <a:pt x="934199" y="24493"/>
                      <a:pt x="1071896" y="0"/>
                    </a:cubicBezTo>
                    <a:cubicBezTo>
                      <a:pt x="1209593" y="-24493"/>
                      <a:pt x="1287011" y="11098"/>
                      <a:pt x="1486497" y="0"/>
                    </a:cubicBezTo>
                    <a:cubicBezTo>
                      <a:pt x="1685983" y="-11098"/>
                      <a:pt x="1851429" y="55800"/>
                      <a:pt x="1961772" y="0"/>
                    </a:cubicBezTo>
                    <a:cubicBezTo>
                      <a:pt x="2072115" y="-55800"/>
                      <a:pt x="2305847" y="29434"/>
                      <a:pt x="2497720" y="0"/>
                    </a:cubicBezTo>
                    <a:cubicBezTo>
                      <a:pt x="2689593" y="-29434"/>
                      <a:pt x="2791143" y="45714"/>
                      <a:pt x="3033668" y="0"/>
                    </a:cubicBezTo>
                    <a:cubicBezTo>
                      <a:pt x="3033804" y="273788"/>
                      <a:pt x="3005166" y="433024"/>
                      <a:pt x="3033668" y="560589"/>
                    </a:cubicBezTo>
                    <a:cubicBezTo>
                      <a:pt x="3062170" y="688154"/>
                      <a:pt x="2992861" y="919754"/>
                      <a:pt x="3033668" y="1105313"/>
                    </a:cubicBezTo>
                    <a:cubicBezTo>
                      <a:pt x="3074475" y="1290872"/>
                      <a:pt x="3025500" y="1422581"/>
                      <a:pt x="3033668" y="1586573"/>
                    </a:cubicBezTo>
                    <a:cubicBezTo>
                      <a:pt x="2807898" y="1618101"/>
                      <a:pt x="2695342" y="1536379"/>
                      <a:pt x="2558393" y="1586573"/>
                    </a:cubicBezTo>
                    <a:cubicBezTo>
                      <a:pt x="2421444" y="1636767"/>
                      <a:pt x="2304211" y="1538808"/>
                      <a:pt x="2143792" y="1586573"/>
                    </a:cubicBezTo>
                    <a:cubicBezTo>
                      <a:pt x="1983373" y="1634338"/>
                      <a:pt x="1817997" y="1584266"/>
                      <a:pt x="1577507" y="1586573"/>
                    </a:cubicBezTo>
                    <a:cubicBezTo>
                      <a:pt x="1337018" y="1588880"/>
                      <a:pt x="1292129" y="1552008"/>
                      <a:pt x="1132569" y="1586573"/>
                    </a:cubicBezTo>
                    <a:cubicBezTo>
                      <a:pt x="973009" y="1621138"/>
                      <a:pt x="812139" y="1537693"/>
                      <a:pt x="657295" y="1586573"/>
                    </a:cubicBezTo>
                    <a:cubicBezTo>
                      <a:pt x="502451" y="1635453"/>
                      <a:pt x="135515" y="1560385"/>
                      <a:pt x="0" y="1586573"/>
                    </a:cubicBezTo>
                    <a:cubicBezTo>
                      <a:pt x="-49722" y="1394428"/>
                      <a:pt x="6774" y="1207947"/>
                      <a:pt x="0" y="1089447"/>
                    </a:cubicBezTo>
                    <a:cubicBezTo>
                      <a:pt x="-6774" y="970947"/>
                      <a:pt x="53922" y="830880"/>
                      <a:pt x="0" y="592321"/>
                    </a:cubicBezTo>
                    <a:cubicBezTo>
                      <a:pt x="-53922" y="353762"/>
                      <a:pt x="20896" y="135298"/>
                      <a:pt x="0" y="0"/>
                    </a:cubicBezTo>
                    <a:close/>
                  </a:path>
                </a:pathLst>
              </a:custGeom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481711788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E1C23171-7E8A-0F66-EE73-3C147C3F6C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6151" y="4635073"/>
                <a:ext cx="3147218" cy="1886568"/>
              </a:xfrm>
              <a:custGeom>
                <a:avLst/>
                <a:gdLst>
                  <a:gd name="csX0" fmla="*/ 0 w 3147218"/>
                  <a:gd name="csY0" fmla="*/ 0 h 1886568"/>
                  <a:gd name="csX1" fmla="*/ 461592 w 3147218"/>
                  <a:gd name="csY1" fmla="*/ 0 h 1886568"/>
                  <a:gd name="csX2" fmla="*/ 923184 w 3147218"/>
                  <a:gd name="csY2" fmla="*/ 0 h 1886568"/>
                  <a:gd name="csX3" fmla="*/ 1353304 w 3147218"/>
                  <a:gd name="csY3" fmla="*/ 0 h 1886568"/>
                  <a:gd name="csX4" fmla="*/ 1814896 w 3147218"/>
                  <a:gd name="csY4" fmla="*/ 0 h 1886568"/>
                  <a:gd name="csX5" fmla="*/ 2339432 w 3147218"/>
                  <a:gd name="csY5" fmla="*/ 0 h 1886568"/>
                  <a:gd name="csX6" fmla="*/ 3147218 w 3147218"/>
                  <a:gd name="csY6" fmla="*/ 0 h 1886568"/>
                  <a:gd name="csX7" fmla="*/ 3147218 w 3147218"/>
                  <a:gd name="csY7" fmla="*/ 471642 h 1886568"/>
                  <a:gd name="csX8" fmla="*/ 3147218 w 3147218"/>
                  <a:gd name="csY8" fmla="*/ 943284 h 1886568"/>
                  <a:gd name="csX9" fmla="*/ 3147218 w 3147218"/>
                  <a:gd name="csY9" fmla="*/ 1433792 h 1886568"/>
                  <a:gd name="csX10" fmla="*/ 3147218 w 3147218"/>
                  <a:gd name="csY10" fmla="*/ 1886568 h 1886568"/>
                  <a:gd name="csX11" fmla="*/ 2622682 w 3147218"/>
                  <a:gd name="csY11" fmla="*/ 1886568 h 1886568"/>
                  <a:gd name="csX12" fmla="*/ 2035201 w 3147218"/>
                  <a:gd name="csY12" fmla="*/ 1886568 h 1886568"/>
                  <a:gd name="csX13" fmla="*/ 1479192 w 3147218"/>
                  <a:gd name="csY13" fmla="*/ 1886568 h 1886568"/>
                  <a:gd name="csX14" fmla="*/ 1049073 w 3147218"/>
                  <a:gd name="csY14" fmla="*/ 1886568 h 1886568"/>
                  <a:gd name="csX15" fmla="*/ 556009 w 3147218"/>
                  <a:gd name="csY15" fmla="*/ 1886568 h 1886568"/>
                  <a:gd name="csX16" fmla="*/ 0 w 3147218"/>
                  <a:gd name="csY16" fmla="*/ 1886568 h 1886568"/>
                  <a:gd name="csX17" fmla="*/ 0 w 3147218"/>
                  <a:gd name="csY17" fmla="*/ 1433792 h 1886568"/>
                  <a:gd name="csX18" fmla="*/ 0 w 3147218"/>
                  <a:gd name="csY18" fmla="*/ 924418 h 1886568"/>
                  <a:gd name="csX19" fmla="*/ 0 w 3147218"/>
                  <a:gd name="csY19" fmla="*/ 452776 h 1886568"/>
                  <a:gd name="csX20" fmla="*/ 0 w 3147218"/>
                  <a:gd name="csY20" fmla="*/ 0 h 188656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</a:cxnLst>
                <a:rect l="l" t="t" r="r" b="b"/>
                <a:pathLst>
                  <a:path w="3147218" h="1886568" fill="none" extrusionOk="0">
                    <a:moveTo>
                      <a:pt x="0" y="0"/>
                    </a:moveTo>
                    <a:cubicBezTo>
                      <a:pt x="189565" y="-51693"/>
                      <a:pt x="289039" y="1096"/>
                      <a:pt x="461592" y="0"/>
                    </a:cubicBezTo>
                    <a:cubicBezTo>
                      <a:pt x="634145" y="-1096"/>
                      <a:pt x="700125" y="6365"/>
                      <a:pt x="923184" y="0"/>
                    </a:cubicBezTo>
                    <a:cubicBezTo>
                      <a:pt x="1146243" y="-6365"/>
                      <a:pt x="1262550" y="35499"/>
                      <a:pt x="1353304" y="0"/>
                    </a:cubicBezTo>
                    <a:cubicBezTo>
                      <a:pt x="1444058" y="-35499"/>
                      <a:pt x="1634331" y="8844"/>
                      <a:pt x="1814896" y="0"/>
                    </a:cubicBezTo>
                    <a:cubicBezTo>
                      <a:pt x="1995461" y="-8844"/>
                      <a:pt x="2099641" y="44770"/>
                      <a:pt x="2339432" y="0"/>
                    </a:cubicBezTo>
                    <a:cubicBezTo>
                      <a:pt x="2579223" y="-44770"/>
                      <a:pt x="2762173" y="38050"/>
                      <a:pt x="3147218" y="0"/>
                    </a:cubicBezTo>
                    <a:cubicBezTo>
                      <a:pt x="3169760" y="174854"/>
                      <a:pt x="3144563" y="285637"/>
                      <a:pt x="3147218" y="471642"/>
                    </a:cubicBezTo>
                    <a:cubicBezTo>
                      <a:pt x="3149873" y="657647"/>
                      <a:pt x="3097775" y="848074"/>
                      <a:pt x="3147218" y="943284"/>
                    </a:cubicBezTo>
                    <a:cubicBezTo>
                      <a:pt x="3196661" y="1038494"/>
                      <a:pt x="3145698" y="1299472"/>
                      <a:pt x="3147218" y="1433792"/>
                    </a:cubicBezTo>
                    <a:cubicBezTo>
                      <a:pt x="3148738" y="1568112"/>
                      <a:pt x="3103173" y="1765757"/>
                      <a:pt x="3147218" y="1886568"/>
                    </a:cubicBezTo>
                    <a:cubicBezTo>
                      <a:pt x="3024734" y="1929396"/>
                      <a:pt x="2727933" y="1855913"/>
                      <a:pt x="2622682" y="1886568"/>
                    </a:cubicBezTo>
                    <a:cubicBezTo>
                      <a:pt x="2517431" y="1917223"/>
                      <a:pt x="2196877" y="1880987"/>
                      <a:pt x="2035201" y="1886568"/>
                    </a:cubicBezTo>
                    <a:cubicBezTo>
                      <a:pt x="1873525" y="1892149"/>
                      <a:pt x="1657441" y="1854984"/>
                      <a:pt x="1479192" y="1886568"/>
                    </a:cubicBezTo>
                    <a:cubicBezTo>
                      <a:pt x="1300943" y="1918152"/>
                      <a:pt x="1258957" y="1858014"/>
                      <a:pt x="1049073" y="1886568"/>
                    </a:cubicBezTo>
                    <a:cubicBezTo>
                      <a:pt x="839189" y="1915122"/>
                      <a:pt x="698916" y="1835443"/>
                      <a:pt x="556009" y="1886568"/>
                    </a:cubicBezTo>
                    <a:cubicBezTo>
                      <a:pt x="413102" y="1937693"/>
                      <a:pt x="255948" y="1822904"/>
                      <a:pt x="0" y="1886568"/>
                    </a:cubicBezTo>
                    <a:cubicBezTo>
                      <a:pt x="-28694" y="1667376"/>
                      <a:pt x="29961" y="1579823"/>
                      <a:pt x="0" y="1433792"/>
                    </a:cubicBezTo>
                    <a:cubicBezTo>
                      <a:pt x="-29961" y="1287761"/>
                      <a:pt x="56781" y="1134409"/>
                      <a:pt x="0" y="924418"/>
                    </a:cubicBezTo>
                    <a:cubicBezTo>
                      <a:pt x="-56781" y="714427"/>
                      <a:pt x="45864" y="620016"/>
                      <a:pt x="0" y="452776"/>
                    </a:cubicBezTo>
                    <a:cubicBezTo>
                      <a:pt x="-45864" y="285536"/>
                      <a:pt x="37101" y="103275"/>
                      <a:pt x="0" y="0"/>
                    </a:cubicBezTo>
                    <a:close/>
                  </a:path>
                  <a:path w="3147218" h="1886568" stroke="0" extrusionOk="0">
                    <a:moveTo>
                      <a:pt x="0" y="0"/>
                    </a:moveTo>
                    <a:cubicBezTo>
                      <a:pt x="217580" y="-43875"/>
                      <a:pt x="376149" y="56657"/>
                      <a:pt x="524536" y="0"/>
                    </a:cubicBezTo>
                    <a:cubicBezTo>
                      <a:pt x="672923" y="-56657"/>
                      <a:pt x="919504" y="949"/>
                      <a:pt x="1112017" y="0"/>
                    </a:cubicBezTo>
                    <a:cubicBezTo>
                      <a:pt x="1304530" y="-949"/>
                      <a:pt x="1361813" y="34770"/>
                      <a:pt x="1542137" y="0"/>
                    </a:cubicBezTo>
                    <a:cubicBezTo>
                      <a:pt x="1722461" y="-34770"/>
                      <a:pt x="1891395" y="277"/>
                      <a:pt x="2035201" y="0"/>
                    </a:cubicBezTo>
                    <a:cubicBezTo>
                      <a:pt x="2179007" y="-277"/>
                      <a:pt x="2360003" y="58466"/>
                      <a:pt x="2591209" y="0"/>
                    </a:cubicBezTo>
                    <a:cubicBezTo>
                      <a:pt x="2822415" y="-58466"/>
                      <a:pt x="2956965" y="12681"/>
                      <a:pt x="3147218" y="0"/>
                    </a:cubicBezTo>
                    <a:cubicBezTo>
                      <a:pt x="3179420" y="194416"/>
                      <a:pt x="3118503" y="318206"/>
                      <a:pt x="3147218" y="509373"/>
                    </a:cubicBezTo>
                    <a:cubicBezTo>
                      <a:pt x="3175933" y="700540"/>
                      <a:pt x="3109351" y="860005"/>
                      <a:pt x="3147218" y="999881"/>
                    </a:cubicBezTo>
                    <a:cubicBezTo>
                      <a:pt x="3185085" y="1139757"/>
                      <a:pt x="3102124" y="1221084"/>
                      <a:pt x="3147218" y="1414926"/>
                    </a:cubicBezTo>
                    <a:cubicBezTo>
                      <a:pt x="3192312" y="1608768"/>
                      <a:pt x="3123026" y="1771465"/>
                      <a:pt x="3147218" y="1886568"/>
                    </a:cubicBezTo>
                    <a:cubicBezTo>
                      <a:pt x="3044250" y="1935067"/>
                      <a:pt x="2792652" y="1846258"/>
                      <a:pt x="2654154" y="1886568"/>
                    </a:cubicBezTo>
                    <a:cubicBezTo>
                      <a:pt x="2515656" y="1926878"/>
                      <a:pt x="2359051" y="1862041"/>
                      <a:pt x="2066673" y="1886568"/>
                    </a:cubicBezTo>
                    <a:cubicBezTo>
                      <a:pt x="1774295" y="1911095"/>
                      <a:pt x="1830809" y="1853057"/>
                      <a:pt x="1605081" y="1886568"/>
                    </a:cubicBezTo>
                    <a:cubicBezTo>
                      <a:pt x="1379353" y="1920079"/>
                      <a:pt x="1285358" y="1827513"/>
                      <a:pt x="1112017" y="1886568"/>
                    </a:cubicBezTo>
                    <a:cubicBezTo>
                      <a:pt x="938676" y="1945623"/>
                      <a:pt x="771852" y="1826896"/>
                      <a:pt x="587481" y="1886568"/>
                    </a:cubicBezTo>
                    <a:cubicBezTo>
                      <a:pt x="403110" y="1946240"/>
                      <a:pt x="153569" y="1846805"/>
                      <a:pt x="0" y="1886568"/>
                    </a:cubicBezTo>
                    <a:cubicBezTo>
                      <a:pt x="-24196" y="1665063"/>
                      <a:pt x="15364" y="1515775"/>
                      <a:pt x="0" y="1377195"/>
                    </a:cubicBezTo>
                    <a:cubicBezTo>
                      <a:pt x="-15364" y="1238615"/>
                      <a:pt x="20906" y="1091531"/>
                      <a:pt x="0" y="943284"/>
                    </a:cubicBezTo>
                    <a:cubicBezTo>
                      <a:pt x="-20906" y="795037"/>
                      <a:pt x="14640" y="573123"/>
                      <a:pt x="0" y="452776"/>
                    </a:cubicBezTo>
                    <a:cubicBezTo>
                      <a:pt x="-14640" y="332429"/>
                      <a:pt x="27988" y="162904"/>
                      <a:pt x="0" y="0"/>
                    </a:cubicBezTo>
                    <a:close/>
                  </a:path>
                </a:pathLst>
              </a:custGeom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481711788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94655D7F-ABAD-1741-7F19-DE6DC1ED53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b="8353"/>
              <a:stretch>
                <a:fillRect/>
              </a:stretch>
            </p:blipFill>
            <p:spPr>
              <a:xfrm>
                <a:off x="3887748" y="2791988"/>
                <a:ext cx="2284971" cy="3650671"/>
              </a:xfrm>
              <a:custGeom>
                <a:avLst/>
                <a:gdLst>
                  <a:gd name="csX0" fmla="*/ 0 w 2284971"/>
                  <a:gd name="csY0" fmla="*/ 0 h 3650671"/>
                  <a:gd name="csX1" fmla="*/ 571243 w 2284971"/>
                  <a:gd name="csY1" fmla="*/ 0 h 3650671"/>
                  <a:gd name="csX2" fmla="*/ 1096786 w 2284971"/>
                  <a:gd name="csY2" fmla="*/ 0 h 3650671"/>
                  <a:gd name="csX3" fmla="*/ 1668029 w 2284971"/>
                  <a:gd name="csY3" fmla="*/ 0 h 3650671"/>
                  <a:gd name="csX4" fmla="*/ 2284971 w 2284971"/>
                  <a:gd name="csY4" fmla="*/ 0 h 3650671"/>
                  <a:gd name="csX5" fmla="*/ 2284971 w 2284971"/>
                  <a:gd name="csY5" fmla="*/ 521524 h 3650671"/>
                  <a:gd name="csX6" fmla="*/ 2284971 w 2284971"/>
                  <a:gd name="csY6" fmla="*/ 1043049 h 3650671"/>
                  <a:gd name="csX7" fmla="*/ 2284971 w 2284971"/>
                  <a:gd name="csY7" fmla="*/ 1601080 h 3650671"/>
                  <a:gd name="csX8" fmla="*/ 2284971 w 2284971"/>
                  <a:gd name="csY8" fmla="*/ 2122604 h 3650671"/>
                  <a:gd name="csX9" fmla="*/ 2284971 w 2284971"/>
                  <a:gd name="csY9" fmla="*/ 2644129 h 3650671"/>
                  <a:gd name="csX10" fmla="*/ 2284971 w 2284971"/>
                  <a:gd name="csY10" fmla="*/ 3165653 h 3650671"/>
                  <a:gd name="csX11" fmla="*/ 2284971 w 2284971"/>
                  <a:gd name="csY11" fmla="*/ 3650671 h 3650671"/>
                  <a:gd name="csX12" fmla="*/ 1736578 w 2284971"/>
                  <a:gd name="csY12" fmla="*/ 3650671 h 3650671"/>
                  <a:gd name="csX13" fmla="*/ 1188185 w 2284971"/>
                  <a:gd name="csY13" fmla="*/ 3650671 h 3650671"/>
                  <a:gd name="csX14" fmla="*/ 594092 w 2284971"/>
                  <a:gd name="csY14" fmla="*/ 3650671 h 3650671"/>
                  <a:gd name="csX15" fmla="*/ 0 w 2284971"/>
                  <a:gd name="csY15" fmla="*/ 3650671 h 3650671"/>
                  <a:gd name="csX16" fmla="*/ 0 w 2284971"/>
                  <a:gd name="csY16" fmla="*/ 3092640 h 3650671"/>
                  <a:gd name="csX17" fmla="*/ 0 w 2284971"/>
                  <a:gd name="csY17" fmla="*/ 2571115 h 3650671"/>
                  <a:gd name="csX18" fmla="*/ 0 w 2284971"/>
                  <a:gd name="csY18" fmla="*/ 1976578 h 3650671"/>
                  <a:gd name="csX19" fmla="*/ 0 w 2284971"/>
                  <a:gd name="csY19" fmla="*/ 1418546 h 3650671"/>
                  <a:gd name="csX20" fmla="*/ 0 w 2284971"/>
                  <a:gd name="csY20" fmla="*/ 897022 h 3650671"/>
                  <a:gd name="csX21" fmla="*/ 0 w 2284971"/>
                  <a:gd name="csY21" fmla="*/ 448511 h 3650671"/>
                  <a:gd name="csX22" fmla="*/ 0 w 2284971"/>
                  <a:gd name="csY22" fmla="*/ 0 h 365067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</a:cxnLst>
                <a:rect l="l" t="t" r="r" b="b"/>
                <a:pathLst>
                  <a:path w="2284971" h="3650671" fill="none" extrusionOk="0">
                    <a:moveTo>
                      <a:pt x="0" y="0"/>
                    </a:moveTo>
                    <a:cubicBezTo>
                      <a:pt x="160371" y="-29415"/>
                      <a:pt x="326915" y="28128"/>
                      <a:pt x="571243" y="0"/>
                    </a:cubicBezTo>
                    <a:cubicBezTo>
                      <a:pt x="815571" y="-28128"/>
                      <a:pt x="846323" y="21297"/>
                      <a:pt x="1096786" y="0"/>
                    </a:cubicBezTo>
                    <a:cubicBezTo>
                      <a:pt x="1347249" y="-21297"/>
                      <a:pt x="1435046" y="44649"/>
                      <a:pt x="1668029" y="0"/>
                    </a:cubicBezTo>
                    <a:cubicBezTo>
                      <a:pt x="1901012" y="-44649"/>
                      <a:pt x="2087622" y="69538"/>
                      <a:pt x="2284971" y="0"/>
                    </a:cubicBezTo>
                    <a:cubicBezTo>
                      <a:pt x="2300479" y="172880"/>
                      <a:pt x="2276500" y="404474"/>
                      <a:pt x="2284971" y="521524"/>
                    </a:cubicBezTo>
                    <a:cubicBezTo>
                      <a:pt x="2293442" y="638574"/>
                      <a:pt x="2257777" y="795733"/>
                      <a:pt x="2284971" y="1043049"/>
                    </a:cubicBezTo>
                    <a:cubicBezTo>
                      <a:pt x="2312165" y="1290365"/>
                      <a:pt x="2267311" y="1336470"/>
                      <a:pt x="2284971" y="1601080"/>
                    </a:cubicBezTo>
                    <a:cubicBezTo>
                      <a:pt x="2302631" y="1865690"/>
                      <a:pt x="2243907" y="1907491"/>
                      <a:pt x="2284971" y="2122604"/>
                    </a:cubicBezTo>
                    <a:cubicBezTo>
                      <a:pt x="2326035" y="2337717"/>
                      <a:pt x="2277927" y="2471833"/>
                      <a:pt x="2284971" y="2644129"/>
                    </a:cubicBezTo>
                    <a:cubicBezTo>
                      <a:pt x="2292015" y="2816426"/>
                      <a:pt x="2265629" y="2906331"/>
                      <a:pt x="2284971" y="3165653"/>
                    </a:cubicBezTo>
                    <a:cubicBezTo>
                      <a:pt x="2304313" y="3424975"/>
                      <a:pt x="2271842" y="3495345"/>
                      <a:pt x="2284971" y="3650671"/>
                    </a:cubicBezTo>
                    <a:cubicBezTo>
                      <a:pt x="2154356" y="3677315"/>
                      <a:pt x="1892326" y="3646305"/>
                      <a:pt x="1736578" y="3650671"/>
                    </a:cubicBezTo>
                    <a:cubicBezTo>
                      <a:pt x="1580830" y="3655037"/>
                      <a:pt x="1332828" y="3641350"/>
                      <a:pt x="1188185" y="3650671"/>
                    </a:cubicBezTo>
                    <a:cubicBezTo>
                      <a:pt x="1043542" y="3659992"/>
                      <a:pt x="726885" y="3582385"/>
                      <a:pt x="594092" y="3650671"/>
                    </a:cubicBezTo>
                    <a:cubicBezTo>
                      <a:pt x="461299" y="3718957"/>
                      <a:pt x="184009" y="3581389"/>
                      <a:pt x="0" y="3650671"/>
                    </a:cubicBezTo>
                    <a:cubicBezTo>
                      <a:pt x="-10557" y="3500261"/>
                      <a:pt x="3874" y="3211689"/>
                      <a:pt x="0" y="3092640"/>
                    </a:cubicBezTo>
                    <a:cubicBezTo>
                      <a:pt x="-3874" y="2973591"/>
                      <a:pt x="41345" y="2742699"/>
                      <a:pt x="0" y="2571115"/>
                    </a:cubicBezTo>
                    <a:cubicBezTo>
                      <a:pt x="-41345" y="2399531"/>
                      <a:pt x="33922" y="2160898"/>
                      <a:pt x="0" y="1976578"/>
                    </a:cubicBezTo>
                    <a:cubicBezTo>
                      <a:pt x="-33922" y="1792258"/>
                      <a:pt x="61248" y="1536844"/>
                      <a:pt x="0" y="1418546"/>
                    </a:cubicBezTo>
                    <a:cubicBezTo>
                      <a:pt x="-61248" y="1300248"/>
                      <a:pt x="45729" y="1011489"/>
                      <a:pt x="0" y="897022"/>
                    </a:cubicBezTo>
                    <a:cubicBezTo>
                      <a:pt x="-45729" y="782555"/>
                      <a:pt x="1119" y="574926"/>
                      <a:pt x="0" y="448511"/>
                    </a:cubicBezTo>
                    <a:cubicBezTo>
                      <a:pt x="-1119" y="322096"/>
                      <a:pt x="22142" y="213570"/>
                      <a:pt x="0" y="0"/>
                    </a:cubicBezTo>
                    <a:close/>
                  </a:path>
                  <a:path w="2284971" h="3650671" stroke="0" extrusionOk="0">
                    <a:moveTo>
                      <a:pt x="0" y="0"/>
                    </a:moveTo>
                    <a:cubicBezTo>
                      <a:pt x="151046" y="-24261"/>
                      <a:pt x="289146" y="25329"/>
                      <a:pt x="571243" y="0"/>
                    </a:cubicBezTo>
                    <a:cubicBezTo>
                      <a:pt x="853340" y="-25329"/>
                      <a:pt x="984372" y="38047"/>
                      <a:pt x="1188185" y="0"/>
                    </a:cubicBezTo>
                    <a:cubicBezTo>
                      <a:pt x="1391998" y="-38047"/>
                      <a:pt x="1480280" y="52609"/>
                      <a:pt x="1690879" y="0"/>
                    </a:cubicBezTo>
                    <a:cubicBezTo>
                      <a:pt x="1901478" y="-52609"/>
                      <a:pt x="2044515" y="59693"/>
                      <a:pt x="2284971" y="0"/>
                    </a:cubicBezTo>
                    <a:cubicBezTo>
                      <a:pt x="2338115" y="239474"/>
                      <a:pt x="2281754" y="370372"/>
                      <a:pt x="2284971" y="558031"/>
                    </a:cubicBezTo>
                    <a:cubicBezTo>
                      <a:pt x="2288188" y="745690"/>
                      <a:pt x="2245483" y="857106"/>
                      <a:pt x="2284971" y="1079556"/>
                    </a:cubicBezTo>
                    <a:cubicBezTo>
                      <a:pt x="2324459" y="1302007"/>
                      <a:pt x="2260192" y="1387837"/>
                      <a:pt x="2284971" y="1674093"/>
                    </a:cubicBezTo>
                    <a:cubicBezTo>
                      <a:pt x="2309750" y="1960349"/>
                      <a:pt x="2238552" y="2095041"/>
                      <a:pt x="2284971" y="2232125"/>
                    </a:cubicBezTo>
                    <a:cubicBezTo>
                      <a:pt x="2331390" y="2369209"/>
                      <a:pt x="2246862" y="2531178"/>
                      <a:pt x="2284971" y="2644129"/>
                    </a:cubicBezTo>
                    <a:cubicBezTo>
                      <a:pt x="2323080" y="2757080"/>
                      <a:pt x="2251444" y="2978455"/>
                      <a:pt x="2284971" y="3129147"/>
                    </a:cubicBezTo>
                    <a:cubicBezTo>
                      <a:pt x="2318498" y="3279839"/>
                      <a:pt x="2270757" y="3475280"/>
                      <a:pt x="2284971" y="3650671"/>
                    </a:cubicBezTo>
                    <a:cubicBezTo>
                      <a:pt x="2022435" y="3712188"/>
                      <a:pt x="1855052" y="3607776"/>
                      <a:pt x="1690879" y="3650671"/>
                    </a:cubicBezTo>
                    <a:cubicBezTo>
                      <a:pt x="1526706" y="3693566"/>
                      <a:pt x="1299692" y="3611888"/>
                      <a:pt x="1165335" y="3650671"/>
                    </a:cubicBezTo>
                    <a:cubicBezTo>
                      <a:pt x="1030978" y="3689454"/>
                      <a:pt x="881398" y="3632199"/>
                      <a:pt x="616942" y="3650671"/>
                    </a:cubicBezTo>
                    <a:cubicBezTo>
                      <a:pt x="352486" y="3669143"/>
                      <a:pt x="282607" y="3595970"/>
                      <a:pt x="0" y="3650671"/>
                    </a:cubicBezTo>
                    <a:cubicBezTo>
                      <a:pt x="-53428" y="3448256"/>
                      <a:pt x="44325" y="3419904"/>
                      <a:pt x="0" y="3202160"/>
                    </a:cubicBezTo>
                    <a:cubicBezTo>
                      <a:pt x="-44325" y="2984416"/>
                      <a:pt x="12960" y="2947820"/>
                      <a:pt x="0" y="2753649"/>
                    </a:cubicBezTo>
                    <a:cubicBezTo>
                      <a:pt x="-12960" y="2559478"/>
                      <a:pt x="36006" y="2466116"/>
                      <a:pt x="0" y="2305138"/>
                    </a:cubicBezTo>
                    <a:cubicBezTo>
                      <a:pt x="-36006" y="2144160"/>
                      <a:pt x="58589" y="2000920"/>
                      <a:pt x="0" y="1747107"/>
                    </a:cubicBezTo>
                    <a:cubicBezTo>
                      <a:pt x="-58589" y="1493294"/>
                      <a:pt x="49945" y="1362076"/>
                      <a:pt x="0" y="1262089"/>
                    </a:cubicBezTo>
                    <a:cubicBezTo>
                      <a:pt x="-49945" y="1162102"/>
                      <a:pt x="27604" y="1031069"/>
                      <a:pt x="0" y="813578"/>
                    </a:cubicBezTo>
                    <a:cubicBezTo>
                      <a:pt x="-27604" y="596087"/>
                      <a:pt x="90988" y="269037"/>
                      <a:pt x="0" y="0"/>
                    </a:cubicBezTo>
                    <a:close/>
                  </a:path>
                </a:pathLst>
              </a:custGeom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481711788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856041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6D84D-478C-A5BE-0B8F-F649CC165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3B325E9-F9E2-880A-D8B4-398C2B0A0299}"/>
              </a:ext>
            </a:extLst>
          </p:cNvPr>
          <p:cNvGrpSpPr/>
          <p:nvPr/>
        </p:nvGrpSpPr>
        <p:grpSpPr>
          <a:xfrm>
            <a:off x="2554589" y="252043"/>
            <a:ext cx="8935155" cy="6522013"/>
            <a:chOff x="213818" y="376027"/>
            <a:chExt cx="8935155" cy="6522013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BFB334C-1581-E0D5-72DC-D0A4837447B2}"/>
                </a:ext>
              </a:extLst>
            </p:cNvPr>
            <p:cNvSpPr/>
            <p:nvPr/>
          </p:nvSpPr>
          <p:spPr>
            <a:xfrm rot="3444722">
              <a:off x="3043027" y="376027"/>
              <a:ext cx="6105946" cy="610594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ircle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 w="0"/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Diagnose and critique      ◦◦◦◦◦      Imagine viable alternatives      ◦◦◦◦◦      Elaborate theories of change      ◦◦◦◦◦      </a:t>
              </a:r>
            </a:p>
          </p:txBody>
        </p:sp>
        <p:pic>
          <p:nvPicPr>
            <p:cNvPr id="32" name="Graphic 31" descr="Right pointing backhand index outline">
              <a:extLst>
                <a:ext uri="{FF2B5EF4-FFF2-40B4-BE49-F238E27FC236}">
                  <a16:creationId xmlns:a16="http://schemas.microsoft.com/office/drawing/2014/main" id="{8C2EBD9F-266D-7F78-6E59-1BB73CFB54C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 rot="19800000">
              <a:off x="213818" y="3887092"/>
              <a:ext cx="3010948" cy="3010948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EAF9939-1DF5-9A4E-6357-B7C936FAEAC2}"/>
                </a:ext>
              </a:extLst>
            </p:cNvPr>
            <p:cNvSpPr txBox="1"/>
            <p:nvPr/>
          </p:nvSpPr>
          <p:spPr>
            <a:xfrm rot="19800000">
              <a:off x="231944" y="5519902"/>
              <a:ext cx="217514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Provocations for emancipatory IR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257A3E4-BAFF-0554-DE7B-AA20FF39979F}"/>
                </a:ext>
              </a:extLst>
            </p:cNvPr>
            <p:cNvGrpSpPr/>
            <p:nvPr/>
          </p:nvGrpSpPr>
          <p:grpSpPr>
            <a:xfrm>
              <a:off x="3457963" y="1039906"/>
              <a:ext cx="5269920" cy="4778189"/>
              <a:chOff x="3350973" y="1011830"/>
              <a:chExt cx="5269920" cy="4778189"/>
            </a:xfrm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AFD42D34-7FB9-BF33-3A00-ADA097E186BC}"/>
                  </a:ext>
                </a:extLst>
              </p:cNvPr>
              <p:cNvSpPr/>
              <p:nvPr/>
            </p:nvSpPr>
            <p:spPr>
              <a:xfrm>
                <a:off x="4621155" y="3804497"/>
                <a:ext cx="1476454" cy="1272960"/>
              </a:xfrm>
              <a:custGeom>
                <a:avLst/>
                <a:gdLst>
                  <a:gd name="connsiteX0" fmla="*/ 0 w 2283968"/>
                  <a:gd name="connsiteY0" fmla="*/ 984589 h 1969178"/>
                  <a:gd name="connsiteX1" fmla="*/ 492295 w 2283968"/>
                  <a:gd name="connsiteY1" fmla="*/ 0 h 1969178"/>
                  <a:gd name="connsiteX2" fmla="*/ 1791674 w 2283968"/>
                  <a:gd name="connsiteY2" fmla="*/ 0 h 1969178"/>
                  <a:gd name="connsiteX3" fmla="*/ 2283968 w 2283968"/>
                  <a:gd name="connsiteY3" fmla="*/ 984589 h 1969178"/>
                  <a:gd name="connsiteX4" fmla="*/ 1791674 w 2283968"/>
                  <a:gd name="connsiteY4" fmla="*/ 1969178 h 1969178"/>
                  <a:gd name="connsiteX5" fmla="*/ 492295 w 2283968"/>
                  <a:gd name="connsiteY5" fmla="*/ 1969178 h 1969178"/>
                  <a:gd name="connsiteX6" fmla="*/ 0 w 2283968"/>
                  <a:gd name="connsiteY6" fmla="*/ 984589 h 1969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3968" h="1969178">
                    <a:moveTo>
                      <a:pt x="0" y="984589"/>
                    </a:moveTo>
                    <a:lnTo>
                      <a:pt x="492295" y="0"/>
                    </a:lnTo>
                    <a:lnTo>
                      <a:pt x="1791674" y="0"/>
                    </a:lnTo>
                    <a:lnTo>
                      <a:pt x="2283968" y="984589"/>
                    </a:lnTo>
                    <a:lnTo>
                      <a:pt x="1791674" y="1969178"/>
                    </a:lnTo>
                    <a:lnTo>
                      <a:pt x="492295" y="1969178"/>
                    </a:lnTo>
                    <a:lnTo>
                      <a:pt x="0" y="984589"/>
                    </a:lnTo>
                    <a:close/>
                  </a:path>
                </a:pathLst>
              </a:cu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spcFirstLastPara="0" vert="horz" wrap="square" lIns="354429" tIns="374159" rIns="354429" bIns="374159" numCol="1" spcCol="1270" anchor="ctr" anchorCtr="0">
                <a:noAutofit/>
              </a:bodyPr>
              <a:lstStyle/>
              <a:p>
                <a:pPr marL="0" marR="0" lvl="0" indent="0" algn="ctr" defTabSz="24003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3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6" name="Hexagon 35">
                <a:extLst>
                  <a:ext uri="{FF2B5EF4-FFF2-40B4-BE49-F238E27FC236}">
                    <a16:creationId xmlns:a16="http://schemas.microsoft.com/office/drawing/2014/main" id="{D6476CAC-176D-E8CE-BC86-CCD8AC831693}"/>
                  </a:ext>
                </a:extLst>
              </p:cNvPr>
              <p:cNvSpPr/>
              <p:nvPr/>
            </p:nvSpPr>
            <p:spPr>
              <a:xfrm>
                <a:off x="3359076" y="3120763"/>
                <a:ext cx="1476454" cy="1272960"/>
              </a:xfrm>
              <a:prstGeom prst="hexagon">
                <a:avLst>
                  <a:gd name="adj" fmla="val 25000"/>
                  <a:gd name="vf" fmla="val 115470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3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153BCD74-DE85-F6C3-024E-F32055326FDF}"/>
                  </a:ext>
                </a:extLst>
              </p:cNvPr>
              <p:cNvSpPr/>
              <p:nvPr/>
            </p:nvSpPr>
            <p:spPr>
              <a:xfrm>
                <a:off x="5879031" y="3105629"/>
                <a:ext cx="1476454" cy="1272960"/>
              </a:xfrm>
              <a:custGeom>
                <a:avLst/>
                <a:gdLst>
                  <a:gd name="connsiteX0" fmla="*/ 0 w 2283968"/>
                  <a:gd name="connsiteY0" fmla="*/ 984589 h 1969178"/>
                  <a:gd name="connsiteX1" fmla="*/ 492295 w 2283968"/>
                  <a:gd name="connsiteY1" fmla="*/ 0 h 1969178"/>
                  <a:gd name="connsiteX2" fmla="*/ 1791674 w 2283968"/>
                  <a:gd name="connsiteY2" fmla="*/ 0 h 1969178"/>
                  <a:gd name="connsiteX3" fmla="*/ 2283968 w 2283968"/>
                  <a:gd name="connsiteY3" fmla="*/ 984589 h 1969178"/>
                  <a:gd name="connsiteX4" fmla="*/ 1791674 w 2283968"/>
                  <a:gd name="connsiteY4" fmla="*/ 1969178 h 1969178"/>
                  <a:gd name="connsiteX5" fmla="*/ 492295 w 2283968"/>
                  <a:gd name="connsiteY5" fmla="*/ 1969178 h 1969178"/>
                  <a:gd name="connsiteX6" fmla="*/ 0 w 2283968"/>
                  <a:gd name="connsiteY6" fmla="*/ 984589 h 1969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3968" h="1969178">
                    <a:moveTo>
                      <a:pt x="0" y="984589"/>
                    </a:moveTo>
                    <a:lnTo>
                      <a:pt x="492295" y="0"/>
                    </a:lnTo>
                    <a:lnTo>
                      <a:pt x="1791674" y="0"/>
                    </a:lnTo>
                    <a:lnTo>
                      <a:pt x="2283968" y="984589"/>
                    </a:lnTo>
                    <a:lnTo>
                      <a:pt x="1791674" y="1969178"/>
                    </a:lnTo>
                    <a:lnTo>
                      <a:pt x="492295" y="1969178"/>
                    </a:lnTo>
                    <a:lnTo>
                      <a:pt x="0" y="984589"/>
                    </a:lnTo>
                    <a:close/>
                  </a:path>
                </a:pathLst>
              </a:cu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spcFirstLastPara="0" vert="horz" wrap="square" lIns="354429" tIns="374159" rIns="354429" bIns="374159" numCol="1" spcCol="1270" anchor="ctr" anchorCtr="0">
                <a:noAutofit/>
              </a:bodyPr>
              <a:lstStyle/>
              <a:p>
                <a:pPr marL="0" marR="0" lvl="0" indent="0" algn="ctr" defTabSz="24003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3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8" name="Hexagon 37">
                <a:extLst>
                  <a:ext uri="{FF2B5EF4-FFF2-40B4-BE49-F238E27FC236}">
                    <a16:creationId xmlns:a16="http://schemas.microsoft.com/office/drawing/2014/main" id="{24BE599A-1A7C-8CBB-9DD9-5242CC3FEE34}"/>
                  </a:ext>
                </a:extLst>
              </p:cNvPr>
              <p:cNvSpPr/>
              <p:nvPr/>
            </p:nvSpPr>
            <p:spPr>
              <a:xfrm>
                <a:off x="7136907" y="3804497"/>
                <a:ext cx="1476454" cy="1272960"/>
              </a:xfrm>
              <a:prstGeom prst="hexagon">
                <a:avLst>
                  <a:gd name="adj" fmla="val 25000"/>
                  <a:gd name="vf" fmla="val 115470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3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7AAFE2B5-C6BF-503E-4626-1ABE2FE196D9}"/>
                  </a:ext>
                </a:extLst>
              </p:cNvPr>
              <p:cNvSpPr/>
              <p:nvPr/>
            </p:nvSpPr>
            <p:spPr>
              <a:xfrm>
                <a:off x="4621155" y="2409789"/>
                <a:ext cx="1476454" cy="1272960"/>
              </a:xfrm>
              <a:custGeom>
                <a:avLst/>
                <a:gdLst>
                  <a:gd name="connsiteX0" fmla="*/ 0 w 2283968"/>
                  <a:gd name="connsiteY0" fmla="*/ 984589 h 1969178"/>
                  <a:gd name="connsiteX1" fmla="*/ 492295 w 2283968"/>
                  <a:gd name="connsiteY1" fmla="*/ 0 h 1969178"/>
                  <a:gd name="connsiteX2" fmla="*/ 1791674 w 2283968"/>
                  <a:gd name="connsiteY2" fmla="*/ 0 h 1969178"/>
                  <a:gd name="connsiteX3" fmla="*/ 2283968 w 2283968"/>
                  <a:gd name="connsiteY3" fmla="*/ 984589 h 1969178"/>
                  <a:gd name="connsiteX4" fmla="*/ 1791674 w 2283968"/>
                  <a:gd name="connsiteY4" fmla="*/ 1969178 h 1969178"/>
                  <a:gd name="connsiteX5" fmla="*/ 492295 w 2283968"/>
                  <a:gd name="connsiteY5" fmla="*/ 1969178 h 1969178"/>
                  <a:gd name="connsiteX6" fmla="*/ 0 w 2283968"/>
                  <a:gd name="connsiteY6" fmla="*/ 984589 h 1969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3968" h="1969178">
                    <a:moveTo>
                      <a:pt x="0" y="984589"/>
                    </a:moveTo>
                    <a:lnTo>
                      <a:pt x="492295" y="0"/>
                    </a:lnTo>
                    <a:lnTo>
                      <a:pt x="1791674" y="0"/>
                    </a:lnTo>
                    <a:lnTo>
                      <a:pt x="2283968" y="984589"/>
                    </a:lnTo>
                    <a:lnTo>
                      <a:pt x="1791674" y="1969178"/>
                    </a:lnTo>
                    <a:lnTo>
                      <a:pt x="492295" y="1969178"/>
                    </a:lnTo>
                    <a:lnTo>
                      <a:pt x="0" y="984589"/>
                    </a:lnTo>
                    <a:close/>
                  </a:path>
                </a:pathLst>
              </a:cu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spcFirstLastPara="0" vert="horz" wrap="square" lIns="354429" tIns="374159" rIns="354429" bIns="374159" numCol="1" spcCol="127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3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40" name="Hexagon 39">
                <a:extLst>
                  <a:ext uri="{FF2B5EF4-FFF2-40B4-BE49-F238E27FC236}">
                    <a16:creationId xmlns:a16="http://schemas.microsoft.com/office/drawing/2014/main" id="{7ECE4F3E-0358-3B51-213B-B24D165DFDC7}"/>
                  </a:ext>
                </a:extLst>
              </p:cNvPr>
              <p:cNvSpPr/>
              <p:nvPr/>
            </p:nvSpPr>
            <p:spPr>
              <a:xfrm>
                <a:off x="5879031" y="1714284"/>
                <a:ext cx="1476454" cy="1272960"/>
              </a:xfrm>
              <a:prstGeom prst="hexagon">
                <a:avLst>
                  <a:gd name="adj" fmla="val 25000"/>
                  <a:gd name="vf" fmla="val 115470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3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41" name="Hexagon 40">
                <a:extLst>
                  <a:ext uri="{FF2B5EF4-FFF2-40B4-BE49-F238E27FC236}">
                    <a16:creationId xmlns:a16="http://schemas.microsoft.com/office/drawing/2014/main" id="{B066007F-740C-09FA-9375-87B3F6CE4A33}"/>
                  </a:ext>
                </a:extLst>
              </p:cNvPr>
              <p:cNvSpPr/>
              <p:nvPr/>
            </p:nvSpPr>
            <p:spPr>
              <a:xfrm>
                <a:off x="7141110" y="2406761"/>
                <a:ext cx="1476454" cy="1272960"/>
              </a:xfrm>
              <a:prstGeom prst="hexagon">
                <a:avLst>
                  <a:gd name="adj" fmla="val 25000"/>
                  <a:gd name="vf" fmla="val 115470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3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DEB2217-5D51-0C79-C8F3-D97303300135}"/>
                  </a:ext>
                </a:extLst>
              </p:cNvPr>
              <p:cNvSpPr txBox="1"/>
              <p:nvPr/>
            </p:nvSpPr>
            <p:spPr>
              <a:xfrm>
                <a:off x="3350973" y="3190220"/>
                <a:ext cx="1476453" cy="10926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13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Safeguard against dehumanization and inequitable outcomes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87C9DA1-4E45-297D-FC83-0D6B88335C2B}"/>
                  </a:ext>
                </a:extLst>
              </p:cNvPr>
              <p:cNvSpPr txBox="1"/>
              <p:nvPr/>
            </p:nvSpPr>
            <p:spPr>
              <a:xfrm>
                <a:off x="7144440" y="4062657"/>
                <a:ext cx="1476453" cy="6924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13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Mitigate ecological and human costs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D3CC00C-0C91-D6D0-4F6F-9A4219FDFDB8}"/>
                  </a:ext>
                </a:extLst>
              </p:cNvPr>
              <p:cNvSpPr txBox="1"/>
              <p:nvPr/>
            </p:nvSpPr>
            <p:spPr>
              <a:xfrm>
                <a:off x="4621154" y="4094995"/>
                <a:ext cx="1476453" cy="6337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24003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13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Safeguard against manipulation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8E38ADC-62AF-59CD-B5CD-C52C93623383}"/>
                  </a:ext>
                </a:extLst>
              </p:cNvPr>
              <p:cNvSpPr txBox="1"/>
              <p:nvPr/>
            </p:nvSpPr>
            <p:spPr>
              <a:xfrm>
                <a:off x="4619053" y="2679341"/>
                <a:ext cx="1476453" cy="6924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13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Safeguard against surveillance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C0B3BD2-DD9E-BAF7-303E-41BC1242B7A8}"/>
                  </a:ext>
                </a:extLst>
              </p:cNvPr>
              <p:cNvSpPr txBox="1"/>
              <p:nvPr/>
            </p:nvSpPr>
            <p:spPr>
              <a:xfrm>
                <a:off x="5879031" y="3444712"/>
                <a:ext cx="1476453" cy="4536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24003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13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Safeguard against capture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F9BE0D8-CA62-C25B-7817-C5084834705C}"/>
                  </a:ext>
                </a:extLst>
              </p:cNvPr>
              <p:cNvSpPr txBox="1"/>
              <p:nvPr/>
            </p:nvSpPr>
            <p:spPr>
              <a:xfrm>
                <a:off x="7133008" y="2654082"/>
                <a:ext cx="1476453" cy="6924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13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Promote emancipatory pedagogy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376C205-99B9-EE67-69A7-12F0FD20005D}"/>
                  </a:ext>
                </a:extLst>
              </p:cNvPr>
              <p:cNvSpPr txBox="1"/>
              <p:nvPr/>
            </p:nvSpPr>
            <p:spPr>
              <a:xfrm>
                <a:off x="5877082" y="2003797"/>
                <a:ext cx="1476453" cy="6924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13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Community building and organizing</a:t>
                </a:r>
              </a:p>
            </p:txBody>
          </p:sp>
          <p:sp>
            <p:nvSpPr>
              <p:cNvPr id="49" name="Hexagon 48">
                <a:extLst>
                  <a:ext uri="{FF2B5EF4-FFF2-40B4-BE49-F238E27FC236}">
                    <a16:creationId xmlns:a16="http://schemas.microsoft.com/office/drawing/2014/main" id="{B74C841C-E046-F6DC-1328-788D072983ED}"/>
                  </a:ext>
                </a:extLst>
              </p:cNvPr>
              <p:cNvSpPr/>
              <p:nvPr/>
            </p:nvSpPr>
            <p:spPr>
              <a:xfrm>
                <a:off x="4623106" y="1011830"/>
                <a:ext cx="1476454" cy="1272960"/>
              </a:xfrm>
              <a:prstGeom prst="hexagon">
                <a:avLst>
                  <a:gd name="adj" fmla="val 25000"/>
                  <a:gd name="vf" fmla="val 115470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3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50" name="Hexagon 49">
                <a:extLst>
                  <a:ext uri="{FF2B5EF4-FFF2-40B4-BE49-F238E27FC236}">
                    <a16:creationId xmlns:a16="http://schemas.microsoft.com/office/drawing/2014/main" id="{AF7E8B2E-0C71-1195-56DE-BE8CAA0DD570}"/>
                  </a:ext>
                </a:extLst>
              </p:cNvPr>
              <p:cNvSpPr/>
              <p:nvPr/>
            </p:nvSpPr>
            <p:spPr>
              <a:xfrm>
                <a:off x="5877082" y="4517059"/>
                <a:ext cx="1476454" cy="1272960"/>
              </a:xfrm>
              <a:prstGeom prst="hexagon">
                <a:avLst>
                  <a:gd name="adj" fmla="val 25000"/>
                  <a:gd name="vf" fmla="val 115470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3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51" name="Hexagon 50">
                <a:extLst>
                  <a:ext uri="{FF2B5EF4-FFF2-40B4-BE49-F238E27FC236}">
                    <a16:creationId xmlns:a16="http://schemas.microsoft.com/office/drawing/2014/main" id="{C494764E-5C02-78C4-F50C-717EC756A6DF}"/>
                  </a:ext>
                </a:extLst>
              </p:cNvPr>
              <p:cNvSpPr/>
              <p:nvPr/>
            </p:nvSpPr>
            <p:spPr>
              <a:xfrm>
                <a:off x="3357127" y="1714284"/>
                <a:ext cx="1476454" cy="1272960"/>
              </a:xfrm>
              <a:prstGeom prst="hexagon">
                <a:avLst>
                  <a:gd name="adj" fmla="val 25000"/>
                  <a:gd name="vf" fmla="val 115470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3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3B645DA3-2E29-8929-6531-FBFCD4884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25" y="434970"/>
            <a:ext cx="4456417" cy="2591116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CA" sz="4000"/>
              <a:t>A framework of </a:t>
            </a:r>
            <a:r>
              <a:rPr lang="en-CA" sz="4000" b="1"/>
              <a:t>Practices</a:t>
            </a:r>
            <a:r>
              <a:rPr lang="en-CA" sz="4000"/>
              <a:t>, </a:t>
            </a:r>
            <a:r>
              <a:rPr lang="en-CA" sz="4000" b="1"/>
              <a:t>Projects</a:t>
            </a:r>
            <a:r>
              <a:rPr lang="en-CA" sz="4000"/>
              <a:t>, and </a:t>
            </a:r>
            <a:r>
              <a:rPr lang="en-CA" sz="4000" b="1"/>
              <a:t>Provocations</a:t>
            </a:r>
            <a:r>
              <a:rPr lang="en-CA" sz="4000"/>
              <a:t> for emancipatory IR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79DF66-1F2E-6179-C85A-0D8A91B0F390}"/>
              </a:ext>
            </a:extLst>
          </p:cNvPr>
          <p:cNvSpPr txBox="1"/>
          <p:nvPr/>
        </p:nvSpPr>
        <p:spPr>
          <a:xfrm>
            <a:off x="0" y="6581001"/>
            <a:ext cx="1219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/>
              <a:t>Mitra. </a:t>
            </a:r>
            <a:r>
              <a:rPr lang="en-US" sz="1200">
                <a:hlinkClick r:id="rId3"/>
              </a:rPr>
              <a:t>Emancipatory Information Retrieval</a:t>
            </a:r>
            <a:r>
              <a:rPr lang="en-US" sz="1200"/>
              <a:t>. Under review, 2025.</a:t>
            </a:r>
            <a:endParaRPr lang="en-CA" sz="1200"/>
          </a:p>
        </p:txBody>
      </p:sp>
    </p:spTree>
    <p:extLst>
      <p:ext uri="{BB962C8B-B14F-4D97-AF65-F5344CB8AC3E}">
        <p14:creationId xmlns:p14="http://schemas.microsoft.com/office/powerpoint/2010/main" val="4257949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50A4B-AAAC-A706-1531-1BE5360C1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67805CE-1089-F936-F7B0-B5B7CA958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en-CA" sz="5200"/>
              <a:t>Practices of emancipatory IR</a:t>
            </a:r>
          </a:p>
        </p:txBody>
      </p:sp>
      <p:sp>
        <p:nvSpPr>
          <p:cNvPr id="3" name="Rectangle 2" descr="Magnifying glass with solid fill">
            <a:extLst>
              <a:ext uri="{FF2B5EF4-FFF2-40B4-BE49-F238E27FC236}">
                <a16:creationId xmlns:a16="http://schemas.microsoft.com/office/drawing/2014/main" id="{DD5F338B-3141-2879-A959-980B090D8224}"/>
              </a:ext>
            </a:extLst>
          </p:cNvPr>
          <p:cNvSpPr/>
          <p:nvPr/>
        </p:nvSpPr>
        <p:spPr>
          <a:xfrm>
            <a:off x="2050769" y="2012305"/>
            <a:ext cx="1300252" cy="1300252"/>
          </a:xfrm>
          <a:prstGeom prst="rect">
            <a:avLst/>
          </a:pr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6" name="Rectangle 5" descr="Good Idea with solid fill">
            <a:extLst>
              <a:ext uri="{FF2B5EF4-FFF2-40B4-BE49-F238E27FC236}">
                <a16:creationId xmlns:a16="http://schemas.microsoft.com/office/drawing/2014/main" id="{6AC0391C-9C6D-A505-E369-D1B84451429C}"/>
              </a:ext>
            </a:extLst>
          </p:cNvPr>
          <p:cNvSpPr/>
          <p:nvPr/>
        </p:nvSpPr>
        <p:spPr>
          <a:xfrm>
            <a:off x="5445873" y="2012305"/>
            <a:ext cx="1300252" cy="1300252"/>
          </a:xfrm>
          <a:prstGeom prst="rect">
            <a:avLst/>
          </a:pr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3221807"/>
              <a:satOff val="-9246"/>
              <a:lumOff val="-14805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9" name="Rectangle 8" descr="Hammer with solid fill">
            <a:extLst>
              <a:ext uri="{FF2B5EF4-FFF2-40B4-BE49-F238E27FC236}">
                <a16:creationId xmlns:a16="http://schemas.microsoft.com/office/drawing/2014/main" id="{A3BBE1A8-028C-5A7D-D908-2A527CF58C39}"/>
              </a:ext>
            </a:extLst>
          </p:cNvPr>
          <p:cNvSpPr/>
          <p:nvPr/>
        </p:nvSpPr>
        <p:spPr>
          <a:xfrm>
            <a:off x="8840977" y="2012305"/>
            <a:ext cx="1300252" cy="1300252"/>
          </a:xfrm>
          <a:prstGeom prst="rect">
            <a:avLst/>
          </a:pr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6443614"/>
              <a:satOff val="-18493"/>
              <a:lumOff val="-29609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333A79E-89D4-F0E4-8F1C-BE1F157E6CD0}"/>
              </a:ext>
            </a:extLst>
          </p:cNvPr>
          <p:cNvSpPr/>
          <p:nvPr/>
        </p:nvSpPr>
        <p:spPr>
          <a:xfrm>
            <a:off x="1134897" y="3786137"/>
            <a:ext cx="3132000" cy="2369502"/>
          </a:xfrm>
          <a:custGeom>
            <a:avLst/>
            <a:gdLst>
              <a:gd name="connsiteX0" fmla="*/ 0 w 2889450"/>
              <a:gd name="connsiteY0" fmla="*/ 0 h 1382519"/>
              <a:gd name="connsiteX1" fmla="*/ 2889450 w 2889450"/>
              <a:gd name="connsiteY1" fmla="*/ 0 h 1382519"/>
              <a:gd name="connsiteX2" fmla="*/ 2889450 w 2889450"/>
              <a:gd name="connsiteY2" fmla="*/ 1382519 h 1382519"/>
              <a:gd name="connsiteX3" fmla="*/ 0 w 2889450"/>
              <a:gd name="connsiteY3" fmla="*/ 1382519 h 1382519"/>
              <a:gd name="connsiteX4" fmla="*/ 0 w 2889450"/>
              <a:gd name="connsiteY4" fmla="*/ 0 h 1382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9450" h="1382519">
                <a:moveTo>
                  <a:pt x="0" y="0"/>
                </a:moveTo>
                <a:lnTo>
                  <a:pt x="2889450" y="0"/>
                </a:lnTo>
                <a:lnTo>
                  <a:pt x="2889450" y="1382519"/>
                </a:lnTo>
                <a:lnTo>
                  <a:pt x="0" y="13825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defTabSz="488950"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1600" b="1" kern="1200"/>
              <a:t>Diagnose and critique</a:t>
            </a:r>
            <a:r>
              <a:rPr lang="en-CA" sz="1600" kern="1200"/>
              <a:t>  </a:t>
            </a:r>
          </a:p>
          <a:p>
            <a:pPr marL="0" lvl="0" indent="0" defTabSz="488950"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/>
              <a:t>Identify ways in which existing IR methods and systems, the cost of IR R&amp;D, and the arrangements within the IR community may contribute systemic harms and impede emancipatory struggles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79F6448-937D-AFCF-1494-3D538B4EC8D3}"/>
              </a:ext>
            </a:extLst>
          </p:cNvPr>
          <p:cNvSpPr/>
          <p:nvPr/>
        </p:nvSpPr>
        <p:spPr>
          <a:xfrm>
            <a:off x="4530001" y="3786137"/>
            <a:ext cx="3132000" cy="2369502"/>
          </a:xfrm>
          <a:custGeom>
            <a:avLst/>
            <a:gdLst>
              <a:gd name="connsiteX0" fmla="*/ 0 w 2889450"/>
              <a:gd name="connsiteY0" fmla="*/ 0 h 1382519"/>
              <a:gd name="connsiteX1" fmla="*/ 2889450 w 2889450"/>
              <a:gd name="connsiteY1" fmla="*/ 0 h 1382519"/>
              <a:gd name="connsiteX2" fmla="*/ 2889450 w 2889450"/>
              <a:gd name="connsiteY2" fmla="*/ 1382519 h 1382519"/>
              <a:gd name="connsiteX3" fmla="*/ 0 w 2889450"/>
              <a:gd name="connsiteY3" fmla="*/ 1382519 h 1382519"/>
              <a:gd name="connsiteX4" fmla="*/ 0 w 2889450"/>
              <a:gd name="connsiteY4" fmla="*/ 0 h 1382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9450" h="1382519">
                <a:moveTo>
                  <a:pt x="0" y="0"/>
                </a:moveTo>
                <a:lnTo>
                  <a:pt x="2889450" y="0"/>
                </a:lnTo>
                <a:lnTo>
                  <a:pt x="2889450" y="1382519"/>
                </a:lnTo>
                <a:lnTo>
                  <a:pt x="0" y="13825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defTabSz="488950"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1600" b="1" kern="1200"/>
              <a:t>Imagine viable alternative futures</a:t>
            </a:r>
            <a:endParaRPr lang="en-CA" sz="1600" b="1"/>
          </a:p>
          <a:p>
            <a:pPr marL="0" lvl="0" indent="0" defTabSz="488950"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1600" kern="1200"/>
              <a:t>Rid ourselves of the “tyranny of dominant imaginaries” and reimagine </a:t>
            </a:r>
            <a:r>
              <a:rPr lang="en-US" sz="1600" kern="1200"/>
              <a:t>desirable, viable, and achievable alternatives for future information experiences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DD147D2-B2C0-43D8-44EB-52350BD33411}"/>
              </a:ext>
            </a:extLst>
          </p:cNvPr>
          <p:cNvSpPr/>
          <p:nvPr/>
        </p:nvSpPr>
        <p:spPr>
          <a:xfrm>
            <a:off x="7925104" y="3786137"/>
            <a:ext cx="3132000" cy="2369502"/>
          </a:xfrm>
          <a:custGeom>
            <a:avLst/>
            <a:gdLst>
              <a:gd name="connsiteX0" fmla="*/ 0 w 2889450"/>
              <a:gd name="connsiteY0" fmla="*/ 0 h 1382519"/>
              <a:gd name="connsiteX1" fmla="*/ 2889450 w 2889450"/>
              <a:gd name="connsiteY1" fmla="*/ 0 h 1382519"/>
              <a:gd name="connsiteX2" fmla="*/ 2889450 w 2889450"/>
              <a:gd name="connsiteY2" fmla="*/ 1382519 h 1382519"/>
              <a:gd name="connsiteX3" fmla="*/ 0 w 2889450"/>
              <a:gd name="connsiteY3" fmla="*/ 1382519 h 1382519"/>
              <a:gd name="connsiteX4" fmla="*/ 0 w 2889450"/>
              <a:gd name="connsiteY4" fmla="*/ 0 h 1382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9450" h="1382519">
                <a:moveTo>
                  <a:pt x="0" y="0"/>
                </a:moveTo>
                <a:lnTo>
                  <a:pt x="2889450" y="0"/>
                </a:lnTo>
                <a:lnTo>
                  <a:pt x="2889450" y="1382519"/>
                </a:lnTo>
                <a:lnTo>
                  <a:pt x="0" y="13825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defTabSz="488950"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1600" b="1" kern="1200"/>
              <a:t>Elaborate theories of change</a:t>
            </a:r>
            <a:endParaRPr lang="en-CA" sz="1600" b="1"/>
          </a:p>
          <a:p>
            <a:pPr marL="0" lvl="0" indent="0" defTabSz="488950"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/>
              <a:t>Realize alternative futures in the face of current realities by developing new research agendas and exploring new arrangements within the IR community and new relationships with other institutions (</a:t>
            </a:r>
            <a:r>
              <a:rPr lang="en-US" sz="1600" i="1" kern="1200"/>
              <a:t>e.g.</a:t>
            </a:r>
            <a:r>
              <a:rPr lang="en-US" sz="1600" kern="1200"/>
              <a:t>, industry and government)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DA1DDD-7EDC-5745-1C64-0A431C223520}"/>
              </a:ext>
            </a:extLst>
          </p:cNvPr>
          <p:cNvSpPr txBox="1"/>
          <p:nvPr/>
        </p:nvSpPr>
        <p:spPr>
          <a:xfrm>
            <a:off x="0" y="6581001"/>
            <a:ext cx="1219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/>
              <a:t>Mitra. </a:t>
            </a:r>
            <a:r>
              <a:rPr lang="en-US" sz="1200">
                <a:hlinkClick r:id="rId5"/>
              </a:rPr>
              <a:t>Emancipatory Information Retrieval</a:t>
            </a:r>
            <a:r>
              <a:rPr lang="en-US" sz="1200"/>
              <a:t>. Under review, 2025.</a:t>
            </a:r>
            <a:endParaRPr lang="en-CA" sz="1200"/>
          </a:p>
        </p:txBody>
      </p:sp>
    </p:spTree>
    <p:extLst>
      <p:ext uri="{BB962C8B-B14F-4D97-AF65-F5344CB8AC3E}">
        <p14:creationId xmlns:p14="http://schemas.microsoft.com/office/powerpoint/2010/main" val="1486659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384B5-6229-45F2-26C0-638499F7B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682D67A-5583-A3CB-68B7-1F358C39C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en-CA" sz="5200"/>
              <a:t>Practices of emancipatory IR</a:t>
            </a:r>
          </a:p>
        </p:txBody>
      </p:sp>
      <p:sp>
        <p:nvSpPr>
          <p:cNvPr id="6" name="Rectangle 5" descr="Good Idea with solid fill">
            <a:extLst>
              <a:ext uri="{FF2B5EF4-FFF2-40B4-BE49-F238E27FC236}">
                <a16:creationId xmlns:a16="http://schemas.microsoft.com/office/drawing/2014/main" id="{DCC855CA-4098-41A5-DF81-C45481AF15CA}"/>
              </a:ext>
            </a:extLst>
          </p:cNvPr>
          <p:cNvSpPr/>
          <p:nvPr/>
        </p:nvSpPr>
        <p:spPr>
          <a:xfrm>
            <a:off x="5445873" y="2012305"/>
            <a:ext cx="1300252" cy="1300252"/>
          </a:xfrm>
          <a:prstGeom prst="rect">
            <a:avLst/>
          </a:pr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3221807"/>
              <a:satOff val="-9246"/>
              <a:lumOff val="-14805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9" name="Rectangle 8" descr="Hammer with solid fill">
            <a:extLst>
              <a:ext uri="{FF2B5EF4-FFF2-40B4-BE49-F238E27FC236}">
                <a16:creationId xmlns:a16="http://schemas.microsoft.com/office/drawing/2014/main" id="{5C39011D-CF05-8E7B-B7C4-5CEDFF699809}"/>
              </a:ext>
            </a:extLst>
          </p:cNvPr>
          <p:cNvSpPr/>
          <p:nvPr/>
        </p:nvSpPr>
        <p:spPr>
          <a:xfrm>
            <a:off x="8840977" y="2012305"/>
            <a:ext cx="1300252" cy="1300252"/>
          </a:xfrm>
          <a:prstGeom prst="rect">
            <a:avLst/>
          </a:pr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6443614"/>
              <a:satOff val="-18493"/>
              <a:lumOff val="-29609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03E8992-61B1-6C44-C3CB-318F6BB55B15}"/>
              </a:ext>
            </a:extLst>
          </p:cNvPr>
          <p:cNvGrpSpPr/>
          <p:nvPr/>
        </p:nvGrpSpPr>
        <p:grpSpPr>
          <a:xfrm>
            <a:off x="900176" y="1630017"/>
            <a:ext cx="3498271" cy="4876800"/>
            <a:chOff x="900176" y="1630017"/>
            <a:chExt cx="3498271" cy="487680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CE19EAC4-AF12-DC66-4C48-FEBD28D85D91}"/>
                </a:ext>
              </a:extLst>
            </p:cNvPr>
            <p:cNvSpPr/>
            <p:nvPr/>
          </p:nvSpPr>
          <p:spPr>
            <a:xfrm>
              <a:off x="900176" y="1630017"/>
              <a:ext cx="3498271" cy="487680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" name="Rectangle 2" descr="Magnifying glass with solid fill">
              <a:extLst>
                <a:ext uri="{FF2B5EF4-FFF2-40B4-BE49-F238E27FC236}">
                  <a16:creationId xmlns:a16="http://schemas.microsoft.com/office/drawing/2014/main" id="{5044EB7C-8D54-22AF-0B88-6CBB268BD19A}"/>
                </a:ext>
              </a:extLst>
            </p:cNvPr>
            <p:cNvSpPr/>
            <p:nvPr/>
          </p:nvSpPr>
          <p:spPr>
            <a:xfrm>
              <a:off x="2050769" y="2012305"/>
              <a:ext cx="1300252" cy="1300252"/>
            </a:xfrm>
            <a:prstGeom prst="rect">
              <a:avLst/>
            </a:pr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B533F1DF-920B-CA9C-DC13-2A671AC51F04}"/>
                </a:ext>
              </a:extLst>
            </p:cNvPr>
            <p:cNvSpPr/>
            <p:nvPr/>
          </p:nvSpPr>
          <p:spPr>
            <a:xfrm>
              <a:off x="1134897" y="3786137"/>
              <a:ext cx="3132000" cy="2369502"/>
            </a:xfrm>
            <a:custGeom>
              <a:avLst/>
              <a:gdLst>
                <a:gd name="connsiteX0" fmla="*/ 0 w 2889450"/>
                <a:gd name="connsiteY0" fmla="*/ 0 h 1382519"/>
                <a:gd name="connsiteX1" fmla="*/ 2889450 w 2889450"/>
                <a:gd name="connsiteY1" fmla="*/ 0 h 1382519"/>
                <a:gd name="connsiteX2" fmla="*/ 2889450 w 2889450"/>
                <a:gd name="connsiteY2" fmla="*/ 1382519 h 1382519"/>
                <a:gd name="connsiteX3" fmla="*/ 0 w 2889450"/>
                <a:gd name="connsiteY3" fmla="*/ 1382519 h 1382519"/>
                <a:gd name="connsiteX4" fmla="*/ 0 w 2889450"/>
                <a:gd name="connsiteY4" fmla="*/ 0 h 1382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9450" h="1382519">
                  <a:moveTo>
                    <a:pt x="0" y="0"/>
                  </a:moveTo>
                  <a:lnTo>
                    <a:pt x="2889450" y="0"/>
                  </a:lnTo>
                  <a:lnTo>
                    <a:pt x="2889450" y="1382519"/>
                  </a:lnTo>
                  <a:lnTo>
                    <a:pt x="0" y="138251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defTabSz="48895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A" sz="1600" b="1" kern="1200"/>
                <a:t>Diagnose and critique</a:t>
              </a:r>
              <a:endParaRPr lang="en-CA" sz="1600" kern="1200"/>
            </a:p>
            <a:p>
              <a:pPr marL="0" lvl="0" indent="0" defTabSz="48895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/>
                <a:t>Identify ways in which existing IR methods and systems, the cost of IR R&amp;D, and the arrangements within the IR community may contribute systemic harms and impede emancipatory struggles</a:t>
              </a:r>
            </a:p>
          </p:txBody>
        </p:sp>
      </p:grp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0CBBDB4-C8C6-48A7-0281-8DB9AA6C9FAC}"/>
              </a:ext>
            </a:extLst>
          </p:cNvPr>
          <p:cNvSpPr/>
          <p:nvPr/>
        </p:nvSpPr>
        <p:spPr>
          <a:xfrm>
            <a:off x="4530001" y="3786137"/>
            <a:ext cx="3132000" cy="2369502"/>
          </a:xfrm>
          <a:custGeom>
            <a:avLst/>
            <a:gdLst>
              <a:gd name="connsiteX0" fmla="*/ 0 w 2889450"/>
              <a:gd name="connsiteY0" fmla="*/ 0 h 1382519"/>
              <a:gd name="connsiteX1" fmla="*/ 2889450 w 2889450"/>
              <a:gd name="connsiteY1" fmla="*/ 0 h 1382519"/>
              <a:gd name="connsiteX2" fmla="*/ 2889450 w 2889450"/>
              <a:gd name="connsiteY2" fmla="*/ 1382519 h 1382519"/>
              <a:gd name="connsiteX3" fmla="*/ 0 w 2889450"/>
              <a:gd name="connsiteY3" fmla="*/ 1382519 h 1382519"/>
              <a:gd name="connsiteX4" fmla="*/ 0 w 2889450"/>
              <a:gd name="connsiteY4" fmla="*/ 0 h 1382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9450" h="1382519">
                <a:moveTo>
                  <a:pt x="0" y="0"/>
                </a:moveTo>
                <a:lnTo>
                  <a:pt x="2889450" y="0"/>
                </a:lnTo>
                <a:lnTo>
                  <a:pt x="2889450" y="1382519"/>
                </a:lnTo>
                <a:lnTo>
                  <a:pt x="0" y="13825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defTabSz="488950"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1600" b="1" kern="1200"/>
              <a:t>Imagine viable alternative futures</a:t>
            </a:r>
            <a:endParaRPr lang="en-CA" sz="1600" b="1"/>
          </a:p>
          <a:p>
            <a:pPr marL="0" lvl="0" indent="0" defTabSz="488950"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1600" kern="1200"/>
              <a:t>Rid ourselves of the “tyranny of dominant imaginaries” and reimagine </a:t>
            </a:r>
            <a:r>
              <a:rPr lang="en-US" sz="1600" kern="1200"/>
              <a:t>desirable, viable, and achievable alternatives for future information experiences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75E4ED1-9CDC-B1D5-D1FD-800077790527}"/>
              </a:ext>
            </a:extLst>
          </p:cNvPr>
          <p:cNvSpPr/>
          <p:nvPr/>
        </p:nvSpPr>
        <p:spPr>
          <a:xfrm>
            <a:off x="7925104" y="3786137"/>
            <a:ext cx="3132000" cy="2369502"/>
          </a:xfrm>
          <a:custGeom>
            <a:avLst/>
            <a:gdLst>
              <a:gd name="connsiteX0" fmla="*/ 0 w 2889450"/>
              <a:gd name="connsiteY0" fmla="*/ 0 h 1382519"/>
              <a:gd name="connsiteX1" fmla="*/ 2889450 w 2889450"/>
              <a:gd name="connsiteY1" fmla="*/ 0 h 1382519"/>
              <a:gd name="connsiteX2" fmla="*/ 2889450 w 2889450"/>
              <a:gd name="connsiteY2" fmla="*/ 1382519 h 1382519"/>
              <a:gd name="connsiteX3" fmla="*/ 0 w 2889450"/>
              <a:gd name="connsiteY3" fmla="*/ 1382519 h 1382519"/>
              <a:gd name="connsiteX4" fmla="*/ 0 w 2889450"/>
              <a:gd name="connsiteY4" fmla="*/ 0 h 1382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9450" h="1382519">
                <a:moveTo>
                  <a:pt x="0" y="0"/>
                </a:moveTo>
                <a:lnTo>
                  <a:pt x="2889450" y="0"/>
                </a:lnTo>
                <a:lnTo>
                  <a:pt x="2889450" y="1382519"/>
                </a:lnTo>
                <a:lnTo>
                  <a:pt x="0" y="13825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defTabSz="488950"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1600" b="1" kern="1200"/>
              <a:t>Elaborate theories of change</a:t>
            </a:r>
            <a:endParaRPr lang="en-CA" sz="1600" b="1"/>
          </a:p>
          <a:p>
            <a:pPr marL="0" lvl="0" indent="0" defTabSz="488950"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/>
              <a:t>Realize alternative futures in the face of current realities by developing new research agendas and exploring new arrangements within the IR community and new relationships with other institutions (</a:t>
            </a:r>
            <a:r>
              <a:rPr lang="en-US" sz="1600" i="1" kern="1200"/>
              <a:t>e.g.</a:t>
            </a:r>
            <a:r>
              <a:rPr lang="en-US" sz="1600" kern="1200"/>
              <a:t>, industry and government)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E93A77-F010-8837-CB42-51DA392B1DD9}"/>
              </a:ext>
            </a:extLst>
          </p:cNvPr>
          <p:cNvSpPr txBox="1"/>
          <p:nvPr/>
        </p:nvSpPr>
        <p:spPr>
          <a:xfrm>
            <a:off x="0" y="6581001"/>
            <a:ext cx="1219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/>
              <a:t>Mitra. </a:t>
            </a:r>
            <a:r>
              <a:rPr lang="en-US" sz="1200">
                <a:hlinkClick r:id="rId5"/>
              </a:rPr>
              <a:t>Emancipatory Information Retrieval</a:t>
            </a:r>
            <a:r>
              <a:rPr lang="en-US" sz="1200"/>
              <a:t>. Under review, 2025.</a:t>
            </a:r>
            <a:endParaRPr lang="en-CA" sz="1200"/>
          </a:p>
        </p:txBody>
      </p:sp>
    </p:spTree>
    <p:extLst>
      <p:ext uri="{BB962C8B-B14F-4D97-AF65-F5344CB8AC3E}">
        <p14:creationId xmlns:p14="http://schemas.microsoft.com/office/powerpoint/2010/main" val="256893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1C282-5B6D-85F9-57E5-E8F04B855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9109"/>
            <a:ext cx="10515600" cy="1325563"/>
          </a:xfrm>
        </p:spPr>
        <p:txBody>
          <a:bodyPr>
            <a:normAutofit/>
          </a:bodyPr>
          <a:lstStyle/>
          <a:p>
            <a:r>
              <a:rPr lang="en-CA" sz="4000" b="1"/>
              <a:t>Sociotechnical implications of generative AI for information access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D64970F-6264-21C6-868C-FCAC82BAED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5574" y="1825625"/>
            <a:ext cx="7411912" cy="4351338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3C9AFC-05D3-902B-EF69-135C45E428A5}"/>
              </a:ext>
            </a:extLst>
          </p:cNvPr>
          <p:cNvSpPr txBox="1"/>
          <p:nvPr/>
        </p:nvSpPr>
        <p:spPr>
          <a:xfrm>
            <a:off x="0" y="6396335"/>
            <a:ext cx="12192000" cy="461665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US" sz="1200"/>
              <a:t>Mitra, </a:t>
            </a:r>
            <a:r>
              <a:rPr lang="en-CA" sz="1200"/>
              <a:t>Cramer, </a:t>
            </a:r>
            <a:r>
              <a:rPr lang="en-US" sz="1200"/>
              <a:t>&amp; </a:t>
            </a:r>
            <a:r>
              <a:rPr lang="en-CA" sz="1200"/>
              <a:t>Gurevich</a:t>
            </a:r>
            <a:r>
              <a:rPr lang="en-US" sz="1200"/>
              <a:t>. </a:t>
            </a:r>
            <a:r>
              <a:rPr lang="en-US" sz="1200">
                <a:hlinkClick r:id="rId4"/>
              </a:rPr>
              <a:t>Sociotechnical implications of generative artificial intelligence for information access</a:t>
            </a:r>
            <a:r>
              <a:rPr lang="en-US" sz="1200"/>
              <a:t>. Book chapter, Springer Nature, 2025.</a:t>
            </a:r>
          </a:p>
          <a:p>
            <a:pPr algn="ctr"/>
            <a:r>
              <a:rPr lang="en-US" sz="1200"/>
              <a:t>Gausen, Mitra, &amp; Lindley. </a:t>
            </a:r>
            <a:r>
              <a:rPr lang="en-US" sz="1200">
                <a:hlinkClick r:id="rId5"/>
              </a:rPr>
              <a:t>A Framework for Exploring the Consequences of AI-Mediated Enterprise Knowledge Access and Identifying Risks to Workers</a:t>
            </a:r>
            <a:r>
              <a:rPr lang="en-US" sz="1200"/>
              <a:t>. In Proc. </a:t>
            </a:r>
            <a:r>
              <a:rPr lang="en-US" sz="1200" err="1"/>
              <a:t>FAccT</a:t>
            </a:r>
            <a:r>
              <a:rPr lang="en-US" sz="1200"/>
              <a:t>, 2024.</a:t>
            </a:r>
            <a:endParaRPr lang="en-CA" sz="120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D22C18D-8E62-5C83-3690-D1EBD1456B32}"/>
              </a:ext>
            </a:extLst>
          </p:cNvPr>
          <p:cNvSpPr/>
          <p:nvPr/>
        </p:nvSpPr>
        <p:spPr>
          <a:xfrm>
            <a:off x="2424643" y="4772025"/>
            <a:ext cx="1935957" cy="26431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E9C2108-A193-CF91-1689-1A3F949E06CD}"/>
              </a:ext>
            </a:extLst>
          </p:cNvPr>
          <p:cNvSpPr/>
          <p:nvPr/>
        </p:nvSpPr>
        <p:spPr>
          <a:xfrm>
            <a:off x="2424643" y="2776843"/>
            <a:ext cx="2781202" cy="26431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5C66C4-E487-3956-E3B4-ECF27E273C44}"/>
              </a:ext>
            </a:extLst>
          </p:cNvPr>
          <p:cNvSpPr txBox="1"/>
          <p:nvPr/>
        </p:nvSpPr>
        <p:spPr>
          <a:xfrm>
            <a:off x="5376048" y="2447337"/>
            <a:ext cx="29335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A.K.A “hallucinations”,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we avoid that term as it is anthropomorphizing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61266E8-D390-62B9-D16B-9D17B9663B9F}"/>
              </a:ext>
            </a:extLst>
          </p:cNvPr>
          <p:cNvGrpSpPr/>
          <p:nvPr/>
        </p:nvGrpSpPr>
        <p:grpSpPr>
          <a:xfrm>
            <a:off x="9113003" y="-232472"/>
            <a:ext cx="2981486" cy="697423"/>
            <a:chOff x="9113003" y="-123986"/>
            <a:chExt cx="2981486" cy="69742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524C46B-609C-C25A-71E6-B3BCDBED6FA2}"/>
                </a:ext>
              </a:extLst>
            </p:cNvPr>
            <p:cNvSpPr/>
            <p:nvPr/>
          </p:nvSpPr>
          <p:spPr>
            <a:xfrm>
              <a:off x="9113003" y="-123986"/>
              <a:ext cx="2921431" cy="69742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4" name="Rectangle 13" descr="Magnifying glass with solid fill">
              <a:extLst>
                <a:ext uri="{FF2B5EF4-FFF2-40B4-BE49-F238E27FC236}">
                  <a16:creationId xmlns:a16="http://schemas.microsoft.com/office/drawing/2014/main" id="{4428CCAF-4B4B-9625-FA74-EDAC5A9F3C6B}"/>
                </a:ext>
              </a:extLst>
            </p:cNvPr>
            <p:cNvSpPr/>
            <p:nvPr/>
          </p:nvSpPr>
          <p:spPr>
            <a:xfrm>
              <a:off x="9200870" y="96494"/>
              <a:ext cx="369333" cy="369333"/>
            </a:xfrm>
            <a:prstGeom prst="rect">
              <a:avLst/>
            </a:pr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C6CD131-35A9-B060-941D-BCC9369A2566}"/>
                </a:ext>
              </a:extLst>
            </p:cNvPr>
            <p:cNvSpPr txBox="1"/>
            <p:nvPr/>
          </p:nvSpPr>
          <p:spPr>
            <a:xfrm>
              <a:off x="9570203" y="96495"/>
              <a:ext cx="252428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defTabSz="48895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A" sz="1800" b="1" kern="1200"/>
                <a:t>Diagnose and critique</a:t>
              </a:r>
            </a:p>
          </p:txBody>
        </p:sp>
      </p:grpSp>
      <p:pic>
        <p:nvPicPr>
          <p:cNvPr id="6" name="Picture 2" descr="Book cover">
            <a:extLst>
              <a:ext uri="{FF2B5EF4-FFF2-40B4-BE49-F238E27FC236}">
                <a16:creationId xmlns:a16="http://schemas.microsoft.com/office/drawing/2014/main" id="{00069B65-000D-C64B-BB9B-05A10BFFD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630" y="1825625"/>
            <a:ext cx="2034310" cy="3161231"/>
          </a:xfrm>
          <a:prstGeom prst="rect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F75622-B3DE-384C-F41B-3CB310FBC3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33198" y="4315468"/>
            <a:ext cx="3138537" cy="1905638"/>
          </a:xfrm>
          <a:custGeom>
            <a:avLst/>
            <a:gdLst>
              <a:gd name="csX0" fmla="*/ 0 w 3138537"/>
              <a:gd name="csY0" fmla="*/ 0 h 1905638"/>
              <a:gd name="csX1" fmla="*/ 491704 w 3138537"/>
              <a:gd name="csY1" fmla="*/ 0 h 1905638"/>
              <a:gd name="csX2" fmla="*/ 1046179 w 3138537"/>
              <a:gd name="csY2" fmla="*/ 0 h 1905638"/>
              <a:gd name="csX3" fmla="*/ 1475112 w 3138537"/>
              <a:gd name="csY3" fmla="*/ 0 h 1905638"/>
              <a:gd name="csX4" fmla="*/ 1935431 w 3138537"/>
              <a:gd name="csY4" fmla="*/ 0 h 1905638"/>
              <a:gd name="csX5" fmla="*/ 2489906 w 3138537"/>
              <a:gd name="csY5" fmla="*/ 0 h 1905638"/>
              <a:gd name="csX6" fmla="*/ 3138537 w 3138537"/>
              <a:gd name="csY6" fmla="*/ 0 h 1905638"/>
              <a:gd name="csX7" fmla="*/ 3138537 w 3138537"/>
              <a:gd name="csY7" fmla="*/ 476410 h 1905638"/>
              <a:gd name="csX8" fmla="*/ 3138537 w 3138537"/>
              <a:gd name="csY8" fmla="*/ 914706 h 1905638"/>
              <a:gd name="csX9" fmla="*/ 3138537 w 3138537"/>
              <a:gd name="csY9" fmla="*/ 1391116 h 1905638"/>
              <a:gd name="csX10" fmla="*/ 3138537 w 3138537"/>
              <a:gd name="csY10" fmla="*/ 1905638 h 1905638"/>
              <a:gd name="csX11" fmla="*/ 2552677 w 3138537"/>
              <a:gd name="csY11" fmla="*/ 1905638 h 1905638"/>
              <a:gd name="csX12" fmla="*/ 1998202 w 3138537"/>
              <a:gd name="csY12" fmla="*/ 1905638 h 1905638"/>
              <a:gd name="csX13" fmla="*/ 1537883 w 3138537"/>
              <a:gd name="csY13" fmla="*/ 1905638 h 1905638"/>
              <a:gd name="csX14" fmla="*/ 1077564 w 3138537"/>
              <a:gd name="csY14" fmla="*/ 1905638 h 1905638"/>
              <a:gd name="csX15" fmla="*/ 554475 w 3138537"/>
              <a:gd name="csY15" fmla="*/ 1905638 h 1905638"/>
              <a:gd name="csX16" fmla="*/ 0 w 3138537"/>
              <a:gd name="csY16" fmla="*/ 1905638 h 1905638"/>
              <a:gd name="csX17" fmla="*/ 0 w 3138537"/>
              <a:gd name="csY17" fmla="*/ 1429229 h 1905638"/>
              <a:gd name="csX18" fmla="*/ 0 w 3138537"/>
              <a:gd name="csY18" fmla="*/ 952819 h 1905638"/>
              <a:gd name="csX19" fmla="*/ 0 w 3138537"/>
              <a:gd name="csY19" fmla="*/ 476410 h 1905638"/>
              <a:gd name="csX20" fmla="*/ 0 w 3138537"/>
              <a:gd name="csY20" fmla="*/ 0 h 190563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3138537" h="1905638" fill="none" extrusionOk="0">
                <a:moveTo>
                  <a:pt x="0" y="0"/>
                </a:moveTo>
                <a:cubicBezTo>
                  <a:pt x="206669" y="-37476"/>
                  <a:pt x="355912" y="35929"/>
                  <a:pt x="491704" y="0"/>
                </a:cubicBezTo>
                <a:cubicBezTo>
                  <a:pt x="627496" y="-35929"/>
                  <a:pt x="886813" y="33513"/>
                  <a:pt x="1046179" y="0"/>
                </a:cubicBezTo>
                <a:cubicBezTo>
                  <a:pt x="1205546" y="-33513"/>
                  <a:pt x="1285386" y="15167"/>
                  <a:pt x="1475112" y="0"/>
                </a:cubicBezTo>
                <a:cubicBezTo>
                  <a:pt x="1664838" y="-15167"/>
                  <a:pt x="1763238" y="12052"/>
                  <a:pt x="1935431" y="0"/>
                </a:cubicBezTo>
                <a:cubicBezTo>
                  <a:pt x="2107624" y="-12052"/>
                  <a:pt x="2366364" y="57910"/>
                  <a:pt x="2489906" y="0"/>
                </a:cubicBezTo>
                <a:cubicBezTo>
                  <a:pt x="2613449" y="-57910"/>
                  <a:pt x="2956491" y="67143"/>
                  <a:pt x="3138537" y="0"/>
                </a:cubicBezTo>
                <a:cubicBezTo>
                  <a:pt x="3192291" y="146247"/>
                  <a:pt x="3102069" y="333295"/>
                  <a:pt x="3138537" y="476410"/>
                </a:cubicBezTo>
                <a:cubicBezTo>
                  <a:pt x="3175005" y="619525"/>
                  <a:pt x="3123210" y="745427"/>
                  <a:pt x="3138537" y="914706"/>
                </a:cubicBezTo>
                <a:cubicBezTo>
                  <a:pt x="3153864" y="1083985"/>
                  <a:pt x="3127303" y="1252178"/>
                  <a:pt x="3138537" y="1391116"/>
                </a:cubicBezTo>
                <a:cubicBezTo>
                  <a:pt x="3149771" y="1530054"/>
                  <a:pt x="3122612" y="1727768"/>
                  <a:pt x="3138537" y="1905638"/>
                </a:cubicBezTo>
                <a:cubicBezTo>
                  <a:pt x="2892364" y="1928239"/>
                  <a:pt x="2672189" y="1877186"/>
                  <a:pt x="2552677" y="1905638"/>
                </a:cubicBezTo>
                <a:cubicBezTo>
                  <a:pt x="2433165" y="1934090"/>
                  <a:pt x="2235152" y="1901508"/>
                  <a:pt x="1998202" y="1905638"/>
                </a:cubicBezTo>
                <a:cubicBezTo>
                  <a:pt x="1761253" y="1909768"/>
                  <a:pt x="1642270" y="1875109"/>
                  <a:pt x="1537883" y="1905638"/>
                </a:cubicBezTo>
                <a:cubicBezTo>
                  <a:pt x="1433496" y="1936167"/>
                  <a:pt x="1263752" y="1891928"/>
                  <a:pt x="1077564" y="1905638"/>
                </a:cubicBezTo>
                <a:cubicBezTo>
                  <a:pt x="891376" y="1919348"/>
                  <a:pt x="763355" y="1843235"/>
                  <a:pt x="554475" y="1905638"/>
                </a:cubicBezTo>
                <a:cubicBezTo>
                  <a:pt x="345595" y="1968041"/>
                  <a:pt x="166640" y="1904207"/>
                  <a:pt x="0" y="1905638"/>
                </a:cubicBezTo>
                <a:cubicBezTo>
                  <a:pt x="-17985" y="1685854"/>
                  <a:pt x="44030" y="1631418"/>
                  <a:pt x="0" y="1429229"/>
                </a:cubicBezTo>
                <a:cubicBezTo>
                  <a:pt x="-44030" y="1227040"/>
                  <a:pt x="21121" y="1119419"/>
                  <a:pt x="0" y="952819"/>
                </a:cubicBezTo>
                <a:cubicBezTo>
                  <a:pt x="-21121" y="786219"/>
                  <a:pt x="12707" y="635439"/>
                  <a:pt x="0" y="476410"/>
                </a:cubicBezTo>
                <a:cubicBezTo>
                  <a:pt x="-12707" y="317381"/>
                  <a:pt x="30509" y="230552"/>
                  <a:pt x="0" y="0"/>
                </a:cubicBezTo>
                <a:close/>
              </a:path>
              <a:path w="3138537" h="1905638" stroke="0" extrusionOk="0">
                <a:moveTo>
                  <a:pt x="0" y="0"/>
                </a:moveTo>
                <a:cubicBezTo>
                  <a:pt x="203116" y="-25359"/>
                  <a:pt x="312395" y="22191"/>
                  <a:pt x="523090" y="0"/>
                </a:cubicBezTo>
                <a:cubicBezTo>
                  <a:pt x="733785" y="-22191"/>
                  <a:pt x="914510" y="32540"/>
                  <a:pt x="1077564" y="0"/>
                </a:cubicBezTo>
                <a:cubicBezTo>
                  <a:pt x="1240618" y="-32540"/>
                  <a:pt x="1450511" y="58109"/>
                  <a:pt x="1600654" y="0"/>
                </a:cubicBezTo>
                <a:cubicBezTo>
                  <a:pt x="1750797" y="-58109"/>
                  <a:pt x="2011772" y="36847"/>
                  <a:pt x="2155129" y="0"/>
                </a:cubicBezTo>
                <a:cubicBezTo>
                  <a:pt x="2298486" y="-36847"/>
                  <a:pt x="2412294" y="46186"/>
                  <a:pt x="2615448" y="0"/>
                </a:cubicBezTo>
                <a:cubicBezTo>
                  <a:pt x="2818602" y="-46186"/>
                  <a:pt x="2931224" y="20313"/>
                  <a:pt x="3138537" y="0"/>
                </a:cubicBezTo>
                <a:cubicBezTo>
                  <a:pt x="3159412" y="219606"/>
                  <a:pt x="3120480" y="351471"/>
                  <a:pt x="3138537" y="476410"/>
                </a:cubicBezTo>
                <a:cubicBezTo>
                  <a:pt x="3156594" y="601349"/>
                  <a:pt x="3135022" y="768265"/>
                  <a:pt x="3138537" y="971875"/>
                </a:cubicBezTo>
                <a:cubicBezTo>
                  <a:pt x="3142052" y="1175485"/>
                  <a:pt x="3090152" y="1249265"/>
                  <a:pt x="3138537" y="1391116"/>
                </a:cubicBezTo>
                <a:cubicBezTo>
                  <a:pt x="3186922" y="1532967"/>
                  <a:pt x="3098605" y="1786493"/>
                  <a:pt x="3138537" y="1905638"/>
                </a:cubicBezTo>
                <a:cubicBezTo>
                  <a:pt x="2928668" y="1917938"/>
                  <a:pt x="2820781" y="1886349"/>
                  <a:pt x="2709604" y="1905638"/>
                </a:cubicBezTo>
                <a:cubicBezTo>
                  <a:pt x="2598427" y="1924927"/>
                  <a:pt x="2450451" y="1857322"/>
                  <a:pt x="2217899" y="1905638"/>
                </a:cubicBezTo>
                <a:cubicBezTo>
                  <a:pt x="1985347" y="1953954"/>
                  <a:pt x="1853140" y="1891718"/>
                  <a:pt x="1726195" y="1905638"/>
                </a:cubicBezTo>
                <a:cubicBezTo>
                  <a:pt x="1599250" y="1919558"/>
                  <a:pt x="1385219" y="1897950"/>
                  <a:pt x="1265877" y="1905638"/>
                </a:cubicBezTo>
                <a:cubicBezTo>
                  <a:pt x="1146535" y="1913326"/>
                  <a:pt x="898374" y="1897836"/>
                  <a:pt x="774172" y="1905638"/>
                </a:cubicBezTo>
                <a:cubicBezTo>
                  <a:pt x="649970" y="1913440"/>
                  <a:pt x="216968" y="1860473"/>
                  <a:pt x="0" y="1905638"/>
                </a:cubicBezTo>
                <a:cubicBezTo>
                  <a:pt x="-38098" y="1732442"/>
                  <a:pt x="24701" y="1627438"/>
                  <a:pt x="0" y="1467341"/>
                </a:cubicBezTo>
                <a:cubicBezTo>
                  <a:pt x="-24701" y="1307244"/>
                  <a:pt x="44487" y="1158850"/>
                  <a:pt x="0" y="1029045"/>
                </a:cubicBezTo>
                <a:cubicBezTo>
                  <a:pt x="-44487" y="899240"/>
                  <a:pt x="47304" y="803762"/>
                  <a:pt x="0" y="609804"/>
                </a:cubicBezTo>
                <a:cubicBezTo>
                  <a:pt x="-47304" y="415846"/>
                  <a:pt x="72856" y="239366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113196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5432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1898</TotalTime>
  <Words>1907</Words>
  <Application>Microsoft Office PowerPoint</Application>
  <PresentationFormat>Widescreen</PresentationFormat>
  <Paragraphs>149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Aptos</vt:lpstr>
      <vt:lpstr>Aptos Display</vt:lpstr>
      <vt:lpstr>Aptos Light</vt:lpstr>
      <vt:lpstr>Aptos SemiBold</vt:lpstr>
      <vt:lpstr>Arial</vt:lpstr>
      <vt:lpstr>Wingdings</vt:lpstr>
      <vt:lpstr>1_Office Theme</vt:lpstr>
      <vt:lpstr>PowerPoint Presentation</vt:lpstr>
      <vt:lpstr>PowerPoint Presentation</vt:lpstr>
      <vt:lpstr>Looking for an answer at the intersection of critical theory and information studies</vt:lpstr>
      <vt:lpstr>PowerPoint Presentation</vt:lpstr>
      <vt:lpstr>Why is emancipation a relevant concern for IR?</vt:lpstr>
      <vt:lpstr>A framework of Practices, Projects, and Provocations for emancipatory IR</vt:lpstr>
      <vt:lpstr>Practices of emancipatory IR</vt:lpstr>
      <vt:lpstr>Practices of emancipatory IR</vt:lpstr>
      <vt:lpstr>Sociotechnical implications of generative AI for information access</vt:lpstr>
      <vt:lpstr>Practices of emancipatory IR</vt:lpstr>
      <vt:lpstr>What futures are we building?</vt:lpstr>
      <vt:lpstr>Practices of emancipatory IR</vt:lpstr>
      <vt:lpstr>Theories of change at ECIR 2026 IR-for-Good track</vt:lpstr>
      <vt:lpstr>Potential projects for emancipatory IR</vt:lpstr>
      <vt:lpstr>Search result pages as sites of emancipatory pedagogy</vt:lpstr>
      <vt:lpstr>Organizing and raising sociopolitical consciousness of our IR community  (Cross-disciplinary workshops, book clubs, popular education, arts and zines, …)</vt:lpstr>
      <vt:lpstr>Organizing and raising sociopolitical consciousness of our IR community  (Cross-disciplinary workshops, book clubs, popular education, arts and zines, …)</vt:lpstr>
      <vt:lpstr>PowerPoint Presentation</vt:lpstr>
      <vt:lpstr>Freirean design for emancipatory IR</vt:lpstr>
      <vt:lpstr>My publications on sociotechnical approaches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Bhaskar Mitra</dc:creator>
  <cp:lastModifiedBy>Bhaskar Mitra</cp:lastModifiedBy>
  <cp:revision>28</cp:revision>
  <dcterms:created xsi:type="dcterms:W3CDTF">2026-03-31T05:53:12Z</dcterms:created>
  <dcterms:modified xsi:type="dcterms:W3CDTF">2026-04-01T13:33:21Z</dcterms:modified>
</cp:coreProperties>
</file>