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8" r:id="rId2"/>
    <p:sldId id="9447" r:id="rId3"/>
    <p:sldId id="9458" r:id="rId4"/>
    <p:sldId id="9464" r:id="rId5"/>
    <p:sldId id="9460" r:id="rId6"/>
    <p:sldId id="9461" r:id="rId7"/>
    <p:sldId id="9462" r:id="rId8"/>
    <p:sldId id="9466" r:id="rId9"/>
    <p:sldId id="9469" r:id="rId10"/>
    <p:sldId id="9467" r:id="rId11"/>
    <p:sldId id="9487" r:id="rId12"/>
    <p:sldId id="9450" r:id="rId13"/>
    <p:sldId id="9470" r:id="rId14"/>
    <p:sldId id="9478" r:id="rId15"/>
    <p:sldId id="9475" r:id="rId16"/>
    <p:sldId id="9486" r:id="rId17"/>
    <p:sldId id="9482" r:id="rId18"/>
    <p:sldId id="9453" r:id="rId19"/>
    <p:sldId id="9496" r:id="rId20"/>
    <p:sldId id="9490" r:id="rId21"/>
    <p:sldId id="9445" r:id="rId22"/>
    <p:sldId id="9503" r:id="rId23"/>
    <p:sldId id="9449" r:id="rId24"/>
    <p:sldId id="9491" r:id="rId25"/>
    <p:sldId id="9492" r:id="rId26"/>
    <p:sldId id="9493" r:id="rId27"/>
    <p:sldId id="9494" r:id="rId28"/>
    <p:sldId id="9501" r:id="rId29"/>
    <p:sldId id="9451" r:id="rId30"/>
    <p:sldId id="9504" r:id="rId31"/>
    <p:sldId id="9422" r:id="rId32"/>
    <p:sldId id="9425" r:id="rId33"/>
    <p:sldId id="9426" r:id="rId34"/>
    <p:sldId id="9430" r:id="rId35"/>
    <p:sldId id="9377" r:id="rId36"/>
    <p:sldId id="9427" r:id="rId37"/>
    <p:sldId id="262" r:id="rId38"/>
    <p:sldId id="9394" r:id="rId39"/>
    <p:sldId id="9428" r:id="rId40"/>
    <p:sldId id="9429" r:id="rId41"/>
    <p:sldId id="9432" r:id="rId42"/>
    <p:sldId id="9498" r:id="rId43"/>
    <p:sldId id="9499" r:id="rId44"/>
    <p:sldId id="9500" r:id="rId45"/>
    <p:sldId id="9406" r:id="rId46"/>
    <p:sldId id="94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C7A12C-42E4-4A87-94CF-E1EF6D6F0582}">
          <p14:sldIdLst>
            <p14:sldId id="258"/>
          </p14:sldIdLst>
        </p14:section>
        <p14:section name="Politics of Information Access" id="{A4E13AC6-DD1C-4C96-9656-1860C13DBD2E}">
          <p14:sldIdLst>
            <p14:sldId id="9447"/>
            <p14:sldId id="9458"/>
            <p14:sldId id="9464"/>
            <p14:sldId id="9460"/>
            <p14:sldId id="9461"/>
            <p14:sldId id="9462"/>
            <p14:sldId id="9466"/>
            <p14:sldId id="9469"/>
            <p14:sldId id="9467"/>
            <p14:sldId id="9487"/>
          </p14:sldIdLst>
        </p14:section>
        <p14:section name="Big Tech, AI, and the Information Ecosystem" id="{9C4C3ADB-4627-4C20-9483-7065C5970406}">
          <p14:sldIdLst>
            <p14:sldId id="9450"/>
            <p14:sldId id="9470"/>
            <p14:sldId id="9478"/>
            <p14:sldId id="9475"/>
            <p14:sldId id="9486"/>
            <p14:sldId id="9482"/>
            <p14:sldId id="9453"/>
            <p14:sldId id="9496"/>
            <p14:sldId id="9490"/>
            <p14:sldId id="9445"/>
            <p14:sldId id="9503"/>
          </p14:sldIdLst>
        </p14:section>
        <p14:section name="What IR Owes to society" id="{2A0E632F-3119-49C5-8D51-8730C438B813}">
          <p14:sldIdLst>
            <p14:sldId id="9449"/>
            <p14:sldId id="9491"/>
            <p14:sldId id="9492"/>
            <p14:sldId id="9493"/>
            <p14:sldId id="9494"/>
            <p14:sldId id="9501"/>
          </p14:sldIdLst>
        </p14:section>
        <p14:section name="Emancipatory IR" id="{8000B5C1-9A7A-4599-8E3C-D9DCA9496973}">
          <p14:sldIdLst>
            <p14:sldId id="9451"/>
            <p14:sldId id="9504"/>
            <p14:sldId id="9422"/>
            <p14:sldId id="9425"/>
            <p14:sldId id="9426"/>
            <p14:sldId id="9430"/>
            <p14:sldId id="9377"/>
            <p14:sldId id="9427"/>
            <p14:sldId id="262"/>
            <p14:sldId id="9394"/>
            <p14:sldId id="9428"/>
            <p14:sldId id="9429"/>
            <p14:sldId id="9432"/>
            <p14:sldId id="9498"/>
            <p14:sldId id="9499"/>
            <p14:sldId id="9500"/>
            <p14:sldId id="9406"/>
            <p14:sldId id="94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FFF00"/>
    <a:srgbClr val="FF0000"/>
    <a:srgbClr val="FEFEE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3" autoAdjust="0"/>
    <p:restoredTop sz="94926" autoAdjust="0"/>
  </p:normalViewPr>
  <p:slideViewPr>
    <p:cSldViewPr snapToGrid="0">
      <p:cViewPr varScale="1">
        <p:scale>
          <a:sx n="101" d="100"/>
          <a:sy n="101" d="100"/>
        </p:scale>
        <p:origin x="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4857D-744F-40FB-A6E4-4224A645C1B5}" type="datetimeFigureOut">
              <a:rPr lang="en-CA" smtClean="0"/>
              <a:t>2025-12-17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9AD89-B1A4-4D06-BC1F-5ABF10B0875D}" type="slidenum">
              <a:rPr lang="en-CA" smtClean="0"/>
              <a:t>‹#›</a:t>
            </a:fld>
            <a:endParaRPr lang="en-CA"/>
          </a:p>
        </p:txBody>
      </p:sp>
    </p:spTree>
    <p:extLst>
      <p:ext uri="{BB962C8B-B14F-4D97-AF65-F5344CB8AC3E}">
        <p14:creationId xmlns:p14="http://schemas.microsoft.com/office/powerpoint/2010/main" val="63825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032F-B63B-36EB-9C61-6BAB4060E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B9B81-72C0-B846-DB90-08046D3BE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BF717-DF8A-BE95-E074-0090E79E3BE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8191925-9178-881C-1EF3-B0349D9BA5A6}"/>
              </a:ext>
            </a:extLst>
          </p:cNvPr>
          <p:cNvSpPr>
            <a:spLocks noGrp="1"/>
          </p:cNvSpPr>
          <p:nvPr>
            <p:ph type="sldNum" sz="quarter" idx="5"/>
          </p:nvPr>
        </p:nvSpPr>
        <p:spPr/>
        <p:txBody>
          <a:bodyPr/>
          <a:lstStyle/>
          <a:p>
            <a:fld id="{5D29AD89-B1A4-4D06-BC1F-5ABF10B0875D}" type="slidenum">
              <a:rPr lang="en-CA" smtClean="0"/>
              <a:t>3</a:t>
            </a:fld>
            <a:endParaRPr lang="en-CA"/>
          </a:p>
        </p:txBody>
      </p:sp>
    </p:spTree>
    <p:extLst>
      <p:ext uri="{BB962C8B-B14F-4D97-AF65-F5344CB8AC3E}">
        <p14:creationId xmlns:p14="http://schemas.microsoft.com/office/powerpoint/2010/main" val="359847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D29AD89-B1A4-4D06-BC1F-5ABF10B0875D}" type="slidenum">
              <a:rPr lang="en-CA" smtClean="0"/>
              <a:t>34</a:t>
            </a:fld>
            <a:endParaRPr lang="en-CA"/>
          </a:p>
        </p:txBody>
      </p:sp>
    </p:spTree>
    <p:extLst>
      <p:ext uri="{BB962C8B-B14F-4D97-AF65-F5344CB8AC3E}">
        <p14:creationId xmlns:p14="http://schemas.microsoft.com/office/powerpoint/2010/main" val="3202987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35</a:t>
            </a:fld>
            <a:endParaRPr lang="en-CA"/>
          </a:p>
        </p:txBody>
      </p:sp>
    </p:spTree>
    <p:extLst>
      <p:ext uri="{BB962C8B-B14F-4D97-AF65-F5344CB8AC3E}">
        <p14:creationId xmlns:p14="http://schemas.microsoft.com/office/powerpoint/2010/main" val="2435874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37</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38</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40</a:t>
            </a:fld>
            <a:endParaRPr lang="en-CA"/>
          </a:p>
        </p:txBody>
      </p:sp>
    </p:spTree>
    <p:extLst>
      <p:ext uri="{BB962C8B-B14F-4D97-AF65-F5344CB8AC3E}">
        <p14:creationId xmlns:p14="http://schemas.microsoft.com/office/powerpoint/2010/main" val="2054555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25AAD-6745-E038-4DDF-2C0C1ED39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D606A-0951-7285-3E97-6B405F553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A493E-24D9-BB58-9702-ACF355265D5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1E7D26C-90CD-BC0A-15F7-F9E3D1101278}"/>
              </a:ext>
            </a:extLst>
          </p:cNvPr>
          <p:cNvSpPr>
            <a:spLocks noGrp="1"/>
          </p:cNvSpPr>
          <p:nvPr>
            <p:ph type="sldNum" sz="quarter" idx="5"/>
          </p:nvPr>
        </p:nvSpPr>
        <p:spPr/>
        <p:txBody>
          <a:bodyPr/>
          <a:lstStyle/>
          <a:p>
            <a:fld id="{5D29AD89-B1A4-4D06-BC1F-5ABF10B0875D}" type="slidenum">
              <a:rPr lang="en-CA" smtClean="0"/>
              <a:t>4</a:t>
            </a:fld>
            <a:endParaRPr lang="en-CA"/>
          </a:p>
        </p:txBody>
      </p:sp>
    </p:spTree>
    <p:extLst>
      <p:ext uri="{BB962C8B-B14F-4D97-AF65-F5344CB8AC3E}">
        <p14:creationId xmlns:p14="http://schemas.microsoft.com/office/powerpoint/2010/main" val="296020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D9DB-5902-D4A9-206B-160D6D6A0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A473B-9C90-162F-22AD-78F5D0677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A50FA-A0F1-40C6-9FAB-4FD0EB6402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4E8AC19-3A08-EC9F-CEB7-71D32C630463}"/>
              </a:ext>
            </a:extLst>
          </p:cNvPr>
          <p:cNvSpPr>
            <a:spLocks noGrp="1"/>
          </p:cNvSpPr>
          <p:nvPr>
            <p:ph type="sldNum" sz="quarter" idx="5"/>
          </p:nvPr>
        </p:nvSpPr>
        <p:spPr/>
        <p:txBody>
          <a:bodyPr/>
          <a:lstStyle/>
          <a:p>
            <a:fld id="{5D29AD89-B1A4-4D06-BC1F-5ABF10B0875D}" type="slidenum">
              <a:rPr lang="en-CA" smtClean="0"/>
              <a:t>5</a:t>
            </a:fld>
            <a:endParaRPr lang="en-CA"/>
          </a:p>
        </p:txBody>
      </p:sp>
    </p:spTree>
    <p:extLst>
      <p:ext uri="{BB962C8B-B14F-4D97-AF65-F5344CB8AC3E}">
        <p14:creationId xmlns:p14="http://schemas.microsoft.com/office/powerpoint/2010/main" val="308370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88701-32F0-CBF9-B514-D353A4E37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41B65-79DD-B097-69F8-A97F79E57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BA1B5-193A-78C5-6952-DE061C9F518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A80DAB5-ACC8-2DAA-2FB7-0D582C884611}"/>
              </a:ext>
            </a:extLst>
          </p:cNvPr>
          <p:cNvSpPr>
            <a:spLocks noGrp="1"/>
          </p:cNvSpPr>
          <p:nvPr>
            <p:ph type="sldNum" sz="quarter" idx="5"/>
          </p:nvPr>
        </p:nvSpPr>
        <p:spPr/>
        <p:txBody>
          <a:bodyPr/>
          <a:lstStyle/>
          <a:p>
            <a:fld id="{5D29AD89-B1A4-4D06-BC1F-5ABF10B0875D}" type="slidenum">
              <a:rPr lang="en-CA" smtClean="0"/>
              <a:t>6</a:t>
            </a:fld>
            <a:endParaRPr lang="en-CA"/>
          </a:p>
        </p:txBody>
      </p:sp>
    </p:spTree>
    <p:extLst>
      <p:ext uri="{BB962C8B-B14F-4D97-AF65-F5344CB8AC3E}">
        <p14:creationId xmlns:p14="http://schemas.microsoft.com/office/powerpoint/2010/main" val="369391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6D02-12A9-5F15-73AF-876F28221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CAB45-93EA-4FC2-52AF-FD8910D30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09F3A-B277-810D-36B4-E2B96472418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2F86C01-29A7-A2B5-22BD-8D3170133DE6}"/>
              </a:ext>
            </a:extLst>
          </p:cNvPr>
          <p:cNvSpPr>
            <a:spLocks noGrp="1"/>
          </p:cNvSpPr>
          <p:nvPr>
            <p:ph type="sldNum" sz="quarter" idx="5"/>
          </p:nvPr>
        </p:nvSpPr>
        <p:spPr/>
        <p:txBody>
          <a:bodyPr/>
          <a:lstStyle/>
          <a:p>
            <a:fld id="{5D29AD89-B1A4-4D06-BC1F-5ABF10B0875D}" type="slidenum">
              <a:rPr lang="en-CA" smtClean="0"/>
              <a:t>7</a:t>
            </a:fld>
            <a:endParaRPr lang="en-CA"/>
          </a:p>
        </p:txBody>
      </p:sp>
    </p:spTree>
    <p:extLst>
      <p:ext uri="{BB962C8B-B14F-4D97-AF65-F5344CB8AC3E}">
        <p14:creationId xmlns:p14="http://schemas.microsoft.com/office/powerpoint/2010/main" val="373558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166A-39DB-DB99-60C1-1ED723013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50D1E-7BD6-114F-4564-473AFC289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F6759-1FCB-92C7-3F85-D64B9E2D418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863CA6C-1A78-F2E9-2DFD-56C593C3623A}"/>
              </a:ext>
            </a:extLst>
          </p:cNvPr>
          <p:cNvSpPr>
            <a:spLocks noGrp="1"/>
          </p:cNvSpPr>
          <p:nvPr>
            <p:ph type="sldNum" sz="quarter" idx="5"/>
          </p:nvPr>
        </p:nvSpPr>
        <p:spPr/>
        <p:txBody>
          <a:bodyPr/>
          <a:lstStyle/>
          <a:p>
            <a:fld id="{5D29AD89-B1A4-4D06-BC1F-5ABF10B0875D}" type="slidenum">
              <a:rPr lang="en-CA" smtClean="0"/>
              <a:t>8</a:t>
            </a:fld>
            <a:endParaRPr lang="en-CA"/>
          </a:p>
        </p:txBody>
      </p:sp>
    </p:spTree>
    <p:extLst>
      <p:ext uri="{BB962C8B-B14F-4D97-AF65-F5344CB8AC3E}">
        <p14:creationId xmlns:p14="http://schemas.microsoft.com/office/powerpoint/2010/main" val="351507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E26C-0EBF-1927-63E8-44AF412CB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A84B-B997-442C-FEA0-19AE85319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615D-06C6-B158-B349-BAAFF06065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5D8D063-952A-FD1F-22EE-4F1EDDF0C563}"/>
              </a:ext>
            </a:extLst>
          </p:cNvPr>
          <p:cNvSpPr>
            <a:spLocks noGrp="1"/>
          </p:cNvSpPr>
          <p:nvPr>
            <p:ph type="sldNum" sz="quarter" idx="5"/>
          </p:nvPr>
        </p:nvSpPr>
        <p:spPr/>
        <p:txBody>
          <a:bodyPr/>
          <a:lstStyle/>
          <a:p>
            <a:fld id="{4B4E8C47-0BA1-4F6C-9D80-C7C274FEB5B2}" type="slidenum">
              <a:rPr lang="en-CA" smtClean="0"/>
              <a:t>9</a:t>
            </a:fld>
            <a:endParaRPr lang="en-CA"/>
          </a:p>
        </p:txBody>
      </p:sp>
    </p:spTree>
    <p:extLst>
      <p:ext uri="{BB962C8B-B14F-4D97-AF65-F5344CB8AC3E}">
        <p14:creationId xmlns:p14="http://schemas.microsoft.com/office/powerpoint/2010/main" val="284544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D29AD89-B1A4-4D06-BC1F-5ABF10B0875D}" type="slidenum">
              <a:rPr lang="en-CA" smtClean="0"/>
              <a:t>20</a:t>
            </a:fld>
            <a:endParaRPr lang="en-CA"/>
          </a:p>
        </p:txBody>
      </p:sp>
    </p:spTree>
    <p:extLst>
      <p:ext uri="{BB962C8B-B14F-4D97-AF65-F5344CB8AC3E}">
        <p14:creationId xmlns:p14="http://schemas.microsoft.com/office/powerpoint/2010/main" val="95887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D29AD89-B1A4-4D06-BC1F-5ABF10B0875D}" type="slidenum">
              <a:rPr lang="en-CA" smtClean="0"/>
              <a:t>25</a:t>
            </a:fld>
            <a:endParaRPr lang="en-CA"/>
          </a:p>
        </p:txBody>
      </p:sp>
    </p:spTree>
    <p:extLst>
      <p:ext uri="{BB962C8B-B14F-4D97-AF65-F5344CB8AC3E}">
        <p14:creationId xmlns:p14="http://schemas.microsoft.com/office/powerpoint/2010/main" val="115797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059A-8160-AA5F-C6F8-DCBD56A74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84F6839-17FC-059C-148D-AF820E6CE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16E2FB4-C712-D6F8-8969-F603FCB6711F}"/>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9829BFA0-C3A0-745D-EFD4-9F8D15E2EE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C54908-3385-D085-7B9A-CA3243B4191A}"/>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61117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9FF-353A-C7D3-39DE-5931C9D55EC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77F3FD0-0C94-EA2A-E12B-ED03AD79A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C65AE3-5001-DFC8-8FD6-57E10B6BD7AD}"/>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3C96B23B-9907-17BE-94E2-08BE42698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54979F-B4E5-50A3-389C-DD08C0F7DE13}"/>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53427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5189E-1B25-5355-B333-EBE78EA5F6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69F4FA-8BA1-FF4D-6854-5252D2555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FC0D36-2654-107F-104A-D4331AC336CC}"/>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4AA38DB4-8130-6851-C815-33F0623287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A1D71B-A485-B8F4-64D1-EE7B94CF370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82307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A984-3686-0EBC-7284-5A426547B5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DF6199E-A339-F281-C014-7DB2CF48B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239718-8D4B-87B1-2DDC-54B7A9C6554F}"/>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92065966-66C3-4CF5-2A30-997EDB95A0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C26151-0ED4-8720-774F-FA1465692105}"/>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05462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16B7-1817-CA24-26BB-AC68C6466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3C9416-F0FB-1F4D-3293-310DD425B8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9755FE-5DBE-7F22-CA78-10368C1EDB08}"/>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9CB6332A-7BC0-BA82-1F5C-3A51108C23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E16272-665B-E203-AC56-12AB8B4D54A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58734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F350-2FAE-AC09-C691-DC59282C32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437562-24D3-AD39-1FC4-DA4CF3F78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76F4FF-39BF-0425-12D7-A12563045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F870FF-7E0E-120A-30A4-524D59F8BE21}"/>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6" name="Footer Placeholder 5">
            <a:extLst>
              <a:ext uri="{FF2B5EF4-FFF2-40B4-BE49-F238E27FC236}">
                <a16:creationId xmlns:a16="http://schemas.microsoft.com/office/drawing/2014/main" id="{6030E8CE-A91D-1B88-27E2-543A776EB9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C2F8B4-8ADE-B1F8-A922-F2B7B939AC78}"/>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19107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B229-753C-0E17-4810-5D57C75295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4B8CB1-AE7E-9779-07BC-171D36F38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483AD-0C12-D43A-8BFC-47A1A492A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8479BE-B87E-2F6C-0A69-09419B46B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61D6F-310C-BDCD-CDE3-7E70541F3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9F11A1-0F08-11E4-183A-B36F52B60C1F}"/>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8" name="Footer Placeholder 7">
            <a:extLst>
              <a:ext uri="{FF2B5EF4-FFF2-40B4-BE49-F238E27FC236}">
                <a16:creationId xmlns:a16="http://schemas.microsoft.com/office/drawing/2014/main" id="{E5DDF851-FE6D-4125-83EF-901E048AB88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7EDB346-B67A-B169-4BCF-256B83666572}"/>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32687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D58B-BDA3-BFEB-2F80-6BF1634E128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262A57F-54D2-36A5-3659-2E010289E59F}"/>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4" name="Footer Placeholder 3">
            <a:extLst>
              <a:ext uri="{FF2B5EF4-FFF2-40B4-BE49-F238E27FC236}">
                <a16:creationId xmlns:a16="http://schemas.microsoft.com/office/drawing/2014/main" id="{D11B2A50-FB8B-7549-32AB-485F0F00664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B50970-4CDD-3897-AB13-464CBB55456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75852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1E069-1814-D411-C273-109BE58F718C}"/>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3" name="Footer Placeholder 2">
            <a:extLst>
              <a:ext uri="{FF2B5EF4-FFF2-40B4-BE49-F238E27FC236}">
                <a16:creationId xmlns:a16="http://schemas.microsoft.com/office/drawing/2014/main" id="{DAB41D16-6E0E-5646-9418-C3F9C5104F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C3D6EB4-DA55-68A4-6FA2-FD7A75B17D97}"/>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18419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516A-7C0E-6CBA-BEDE-1FEC20385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09714C-20F9-E5AF-9D0C-932E3D26E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FC58F7-6E4F-00DB-BA67-BC45511B5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A1F8B-413D-B43B-5B1A-F9213958ED7B}"/>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6" name="Footer Placeholder 5">
            <a:extLst>
              <a:ext uri="{FF2B5EF4-FFF2-40B4-BE49-F238E27FC236}">
                <a16:creationId xmlns:a16="http://schemas.microsoft.com/office/drawing/2014/main" id="{70DC4017-18F7-7E60-E3E2-586FD226B4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E3AF7D-72F3-954E-735A-BE5A8D2A6B7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8078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389C-D890-D53A-159A-085F832A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DAD75A7-960B-D502-901E-40AA38330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E556257-229A-615E-8AF2-F53541856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0FDA6-4FE2-635C-F439-E865AA80408A}"/>
              </a:ext>
            </a:extLst>
          </p:cNvPr>
          <p:cNvSpPr>
            <a:spLocks noGrp="1"/>
          </p:cNvSpPr>
          <p:nvPr>
            <p:ph type="dt" sz="half" idx="10"/>
          </p:nvPr>
        </p:nvSpPr>
        <p:spPr/>
        <p:txBody>
          <a:bodyPr/>
          <a:lstStyle/>
          <a:p>
            <a:fld id="{EC8125D6-E3C5-4ACF-BB68-6D02BA393562}" type="datetimeFigureOut">
              <a:rPr lang="en-CA" smtClean="0"/>
              <a:t>2025-12-17</a:t>
            </a:fld>
            <a:endParaRPr lang="en-CA"/>
          </a:p>
        </p:txBody>
      </p:sp>
      <p:sp>
        <p:nvSpPr>
          <p:cNvPr id="6" name="Footer Placeholder 5">
            <a:extLst>
              <a:ext uri="{FF2B5EF4-FFF2-40B4-BE49-F238E27FC236}">
                <a16:creationId xmlns:a16="http://schemas.microsoft.com/office/drawing/2014/main" id="{7F451EFE-86AA-2692-4E6F-293DED7DA8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85A8FD-F18D-652F-EB92-D134EBDBDDC4}"/>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40185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C9C86-D864-1006-C294-B53A35F90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65ECB94-2856-B2CA-EF3E-90629BA30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D88612-D8AA-8599-4D3F-93955E17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8125D6-E3C5-4ACF-BB68-6D02BA393562}" type="datetimeFigureOut">
              <a:rPr lang="en-CA" smtClean="0"/>
              <a:t>2025-12-17</a:t>
            </a:fld>
            <a:endParaRPr lang="en-CA"/>
          </a:p>
        </p:txBody>
      </p:sp>
      <p:sp>
        <p:nvSpPr>
          <p:cNvPr id="5" name="Footer Placeholder 4">
            <a:extLst>
              <a:ext uri="{FF2B5EF4-FFF2-40B4-BE49-F238E27FC236}">
                <a16:creationId xmlns:a16="http://schemas.microsoft.com/office/drawing/2014/main" id="{9463A565-ADB0-270E-4999-F74B1FAEF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3178795-BEE7-FA85-929A-EEF6BC9A4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5B785D-79A5-40DB-A761-0EBD0D32FA3B}" type="slidenum">
              <a:rPr lang="en-CA" smtClean="0"/>
              <a:t>‹#›</a:t>
            </a:fld>
            <a:endParaRPr lang="en-CA"/>
          </a:p>
        </p:txBody>
      </p:sp>
    </p:spTree>
    <p:extLst>
      <p:ext uri="{BB962C8B-B14F-4D97-AF65-F5344CB8AC3E}">
        <p14:creationId xmlns:p14="http://schemas.microsoft.com/office/powerpoint/2010/main" val="4282626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4.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jpeg"/><Relationship Id="rId4" Type="http://schemas.openxmlformats.org/officeDocument/2006/relationships/image" Target="../media/image86.png"/><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hyperlink" Target="https://bhaskar-mitra.github.io/posts/2025/07/16/why-i-am-leaving-big-tech/" TargetMode="External"/><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link.springer.com/chapter/10.1007/978-3-031-73147-1_7"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arxiv.org/abs/2509.1914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png"/><Relationship Id="rId15" Type="http://schemas.openxmlformats.org/officeDocument/2006/relationships/hyperlink" Target="https://dl.acm.org/doi/10.1177/0894439313506838" TargetMode="External"/><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bhaskar-mitra.github.io/posts/2025/09/01/what-is-ir-for-good/" TargetMode="Externa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3" Type="http://schemas.openxmlformats.org/officeDocument/2006/relationships/image" Target="../media/image6.png"/><Relationship Id="rId7" Type="http://schemas.openxmlformats.org/officeDocument/2006/relationships/hyperlink" Target="https://www.vecteezy.com/vector-art/21390084-climate-change-logo-vector" TargetMode="External"/><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7.png"/><Relationship Id="rId15" Type="http://schemas.openxmlformats.org/officeDocument/2006/relationships/hyperlink" Target="https://www.freepik.com/premium-photo/tank-illustration-transportation-illustrationgenerative-ai_49184809.htm" TargetMode="External"/><Relationship Id="rId10" Type="http://schemas.openxmlformats.org/officeDocument/2006/relationships/image" Target="../media/image9.png"/><Relationship Id="rId4" Type="http://schemas.microsoft.com/office/2007/relationships/hdphoto" Target="../media/hdphoto3.wdp"/><Relationship Id="rId9" Type="http://schemas.openxmlformats.org/officeDocument/2006/relationships/hyperlink" Target="https://pl.wikipedia.org/wiki/SARS-CoV-2" TargetMode="External"/><Relationship Id="rId1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8.xml"/><Relationship Id="rId4" Type="http://schemas.openxmlformats.org/officeDocument/2006/relationships/hyperlink" Target="https://irrj.org/article/view/24531"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irrj.org/article/view/24531" TargetMode="External"/><Relationship Id="rId3" Type="http://schemas.openxmlformats.org/officeDocument/2006/relationships/image" Target="../media/image135.svg"/><Relationship Id="rId7" Type="http://schemas.openxmlformats.org/officeDocument/2006/relationships/image" Target="../media/image139.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hyperlink" Target="https://irrj.org/article/view/24531" TargetMode="External"/><Relationship Id="rId3" Type="http://schemas.openxmlformats.org/officeDocument/2006/relationships/image" Target="../media/image137.svg"/><Relationship Id="rId7" Type="http://schemas.openxmlformats.org/officeDocument/2006/relationships/image" Target="../media/image135.sv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9.svg"/><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40.png"/><Relationship Id="rId7"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link.springer.com/chapter/10.1007/978-3-031-73147-1_7" TargetMode="External"/><Relationship Id="rId5" Type="http://schemas.openxmlformats.org/officeDocument/2006/relationships/hyperlink" Target="https://link.springer.com/book/9783031731464" TargetMode="External"/><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hyperlink" Target="https://link.springer.com/chapter/10.1007/978-3-031-73147-1_7"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irrj.org/article/view/24531" TargetMode="External"/><Relationship Id="rId3" Type="http://schemas.openxmlformats.org/officeDocument/2006/relationships/image" Target="../media/image135.svg"/><Relationship Id="rId7" Type="http://schemas.openxmlformats.org/officeDocument/2006/relationships/image" Target="../media/image137.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9.svg"/><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hyperlink" Target="https://irrj.org/article/view/1965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8" Type="http://schemas.openxmlformats.org/officeDocument/2006/relationships/hyperlink" Target="https://irrj.org/article/view/24531" TargetMode="External"/><Relationship Id="rId3" Type="http://schemas.openxmlformats.org/officeDocument/2006/relationships/image" Target="../media/image135.svg"/><Relationship Id="rId7" Type="http://schemas.openxmlformats.org/officeDocument/2006/relationships/image" Target="../media/image139.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png"/><Relationship Id="rId7" Type="http://schemas.openxmlformats.org/officeDocument/2006/relationships/hyperlink" Target="https://www.vecteezy.com/vector-art/21390084-climate-change-logo-vector" TargetMode="Externa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svg"/><Relationship Id="rId17" Type="http://schemas.openxmlformats.org/officeDocument/2006/relationships/hyperlink" Target="https://irrj.org/article/view/24531" TargetMode="External"/><Relationship Id="rId2" Type="http://schemas.openxmlformats.org/officeDocument/2006/relationships/notesSlide" Target="../notesSlides/notesSlide14.xml"/><Relationship Id="rId16" Type="http://schemas.openxmlformats.org/officeDocument/2006/relationships/image" Target="../media/image158.svg"/><Relationship Id="rId1" Type="http://schemas.openxmlformats.org/officeDocument/2006/relationships/slideLayout" Target="../slideLayouts/slideLayout6.xml"/><Relationship Id="rId6" Type="http://schemas.openxmlformats.org/officeDocument/2006/relationships/image" Target="../media/image148.sv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 Id="rId14" Type="http://schemas.openxmlformats.org/officeDocument/2006/relationships/image" Target="../media/image156.svg"/></Relationships>
</file>

<file path=ppt/slides/_rels/slide41.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techpolicy.press/the-whiteness-of-mastodon/" TargetMode="External"/><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43.xml.rels><?xml version="1.0" encoding="UTF-8" standalone="yes"?>
<Relationships xmlns="http://schemas.openxmlformats.org/package/2006/relationships"><Relationship Id="rId3" Type="http://schemas.openxmlformats.org/officeDocument/2006/relationships/hyperlink" Target="https://bhaskar-mitra.github.io/reading/" TargetMode="External"/><Relationship Id="rId2" Type="http://schemas.openxmlformats.org/officeDocument/2006/relationships/image" Target="../media/image16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bhaskar-mitra.github.io/reading/" TargetMode="External"/><Relationship Id="rId2" Type="http://schemas.openxmlformats.org/officeDocument/2006/relationships/image" Target="../media/image16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pl.wikipedia.org/wiki/SARS-CoV-2" TargetMode="External"/><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microsoft.com/office/2007/relationships/hdphoto" Target="../media/hdphoto3.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7.png"/><Relationship Id="rId5" Type="http://schemas.openxmlformats.org/officeDocument/2006/relationships/image" Target="../media/image9.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34.png"/><Relationship Id="rId5" Type="http://schemas.openxmlformats.org/officeDocument/2006/relationships/image" Target="../media/image10.pn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freepik.com/premium-photo/tank-illustration-transportation-illustrationgenerative-ai_49184809.htm" TargetMode="External"/><Relationship Id="rId11" Type="http://schemas.openxmlformats.org/officeDocument/2006/relationships/image" Target="../media/image39.png"/><Relationship Id="rId5" Type="http://schemas.openxmlformats.org/officeDocument/2006/relationships/image" Target="../media/image11.jpg"/><Relationship Id="rId10"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istockphoto.com/illustrations/protest" TargetMode="External"/><Relationship Id="rId5" Type="http://schemas.openxmlformats.org/officeDocument/2006/relationships/image" Target="../media/image41.jpeg"/><Relationship Id="rId4" Type="http://schemas.openxmlformats.org/officeDocument/2006/relationships/hyperlink" Target="https://www.vecteezy.com/vector-art/33531746-crowd-of-protesters-people-protesters-protest-revolution-conflict-vector-illustr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3E9CF-3C70-14CE-F628-817C5E0EAF2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0D9D044-E42B-5F3B-3766-2D20840562D4}"/>
              </a:ext>
            </a:extLst>
          </p:cNvPr>
          <p:cNvGrpSpPr/>
          <p:nvPr/>
        </p:nvGrpSpPr>
        <p:grpSpPr>
          <a:xfrm>
            <a:off x="2856731" y="2222919"/>
            <a:ext cx="6478539" cy="636952"/>
            <a:chOff x="4557370" y="2481472"/>
            <a:chExt cx="6478539" cy="636952"/>
          </a:xfrm>
        </p:grpSpPr>
        <p:sp>
          <p:nvSpPr>
            <p:cNvPr id="5" name="Rectangle: Rounded Corners 4">
              <a:extLst>
                <a:ext uri="{FF2B5EF4-FFF2-40B4-BE49-F238E27FC236}">
                  <a16:creationId xmlns:a16="http://schemas.microsoft.com/office/drawing/2014/main" id="{F83DEDFB-5496-4E8F-43A1-E39BCE5159D5}"/>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DD9D2955-B834-055E-A8F0-BEFBEE35C552}"/>
                </a:ext>
              </a:extLst>
            </p:cNvPr>
            <p:cNvSpPr txBox="1"/>
            <p:nvPr/>
          </p:nvSpPr>
          <p:spPr>
            <a:xfrm>
              <a:off x="4696358" y="2569115"/>
              <a:ext cx="5714978" cy="461665"/>
            </a:xfrm>
            <a:prstGeom prst="rect">
              <a:avLst/>
            </a:prstGeom>
            <a:noFill/>
          </p:spPr>
          <p:txBody>
            <a:bodyPr wrap="square">
              <a:spAutoFit/>
            </a:bodyPr>
            <a:lstStyle/>
            <a:p>
              <a:r>
                <a:rPr lang="en-CA" sz="2400" dirty="0"/>
                <a:t>Emancipatory Information Retrieval</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73473BE9-34F5-1636-4C5D-0AD93C2D1A1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6EAE730-0995-1965-DDA6-DA7BE43A2D16}"/>
              </a:ext>
            </a:extLst>
          </p:cNvPr>
          <p:cNvSpPr txBox="1"/>
          <p:nvPr/>
        </p:nvSpPr>
        <p:spPr>
          <a:xfrm>
            <a:off x="3879495" y="4256411"/>
            <a:ext cx="4433011" cy="754053"/>
          </a:xfrm>
          <a:prstGeom prst="rect">
            <a:avLst/>
          </a:prstGeom>
          <a:noFill/>
        </p:spPr>
        <p:txBody>
          <a:bodyPr wrap="square" rtlCol="0" anchor="t">
            <a:spAutoFit/>
          </a:bodyPr>
          <a:lstStyle/>
          <a:p>
            <a:pPr algn="ctr">
              <a:spcBef>
                <a:spcPts val="600"/>
              </a:spcBef>
            </a:pPr>
            <a:r>
              <a:rPr lang="en-CA" sz="2000" b="1" dirty="0"/>
              <a:t>Bhaskar Mitra </a:t>
            </a:r>
            <a:r>
              <a:rPr lang="en-CA" dirty="0"/>
              <a:t>(he/him)</a:t>
            </a:r>
            <a:endParaRPr lang="en-CA" sz="2000" dirty="0"/>
          </a:p>
          <a:p>
            <a:pPr algn="ctr">
              <a:spcBef>
                <a:spcPts val="600"/>
              </a:spcBef>
            </a:pPr>
            <a:r>
              <a:rPr lang="en-CA" dirty="0" err="1"/>
              <a:t>Tiohtià:ke</a:t>
            </a:r>
            <a:r>
              <a:rPr lang="en-CA" dirty="0"/>
              <a:t> / Montréal, Canada</a:t>
            </a:r>
          </a:p>
        </p:txBody>
      </p:sp>
      <p:sp>
        <p:nvSpPr>
          <p:cNvPr id="12" name="TextBox 11">
            <a:extLst>
              <a:ext uri="{FF2B5EF4-FFF2-40B4-BE49-F238E27FC236}">
                <a16:creationId xmlns:a16="http://schemas.microsoft.com/office/drawing/2014/main" id="{03BD8967-9549-CEAA-E4C4-E5B5547725FB}"/>
              </a:ext>
            </a:extLst>
          </p:cNvPr>
          <p:cNvSpPr txBox="1"/>
          <p:nvPr/>
        </p:nvSpPr>
        <p:spPr>
          <a:xfrm>
            <a:off x="1896547" y="3033508"/>
            <a:ext cx="8398906" cy="707886"/>
          </a:xfrm>
          <a:prstGeom prst="rect">
            <a:avLst/>
          </a:prstGeom>
          <a:noFill/>
        </p:spPr>
        <p:txBody>
          <a:bodyPr wrap="square" rtlCol="0" anchor="ctr">
            <a:spAutoFit/>
          </a:bodyPr>
          <a:lstStyle/>
          <a:p>
            <a:pPr algn="ctr"/>
            <a:r>
              <a:rPr lang="en-CA" sz="2000" dirty="0">
                <a:solidFill>
                  <a:schemeClr val="tx1">
                    <a:lumMod val="65000"/>
                    <a:lumOff val="35000"/>
                  </a:schemeClr>
                </a:solidFill>
              </a:rPr>
              <a:t>Radically Reorienting Information Retrieval Research to</a:t>
            </a:r>
          </a:p>
          <a:p>
            <a:pPr algn="ctr"/>
            <a:r>
              <a:rPr lang="en-CA" sz="2000" dirty="0">
                <a:solidFill>
                  <a:schemeClr val="tx1">
                    <a:lumMod val="65000"/>
                    <a:lumOff val="35000"/>
                  </a:schemeClr>
                </a:solidFill>
              </a:rPr>
              <a:t>Resist </a:t>
            </a:r>
            <a:r>
              <a:rPr lang="en-US" sz="2000" dirty="0">
                <a:solidFill>
                  <a:schemeClr val="tx1">
                    <a:lumMod val="65000"/>
                    <a:lumOff val="35000"/>
                  </a:schemeClr>
                </a:solidFill>
              </a:rPr>
              <a:t>Corporate and Authoritarian Capture of our Information Ecosystems</a:t>
            </a:r>
            <a:endParaRPr lang="en-CA" sz="2000" dirty="0">
              <a:solidFill>
                <a:schemeClr val="tx1">
                  <a:lumMod val="65000"/>
                  <a:lumOff val="35000"/>
                </a:schemeClr>
              </a:solidFill>
            </a:endParaRPr>
          </a:p>
        </p:txBody>
      </p:sp>
      <p:sp>
        <p:nvSpPr>
          <p:cNvPr id="13" name="TextBox 12">
            <a:extLst>
              <a:ext uri="{FF2B5EF4-FFF2-40B4-BE49-F238E27FC236}">
                <a16:creationId xmlns:a16="http://schemas.microsoft.com/office/drawing/2014/main" id="{9637B95C-4CFC-81AB-FDCD-AE7128B922CA}"/>
              </a:ext>
            </a:extLst>
          </p:cNvPr>
          <p:cNvSpPr txBox="1"/>
          <p:nvPr/>
        </p:nvSpPr>
        <p:spPr>
          <a:xfrm>
            <a:off x="3289385" y="128994"/>
            <a:ext cx="8793690" cy="523220"/>
          </a:xfrm>
          <a:prstGeom prst="rect">
            <a:avLst/>
          </a:prstGeom>
          <a:solidFill>
            <a:schemeClr val="bg1">
              <a:lumMod val="95000"/>
            </a:schemeClr>
          </a:solidFill>
          <a:ln>
            <a:solidFill>
              <a:schemeClr val="bg1">
                <a:lumMod val="75000"/>
              </a:schemeClr>
            </a:solidFill>
          </a:ln>
        </p:spPr>
        <p:txBody>
          <a:bodyPr wrap="square" rtlCol="0">
            <a:spAutoFit/>
          </a:bodyPr>
          <a:lstStyle/>
          <a:p>
            <a:r>
              <a:rPr lang="en-CA" sz="1400" dirty="0">
                <a:solidFill>
                  <a:srgbClr val="FF0000"/>
                </a:solidFill>
                <a:latin typeface="Aptos SemiBold" panose="020B0004020202020204" pitchFamily="34" charset="0"/>
              </a:rPr>
              <a:t>Content Warning: The following presentation includes references and discussions of reproductive rights, coloniality, classism, racism, misogyny, transphobia, casteism, ableism, political violence, war, and genocide</a:t>
            </a:r>
          </a:p>
        </p:txBody>
      </p:sp>
      <p:grpSp>
        <p:nvGrpSpPr>
          <p:cNvPr id="22" name="Group 21">
            <a:extLst>
              <a:ext uri="{FF2B5EF4-FFF2-40B4-BE49-F238E27FC236}">
                <a16:creationId xmlns:a16="http://schemas.microsoft.com/office/drawing/2014/main" id="{94BB1B68-8380-C9DB-AD97-51D9FF775BD7}"/>
              </a:ext>
            </a:extLst>
          </p:cNvPr>
          <p:cNvGrpSpPr/>
          <p:nvPr/>
        </p:nvGrpSpPr>
        <p:grpSpPr>
          <a:xfrm>
            <a:off x="148570" y="4706795"/>
            <a:ext cx="1747977" cy="2022211"/>
            <a:chOff x="201778" y="116370"/>
            <a:chExt cx="1747977" cy="2022211"/>
          </a:xfrm>
        </p:grpSpPr>
        <p:pic>
          <p:nvPicPr>
            <p:cNvPr id="23" name="Picture 22" descr="A qr code with a fist in the middle&#10;&#10;AI-generated content may be incorrect.">
              <a:extLst>
                <a:ext uri="{FF2B5EF4-FFF2-40B4-BE49-F238E27FC236}">
                  <a16:creationId xmlns:a16="http://schemas.microsoft.com/office/drawing/2014/main" id="{5DFCB9FA-1FC5-3E28-FA59-BCEEF2962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78" y="390604"/>
              <a:ext cx="1747977" cy="1747977"/>
            </a:xfrm>
            <a:prstGeom prst="rect">
              <a:avLst/>
            </a:prstGeom>
          </p:spPr>
        </p:pic>
        <p:sp>
          <p:nvSpPr>
            <p:cNvPr id="24" name="TextBox 23">
              <a:extLst>
                <a:ext uri="{FF2B5EF4-FFF2-40B4-BE49-F238E27FC236}">
                  <a16:creationId xmlns:a16="http://schemas.microsoft.com/office/drawing/2014/main" id="{DEA05146-6463-8E3C-BF34-B3AD941A885D}"/>
                </a:ext>
              </a:extLst>
            </p:cNvPr>
            <p:cNvSpPr txBox="1"/>
            <p:nvPr/>
          </p:nvSpPr>
          <p:spPr>
            <a:xfrm>
              <a:off x="201778" y="116370"/>
              <a:ext cx="1741820" cy="338554"/>
            </a:xfrm>
            <a:prstGeom prst="rect">
              <a:avLst/>
            </a:prstGeom>
            <a:noFill/>
          </p:spPr>
          <p:txBody>
            <a:bodyPr wrap="square" rtlCol="0" anchor="b">
              <a:spAutoFit/>
            </a:bodyPr>
            <a:lstStyle/>
            <a:p>
              <a:pPr algn="ctr"/>
              <a:r>
                <a:rPr lang="en-CA" sz="1600" dirty="0">
                  <a:latin typeface="Aptos SemiBold" panose="020B0004020202020204" pitchFamily="34" charset="0"/>
                </a:rPr>
                <a:t>Download slides</a:t>
              </a:r>
            </a:p>
          </p:txBody>
        </p:sp>
      </p:grpSp>
      <p:grpSp>
        <p:nvGrpSpPr>
          <p:cNvPr id="25" name="Group 24">
            <a:extLst>
              <a:ext uri="{FF2B5EF4-FFF2-40B4-BE49-F238E27FC236}">
                <a16:creationId xmlns:a16="http://schemas.microsoft.com/office/drawing/2014/main" id="{AF75302D-D783-001D-A7DF-44F641E5282F}"/>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4CB5DB73-F074-59B6-2352-8DF162F9B2BA}"/>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26B97CB4-E3A3-D676-B4F1-500374065CB5}"/>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1CFFE589-AB91-6B27-C312-45552491EAE4}"/>
                  </a:ext>
                </a:extLst>
              </p:cNvPr>
              <p:cNvPicPr>
                <a:picLocks noChangeAspect="1"/>
              </p:cNvPicPr>
              <p:nvPr/>
            </p:nvPicPr>
            <p:blipFill>
              <a:blip r:embed="rId5">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9AA549F6-AB19-E7BA-F162-46C73BE0BFB6}"/>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69AA8786-AE77-DA7D-A0D7-A65FAF62E8F9}"/>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499494D8-0375-B1CD-1B76-A813B02918B4}"/>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4E0AAA93-D957-615E-AD6E-602F7F91FD68}"/>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226E594C-8C50-C5B3-0F02-78AE7EDA353E}"/>
                  </a:ext>
                </a:extLst>
              </p:cNvPr>
              <p:cNvPicPr>
                <a:picLocks noChangeAspect="1"/>
              </p:cNvPicPr>
              <p:nvPr/>
            </p:nvPicPr>
            <p:blipFill>
              <a:blip r:embed="rId8">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2F12A1D5-8EFC-9A2F-58CC-04EDF27C8F6C}"/>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spTree>
    <p:extLst>
      <p:ext uri="{BB962C8B-B14F-4D97-AF65-F5344CB8AC3E}">
        <p14:creationId xmlns:p14="http://schemas.microsoft.com/office/powerpoint/2010/main" val="2459896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939A-35D1-82A0-F454-08C9850822C4}"/>
              </a:ext>
            </a:extLst>
          </p:cNvPr>
          <p:cNvSpPr>
            <a:spLocks noGrp="1"/>
          </p:cNvSpPr>
          <p:nvPr>
            <p:ph type="title"/>
          </p:nvPr>
        </p:nvSpPr>
        <p:spPr>
          <a:xfrm>
            <a:off x="5252644" y="365125"/>
            <a:ext cx="6101156" cy="1325563"/>
          </a:xfrm>
        </p:spPr>
        <p:txBody>
          <a:bodyPr>
            <a:noAutofit/>
          </a:bodyPr>
          <a:lstStyle/>
          <a:p>
            <a:r>
              <a:rPr lang="en-CA" sz="3400" dirty="0"/>
              <a:t>Emancipatory information access</a:t>
            </a:r>
          </a:p>
        </p:txBody>
      </p:sp>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903261" y="3920790"/>
            <a:ext cx="6824752" cy="2252293"/>
          </a:xfrm>
        </p:spPr>
        <p:txBody>
          <a:bodyPr>
            <a:normAutofit/>
          </a:bodyPr>
          <a:lstStyle/>
          <a:p>
            <a:pPr>
              <a:lnSpc>
                <a:spcPct val="120000"/>
              </a:lnSpc>
              <a:spcBef>
                <a:spcPts val="600"/>
              </a:spcBef>
              <a:buFont typeface="Wingdings" panose="05000000000000000000" pitchFamily="2" charset="2"/>
              <a:buChar char="q"/>
            </a:pPr>
            <a:r>
              <a:rPr lang="en-CA" sz="1600" i="1" dirty="0"/>
              <a:t>How do we design and sustain publicly-owned IR platforms?</a:t>
            </a:r>
          </a:p>
          <a:p>
            <a:pPr>
              <a:lnSpc>
                <a:spcPct val="120000"/>
              </a:lnSpc>
              <a:spcBef>
                <a:spcPts val="600"/>
              </a:spcBef>
              <a:buFont typeface="Wingdings" panose="05000000000000000000" pitchFamily="2" charset="2"/>
              <a:buChar char="q"/>
            </a:pPr>
            <a:r>
              <a:rPr lang="en-CA" sz="1600" i="1" dirty="0"/>
              <a:t>How do we reimagine the SERP as spaces for emancipatory pedagogy?</a:t>
            </a:r>
          </a:p>
          <a:p>
            <a:pPr>
              <a:lnSpc>
                <a:spcPct val="120000"/>
              </a:lnSpc>
              <a:spcBef>
                <a:spcPts val="600"/>
              </a:spcBef>
              <a:buFont typeface="Wingdings" panose="05000000000000000000" pitchFamily="2" charset="2"/>
              <a:buChar char="q"/>
            </a:pPr>
            <a:r>
              <a:rPr lang="en-CA" sz="1600" i="1" dirty="0"/>
              <a:t>How do we design IR platforms from the margin?</a:t>
            </a:r>
          </a:p>
          <a:p>
            <a:pPr>
              <a:lnSpc>
                <a:spcPct val="120000"/>
              </a:lnSpc>
              <a:spcBef>
                <a:spcPts val="600"/>
              </a:spcBef>
              <a:buFont typeface="Wingdings" panose="05000000000000000000" pitchFamily="2" charset="2"/>
              <a:buChar char="q"/>
            </a:pPr>
            <a:r>
              <a:rPr lang="en-CA" sz="1600" i="1" dirty="0"/>
              <a:t>How do we employ participatory design and governance for IR platforms?</a:t>
            </a:r>
          </a:p>
          <a:p>
            <a:pPr>
              <a:lnSpc>
                <a:spcPct val="120000"/>
              </a:lnSpc>
              <a:spcBef>
                <a:spcPts val="600"/>
              </a:spcBef>
              <a:buFont typeface="Wingdings" panose="05000000000000000000" pitchFamily="2" charset="2"/>
              <a:buChar char="q"/>
            </a:pPr>
            <a:r>
              <a:rPr lang="en-CA" sz="1600" i="1" dirty="0"/>
              <a:t>…</a:t>
            </a:r>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365126"/>
            <a:ext cx="3700506" cy="58118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AE2DEBA-6FE1-FEF7-59FC-FFBE4A36FC65}"/>
              </a:ext>
            </a:extLst>
          </p:cNvPr>
          <p:cNvGrpSpPr/>
          <p:nvPr/>
        </p:nvGrpSpPr>
        <p:grpSpPr>
          <a:xfrm>
            <a:off x="5947251" y="1496837"/>
            <a:ext cx="4711942" cy="2267067"/>
            <a:chOff x="5947251" y="1825625"/>
            <a:chExt cx="4711942" cy="2267067"/>
          </a:xfrm>
        </p:grpSpPr>
        <p:pic>
          <p:nvPicPr>
            <p:cNvPr id="10" name="Picture 9" descr="A close up of a text&#10;&#10;AI-generated content may be incorrect.">
              <a:extLst>
                <a:ext uri="{FF2B5EF4-FFF2-40B4-BE49-F238E27FC236}">
                  <a16:creationId xmlns:a16="http://schemas.microsoft.com/office/drawing/2014/main" id="{7DA64760-7B1F-FD7E-4CC1-E4E3FEC7334D}"/>
                </a:ext>
              </a:extLst>
            </p:cNvPr>
            <p:cNvPicPr>
              <a:picLocks noChangeAspect="1"/>
            </p:cNvPicPr>
            <p:nvPr/>
          </p:nvPicPr>
          <p:blipFill>
            <a:blip r:embed="rId3"/>
            <a:stretch>
              <a:fillRect/>
            </a:stretch>
          </p:blipFill>
          <p:spPr>
            <a:xfrm>
              <a:off x="5947251" y="1825625"/>
              <a:ext cx="4711942" cy="2267067"/>
            </a:xfrm>
            <a:prstGeom prst="rect">
              <a:avLst/>
            </a:prstGeom>
          </p:spPr>
        </p:pic>
        <p:sp>
          <p:nvSpPr>
            <p:cNvPr id="11" name="Rectangle 10">
              <a:extLst>
                <a:ext uri="{FF2B5EF4-FFF2-40B4-BE49-F238E27FC236}">
                  <a16:creationId xmlns:a16="http://schemas.microsoft.com/office/drawing/2014/main" id="{37D99CA9-2BC5-E26A-618A-065DDFD2B206}"/>
                </a:ext>
              </a:extLst>
            </p:cNvPr>
            <p:cNvSpPr/>
            <p:nvPr/>
          </p:nvSpPr>
          <p:spPr>
            <a:xfrm>
              <a:off x="9615869" y="3067265"/>
              <a:ext cx="1043323" cy="19815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59976621-D9D1-6AF2-F9AC-D8715F04CC5C}"/>
                </a:ext>
              </a:extLst>
            </p:cNvPr>
            <p:cNvSpPr/>
            <p:nvPr/>
          </p:nvSpPr>
          <p:spPr>
            <a:xfrm>
              <a:off x="5972081" y="3265419"/>
              <a:ext cx="4687112" cy="19815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715E8A78-DD52-652A-C33D-25BFF6BE4D01}"/>
                </a:ext>
              </a:extLst>
            </p:cNvPr>
            <p:cNvSpPr/>
            <p:nvPr/>
          </p:nvSpPr>
          <p:spPr>
            <a:xfrm>
              <a:off x="5972081" y="3463573"/>
              <a:ext cx="4687112" cy="19815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B4166D91-2368-FA8F-9962-C42E4DA5FD0B}"/>
                </a:ext>
              </a:extLst>
            </p:cNvPr>
            <p:cNvSpPr/>
            <p:nvPr/>
          </p:nvSpPr>
          <p:spPr>
            <a:xfrm>
              <a:off x="5972081" y="3658422"/>
              <a:ext cx="4687112" cy="19815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6F4A650E-3FD9-DE28-C659-9C829C40F958}"/>
                </a:ext>
              </a:extLst>
            </p:cNvPr>
            <p:cNvSpPr/>
            <p:nvPr/>
          </p:nvSpPr>
          <p:spPr>
            <a:xfrm>
              <a:off x="5972081" y="3856576"/>
              <a:ext cx="4149278" cy="19815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68815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D1BF0-B4BE-E0F9-D832-506009DFE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21AC9-F73E-08C8-FD55-3059407D84DA}"/>
              </a:ext>
            </a:extLst>
          </p:cNvPr>
          <p:cNvSpPr>
            <a:spLocks noGrp="1"/>
          </p:cNvSpPr>
          <p:nvPr>
            <p:ph type="title"/>
          </p:nvPr>
        </p:nvSpPr>
        <p:spPr>
          <a:xfrm>
            <a:off x="838200" y="2553726"/>
            <a:ext cx="10515600" cy="1750549"/>
          </a:xfrm>
        </p:spPr>
        <p:txBody>
          <a:bodyPr>
            <a:normAutofit fontScale="90000"/>
          </a:bodyPr>
          <a:lstStyle/>
          <a:p>
            <a:pPr algn="ctr">
              <a:lnSpc>
                <a:spcPct val="100000"/>
              </a:lnSpc>
              <a:spcAft>
                <a:spcPts val="1200"/>
              </a:spcAft>
            </a:pPr>
            <a:r>
              <a:rPr lang="en-CA" sz="4000" dirty="0">
                <a:solidFill>
                  <a:schemeClr val="tx1">
                    <a:lumMod val="65000"/>
                    <a:lumOff val="35000"/>
                  </a:schemeClr>
                </a:solidFill>
              </a:rPr>
              <a:t>Part II</a:t>
            </a:r>
            <a:br>
              <a:rPr lang="en-CA" dirty="0">
                <a:solidFill>
                  <a:schemeClr val="tx1">
                    <a:lumMod val="65000"/>
                    <a:lumOff val="35000"/>
                  </a:schemeClr>
                </a:solidFill>
              </a:rPr>
            </a:br>
            <a:r>
              <a:rPr lang="en-US" sz="6000" dirty="0"/>
              <a:t>Big Tech, AI, </a:t>
            </a:r>
            <a:br>
              <a:rPr lang="en-US" sz="6000" dirty="0"/>
            </a:br>
            <a:r>
              <a:rPr lang="en-US" sz="6000" dirty="0"/>
              <a:t>and the Information Ecosystem</a:t>
            </a:r>
            <a:endParaRPr lang="en-CA" sz="6000" dirty="0"/>
          </a:p>
        </p:txBody>
      </p:sp>
    </p:spTree>
    <p:extLst>
      <p:ext uri="{BB962C8B-B14F-4D97-AF65-F5344CB8AC3E}">
        <p14:creationId xmlns:p14="http://schemas.microsoft.com/office/powerpoint/2010/main" val="169836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30835-A748-993F-3870-66E517358EC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67FE537-C81B-C04A-5DBF-FDBF46F930E1}"/>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336FE355-D192-C0C9-6B68-7955CE4591FD}"/>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6" name="Picture 5">
              <a:extLst>
                <a:ext uri="{FF2B5EF4-FFF2-40B4-BE49-F238E27FC236}">
                  <a16:creationId xmlns:a16="http://schemas.microsoft.com/office/drawing/2014/main" id="{293A6A1F-BD28-8F86-1B20-65DCC6934C5A}"/>
                </a:ext>
              </a:extLst>
            </p:cNvPr>
            <p:cNvPicPr>
              <a:picLocks noChangeAspect="1"/>
            </p:cNvPicPr>
            <p:nvPr/>
          </p:nvPicPr>
          <p:blipFill>
            <a:blip r:embed="rId3"/>
            <a:stretch>
              <a:fillRect/>
            </a:stretch>
          </p:blipFill>
          <p:spPr>
            <a:xfrm>
              <a:off x="6014528" y="4542774"/>
              <a:ext cx="4483330" cy="1282766"/>
            </a:xfrm>
            <a:prstGeom prst="rect">
              <a:avLst/>
            </a:prstGeom>
          </p:spPr>
        </p:pic>
      </p:grpSp>
    </p:spTree>
    <p:extLst>
      <p:ext uri="{BB962C8B-B14F-4D97-AF65-F5344CB8AC3E}">
        <p14:creationId xmlns:p14="http://schemas.microsoft.com/office/powerpoint/2010/main" val="396744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2"/>
          <a:stretch>
            <a:fillRect/>
          </a:stretch>
        </p:blipFill>
        <p:spPr>
          <a:xfrm>
            <a:off x="4447648" y="1153906"/>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3"/>
          <a:stretch>
            <a:fillRect/>
          </a:stretch>
        </p:blipFill>
        <p:spPr>
          <a:xfrm>
            <a:off x="6254865" y="1153906"/>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4"/>
          <a:stretch>
            <a:fillRect/>
          </a:stretch>
        </p:blipFill>
        <p:spPr>
          <a:xfrm>
            <a:off x="4447648" y="2957724"/>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5"/>
          <a:stretch>
            <a:fillRect/>
          </a:stretch>
        </p:blipFill>
        <p:spPr>
          <a:xfrm>
            <a:off x="6254865" y="2961124"/>
            <a:ext cx="1489487" cy="1486086"/>
          </a:xfrm>
          <a:prstGeom prst="rect">
            <a:avLst/>
          </a:prstGeom>
        </p:spPr>
      </p:pic>
      <p:sp>
        <p:nvSpPr>
          <p:cNvPr id="2" name="Content Placeholder 2">
            <a:extLst>
              <a:ext uri="{FF2B5EF4-FFF2-40B4-BE49-F238E27FC236}">
                <a16:creationId xmlns:a16="http://schemas.microsoft.com/office/drawing/2014/main" id="{62C5E7F6-0384-C898-D2EF-D78E9A3AA853}"/>
              </a:ext>
            </a:extLst>
          </p:cNvPr>
          <p:cNvSpPr txBox="1">
            <a:spLocks/>
          </p:cNvSpPr>
          <p:nvPr/>
        </p:nvSpPr>
        <p:spPr>
          <a:xfrm>
            <a:off x="838200" y="5043169"/>
            <a:ext cx="10515600" cy="660925"/>
          </a:xfrm>
          <a:prstGeom prst="rect">
            <a:avLst/>
          </a:prstGeom>
        </p:spPr>
        <p:txBody>
          <a:bodyPr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CA" sz="4000" dirty="0"/>
              <a:t>How should we situate Big Tech?</a:t>
            </a:r>
          </a:p>
        </p:txBody>
      </p:sp>
    </p:spTree>
    <p:extLst>
      <p:ext uri="{BB962C8B-B14F-4D97-AF65-F5344CB8AC3E}">
        <p14:creationId xmlns:p14="http://schemas.microsoft.com/office/powerpoint/2010/main" val="6905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2"/>
          <a:stretch>
            <a:fillRect/>
          </a:stretch>
        </p:blipFill>
        <p:spPr>
          <a:xfrm>
            <a:off x="4579277" y="617003"/>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3"/>
          <a:stretch>
            <a:fillRect/>
          </a:stretch>
        </p:blipFill>
        <p:spPr>
          <a:xfrm>
            <a:off x="805962" y="2677934"/>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4"/>
          <a:stretch>
            <a:fillRect/>
          </a:stretch>
        </p:blipFill>
        <p:spPr>
          <a:xfrm>
            <a:off x="1417312" y="2072083"/>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5"/>
          <a:stretch>
            <a:fillRect/>
          </a:stretch>
        </p:blipFill>
        <p:spPr>
          <a:xfrm>
            <a:off x="1416780" y="3290318"/>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6"/>
          <a:stretch>
            <a:fillRect/>
          </a:stretch>
        </p:blipFill>
        <p:spPr>
          <a:xfrm>
            <a:off x="2027332" y="2689937"/>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639000"/>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1FCB-AF78-D63E-7F7C-546D73E46A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0EE07A-0B97-2AB0-ADAC-506DAADF523D}"/>
              </a:ext>
            </a:extLst>
          </p:cNvPr>
          <p:cNvPicPr>
            <a:picLocks noChangeAspect="1"/>
          </p:cNvPicPr>
          <p:nvPr/>
        </p:nvPicPr>
        <p:blipFill>
          <a:blip r:embed="rId2"/>
          <a:srcRect b="65798"/>
          <a:stretch>
            <a:fillRect/>
          </a:stretch>
        </p:blipFill>
        <p:spPr>
          <a:xfrm>
            <a:off x="164845" y="195251"/>
            <a:ext cx="5100929" cy="1490341"/>
          </a:xfrm>
          <a:prstGeom prst="rect">
            <a:avLst/>
          </a:prstGeom>
        </p:spPr>
      </p:pic>
      <p:grpSp>
        <p:nvGrpSpPr>
          <p:cNvPr id="35" name="Group 34">
            <a:extLst>
              <a:ext uri="{FF2B5EF4-FFF2-40B4-BE49-F238E27FC236}">
                <a16:creationId xmlns:a16="http://schemas.microsoft.com/office/drawing/2014/main" id="{C7191B91-CA8C-E564-795B-82729B073D14}"/>
              </a:ext>
            </a:extLst>
          </p:cNvPr>
          <p:cNvGrpSpPr/>
          <p:nvPr/>
        </p:nvGrpSpPr>
        <p:grpSpPr>
          <a:xfrm>
            <a:off x="223365" y="1851288"/>
            <a:ext cx="4314562" cy="4032980"/>
            <a:chOff x="223365" y="1851288"/>
            <a:chExt cx="4314562" cy="4032980"/>
          </a:xfrm>
        </p:grpSpPr>
        <p:pic>
          <p:nvPicPr>
            <p:cNvPr id="23" name="Picture 22" descr="A close-up of a newspaper&#10;&#10;AI-generated content may be incorrect.">
              <a:extLst>
                <a:ext uri="{FF2B5EF4-FFF2-40B4-BE49-F238E27FC236}">
                  <a16:creationId xmlns:a16="http://schemas.microsoft.com/office/drawing/2014/main" id="{AB553146-ADBA-3129-6AC4-01541E357D5F}"/>
                </a:ext>
              </a:extLst>
            </p:cNvPr>
            <p:cNvPicPr>
              <a:picLocks noChangeAspect="1"/>
            </p:cNvPicPr>
            <p:nvPr/>
          </p:nvPicPr>
          <p:blipFill>
            <a:blip r:embed="rId3"/>
            <a:stretch>
              <a:fillRect/>
            </a:stretch>
          </p:blipFill>
          <p:spPr>
            <a:xfrm>
              <a:off x="485889" y="1851288"/>
              <a:ext cx="2803042" cy="3745444"/>
            </a:xfrm>
            <a:prstGeom prst="rect">
              <a:avLst/>
            </a:prstGeom>
            <a:ln>
              <a:solidFill>
                <a:schemeClr val="tx1">
                  <a:lumMod val="65000"/>
                  <a:lumOff val="35000"/>
                </a:schemeClr>
              </a:solidFill>
            </a:ln>
          </p:spPr>
        </p:pic>
        <p:pic>
          <p:nvPicPr>
            <p:cNvPr id="24" name="Picture 23" descr="A white text with orange letters&#10;&#10;AI-generated content may be incorrect.">
              <a:extLst>
                <a:ext uri="{FF2B5EF4-FFF2-40B4-BE49-F238E27FC236}">
                  <a16:creationId xmlns:a16="http://schemas.microsoft.com/office/drawing/2014/main" id="{92814D6E-BF77-6E1F-82D2-D659D8602594}"/>
                </a:ext>
              </a:extLst>
            </p:cNvPr>
            <p:cNvPicPr>
              <a:picLocks noChangeAspect="1"/>
            </p:cNvPicPr>
            <p:nvPr/>
          </p:nvPicPr>
          <p:blipFill>
            <a:blip r:embed="rId4"/>
            <a:stretch>
              <a:fillRect/>
            </a:stretch>
          </p:blipFill>
          <p:spPr>
            <a:xfrm>
              <a:off x="2551637" y="1964711"/>
              <a:ext cx="1115089" cy="2079227"/>
            </a:xfrm>
            <a:prstGeom prst="rect">
              <a:avLst/>
            </a:prstGeom>
            <a:ln>
              <a:solidFill>
                <a:schemeClr val="tx1">
                  <a:lumMod val="65000"/>
                  <a:lumOff val="35000"/>
                </a:schemeClr>
              </a:solidFill>
            </a:ln>
          </p:spPr>
        </p:pic>
        <p:pic>
          <p:nvPicPr>
            <p:cNvPr id="25" name="Picture 24" descr="A white text on a white background&#10;&#10;AI-generated content may be incorrect.">
              <a:extLst>
                <a:ext uri="{FF2B5EF4-FFF2-40B4-BE49-F238E27FC236}">
                  <a16:creationId xmlns:a16="http://schemas.microsoft.com/office/drawing/2014/main" id="{A1545612-B3BD-3FF9-A935-67BB3793A670}"/>
                </a:ext>
              </a:extLst>
            </p:cNvPr>
            <p:cNvPicPr>
              <a:picLocks noChangeAspect="1"/>
            </p:cNvPicPr>
            <p:nvPr/>
          </p:nvPicPr>
          <p:blipFill>
            <a:blip r:embed="rId5"/>
            <a:stretch>
              <a:fillRect/>
            </a:stretch>
          </p:blipFill>
          <p:spPr>
            <a:xfrm>
              <a:off x="223365" y="4053379"/>
              <a:ext cx="1095611" cy="1830889"/>
            </a:xfrm>
            <a:prstGeom prst="rect">
              <a:avLst/>
            </a:prstGeom>
            <a:ln>
              <a:solidFill>
                <a:schemeClr val="tx1">
                  <a:lumMod val="65000"/>
                  <a:lumOff val="35000"/>
                </a:schemeClr>
              </a:solidFill>
            </a:ln>
          </p:spPr>
        </p:pic>
        <p:pic>
          <p:nvPicPr>
            <p:cNvPr id="27" name="Picture 26" descr="A close up of text&#10;&#10;AI-generated content may be incorrect.">
              <a:extLst>
                <a:ext uri="{FF2B5EF4-FFF2-40B4-BE49-F238E27FC236}">
                  <a16:creationId xmlns:a16="http://schemas.microsoft.com/office/drawing/2014/main" id="{C9874DA9-0491-F591-3EDB-4C8A491480D6}"/>
                </a:ext>
              </a:extLst>
            </p:cNvPr>
            <p:cNvPicPr>
              <a:picLocks noChangeAspect="1"/>
            </p:cNvPicPr>
            <p:nvPr/>
          </p:nvPicPr>
          <p:blipFill>
            <a:blip r:embed="rId6"/>
            <a:stretch>
              <a:fillRect/>
            </a:stretch>
          </p:blipFill>
          <p:spPr>
            <a:xfrm>
              <a:off x="2039934" y="4484319"/>
              <a:ext cx="2497993" cy="969007"/>
            </a:xfrm>
            <a:prstGeom prst="rect">
              <a:avLst/>
            </a:prstGeom>
            <a:ln>
              <a:solidFill>
                <a:schemeClr val="tx1">
                  <a:lumMod val="65000"/>
                  <a:lumOff val="35000"/>
                </a:schemeClr>
              </a:solidFill>
            </a:ln>
          </p:spPr>
        </p:pic>
      </p:grpSp>
      <p:grpSp>
        <p:nvGrpSpPr>
          <p:cNvPr id="36" name="Group 35">
            <a:extLst>
              <a:ext uri="{FF2B5EF4-FFF2-40B4-BE49-F238E27FC236}">
                <a16:creationId xmlns:a16="http://schemas.microsoft.com/office/drawing/2014/main" id="{FE1986DB-9CCA-CB62-F0E3-99BA3828BF3D}"/>
              </a:ext>
            </a:extLst>
          </p:cNvPr>
          <p:cNvGrpSpPr/>
          <p:nvPr/>
        </p:nvGrpSpPr>
        <p:grpSpPr>
          <a:xfrm>
            <a:off x="3873285" y="221050"/>
            <a:ext cx="4218609" cy="3398252"/>
            <a:chOff x="3873285" y="221050"/>
            <a:chExt cx="4218609" cy="3398252"/>
          </a:xfrm>
        </p:grpSpPr>
        <p:pic>
          <p:nvPicPr>
            <p:cNvPr id="29" name="Picture 28" descr="A person sitting at a table&#10;&#10;AI-generated content may be incorrect.">
              <a:extLst>
                <a:ext uri="{FF2B5EF4-FFF2-40B4-BE49-F238E27FC236}">
                  <a16:creationId xmlns:a16="http://schemas.microsoft.com/office/drawing/2014/main" id="{9A7D545D-BE5E-C6D2-C244-AE39AA2B6210}"/>
                </a:ext>
              </a:extLst>
            </p:cNvPr>
            <p:cNvPicPr>
              <a:picLocks noChangeAspect="1"/>
            </p:cNvPicPr>
            <p:nvPr/>
          </p:nvPicPr>
          <p:blipFill>
            <a:blip r:embed="rId7"/>
            <a:stretch>
              <a:fillRect/>
            </a:stretch>
          </p:blipFill>
          <p:spPr>
            <a:xfrm>
              <a:off x="5161393" y="221050"/>
              <a:ext cx="2029612" cy="3232556"/>
            </a:xfrm>
            <a:prstGeom prst="rect">
              <a:avLst/>
            </a:prstGeom>
            <a:ln>
              <a:solidFill>
                <a:schemeClr val="tx1">
                  <a:lumMod val="65000"/>
                  <a:lumOff val="35000"/>
                </a:schemeClr>
              </a:solidFill>
            </a:ln>
          </p:spPr>
        </p:pic>
        <p:pic>
          <p:nvPicPr>
            <p:cNvPr id="30" name="Picture 29" descr="A close up of a text&#10;&#10;AI-generated content may be incorrect.">
              <a:extLst>
                <a:ext uri="{FF2B5EF4-FFF2-40B4-BE49-F238E27FC236}">
                  <a16:creationId xmlns:a16="http://schemas.microsoft.com/office/drawing/2014/main" id="{F50668C3-9AE5-69ED-1983-BD6DC4257C32}"/>
                </a:ext>
              </a:extLst>
            </p:cNvPr>
            <p:cNvPicPr>
              <a:picLocks noChangeAspect="1"/>
            </p:cNvPicPr>
            <p:nvPr/>
          </p:nvPicPr>
          <p:blipFill>
            <a:blip r:embed="rId8"/>
            <a:stretch>
              <a:fillRect/>
            </a:stretch>
          </p:blipFill>
          <p:spPr>
            <a:xfrm>
              <a:off x="3873285" y="1665860"/>
              <a:ext cx="2639897" cy="1283654"/>
            </a:xfrm>
            <a:prstGeom prst="rect">
              <a:avLst/>
            </a:prstGeom>
            <a:ln>
              <a:solidFill>
                <a:schemeClr val="tx1">
                  <a:lumMod val="65000"/>
                  <a:lumOff val="35000"/>
                </a:schemeClr>
              </a:solidFill>
            </a:ln>
          </p:spPr>
        </p:pic>
        <p:pic>
          <p:nvPicPr>
            <p:cNvPr id="31" name="Picture 30" descr="A close up of black text&#10;&#10;AI-generated content may be incorrect.">
              <a:extLst>
                <a:ext uri="{FF2B5EF4-FFF2-40B4-BE49-F238E27FC236}">
                  <a16:creationId xmlns:a16="http://schemas.microsoft.com/office/drawing/2014/main" id="{27C8182C-1299-BE9C-FBF4-7882CF23BA71}"/>
                </a:ext>
              </a:extLst>
            </p:cNvPr>
            <p:cNvPicPr>
              <a:picLocks noChangeAspect="1"/>
            </p:cNvPicPr>
            <p:nvPr/>
          </p:nvPicPr>
          <p:blipFill>
            <a:blip r:embed="rId9"/>
            <a:stretch>
              <a:fillRect/>
            </a:stretch>
          </p:blipFill>
          <p:spPr>
            <a:xfrm>
              <a:off x="5888496" y="3004324"/>
              <a:ext cx="2203398" cy="614978"/>
            </a:xfrm>
            <a:prstGeom prst="rect">
              <a:avLst/>
            </a:prstGeom>
            <a:ln>
              <a:solidFill>
                <a:schemeClr val="tx1">
                  <a:lumMod val="65000"/>
                  <a:lumOff val="35000"/>
                </a:schemeClr>
              </a:solidFill>
            </a:ln>
          </p:spPr>
        </p:pic>
      </p:grpSp>
      <p:pic>
        <p:nvPicPr>
          <p:cNvPr id="33" name="Picture 32" descr="A close up of text&#10;&#10;AI-generated content may be incorrect.">
            <a:extLst>
              <a:ext uri="{FF2B5EF4-FFF2-40B4-BE49-F238E27FC236}">
                <a16:creationId xmlns:a16="http://schemas.microsoft.com/office/drawing/2014/main" id="{FE00FE89-B037-CE94-577F-C41562FF11C1}"/>
              </a:ext>
            </a:extLst>
          </p:cNvPr>
          <p:cNvPicPr>
            <a:picLocks noChangeAspect="1"/>
          </p:cNvPicPr>
          <p:nvPr/>
        </p:nvPicPr>
        <p:blipFill>
          <a:blip r:embed="rId10"/>
          <a:stretch>
            <a:fillRect/>
          </a:stretch>
        </p:blipFill>
        <p:spPr>
          <a:xfrm>
            <a:off x="1487833" y="5730859"/>
            <a:ext cx="3242696" cy="1046585"/>
          </a:xfrm>
          <a:prstGeom prst="rect">
            <a:avLst/>
          </a:prstGeom>
          <a:ln>
            <a:solidFill>
              <a:schemeClr val="tx1">
                <a:lumMod val="65000"/>
                <a:lumOff val="35000"/>
              </a:schemeClr>
            </a:solidFill>
          </a:ln>
        </p:spPr>
      </p:pic>
      <p:grpSp>
        <p:nvGrpSpPr>
          <p:cNvPr id="56" name="Group 55">
            <a:extLst>
              <a:ext uri="{FF2B5EF4-FFF2-40B4-BE49-F238E27FC236}">
                <a16:creationId xmlns:a16="http://schemas.microsoft.com/office/drawing/2014/main" id="{0D46E9EA-523D-8F20-1DD9-9B5E761F6E52}"/>
              </a:ext>
            </a:extLst>
          </p:cNvPr>
          <p:cNvGrpSpPr/>
          <p:nvPr/>
        </p:nvGrpSpPr>
        <p:grpSpPr>
          <a:xfrm>
            <a:off x="7173265" y="2228382"/>
            <a:ext cx="4934195" cy="2536110"/>
            <a:chOff x="7173265" y="2228382"/>
            <a:chExt cx="4934195" cy="2536110"/>
          </a:xfrm>
        </p:grpSpPr>
        <p:pic>
          <p:nvPicPr>
            <p:cNvPr id="39" name="Picture 38" descr="A cover of a book&#10;&#10;AI-generated content may be incorrect.">
              <a:extLst>
                <a:ext uri="{FF2B5EF4-FFF2-40B4-BE49-F238E27FC236}">
                  <a16:creationId xmlns:a16="http://schemas.microsoft.com/office/drawing/2014/main" id="{9C28BD40-F4E6-2B9E-1866-42F3D41DB666}"/>
                </a:ext>
              </a:extLst>
            </p:cNvPr>
            <p:cNvPicPr>
              <a:picLocks noChangeAspect="1"/>
            </p:cNvPicPr>
            <p:nvPr/>
          </p:nvPicPr>
          <p:blipFill>
            <a:blip r:embed="rId11"/>
            <a:stretch>
              <a:fillRect/>
            </a:stretch>
          </p:blipFill>
          <p:spPr>
            <a:xfrm>
              <a:off x="9874524" y="2228382"/>
              <a:ext cx="1950854" cy="2536110"/>
            </a:xfrm>
            <a:prstGeom prst="rect">
              <a:avLst/>
            </a:prstGeom>
            <a:ln>
              <a:solidFill>
                <a:schemeClr val="tx1">
                  <a:lumMod val="65000"/>
                  <a:lumOff val="35000"/>
                </a:schemeClr>
              </a:solidFill>
            </a:ln>
          </p:spPr>
        </p:pic>
        <p:pic>
          <p:nvPicPr>
            <p:cNvPr id="40" name="Picture 39">
              <a:extLst>
                <a:ext uri="{FF2B5EF4-FFF2-40B4-BE49-F238E27FC236}">
                  <a16:creationId xmlns:a16="http://schemas.microsoft.com/office/drawing/2014/main" id="{096D4DFD-959D-AB71-E70A-BAF416C7D50E}"/>
                </a:ext>
              </a:extLst>
            </p:cNvPr>
            <p:cNvPicPr>
              <a:picLocks noChangeAspect="1"/>
            </p:cNvPicPr>
            <p:nvPr/>
          </p:nvPicPr>
          <p:blipFill>
            <a:blip r:embed="rId12"/>
            <a:stretch>
              <a:fillRect/>
            </a:stretch>
          </p:blipFill>
          <p:spPr>
            <a:xfrm>
              <a:off x="7173265" y="3864185"/>
              <a:ext cx="4934195" cy="418507"/>
            </a:xfrm>
            <a:prstGeom prst="rect">
              <a:avLst/>
            </a:prstGeom>
            <a:ln>
              <a:solidFill>
                <a:schemeClr val="tx1">
                  <a:lumMod val="65000"/>
                  <a:lumOff val="35000"/>
                </a:schemeClr>
              </a:solidFill>
            </a:ln>
          </p:spPr>
        </p:pic>
      </p:grpSp>
      <p:grpSp>
        <p:nvGrpSpPr>
          <p:cNvPr id="55" name="Group 54">
            <a:extLst>
              <a:ext uri="{FF2B5EF4-FFF2-40B4-BE49-F238E27FC236}">
                <a16:creationId xmlns:a16="http://schemas.microsoft.com/office/drawing/2014/main" id="{8C670978-E15E-8E09-6EC5-9CBC77FE75F5}"/>
              </a:ext>
            </a:extLst>
          </p:cNvPr>
          <p:cNvGrpSpPr/>
          <p:nvPr/>
        </p:nvGrpSpPr>
        <p:grpSpPr>
          <a:xfrm>
            <a:off x="7384001" y="198784"/>
            <a:ext cx="4584633" cy="2572126"/>
            <a:chOff x="7384001" y="198784"/>
            <a:chExt cx="4584633" cy="2572126"/>
          </a:xfrm>
        </p:grpSpPr>
        <p:sp>
          <p:nvSpPr>
            <p:cNvPr id="54" name="Rectangle 53">
              <a:extLst>
                <a:ext uri="{FF2B5EF4-FFF2-40B4-BE49-F238E27FC236}">
                  <a16:creationId xmlns:a16="http://schemas.microsoft.com/office/drawing/2014/main" id="{4388A253-E9A0-8F8C-737D-218BB3E55881}"/>
                </a:ext>
              </a:extLst>
            </p:cNvPr>
            <p:cNvSpPr/>
            <p:nvPr/>
          </p:nvSpPr>
          <p:spPr>
            <a:xfrm>
              <a:off x="7384001" y="198784"/>
              <a:ext cx="4584633" cy="2572126"/>
            </a:xfrm>
            <a:prstGeom prst="rect">
              <a:avLst/>
            </a:prstGeom>
            <a:solidFill>
              <a:srgbClr val="FEFEEF"/>
            </a:solidFill>
            <a:ln w="95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2" name="Picture 41">
              <a:extLst>
                <a:ext uri="{FF2B5EF4-FFF2-40B4-BE49-F238E27FC236}">
                  <a16:creationId xmlns:a16="http://schemas.microsoft.com/office/drawing/2014/main" id="{CD45C0CE-37C9-39AE-9B62-47A8FDA801C7}"/>
                </a:ext>
              </a:extLst>
            </p:cNvPr>
            <p:cNvPicPr>
              <a:picLocks noChangeAspect="1"/>
            </p:cNvPicPr>
            <p:nvPr/>
          </p:nvPicPr>
          <p:blipFill>
            <a:blip r:embed="rId13"/>
            <a:stretch>
              <a:fillRect/>
            </a:stretch>
          </p:blipFill>
          <p:spPr>
            <a:xfrm>
              <a:off x="7396441" y="221050"/>
              <a:ext cx="3735939" cy="228054"/>
            </a:xfrm>
            <a:prstGeom prst="rect">
              <a:avLst/>
            </a:prstGeom>
          </p:spPr>
        </p:pic>
        <p:pic>
          <p:nvPicPr>
            <p:cNvPr id="46" name="Picture 45">
              <a:extLst>
                <a:ext uri="{FF2B5EF4-FFF2-40B4-BE49-F238E27FC236}">
                  <a16:creationId xmlns:a16="http://schemas.microsoft.com/office/drawing/2014/main" id="{9163AB61-DF5B-D124-8F89-20731985C846}"/>
                </a:ext>
              </a:extLst>
            </p:cNvPr>
            <p:cNvPicPr>
              <a:picLocks noChangeAspect="1"/>
            </p:cNvPicPr>
            <p:nvPr/>
          </p:nvPicPr>
          <p:blipFill>
            <a:blip r:embed="rId14"/>
            <a:stretch>
              <a:fillRect/>
            </a:stretch>
          </p:blipFill>
          <p:spPr>
            <a:xfrm>
              <a:off x="7396441" y="520466"/>
              <a:ext cx="4494737" cy="476841"/>
            </a:xfrm>
            <a:prstGeom prst="rect">
              <a:avLst/>
            </a:prstGeom>
          </p:spPr>
        </p:pic>
        <p:pic>
          <p:nvPicPr>
            <p:cNvPr id="48" name="Picture 47" descr="A close-up of a text&#10;&#10;AI-generated content may be incorrect.">
              <a:extLst>
                <a:ext uri="{FF2B5EF4-FFF2-40B4-BE49-F238E27FC236}">
                  <a16:creationId xmlns:a16="http://schemas.microsoft.com/office/drawing/2014/main" id="{A0F678A5-6E5E-EA1B-C9DE-21E1E7D6BC59}"/>
                </a:ext>
              </a:extLst>
            </p:cNvPr>
            <p:cNvPicPr>
              <a:picLocks noChangeAspect="1"/>
            </p:cNvPicPr>
            <p:nvPr/>
          </p:nvPicPr>
          <p:blipFill>
            <a:blip r:embed="rId15"/>
            <a:stretch>
              <a:fillRect/>
            </a:stretch>
          </p:blipFill>
          <p:spPr>
            <a:xfrm>
              <a:off x="7396441" y="1069345"/>
              <a:ext cx="4552787" cy="787823"/>
            </a:xfrm>
            <a:prstGeom prst="rect">
              <a:avLst/>
            </a:prstGeom>
          </p:spPr>
        </p:pic>
        <p:pic>
          <p:nvPicPr>
            <p:cNvPr id="50" name="Picture 49">
              <a:extLst>
                <a:ext uri="{FF2B5EF4-FFF2-40B4-BE49-F238E27FC236}">
                  <a16:creationId xmlns:a16="http://schemas.microsoft.com/office/drawing/2014/main" id="{10BCA111-628B-BC74-F6A7-E836FD3BB563}"/>
                </a:ext>
              </a:extLst>
            </p:cNvPr>
            <p:cNvPicPr>
              <a:picLocks noChangeAspect="1"/>
            </p:cNvPicPr>
            <p:nvPr/>
          </p:nvPicPr>
          <p:blipFill>
            <a:blip r:embed="rId16"/>
            <a:stretch>
              <a:fillRect/>
            </a:stretch>
          </p:blipFill>
          <p:spPr>
            <a:xfrm>
              <a:off x="7396441" y="1925692"/>
              <a:ext cx="4540348" cy="302690"/>
            </a:xfrm>
            <a:prstGeom prst="rect">
              <a:avLst/>
            </a:prstGeom>
          </p:spPr>
        </p:pic>
        <p:pic>
          <p:nvPicPr>
            <p:cNvPr id="52" name="Picture 51">
              <a:extLst>
                <a:ext uri="{FF2B5EF4-FFF2-40B4-BE49-F238E27FC236}">
                  <a16:creationId xmlns:a16="http://schemas.microsoft.com/office/drawing/2014/main" id="{DEBEB5E2-B74A-FF04-D130-55537BD09C39}"/>
                </a:ext>
              </a:extLst>
            </p:cNvPr>
            <p:cNvPicPr>
              <a:picLocks noChangeAspect="1"/>
            </p:cNvPicPr>
            <p:nvPr/>
          </p:nvPicPr>
          <p:blipFill>
            <a:blip r:embed="rId17"/>
            <a:stretch>
              <a:fillRect/>
            </a:stretch>
          </p:blipFill>
          <p:spPr>
            <a:xfrm>
              <a:off x="7396441" y="2296906"/>
              <a:ext cx="4279123" cy="460254"/>
            </a:xfrm>
            <a:prstGeom prst="rect">
              <a:avLst/>
            </a:prstGeom>
          </p:spPr>
        </p:pic>
      </p:grpSp>
      <p:grpSp>
        <p:nvGrpSpPr>
          <p:cNvPr id="65" name="Group 64">
            <a:extLst>
              <a:ext uri="{FF2B5EF4-FFF2-40B4-BE49-F238E27FC236}">
                <a16:creationId xmlns:a16="http://schemas.microsoft.com/office/drawing/2014/main" id="{1F455A21-D4EB-046D-9D1A-1526C65DDE06}"/>
              </a:ext>
            </a:extLst>
          </p:cNvPr>
          <p:cNvGrpSpPr/>
          <p:nvPr/>
        </p:nvGrpSpPr>
        <p:grpSpPr>
          <a:xfrm>
            <a:off x="4001065" y="3586301"/>
            <a:ext cx="4419433" cy="3093135"/>
            <a:chOff x="4881090" y="3710055"/>
            <a:chExt cx="4419433" cy="3093135"/>
          </a:xfrm>
        </p:grpSpPr>
        <p:pic>
          <p:nvPicPr>
            <p:cNvPr id="58" name="Picture 57" descr="A cover of a book&#10;&#10;AI-generated content may be incorrect.">
              <a:extLst>
                <a:ext uri="{FF2B5EF4-FFF2-40B4-BE49-F238E27FC236}">
                  <a16:creationId xmlns:a16="http://schemas.microsoft.com/office/drawing/2014/main" id="{4A0731B8-2C2F-28C9-E275-45C169C236DB}"/>
                </a:ext>
              </a:extLst>
            </p:cNvPr>
            <p:cNvPicPr>
              <a:picLocks noChangeAspect="1"/>
            </p:cNvPicPr>
            <p:nvPr/>
          </p:nvPicPr>
          <p:blipFill>
            <a:blip r:embed="rId18"/>
            <a:stretch>
              <a:fillRect/>
            </a:stretch>
          </p:blipFill>
          <p:spPr>
            <a:xfrm>
              <a:off x="4881090" y="3710055"/>
              <a:ext cx="2176260" cy="3093135"/>
            </a:xfrm>
            <a:prstGeom prst="rect">
              <a:avLst/>
            </a:prstGeom>
            <a:ln>
              <a:solidFill>
                <a:schemeClr val="tx1">
                  <a:lumMod val="65000"/>
                  <a:lumOff val="35000"/>
                </a:schemeClr>
              </a:solidFill>
            </a:ln>
          </p:spPr>
        </p:pic>
        <p:pic>
          <p:nvPicPr>
            <p:cNvPr id="60" name="Picture 59" descr="A close-up of a document&#10;&#10;AI-generated content may be incorrect.">
              <a:extLst>
                <a:ext uri="{FF2B5EF4-FFF2-40B4-BE49-F238E27FC236}">
                  <a16:creationId xmlns:a16="http://schemas.microsoft.com/office/drawing/2014/main" id="{C050FE2C-886E-EDAC-3205-3C8059B43F4C}"/>
                </a:ext>
              </a:extLst>
            </p:cNvPr>
            <p:cNvPicPr>
              <a:picLocks noChangeAspect="1"/>
            </p:cNvPicPr>
            <p:nvPr/>
          </p:nvPicPr>
          <p:blipFill>
            <a:blip r:embed="rId19"/>
            <a:srcRect b="60250"/>
            <a:stretch>
              <a:fillRect/>
            </a:stretch>
          </p:blipFill>
          <p:spPr>
            <a:xfrm>
              <a:off x="6798835" y="4419988"/>
              <a:ext cx="2501688" cy="495866"/>
            </a:xfrm>
            <a:prstGeom prst="rect">
              <a:avLst/>
            </a:prstGeom>
            <a:ln>
              <a:solidFill>
                <a:schemeClr val="tx1">
                  <a:lumMod val="65000"/>
                  <a:lumOff val="35000"/>
                </a:schemeClr>
              </a:solidFill>
            </a:ln>
          </p:spPr>
        </p:pic>
        <p:pic>
          <p:nvPicPr>
            <p:cNvPr id="62" name="Picture 61" descr="A close up of a card&#10;&#10;AI-generated content may be incorrect.">
              <a:extLst>
                <a:ext uri="{FF2B5EF4-FFF2-40B4-BE49-F238E27FC236}">
                  <a16:creationId xmlns:a16="http://schemas.microsoft.com/office/drawing/2014/main" id="{C34D5FA2-47E2-849C-3763-B34B4D93C196}"/>
                </a:ext>
              </a:extLst>
            </p:cNvPr>
            <p:cNvPicPr>
              <a:picLocks noChangeAspect="1"/>
            </p:cNvPicPr>
            <p:nvPr/>
          </p:nvPicPr>
          <p:blipFill>
            <a:blip r:embed="rId20"/>
            <a:stretch>
              <a:fillRect/>
            </a:stretch>
          </p:blipFill>
          <p:spPr>
            <a:xfrm>
              <a:off x="6793795" y="5027668"/>
              <a:ext cx="2506728" cy="537510"/>
            </a:xfrm>
            <a:prstGeom prst="rect">
              <a:avLst/>
            </a:prstGeom>
            <a:ln>
              <a:solidFill>
                <a:schemeClr val="tx1">
                  <a:lumMod val="65000"/>
                  <a:lumOff val="35000"/>
                </a:schemeClr>
              </a:solidFill>
            </a:ln>
          </p:spPr>
        </p:pic>
        <p:pic>
          <p:nvPicPr>
            <p:cNvPr id="64" name="Picture 63" descr="A close-up of a computer screen&#10;&#10;AI-generated content may be incorrect.">
              <a:extLst>
                <a:ext uri="{FF2B5EF4-FFF2-40B4-BE49-F238E27FC236}">
                  <a16:creationId xmlns:a16="http://schemas.microsoft.com/office/drawing/2014/main" id="{3B913826-A191-0C76-A65A-1A2FAA2581AB}"/>
                </a:ext>
              </a:extLst>
            </p:cNvPr>
            <p:cNvPicPr>
              <a:picLocks noChangeAspect="1"/>
            </p:cNvPicPr>
            <p:nvPr/>
          </p:nvPicPr>
          <p:blipFill>
            <a:blip r:embed="rId21"/>
            <a:stretch>
              <a:fillRect/>
            </a:stretch>
          </p:blipFill>
          <p:spPr>
            <a:xfrm>
              <a:off x="6793795" y="5713638"/>
              <a:ext cx="2506728" cy="882123"/>
            </a:xfrm>
            <a:prstGeom prst="rect">
              <a:avLst/>
            </a:prstGeom>
            <a:ln>
              <a:solidFill>
                <a:schemeClr val="tx1">
                  <a:lumMod val="65000"/>
                  <a:lumOff val="35000"/>
                </a:schemeClr>
              </a:solidFill>
            </a:ln>
          </p:spPr>
        </p:pic>
      </p:grpSp>
      <p:grpSp>
        <p:nvGrpSpPr>
          <p:cNvPr id="70" name="Group 69">
            <a:extLst>
              <a:ext uri="{FF2B5EF4-FFF2-40B4-BE49-F238E27FC236}">
                <a16:creationId xmlns:a16="http://schemas.microsoft.com/office/drawing/2014/main" id="{340E6978-668D-C28D-1CC7-5F07479BC9D8}"/>
              </a:ext>
            </a:extLst>
          </p:cNvPr>
          <p:cNvGrpSpPr/>
          <p:nvPr/>
        </p:nvGrpSpPr>
        <p:grpSpPr>
          <a:xfrm>
            <a:off x="7022491" y="3968444"/>
            <a:ext cx="4548824" cy="2849144"/>
            <a:chOff x="7565632" y="3700309"/>
            <a:chExt cx="4548824" cy="2849144"/>
          </a:xfrm>
        </p:grpSpPr>
        <p:pic>
          <p:nvPicPr>
            <p:cNvPr id="67" name="Picture 66" descr="A screenshot of a phone&#10;&#10;AI-generated content may be incorrect.">
              <a:extLst>
                <a:ext uri="{FF2B5EF4-FFF2-40B4-BE49-F238E27FC236}">
                  <a16:creationId xmlns:a16="http://schemas.microsoft.com/office/drawing/2014/main" id="{CA7E26F4-84EA-0872-1E38-9189866743FA}"/>
                </a:ext>
              </a:extLst>
            </p:cNvPr>
            <p:cNvPicPr>
              <a:picLocks noChangeAspect="1"/>
            </p:cNvPicPr>
            <p:nvPr/>
          </p:nvPicPr>
          <p:blipFill>
            <a:blip r:embed="rId22"/>
            <a:stretch>
              <a:fillRect/>
            </a:stretch>
          </p:blipFill>
          <p:spPr>
            <a:xfrm>
              <a:off x="7565632" y="3700309"/>
              <a:ext cx="2235689" cy="2437743"/>
            </a:xfrm>
            <a:prstGeom prst="rect">
              <a:avLst/>
            </a:prstGeom>
          </p:spPr>
        </p:pic>
        <p:pic>
          <p:nvPicPr>
            <p:cNvPr id="69" name="Picture 68" descr="A close up of black text&#10;&#10;AI-generated content may be incorrect.">
              <a:extLst>
                <a:ext uri="{FF2B5EF4-FFF2-40B4-BE49-F238E27FC236}">
                  <a16:creationId xmlns:a16="http://schemas.microsoft.com/office/drawing/2014/main" id="{10E9469A-9055-A29D-1330-FCA392AE7A54}"/>
                </a:ext>
              </a:extLst>
            </p:cNvPr>
            <p:cNvPicPr>
              <a:picLocks noChangeAspect="1"/>
            </p:cNvPicPr>
            <p:nvPr/>
          </p:nvPicPr>
          <p:blipFill>
            <a:blip r:embed="rId23"/>
            <a:stretch>
              <a:fillRect/>
            </a:stretch>
          </p:blipFill>
          <p:spPr>
            <a:xfrm>
              <a:off x="8189675" y="6013774"/>
              <a:ext cx="3924781" cy="535679"/>
            </a:xfrm>
            <a:prstGeom prst="rect">
              <a:avLst/>
            </a:prstGeom>
            <a:ln>
              <a:solidFill>
                <a:schemeClr val="tx1">
                  <a:lumMod val="65000"/>
                  <a:lumOff val="35000"/>
                </a:schemeClr>
              </a:solidFill>
            </a:ln>
          </p:spPr>
        </p:pic>
      </p:grpSp>
      <p:pic>
        <p:nvPicPr>
          <p:cNvPr id="2" name="Picture 1" descr="A screenshot of a web page&#10;&#10;AI-generated content may be incorrect.">
            <a:extLst>
              <a:ext uri="{FF2B5EF4-FFF2-40B4-BE49-F238E27FC236}">
                <a16:creationId xmlns:a16="http://schemas.microsoft.com/office/drawing/2014/main" id="{4C94B8DD-40FA-631D-9F42-674F188D7E8A}"/>
              </a:ext>
            </a:extLst>
          </p:cNvPr>
          <p:cNvPicPr>
            <a:picLocks noChangeAspect="1"/>
          </p:cNvPicPr>
          <p:nvPr/>
        </p:nvPicPr>
        <p:blipFill>
          <a:blip r:embed="rId24"/>
          <a:stretch>
            <a:fillRect/>
          </a:stretch>
        </p:blipFill>
        <p:spPr>
          <a:xfrm>
            <a:off x="9452162" y="4427300"/>
            <a:ext cx="2655298" cy="1703247"/>
          </a:xfrm>
          <a:prstGeom prst="rect">
            <a:avLst/>
          </a:prstGeom>
          <a:ln>
            <a:solidFill>
              <a:schemeClr val="tx1">
                <a:lumMod val="65000"/>
                <a:lumOff val="35000"/>
              </a:schemeClr>
            </a:solidFill>
          </a:ln>
        </p:spPr>
      </p:pic>
    </p:spTree>
    <p:extLst>
      <p:ext uri="{BB962C8B-B14F-4D97-AF65-F5344CB8AC3E}">
        <p14:creationId xmlns:p14="http://schemas.microsoft.com/office/powerpoint/2010/main" val="336157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E4A79C-9F9D-ECF4-5973-D4976250E168}"/>
              </a:ext>
            </a:extLst>
          </p:cNvPr>
          <p:cNvSpPr txBox="1"/>
          <p:nvPr/>
        </p:nvSpPr>
        <p:spPr>
          <a:xfrm>
            <a:off x="345136" y="289097"/>
            <a:ext cx="7203820" cy="3816429"/>
          </a:xfrm>
          <a:prstGeom prst="rect">
            <a:avLst/>
          </a:prstGeom>
          <a:noFill/>
        </p:spPr>
        <p:txBody>
          <a:bodyPr wrap="square" rtlCol="0" anchor="t">
            <a:spAutoFit/>
          </a:bodyPr>
          <a:lstStyle/>
          <a:p>
            <a:r>
              <a:rPr lang="en-CA" sz="2000" dirty="0">
                <a:latin typeface="Aptos SemiBold" panose="020B0004020202020204" pitchFamily="34" charset="0"/>
              </a:rPr>
              <a:t>Shades of AI Ethics</a:t>
            </a:r>
            <a:endParaRPr lang="en-CA" sz="1600" dirty="0">
              <a:latin typeface="Aptos SemiBold" panose="020B0004020202020204" pitchFamily="34" charset="0"/>
            </a:endParaRPr>
          </a:p>
          <a:p>
            <a:pPr marL="176213" lvl="1">
              <a:spcBef>
                <a:spcPts val="1200"/>
              </a:spcBef>
            </a:pPr>
            <a:r>
              <a:rPr lang="en-US" sz="1600" dirty="0">
                <a:latin typeface="Aptos SemiBold" panose="020B0004020202020204" pitchFamily="34" charset="0"/>
              </a:rPr>
              <a:t>ACM </a:t>
            </a:r>
            <a:r>
              <a:rPr lang="en-US" sz="1600" dirty="0" err="1">
                <a:latin typeface="Aptos SemiBold" panose="020B0004020202020204" pitchFamily="34" charset="0"/>
              </a:rPr>
              <a:t>FAccT</a:t>
            </a:r>
            <a:r>
              <a:rPr lang="en-US" sz="1600" dirty="0">
                <a:latin typeface="Aptos SemiBold" panose="020B0004020202020204" pitchFamily="34" charset="0"/>
              </a:rPr>
              <a:t> Community.</a:t>
            </a:r>
            <a:r>
              <a:rPr lang="en-US" sz="1600" dirty="0"/>
              <a:t>  Cross-disciplinary community  studying sociotechnical aspects of computing; consists of scholars from computer science, law, social sciences, and humanities collaborating with other experts including regulators, movement organizers, etc.</a:t>
            </a:r>
          </a:p>
          <a:p>
            <a:pPr marL="176213" lvl="1">
              <a:spcBef>
                <a:spcPts val="1200"/>
              </a:spcBef>
            </a:pPr>
            <a:r>
              <a:rPr lang="en-US" sz="1600" dirty="0">
                <a:latin typeface="Aptos SemiBold" panose="020B0004020202020204" pitchFamily="34" charset="0"/>
              </a:rPr>
              <a:t>Corporate Responsible AI.</a:t>
            </a:r>
            <a:r>
              <a:rPr lang="en-US" sz="1600" dirty="0"/>
              <a:t>  Community of industry researchers and practitioners studying allocative and representational harms, privacy, etc. and developing mitigation strategies; only allowed to critique aspects that do not challenge corporate power and profit; complicit in ethics washing and providing cover for corporate harms</a:t>
            </a:r>
          </a:p>
          <a:p>
            <a:pPr marL="176213" lvl="1">
              <a:spcBef>
                <a:spcPts val="1200"/>
              </a:spcBef>
            </a:pPr>
            <a:r>
              <a:rPr lang="en-US" sz="1600" dirty="0">
                <a:latin typeface="Aptos SemiBold" panose="020B0004020202020204" pitchFamily="34" charset="0"/>
              </a:rPr>
              <a:t>AI Safety.</a:t>
            </a:r>
            <a:r>
              <a:rPr lang="en-US" sz="1600" dirty="0"/>
              <a:t>  Emergent community with backing from powerful elites and huge capital; rooted in ideologies like </a:t>
            </a:r>
            <a:r>
              <a:rPr lang="en-CA" sz="1600" dirty="0"/>
              <a:t>effective altruism and </a:t>
            </a:r>
            <a:r>
              <a:rPr lang="en-CA" sz="1600" dirty="0" err="1"/>
              <a:t>longtermism</a:t>
            </a:r>
            <a:r>
              <a:rPr lang="en-CA" sz="1600" dirty="0"/>
              <a:t>; </a:t>
            </a:r>
            <a:r>
              <a:rPr lang="en-US" sz="1600" dirty="0"/>
              <a:t>study of existential risks is foundational to the field</a:t>
            </a:r>
          </a:p>
        </p:txBody>
      </p:sp>
      <p:grpSp>
        <p:nvGrpSpPr>
          <p:cNvPr id="36" name="Group 35">
            <a:extLst>
              <a:ext uri="{FF2B5EF4-FFF2-40B4-BE49-F238E27FC236}">
                <a16:creationId xmlns:a16="http://schemas.microsoft.com/office/drawing/2014/main" id="{DE661F31-F096-0133-B6B3-0DCA236D6A13}"/>
              </a:ext>
            </a:extLst>
          </p:cNvPr>
          <p:cNvGrpSpPr/>
          <p:nvPr/>
        </p:nvGrpSpPr>
        <p:grpSpPr>
          <a:xfrm>
            <a:off x="7739260" y="289097"/>
            <a:ext cx="4107604" cy="3959769"/>
            <a:chOff x="7739260" y="289097"/>
            <a:chExt cx="4107604" cy="3959769"/>
          </a:xfrm>
        </p:grpSpPr>
        <p:pic>
          <p:nvPicPr>
            <p:cNvPr id="3" name="Picture 2" descr="A screenshot of a computer&#10;&#10;AI-generated content may be incorrect.">
              <a:extLst>
                <a:ext uri="{FF2B5EF4-FFF2-40B4-BE49-F238E27FC236}">
                  <a16:creationId xmlns:a16="http://schemas.microsoft.com/office/drawing/2014/main" id="{190BF84F-E132-AC21-3A48-6EE46D79DF56}"/>
                </a:ext>
              </a:extLst>
            </p:cNvPr>
            <p:cNvPicPr>
              <a:picLocks noChangeAspect="1"/>
            </p:cNvPicPr>
            <p:nvPr/>
          </p:nvPicPr>
          <p:blipFill>
            <a:blip r:embed="rId2"/>
            <a:srcRect b="19035"/>
            <a:stretch>
              <a:fillRect/>
            </a:stretch>
          </p:blipFill>
          <p:spPr>
            <a:xfrm>
              <a:off x="7741502" y="289097"/>
              <a:ext cx="4105362" cy="1725333"/>
            </a:xfrm>
            <a:prstGeom prst="rect">
              <a:avLst/>
            </a:prstGeom>
            <a:ln>
              <a:solidFill>
                <a:schemeClr val="tx1">
                  <a:lumMod val="65000"/>
                  <a:lumOff val="35000"/>
                </a:schemeClr>
              </a:solidFill>
            </a:ln>
          </p:spPr>
        </p:pic>
        <p:pic>
          <p:nvPicPr>
            <p:cNvPr id="6" name="Picture 5" descr="A screenshot of a website&#10;&#10;AI-generated content may be incorrect.">
              <a:extLst>
                <a:ext uri="{FF2B5EF4-FFF2-40B4-BE49-F238E27FC236}">
                  <a16:creationId xmlns:a16="http://schemas.microsoft.com/office/drawing/2014/main" id="{1FD4F0FA-4B52-1996-5255-DE7566F831CA}"/>
                </a:ext>
              </a:extLst>
            </p:cNvPr>
            <p:cNvPicPr>
              <a:picLocks noChangeAspect="1"/>
            </p:cNvPicPr>
            <p:nvPr/>
          </p:nvPicPr>
          <p:blipFill>
            <a:blip r:embed="rId3"/>
            <a:stretch>
              <a:fillRect/>
            </a:stretch>
          </p:blipFill>
          <p:spPr>
            <a:xfrm>
              <a:off x="7739260" y="2333808"/>
              <a:ext cx="4107604" cy="1915058"/>
            </a:xfrm>
            <a:prstGeom prst="rect">
              <a:avLst/>
            </a:prstGeom>
            <a:ln>
              <a:solidFill>
                <a:schemeClr val="tx1">
                  <a:lumMod val="65000"/>
                  <a:lumOff val="35000"/>
                </a:schemeClr>
              </a:solidFill>
            </a:ln>
          </p:spPr>
        </p:pic>
      </p:grpSp>
      <p:grpSp>
        <p:nvGrpSpPr>
          <p:cNvPr id="17" name="Group 16">
            <a:extLst>
              <a:ext uri="{FF2B5EF4-FFF2-40B4-BE49-F238E27FC236}">
                <a16:creationId xmlns:a16="http://schemas.microsoft.com/office/drawing/2014/main" id="{9058315C-2757-8618-4381-C90EDA67E47E}"/>
              </a:ext>
            </a:extLst>
          </p:cNvPr>
          <p:cNvGrpSpPr/>
          <p:nvPr/>
        </p:nvGrpSpPr>
        <p:grpSpPr>
          <a:xfrm>
            <a:off x="7398617" y="4905251"/>
            <a:ext cx="4448247" cy="1777596"/>
            <a:chOff x="7067693" y="4485700"/>
            <a:chExt cx="4448247" cy="1777596"/>
          </a:xfrm>
        </p:grpSpPr>
        <p:sp>
          <p:nvSpPr>
            <p:cNvPr id="16" name="Rectangle 15">
              <a:extLst>
                <a:ext uri="{FF2B5EF4-FFF2-40B4-BE49-F238E27FC236}">
                  <a16:creationId xmlns:a16="http://schemas.microsoft.com/office/drawing/2014/main" id="{32C497E6-F1F8-4434-490A-74611BC03EC9}"/>
                </a:ext>
              </a:extLst>
            </p:cNvPr>
            <p:cNvSpPr/>
            <p:nvPr/>
          </p:nvSpPr>
          <p:spPr>
            <a:xfrm>
              <a:off x="7067693" y="4485700"/>
              <a:ext cx="4448247" cy="1777596"/>
            </a:xfrm>
            <a:prstGeom prst="rect">
              <a:avLst/>
            </a:prstGeom>
            <a:solidFill>
              <a:schemeClr val="bg1"/>
            </a:solidFill>
            <a:ln w="95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close-up of a document&#10;&#10;AI-generated content may be incorrect.">
              <a:extLst>
                <a:ext uri="{FF2B5EF4-FFF2-40B4-BE49-F238E27FC236}">
                  <a16:creationId xmlns:a16="http://schemas.microsoft.com/office/drawing/2014/main" id="{3D784502-92FB-D273-7AA8-5AA0F1D899F3}"/>
                </a:ext>
              </a:extLst>
            </p:cNvPr>
            <p:cNvPicPr>
              <a:picLocks noChangeAspect="1"/>
            </p:cNvPicPr>
            <p:nvPr/>
          </p:nvPicPr>
          <p:blipFill>
            <a:blip r:embed="rId4"/>
            <a:stretch>
              <a:fillRect/>
            </a:stretch>
          </p:blipFill>
          <p:spPr>
            <a:xfrm>
              <a:off x="7136968" y="4568244"/>
              <a:ext cx="4328407" cy="1124728"/>
            </a:xfrm>
            <a:prstGeom prst="rect">
              <a:avLst/>
            </a:prstGeom>
          </p:spPr>
        </p:pic>
        <p:pic>
          <p:nvPicPr>
            <p:cNvPr id="15" name="Picture 14" descr="A close-up of a text&#10;&#10;AI-generated content may be incorrect.">
              <a:extLst>
                <a:ext uri="{FF2B5EF4-FFF2-40B4-BE49-F238E27FC236}">
                  <a16:creationId xmlns:a16="http://schemas.microsoft.com/office/drawing/2014/main" id="{479A6912-0560-65BE-A3DB-9E0742942388}"/>
                </a:ext>
              </a:extLst>
            </p:cNvPr>
            <p:cNvPicPr>
              <a:picLocks noChangeAspect="1"/>
            </p:cNvPicPr>
            <p:nvPr/>
          </p:nvPicPr>
          <p:blipFill>
            <a:blip r:embed="rId5"/>
            <a:stretch>
              <a:fillRect/>
            </a:stretch>
          </p:blipFill>
          <p:spPr>
            <a:xfrm>
              <a:off x="7136967" y="5624994"/>
              <a:ext cx="4328407" cy="586039"/>
            </a:xfrm>
            <a:prstGeom prst="rect">
              <a:avLst/>
            </a:prstGeom>
          </p:spPr>
        </p:pic>
      </p:grpSp>
      <p:grpSp>
        <p:nvGrpSpPr>
          <p:cNvPr id="37" name="Group 36">
            <a:extLst>
              <a:ext uri="{FF2B5EF4-FFF2-40B4-BE49-F238E27FC236}">
                <a16:creationId xmlns:a16="http://schemas.microsoft.com/office/drawing/2014/main" id="{172EB445-662B-38C9-3C6E-2AADDC319D6C}"/>
              </a:ext>
            </a:extLst>
          </p:cNvPr>
          <p:cNvGrpSpPr/>
          <p:nvPr/>
        </p:nvGrpSpPr>
        <p:grpSpPr>
          <a:xfrm>
            <a:off x="3698851" y="4604792"/>
            <a:ext cx="7839214" cy="2025791"/>
            <a:chOff x="3698851" y="4604792"/>
            <a:chExt cx="7839214" cy="2025791"/>
          </a:xfrm>
        </p:grpSpPr>
        <p:sp>
          <p:nvSpPr>
            <p:cNvPr id="18" name="TextBox 17">
              <a:extLst>
                <a:ext uri="{FF2B5EF4-FFF2-40B4-BE49-F238E27FC236}">
                  <a16:creationId xmlns:a16="http://schemas.microsoft.com/office/drawing/2014/main" id="{DA2462B2-EE70-EBC6-B0F5-3710B178FC8F}"/>
                </a:ext>
              </a:extLst>
            </p:cNvPr>
            <p:cNvSpPr txBox="1"/>
            <p:nvPr/>
          </p:nvSpPr>
          <p:spPr>
            <a:xfrm>
              <a:off x="3698851" y="4604792"/>
              <a:ext cx="3576496" cy="738664"/>
            </a:xfrm>
            <a:prstGeom prst="rect">
              <a:avLst/>
            </a:prstGeom>
            <a:noFill/>
            <a:ln>
              <a:solidFill>
                <a:schemeClr val="tx1"/>
              </a:solidFill>
              <a:prstDash val="lgDash"/>
            </a:ln>
          </p:spPr>
          <p:txBody>
            <a:bodyPr wrap="square" rtlCol="0">
              <a:spAutoFit/>
            </a:bodyPr>
            <a:lstStyle/>
            <a:p>
              <a:r>
                <a:rPr lang="en-CA" sz="1400" dirty="0"/>
                <a:t>An infamous public statement “Mainstream Science on Intelligence” (1994) that defends harmful and now discredited race science</a:t>
              </a:r>
            </a:p>
          </p:txBody>
        </p:sp>
        <p:sp>
          <p:nvSpPr>
            <p:cNvPr id="19" name="Rectangle 18">
              <a:extLst>
                <a:ext uri="{FF2B5EF4-FFF2-40B4-BE49-F238E27FC236}">
                  <a16:creationId xmlns:a16="http://schemas.microsoft.com/office/drawing/2014/main" id="{4DE2264F-3A6B-AE0F-3EA2-1235D1B97020}"/>
                </a:ext>
              </a:extLst>
            </p:cNvPr>
            <p:cNvSpPr/>
            <p:nvPr/>
          </p:nvSpPr>
          <p:spPr>
            <a:xfrm>
              <a:off x="11225876" y="6515330"/>
              <a:ext cx="312189" cy="115253"/>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Connector: Elbow 20">
              <a:extLst>
                <a:ext uri="{FF2B5EF4-FFF2-40B4-BE49-F238E27FC236}">
                  <a16:creationId xmlns:a16="http://schemas.microsoft.com/office/drawing/2014/main" id="{EBCC124B-C7FE-B317-B28B-0F04E821BB7A}"/>
                </a:ext>
              </a:extLst>
            </p:cNvPr>
            <p:cNvCxnSpPr>
              <a:cxnSpLocks/>
              <a:stCxn id="18" idx="3"/>
              <a:endCxn id="19" idx="0"/>
            </p:cNvCxnSpPr>
            <p:nvPr/>
          </p:nvCxnSpPr>
          <p:spPr>
            <a:xfrm>
              <a:off x="7275347" y="4974124"/>
              <a:ext cx="4106624" cy="1541206"/>
            </a:xfrm>
            <a:prstGeom prst="bentConnector2">
              <a:avLst/>
            </a:prstGeom>
            <a:ln>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87AACDB1-FFE6-9247-F486-FDE0FE055702}"/>
              </a:ext>
            </a:extLst>
          </p:cNvPr>
          <p:cNvSpPr txBox="1"/>
          <p:nvPr/>
        </p:nvSpPr>
        <p:spPr>
          <a:xfrm>
            <a:off x="345136" y="4207505"/>
            <a:ext cx="60948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ptos SemiBold" panose="020B0004020202020204" pitchFamily="34" charset="0"/>
                <a:ea typeface="+mn-ea"/>
                <a:cs typeface="+mn-cs"/>
              </a:rPr>
              <a:t>The values encoded in the AI community</a:t>
            </a:r>
            <a:endParaRPr kumimoji="0" lang="en-CA" sz="1600" b="0" i="0" u="none" strike="noStrike" kern="1200" cap="none" spc="0" normalizeH="0" baseline="0" noProof="0" dirty="0">
              <a:ln>
                <a:noFill/>
              </a:ln>
              <a:solidFill>
                <a:prstClr val="black"/>
              </a:solidFill>
              <a:effectLst/>
              <a:uLnTx/>
              <a:uFillTx/>
              <a:latin typeface="Aptos SemiBold" panose="020B0004020202020204" pitchFamily="34" charset="0"/>
              <a:ea typeface="+mn-ea"/>
              <a:cs typeface="+mn-cs"/>
            </a:endParaRPr>
          </a:p>
        </p:txBody>
      </p:sp>
      <p:grpSp>
        <p:nvGrpSpPr>
          <p:cNvPr id="39" name="Group 38">
            <a:extLst>
              <a:ext uri="{FF2B5EF4-FFF2-40B4-BE49-F238E27FC236}">
                <a16:creationId xmlns:a16="http://schemas.microsoft.com/office/drawing/2014/main" id="{D98353E3-EA11-AA94-0249-049027034DF8}"/>
              </a:ext>
            </a:extLst>
          </p:cNvPr>
          <p:cNvGrpSpPr/>
          <p:nvPr/>
        </p:nvGrpSpPr>
        <p:grpSpPr>
          <a:xfrm>
            <a:off x="627020" y="4666673"/>
            <a:ext cx="6171445" cy="2107730"/>
            <a:chOff x="627020" y="4666673"/>
            <a:chExt cx="6171445" cy="2107730"/>
          </a:xfrm>
        </p:grpSpPr>
        <p:pic>
          <p:nvPicPr>
            <p:cNvPr id="8" name="Picture 7" descr="A screenshot of a social media page&#10;&#10;AI-generated content may be incorrect.">
              <a:extLst>
                <a:ext uri="{FF2B5EF4-FFF2-40B4-BE49-F238E27FC236}">
                  <a16:creationId xmlns:a16="http://schemas.microsoft.com/office/drawing/2014/main" id="{C039FEAB-4574-EA23-D61F-1AF98170FA45}"/>
                </a:ext>
              </a:extLst>
            </p:cNvPr>
            <p:cNvPicPr>
              <a:picLocks noChangeAspect="1"/>
            </p:cNvPicPr>
            <p:nvPr/>
          </p:nvPicPr>
          <p:blipFill>
            <a:blip r:embed="rId6"/>
            <a:stretch>
              <a:fillRect/>
            </a:stretch>
          </p:blipFill>
          <p:spPr>
            <a:xfrm>
              <a:off x="627020" y="4666673"/>
              <a:ext cx="2885895" cy="2016174"/>
            </a:xfrm>
            <a:prstGeom prst="rect">
              <a:avLst/>
            </a:prstGeom>
            <a:ln>
              <a:solidFill>
                <a:schemeClr val="tx1">
                  <a:lumMod val="65000"/>
                  <a:lumOff val="35000"/>
                </a:schemeClr>
              </a:solidFill>
            </a:ln>
          </p:spPr>
        </p:pic>
        <p:pic>
          <p:nvPicPr>
            <p:cNvPr id="10" name="Picture 9" descr="A white background with black text&#10;&#10;AI-generated content may be incorrect.">
              <a:extLst>
                <a:ext uri="{FF2B5EF4-FFF2-40B4-BE49-F238E27FC236}">
                  <a16:creationId xmlns:a16="http://schemas.microsoft.com/office/drawing/2014/main" id="{14E24B4F-CCB0-4F76-9663-239B967F8439}"/>
                </a:ext>
              </a:extLst>
            </p:cNvPr>
            <p:cNvPicPr>
              <a:picLocks noChangeAspect="1"/>
            </p:cNvPicPr>
            <p:nvPr/>
          </p:nvPicPr>
          <p:blipFill>
            <a:blip r:embed="rId7"/>
            <a:stretch>
              <a:fillRect/>
            </a:stretch>
          </p:blipFill>
          <p:spPr>
            <a:xfrm>
              <a:off x="3000970" y="5624994"/>
              <a:ext cx="3797495" cy="1149409"/>
            </a:xfrm>
            <a:prstGeom prst="rect">
              <a:avLst/>
            </a:prstGeom>
            <a:ln>
              <a:solidFill>
                <a:schemeClr val="tx1">
                  <a:lumMod val="65000"/>
                  <a:lumOff val="35000"/>
                </a:schemeClr>
              </a:solidFill>
            </a:ln>
          </p:spPr>
        </p:pic>
        <p:sp>
          <p:nvSpPr>
            <p:cNvPr id="38" name="Rectangle 37">
              <a:extLst>
                <a:ext uri="{FF2B5EF4-FFF2-40B4-BE49-F238E27FC236}">
                  <a16:creationId xmlns:a16="http://schemas.microsoft.com/office/drawing/2014/main" id="{89857B08-6F52-98FB-EBB6-3BF478817CFB}"/>
                </a:ext>
              </a:extLst>
            </p:cNvPr>
            <p:cNvSpPr/>
            <p:nvPr/>
          </p:nvSpPr>
          <p:spPr>
            <a:xfrm>
              <a:off x="5060219" y="6568903"/>
              <a:ext cx="1035780" cy="20550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4271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1CEDB9-9B50-68C9-9E4E-B9FC1F357E9C}"/>
              </a:ext>
            </a:extLst>
          </p:cNvPr>
          <p:cNvPicPr>
            <a:picLocks noChangeAspect="1"/>
          </p:cNvPicPr>
          <p:nvPr/>
        </p:nvPicPr>
        <p:blipFill>
          <a:blip r:embed="rId2"/>
          <a:stretch>
            <a:fillRect/>
          </a:stretch>
        </p:blipFill>
        <p:spPr>
          <a:xfrm>
            <a:off x="4506215" y="378615"/>
            <a:ext cx="4134062" cy="132086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637926" y="378615"/>
            <a:ext cx="3469192" cy="1848176"/>
          </a:xfrm>
        </p:spPr>
        <p:txBody>
          <a:bodyPr anchor="ctr">
            <a:noAutofit/>
          </a:bodyPr>
          <a:lstStyle/>
          <a:p>
            <a:r>
              <a:rPr lang="en-CA" sz="2000" dirty="0"/>
              <a:t>The Authoritarian tendencies of</a:t>
            </a:r>
            <a:br>
              <a:rPr lang="en-CA" sz="3600" dirty="0"/>
            </a:br>
            <a:r>
              <a:rPr lang="en-CA" sz="4800" dirty="0"/>
              <a:t>Big Tech &amp;</a:t>
            </a:r>
            <a:br>
              <a:rPr lang="en-CA" sz="4800" dirty="0"/>
            </a:br>
            <a:r>
              <a:rPr lang="en-CA" sz="4800" dirty="0"/>
              <a:t>Silicon Valley</a:t>
            </a:r>
            <a:endParaRPr lang="en-CA" sz="4800" dirty="0">
              <a:solidFill>
                <a:schemeClr val="bg1">
                  <a:lumMod val="75000"/>
                </a:schemeClr>
              </a:solidFill>
            </a:endParaRP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3"/>
          <a:stretch>
            <a:fillRect/>
          </a:stretch>
        </p:blipFill>
        <p:spPr>
          <a:xfrm>
            <a:off x="6301612" y="753512"/>
            <a:ext cx="5373242" cy="2612170"/>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445171" y="2653609"/>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C61CDE1-4B6B-F83E-E6D0-59BE951D2766}"/>
              </a:ext>
            </a:extLst>
          </p:cNvPr>
          <p:cNvPicPr>
            <a:picLocks noChangeAspect="1"/>
          </p:cNvPicPr>
          <p:nvPr/>
        </p:nvPicPr>
        <p:blipFill>
          <a:blip r:embed="rId5"/>
          <a:stretch>
            <a:fillRect/>
          </a:stretch>
        </p:blipFill>
        <p:spPr>
          <a:xfrm>
            <a:off x="3752281" y="2509233"/>
            <a:ext cx="2967983" cy="257539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28EAA21-6254-ED36-447A-BF20F6972D46}"/>
              </a:ext>
            </a:extLst>
          </p:cNvPr>
          <p:cNvPicPr>
            <a:picLocks noChangeAspect="1"/>
          </p:cNvPicPr>
          <p:nvPr/>
        </p:nvPicPr>
        <p:blipFill>
          <a:blip r:embed="rId6"/>
          <a:stretch>
            <a:fillRect/>
          </a:stretch>
        </p:blipFill>
        <p:spPr>
          <a:xfrm>
            <a:off x="7402439" y="2080693"/>
            <a:ext cx="2475676" cy="324731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2FF5039-A676-CB37-AC3E-43BEF51C3B5F}"/>
              </a:ext>
            </a:extLst>
          </p:cNvPr>
          <p:cNvPicPr>
            <a:picLocks noChangeAspect="1"/>
          </p:cNvPicPr>
          <p:nvPr/>
        </p:nvPicPr>
        <p:blipFill>
          <a:blip r:embed="rId7"/>
          <a:stretch>
            <a:fillRect/>
          </a:stretch>
        </p:blipFill>
        <p:spPr>
          <a:xfrm>
            <a:off x="8988233" y="4348767"/>
            <a:ext cx="2475676" cy="260343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B20B1CBD-3F35-E37E-EE57-C586C4BE4277}"/>
              </a:ext>
            </a:extLst>
          </p:cNvPr>
          <p:cNvPicPr>
            <a:picLocks noChangeAspect="1"/>
          </p:cNvPicPr>
          <p:nvPr/>
        </p:nvPicPr>
        <p:blipFill>
          <a:blip r:embed="rId8"/>
          <a:stretch>
            <a:fillRect/>
          </a:stretch>
        </p:blipFill>
        <p:spPr>
          <a:xfrm>
            <a:off x="286632" y="4786007"/>
            <a:ext cx="2715141" cy="1627564"/>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9"/>
          <a:stretch>
            <a:fillRect/>
          </a:stretch>
        </p:blipFill>
        <p:spPr>
          <a:xfrm>
            <a:off x="3220700" y="4348767"/>
            <a:ext cx="3752469" cy="268985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6" name="Picture 2">
            <a:extLst>
              <a:ext uri="{FF2B5EF4-FFF2-40B4-BE49-F238E27FC236}">
                <a16:creationId xmlns:a16="http://schemas.microsoft.com/office/drawing/2014/main" id="{99E26E76-5855-1D32-FDAA-E6FE495DE3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3453" y="3258806"/>
            <a:ext cx="2024249" cy="305440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11"/>
          <a:stretch>
            <a:fillRect/>
          </a:stretch>
        </p:blipFill>
        <p:spPr>
          <a:xfrm>
            <a:off x="5747607" y="3888251"/>
            <a:ext cx="3330322" cy="300182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12"/>
          <a:srcRect l="436" r="1036" b="1641"/>
          <a:stretch>
            <a:fillRect/>
          </a:stretch>
        </p:blipFill>
        <p:spPr>
          <a:xfrm>
            <a:off x="5503418" y="3125831"/>
            <a:ext cx="2798200" cy="227645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0A13CF41-6DE7-F8BE-FD0C-C1998BBDB9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8825" y="2226791"/>
            <a:ext cx="2602924" cy="3955200"/>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Effect transition="in" filter="fade">
                                      <p:cBhvr>
                                        <p:cTn id="39" dur="1000"/>
                                        <p:tgtEl>
                                          <p:spTgt spid="23"/>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childTnLst>
                          </p:cTn>
                        </p:par>
                        <p:par>
                          <p:cTn id="46" fill="hold">
                            <p:stCondLst>
                              <p:cond delay="7000"/>
                            </p:stCondLst>
                            <p:childTnLst>
                              <p:par>
                                <p:cTn id="47" presetID="53" presetClass="entr" presetSubtype="16"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childTnLst>
                          </p:cTn>
                        </p:par>
                        <p:par>
                          <p:cTn id="52" fill="hold">
                            <p:stCondLst>
                              <p:cond delay="8000"/>
                            </p:stCondLst>
                            <p:childTnLst>
                              <p:par>
                                <p:cTn id="53" presetID="53" presetClass="entr" presetSubtype="16"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0" fill="hold"/>
                                        <p:tgtEl>
                                          <p:spTgt spid="28"/>
                                        </p:tgtEl>
                                        <p:attrNameLst>
                                          <p:attrName>ppt_w</p:attrName>
                                        </p:attrNameLst>
                                      </p:cBhvr>
                                      <p:tavLst>
                                        <p:tav tm="0">
                                          <p:val>
                                            <p:fltVal val="0"/>
                                          </p:val>
                                        </p:tav>
                                        <p:tav tm="100000">
                                          <p:val>
                                            <p:strVal val="#ppt_w"/>
                                          </p:val>
                                        </p:tav>
                                      </p:tavLst>
                                    </p:anim>
                                    <p:anim calcmode="lin" valueType="num">
                                      <p:cBhvr>
                                        <p:cTn id="56" dur="1000" fill="hold"/>
                                        <p:tgtEl>
                                          <p:spTgt spid="28"/>
                                        </p:tgtEl>
                                        <p:attrNameLst>
                                          <p:attrName>ppt_h</p:attrName>
                                        </p:attrNameLst>
                                      </p:cBhvr>
                                      <p:tavLst>
                                        <p:tav tm="0">
                                          <p:val>
                                            <p:fltVal val="0"/>
                                          </p:val>
                                        </p:tav>
                                        <p:tav tm="100000">
                                          <p:val>
                                            <p:strVal val="#ppt_h"/>
                                          </p:val>
                                        </p:tav>
                                      </p:tavLst>
                                    </p:anim>
                                    <p:animEffect transition="in" filter="fade">
                                      <p:cBhvr>
                                        <p:cTn id="57" dur="1000"/>
                                        <p:tgtEl>
                                          <p:spTgt spid="28"/>
                                        </p:tgtEl>
                                      </p:cBhvr>
                                    </p:animEffect>
                                  </p:childTnLst>
                                </p:cTn>
                              </p:par>
                            </p:childTnLst>
                          </p:cTn>
                        </p:par>
                        <p:par>
                          <p:cTn id="58" fill="hold">
                            <p:stCondLst>
                              <p:cond delay="9000"/>
                            </p:stCondLst>
                            <p:childTnLst>
                              <p:par>
                                <p:cTn id="59" presetID="53" presetClass="entr" presetSubtype="16"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1000" fill="hold"/>
                                        <p:tgtEl>
                                          <p:spTgt spid="25"/>
                                        </p:tgtEl>
                                        <p:attrNameLst>
                                          <p:attrName>ppt_w</p:attrName>
                                        </p:attrNameLst>
                                      </p:cBhvr>
                                      <p:tavLst>
                                        <p:tav tm="0">
                                          <p:val>
                                            <p:fltVal val="0"/>
                                          </p:val>
                                        </p:tav>
                                        <p:tav tm="100000">
                                          <p:val>
                                            <p:strVal val="#ppt_w"/>
                                          </p:val>
                                        </p:tav>
                                      </p:tavLst>
                                    </p:anim>
                                    <p:anim calcmode="lin" valueType="num">
                                      <p:cBhvr>
                                        <p:cTn id="62" dur="1000" fill="hold"/>
                                        <p:tgtEl>
                                          <p:spTgt spid="25"/>
                                        </p:tgtEl>
                                        <p:attrNameLst>
                                          <p:attrName>ppt_h</p:attrName>
                                        </p:attrNameLst>
                                      </p:cBhvr>
                                      <p:tavLst>
                                        <p:tav tm="0">
                                          <p:val>
                                            <p:fltVal val="0"/>
                                          </p:val>
                                        </p:tav>
                                        <p:tav tm="100000">
                                          <p:val>
                                            <p:strVal val="#ppt_h"/>
                                          </p:val>
                                        </p:tav>
                                      </p:tavLst>
                                    </p:anim>
                                    <p:animEffect transition="in" filter="fade">
                                      <p:cBhvr>
                                        <p:cTn id="63" dur="1000"/>
                                        <p:tgtEl>
                                          <p:spTgt spid="25"/>
                                        </p:tgtEl>
                                      </p:cBhvr>
                                    </p:animEffect>
                                  </p:childTnLst>
                                </p:cTn>
                              </p:par>
                            </p:childTnLst>
                          </p:cTn>
                        </p:par>
                        <p:par>
                          <p:cTn id="64" fill="hold">
                            <p:stCondLst>
                              <p:cond delay="10000"/>
                            </p:stCondLst>
                            <p:childTnLst>
                              <p:par>
                                <p:cTn id="65" presetID="53" presetClass="entr" presetSubtype="16"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fltVal val="0"/>
                                          </p:val>
                                        </p:tav>
                                        <p:tav tm="100000">
                                          <p:val>
                                            <p:strVal val="#ppt_w"/>
                                          </p:val>
                                        </p:tav>
                                      </p:tavLst>
                                    </p:anim>
                                    <p:anim calcmode="lin" valueType="num">
                                      <p:cBhvr>
                                        <p:cTn id="68" dur="1000" fill="hold"/>
                                        <p:tgtEl>
                                          <p:spTgt spid="26"/>
                                        </p:tgtEl>
                                        <p:attrNameLst>
                                          <p:attrName>ppt_h</p:attrName>
                                        </p:attrNameLst>
                                      </p:cBhvr>
                                      <p:tavLst>
                                        <p:tav tm="0">
                                          <p:val>
                                            <p:fltVal val="0"/>
                                          </p:val>
                                        </p:tav>
                                        <p:tav tm="100000">
                                          <p:val>
                                            <p:strVal val="#ppt_h"/>
                                          </p:val>
                                        </p:tav>
                                      </p:tavLst>
                                    </p:anim>
                                    <p:animEffect transition="in" filter="fade">
                                      <p:cBhvr>
                                        <p:cTn id="69" dur="1000"/>
                                        <p:tgtEl>
                                          <p:spTgt spid="26"/>
                                        </p:tgtEl>
                                      </p:cBhvr>
                                    </p:animEffect>
                                  </p:childTnLst>
                                </p:cTn>
                              </p:par>
                            </p:childTnLst>
                          </p:cTn>
                        </p:par>
                        <p:par>
                          <p:cTn id="70" fill="hold">
                            <p:stCondLst>
                              <p:cond delay="11000"/>
                            </p:stCondLst>
                            <p:childTnLst>
                              <p:par>
                                <p:cTn id="71" presetID="53" presetClass="entr" presetSubtype="16" fill="hold" nodeType="after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Effect transition="in" filter="fade">
                                      <p:cBhvr>
                                        <p:cTn id="7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2E0D56-1FCF-7057-28AD-0BFA46B2AFE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F18E84-23AD-9B35-4C9C-AF1C733C73D5}"/>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400" kern="1200">
                <a:solidFill>
                  <a:schemeClr val="tx1"/>
                </a:solidFill>
                <a:latin typeface="+mj-lt"/>
                <a:ea typeface="+mj-ea"/>
                <a:cs typeface="+mj-cs"/>
              </a:rPr>
              <a:t>A personal update…</a:t>
            </a:r>
          </a:p>
        </p:txBody>
      </p:sp>
      <p:sp>
        <p:nvSpPr>
          <p:cNvPr id="6" name="Text Placeholder 5">
            <a:extLst>
              <a:ext uri="{FF2B5EF4-FFF2-40B4-BE49-F238E27FC236}">
                <a16:creationId xmlns:a16="http://schemas.microsoft.com/office/drawing/2014/main" id="{30FDD8C8-85C8-D3C0-F1BE-658FE322D328}"/>
              </a:ext>
            </a:extLst>
          </p:cNvPr>
          <p:cNvSpPr>
            <a:spLocks noGrp="1"/>
          </p:cNvSpPr>
          <p:nvPr>
            <p:ph type="body" sz="half" idx="2"/>
          </p:nvPr>
        </p:nvSpPr>
        <p:spPr>
          <a:xfrm>
            <a:off x="862366" y="2194102"/>
            <a:ext cx="3427001" cy="3908586"/>
          </a:xfrm>
        </p:spPr>
        <p:txBody>
          <a:bodyPr vert="horz" lIns="91440" tIns="45720" rIns="91440" bIns="45720" rtlCol="0">
            <a:normAutofit/>
          </a:bodyPr>
          <a:lstStyle/>
          <a:p>
            <a:r>
              <a:rPr lang="en-US" sz="2000" i="1" dirty="0"/>
              <a:t>After working at Microsoft for 19 years (first at Bing and then at Microsoft Research), this summer, I made the difficult decision to leave the industry in objection to Big Tech and Silicon Valley's harmful practices and in particular their complicity in the ongoing genocide in Gaza</a:t>
            </a:r>
          </a:p>
        </p:txBody>
      </p:sp>
      <p:pic>
        <p:nvPicPr>
          <p:cNvPr id="7" name="Content Placeholder 6" descr="A screenshot of a computer&#10;&#10;AI-generated content may be incorrect.">
            <a:extLst>
              <a:ext uri="{FF2B5EF4-FFF2-40B4-BE49-F238E27FC236}">
                <a16:creationId xmlns:a16="http://schemas.microsoft.com/office/drawing/2014/main" id="{30D9D2C6-5D19-B7C8-8AA1-289A129D784A}"/>
              </a:ext>
            </a:extLst>
          </p:cNvPr>
          <p:cNvPicPr>
            <a:picLocks noGrp="1" noChangeAspect="1"/>
          </p:cNvPicPr>
          <p:nvPr>
            <p:ph idx="1"/>
          </p:nvPr>
        </p:nvPicPr>
        <p:blipFill>
          <a:blip r:embed="rId2"/>
          <a:stretch>
            <a:fillRect/>
          </a:stretch>
        </p:blipFill>
        <p:spPr>
          <a:xfrm>
            <a:off x="5445457" y="801854"/>
            <a:ext cx="6155141" cy="5278032"/>
          </a:xfrm>
          <a:prstGeom prst="rect">
            <a:avLst/>
          </a:prstGeom>
        </p:spPr>
      </p:pic>
      <p:sp>
        <p:nvSpPr>
          <p:cNvPr id="8" name="TextBox 7">
            <a:extLst>
              <a:ext uri="{FF2B5EF4-FFF2-40B4-BE49-F238E27FC236}">
                <a16:creationId xmlns:a16="http://schemas.microsoft.com/office/drawing/2014/main" id="{F9677A30-25A3-F6F9-297F-6BBAA9F8C59C}"/>
              </a:ext>
            </a:extLst>
          </p:cNvPr>
          <p:cNvSpPr txBox="1"/>
          <p:nvPr/>
        </p:nvSpPr>
        <p:spPr>
          <a:xfrm>
            <a:off x="4684642" y="6581001"/>
            <a:ext cx="7507357" cy="276999"/>
          </a:xfrm>
          <a:prstGeom prst="rect">
            <a:avLst/>
          </a:prstGeom>
          <a:noFill/>
        </p:spPr>
        <p:txBody>
          <a:bodyPr wrap="square">
            <a:spAutoFit/>
          </a:bodyPr>
          <a:lstStyle/>
          <a:p>
            <a:pPr algn="ctr">
              <a:spcAft>
                <a:spcPts val="600"/>
              </a:spcAft>
            </a:pPr>
            <a:r>
              <a:rPr lang="en-US" sz="1200"/>
              <a:t>Mitra. </a:t>
            </a:r>
            <a:r>
              <a:rPr lang="en-US" sz="1200" dirty="0">
                <a:hlinkClick r:id="rId3"/>
              </a:rPr>
              <a:t>Why I am leaving big tech…</a:t>
            </a:r>
            <a:r>
              <a:rPr lang="en-US" sz="1200" dirty="0"/>
              <a:t> Blog post, 2025.</a:t>
            </a:r>
            <a:endParaRPr lang="en-CA" sz="1200" dirty="0"/>
          </a:p>
        </p:txBody>
      </p:sp>
    </p:spTree>
    <p:extLst>
      <p:ext uri="{BB962C8B-B14F-4D97-AF65-F5344CB8AC3E}">
        <p14:creationId xmlns:p14="http://schemas.microsoft.com/office/powerpoint/2010/main" val="177028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45E0-D072-5A07-5BA4-332E003AA05E}"/>
              </a:ext>
            </a:extLst>
          </p:cNvPr>
          <p:cNvSpPr>
            <a:spLocks noGrp="1"/>
          </p:cNvSpPr>
          <p:nvPr>
            <p:ph type="title"/>
          </p:nvPr>
        </p:nvSpPr>
        <p:spPr>
          <a:xfrm>
            <a:off x="838200" y="2553726"/>
            <a:ext cx="10515600" cy="1750549"/>
          </a:xfrm>
        </p:spPr>
        <p:txBody>
          <a:bodyPr>
            <a:normAutofit/>
          </a:bodyPr>
          <a:lstStyle/>
          <a:p>
            <a:pPr algn="ctr">
              <a:lnSpc>
                <a:spcPct val="100000"/>
              </a:lnSpc>
              <a:spcAft>
                <a:spcPts val="1200"/>
              </a:spcAft>
            </a:pPr>
            <a:r>
              <a:rPr lang="en-CA" sz="3600" dirty="0">
                <a:solidFill>
                  <a:schemeClr val="tx1">
                    <a:lumMod val="65000"/>
                    <a:lumOff val="35000"/>
                  </a:schemeClr>
                </a:solidFill>
              </a:rPr>
              <a:t>Part I</a:t>
            </a:r>
            <a:br>
              <a:rPr lang="en-CA" sz="4000" dirty="0">
                <a:solidFill>
                  <a:schemeClr val="tx1">
                    <a:lumMod val="65000"/>
                    <a:lumOff val="35000"/>
                  </a:schemeClr>
                </a:solidFill>
              </a:rPr>
            </a:br>
            <a:r>
              <a:rPr lang="en-CA" sz="5400" dirty="0"/>
              <a:t>Politics of Information Access</a:t>
            </a:r>
          </a:p>
        </p:txBody>
      </p:sp>
    </p:spTree>
    <p:extLst>
      <p:ext uri="{BB962C8B-B14F-4D97-AF65-F5344CB8AC3E}">
        <p14:creationId xmlns:p14="http://schemas.microsoft.com/office/powerpoint/2010/main" val="282522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7374-A1FA-394B-9220-D8BD690F6DB6}"/>
              </a:ext>
            </a:extLst>
          </p:cNvPr>
          <p:cNvSpPr>
            <a:spLocks noGrp="1"/>
          </p:cNvSpPr>
          <p:nvPr>
            <p:ph type="title"/>
          </p:nvPr>
        </p:nvSpPr>
        <p:spPr/>
        <p:txBody>
          <a:bodyPr/>
          <a:lstStyle/>
          <a:p>
            <a:r>
              <a:rPr lang="en-CA" dirty="0"/>
              <a:t>AI and information access</a:t>
            </a:r>
          </a:p>
        </p:txBody>
      </p:sp>
      <p:sp>
        <p:nvSpPr>
          <p:cNvPr id="4" name="Text Placeholder 3">
            <a:extLst>
              <a:ext uri="{FF2B5EF4-FFF2-40B4-BE49-F238E27FC236}">
                <a16:creationId xmlns:a16="http://schemas.microsoft.com/office/drawing/2014/main" id="{1D2B5082-10EF-F5C4-47E1-8C44419F9BA7}"/>
              </a:ext>
            </a:extLst>
          </p:cNvPr>
          <p:cNvSpPr>
            <a:spLocks noGrp="1"/>
          </p:cNvSpPr>
          <p:nvPr>
            <p:ph type="body" idx="1"/>
          </p:nvPr>
        </p:nvSpPr>
        <p:spPr/>
        <p:txBody>
          <a:bodyPr/>
          <a:lstStyle/>
          <a:p>
            <a:r>
              <a:rPr lang="en-CA" dirty="0"/>
              <a:t>Information ecosystem disruption</a:t>
            </a:r>
          </a:p>
        </p:txBody>
      </p:sp>
      <p:sp>
        <p:nvSpPr>
          <p:cNvPr id="5" name="Content Placeholder 4">
            <a:extLst>
              <a:ext uri="{FF2B5EF4-FFF2-40B4-BE49-F238E27FC236}">
                <a16:creationId xmlns:a16="http://schemas.microsoft.com/office/drawing/2014/main" id="{03C9732B-1160-0ED9-824A-B73886680AD4}"/>
              </a:ext>
            </a:extLst>
          </p:cNvPr>
          <p:cNvSpPr>
            <a:spLocks noGrp="1"/>
          </p:cNvSpPr>
          <p:nvPr>
            <p:ph sz="half" idx="2"/>
          </p:nvPr>
        </p:nvSpPr>
        <p:spPr/>
        <p:txBody>
          <a:bodyPr>
            <a:normAutofit fontScale="70000" lnSpcReduction="20000"/>
          </a:bodyPr>
          <a:lstStyle/>
          <a:p>
            <a:pPr marL="0" indent="0">
              <a:lnSpc>
                <a:spcPct val="120000"/>
              </a:lnSpc>
              <a:spcBef>
                <a:spcPts val="1800"/>
              </a:spcBef>
              <a:buNone/>
            </a:pPr>
            <a:r>
              <a:rPr lang="en-CA" dirty="0"/>
              <a:t>Generative AI </a:t>
            </a:r>
            <a:r>
              <a:rPr lang="en-US" dirty="0"/>
              <a:t>enables low-cost generation of derivative low-quality content at an unprecedented scale that can be employed to shape public opinion (“</a:t>
            </a:r>
            <a:r>
              <a:rPr lang="en-US" b="1" dirty="0"/>
              <a:t>generative propaganda</a:t>
            </a:r>
            <a:r>
              <a:rPr lang="en-US" dirty="0"/>
              <a:t>”)</a:t>
            </a:r>
            <a:endParaRPr lang="en-CA" dirty="0"/>
          </a:p>
          <a:p>
            <a:pPr marL="0" indent="0">
              <a:lnSpc>
                <a:spcPct val="120000"/>
              </a:lnSpc>
              <a:spcBef>
                <a:spcPts val="1800"/>
              </a:spcBef>
              <a:buNone/>
            </a:pPr>
            <a:r>
              <a:rPr lang="en-CA" dirty="0"/>
              <a:t>Chatbots are jeopardizing </a:t>
            </a:r>
            <a:r>
              <a:rPr lang="en-US" kern="100" dirty="0">
                <a:ea typeface="Aptos" panose="020B0004020202020204" pitchFamily="34" charset="0"/>
                <a:cs typeface="Times New Roman" panose="02020603050405020304" pitchFamily="18" charset="0"/>
              </a:rPr>
              <a:t>the “</a:t>
            </a:r>
            <a:r>
              <a:rPr lang="en-US" b="1" kern="100" dirty="0">
                <a:ea typeface="Aptos" panose="020B0004020202020204" pitchFamily="34" charset="0"/>
                <a:cs typeface="Times New Roman" panose="02020603050405020304" pitchFamily="18" charset="0"/>
              </a:rPr>
              <a:t>grand bargain at the heart of the web</a:t>
            </a:r>
            <a:r>
              <a:rPr lang="en-US" kern="100" dirty="0">
                <a:ea typeface="Aptos" panose="020B0004020202020204" pitchFamily="34" charset="0"/>
                <a:cs typeface="Times New Roman" panose="02020603050405020304" pitchFamily="18" charset="0"/>
              </a:rPr>
              <a:t>” by not sending adequate traffic to </a:t>
            </a:r>
            <a:r>
              <a:rPr lang="en-US" dirty="0"/>
              <a:t>Websites like Wikipedia and </a:t>
            </a:r>
            <a:r>
              <a:rPr lang="en-CA" dirty="0"/>
              <a:t>StackExchange</a:t>
            </a:r>
          </a:p>
        </p:txBody>
      </p:sp>
      <p:sp>
        <p:nvSpPr>
          <p:cNvPr id="6" name="Text Placeholder 5">
            <a:extLst>
              <a:ext uri="{FF2B5EF4-FFF2-40B4-BE49-F238E27FC236}">
                <a16:creationId xmlns:a16="http://schemas.microsoft.com/office/drawing/2014/main" id="{5BD63490-B4A5-544B-99BF-22F1D3FCBC67}"/>
              </a:ext>
            </a:extLst>
          </p:cNvPr>
          <p:cNvSpPr>
            <a:spLocks noGrp="1"/>
          </p:cNvSpPr>
          <p:nvPr>
            <p:ph type="body" sz="quarter" idx="3"/>
          </p:nvPr>
        </p:nvSpPr>
        <p:spPr/>
        <p:txBody>
          <a:bodyPr/>
          <a:lstStyle/>
          <a:p>
            <a:r>
              <a:rPr lang="en-CA" dirty="0"/>
              <a:t>AI persuasion</a:t>
            </a:r>
          </a:p>
        </p:txBody>
      </p:sp>
      <p:sp>
        <p:nvSpPr>
          <p:cNvPr id="7" name="Content Placeholder 6">
            <a:extLst>
              <a:ext uri="{FF2B5EF4-FFF2-40B4-BE49-F238E27FC236}">
                <a16:creationId xmlns:a16="http://schemas.microsoft.com/office/drawing/2014/main" id="{94091134-1E86-129D-1879-11D101040504}"/>
              </a:ext>
            </a:extLst>
          </p:cNvPr>
          <p:cNvSpPr>
            <a:spLocks noGrp="1"/>
          </p:cNvSpPr>
          <p:nvPr>
            <p:ph sz="quarter" idx="4"/>
          </p:nvPr>
        </p:nvSpPr>
        <p:spPr/>
        <p:txBody>
          <a:bodyPr>
            <a:normAutofit fontScale="70000" lnSpcReduction="20000"/>
          </a:bodyPr>
          <a:lstStyle/>
          <a:p>
            <a:pPr marL="0" indent="0">
              <a:lnSpc>
                <a:spcPct val="120000"/>
              </a:lnSpc>
              <a:spcBef>
                <a:spcPts val="1800"/>
              </a:spcBef>
              <a:buNone/>
            </a:pPr>
            <a:r>
              <a:rPr lang="en-CA" dirty="0"/>
              <a:t>Chatbots can alter the beliefs of their users (e.g., political or commercial preferences) by using persuasive language</a:t>
            </a:r>
          </a:p>
          <a:p>
            <a:pPr marL="0" indent="0">
              <a:lnSpc>
                <a:spcPct val="120000"/>
              </a:lnSpc>
              <a:spcBef>
                <a:spcPts val="1800"/>
              </a:spcBef>
              <a:buNone/>
            </a:pPr>
            <a:r>
              <a:rPr lang="en-US" dirty="0"/>
              <a:t>The massive trove of detailed data on user behavior and preferences combined with the capabilities of generative AI to produce persuasive language and visualizations is an effective tool for mass manipulation and pose serious risks to functioning of global democracies</a:t>
            </a:r>
            <a:endParaRPr lang="en-CA" dirty="0"/>
          </a:p>
        </p:txBody>
      </p:sp>
      <p:sp>
        <p:nvSpPr>
          <p:cNvPr id="9" name="TextBox 8">
            <a:extLst>
              <a:ext uri="{FF2B5EF4-FFF2-40B4-BE49-F238E27FC236}">
                <a16:creationId xmlns:a16="http://schemas.microsoft.com/office/drawing/2014/main" id="{E7D9EDA0-D7C5-5855-0519-546D1BF1C282}"/>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Book chapter, 2024.</a:t>
            </a:r>
          </a:p>
          <a:p>
            <a:pPr algn="ctr"/>
            <a:r>
              <a:rPr lang="en-CA" sz="1200" dirty="0" err="1"/>
              <a:t>Daepp</a:t>
            </a:r>
            <a:r>
              <a:rPr lang="en-CA" sz="1200" dirty="0"/>
              <a:t> et al. </a:t>
            </a:r>
            <a:r>
              <a:rPr lang="en-CA" sz="1200" dirty="0">
                <a:hlinkClick r:id="rId4"/>
              </a:rPr>
              <a:t>Generative Propaganda</a:t>
            </a:r>
            <a:r>
              <a:rPr lang="en-CA" sz="1200" dirty="0"/>
              <a:t>. </a:t>
            </a:r>
            <a:r>
              <a:rPr lang="en-US" sz="1200" dirty="0" err="1"/>
              <a:t>ArXiv</a:t>
            </a:r>
            <a:r>
              <a:rPr lang="en-US" sz="1200" dirty="0"/>
              <a:t> preprint</a:t>
            </a:r>
            <a:r>
              <a:rPr lang="en-CA" sz="1200" dirty="0"/>
              <a:t>, 2025</a:t>
            </a:r>
          </a:p>
        </p:txBody>
      </p:sp>
    </p:spTree>
    <p:extLst>
      <p:ext uri="{BB962C8B-B14F-4D97-AF65-F5344CB8AC3E}">
        <p14:creationId xmlns:p14="http://schemas.microsoft.com/office/powerpoint/2010/main" val="594964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DA0DCE4-BC8F-0BD0-055A-CDEB87756EBB}"/>
              </a:ext>
            </a:extLst>
          </p:cNvPr>
          <p:cNvSpPr/>
          <p:nvPr/>
        </p:nvSpPr>
        <p:spPr>
          <a:xfrm>
            <a:off x="0" y="0"/>
            <a:ext cx="12192000" cy="51976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B61A40FE-8C07-F99D-7238-3E6DB0A6C2FE}"/>
              </a:ext>
            </a:extLst>
          </p:cNvPr>
          <p:cNvPicPr>
            <a:picLocks noChangeAspect="1"/>
          </p:cNvPicPr>
          <p:nvPr/>
        </p:nvPicPr>
        <p:blipFill>
          <a:blip r:embed="rId2"/>
          <a:stretch>
            <a:fillRect/>
          </a:stretch>
        </p:blipFill>
        <p:spPr>
          <a:xfrm>
            <a:off x="4922779" y="537027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C8CA6368-5CF7-2926-B66A-1280784ACC0F}"/>
              </a:ext>
            </a:extLst>
          </p:cNvPr>
          <p:cNvSpPr>
            <a:spLocks noGrp="1"/>
          </p:cNvSpPr>
          <p:nvPr>
            <p:ph type="title"/>
          </p:nvPr>
        </p:nvSpPr>
        <p:spPr/>
        <p:txBody>
          <a:bodyPr/>
          <a:lstStyle/>
          <a:p>
            <a:r>
              <a:rPr lang="en-CA" dirty="0"/>
              <a:t>AI Persuasion</a:t>
            </a:r>
          </a:p>
        </p:txBody>
      </p:sp>
      <p:sp>
        <p:nvSpPr>
          <p:cNvPr id="28" name="TextBox 27">
            <a:extLst>
              <a:ext uri="{FF2B5EF4-FFF2-40B4-BE49-F238E27FC236}">
                <a16:creationId xmlns:a16="http://schemas.microsoft.com/office/drawing/2014/main" id="{7812A8AA-3198-079F-F893-7112EF5E594C}"/>
              </a:ext>
            </a:extLst>
          </p:cNvPr>
          <p:cNvSpPr txBox="1"/>
          <p:nvPr/>
        </p:nvSpPr>
        <p:spPr>
          <a:xfrm>
            <a:off x="838200" y="3723705"/>
            <a:ext cx="6094854"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you searched online or accessed information via your digital assistant, the information was presented to you exactly in the form mostly likely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303FBC0A-811F-DA0C-C1CB-016350453D05}"/>
              </a:ext>
            </a:extLst>
          </p:cNvPr>
          <p:cNvSpPr txBox="1"/>
          <p:nvPr/>
        </p:nvSpPr>
        <p:spPr>
          <a:xfrm>
            <a:off x="7479780" y="3785259"/>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BBC17EF7-56F5-6B0E-3F4D-51D8C9BC0065}"/>
              </a:ext>
            </a:extLst>
          </p:cNvPr>
          <p:cNvPicPr>
            <a:picLocks noChangeAspect="1"/>
          </p:cNvPicPr>
          <p:nvPr/>
        </p:nvPicPr>
        <p:blipFill>
          <a:blip r:embed="rId3"/>
          <a:stretch>
            <a:fillRect/>
          </a:stretch>
        </p:blipFill>
        <p:spPr>
          <a:xfrm>
            <a:off x="124357" y="556966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5DDC104A-7EFE-17AA-8FAE-167E8E5A8492}"/>
              </a:ext>
            </a:extLst>
          </p:cNvPr>
          <p:cNvPicPr>
            <a:picLocks noChangeAspect="1"/>
          </p:cNvPicPr>
          <p:nvPr/>
        </p:nvPicPr>
        <p:blipFill>
          <a:blip r:embed="rId4"/>
          <a:stretch>
            <a:fillRect/>
          </a:stretch>
        </p:blipFill>
        <p:spPr>
          <a:xfrm>
            <a:off x="1771229" y="601535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71BEB79D-795A-D8D7-BF85-651F9489C8E2}"/>
              </a:ext>
            </a:extLst>
          </p:cNvPr>
          <p:cNvPicPr>
            <a:picLocks noChangeAspect="1"/>
          </p:cNvPicPr>
          <p:nvPr/>
        </p:nvPicPr>
        <p:blipFill>
          <a:blip r:embed="rId5"/>
          <a:stretch>
            <a:fillRect/>
          </a:stretch>
        </p:blipFill>
        <p:spPr>
          <a:xfrm>
            <a:off x="8626591" y="570155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F4A10EE2-B909-46B6-0BF4-F3A783D27CF0}"/>
              </a:ext>
            </a:extLst>
          </p:cNvPr>
          <p:cNvGrpSpPr/>
          <p:nvPr/>
        </p:nvGrpSpPr>
        <p:grpSpPr>
          <a:xfrm>
            <a:off x="250647" y="1540550"/>
            <a:ext cx="11690706" cy="2114730"/>
            <a:chOff x="314191" y="1540550"/>
            <a:chExt cx="11690706" cy="2114730"/>
          </a:xfrm>
        </p:grpSpPr>
        <p:grpSp>
          <p:nvGrpSpPr>
            <p:cNvPr id="41" name="Group 40">
              <a:extLst>
                <a:ext uri="{FF2B5EF4-FFF2-40B4-BE49-F238E27FC236}">
                  <a16:creationId xmlns:a16="http://schemas.microsoft.com/office/drawing/2014/main" id="{D8477621-0A60-E5AF-FA94-5ECE1756A6CA}"/>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B4E515E8-64D1-DE80-BB00-21AB39B566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AEA70D68-D394-6BC8-2312-5EBB9CDC9B92}"/>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20838DEF-7719-DB3F-002C-DB136439E9E6}"/>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AE0BD0C1-E2B7-50CE-9F89-08FCA2E95A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B918C1A0-5849-51D0-1F45-56D294DF9F84}"/>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0687E1CA-45D1-203C-578A-8B40E5DFE0C7}"/>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10CA2854-553A-01C0-0584-1C0488C7BC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D9B5D412-F008-882A-4B3B-6D67EC862E0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A27EDD2D-96B5-F86E-3854-1C6A55F558AB}"/>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F9794349-808B-6665-E69A-9ADCD9C1DE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2567D90C-7D13-E3D8-4739-1F76A2636C3A}"/>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B820E643-03CD-FB07-553E-7134FF23E0F6}"/>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931A3A36-2415-69EC-9AA6-09FF1C8B038C}"/>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94487A26-B983-CAD8-DE1A-08DB3F47FF84}"/>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5" name="Group 64">
            <a:extLst>
              <a:ext uri="{FF2B5EF4-FFF2-40B4-BE49-F238E27FC236}">
                <a16:creationId xmlns:a16="http://schemas.microsoft.com/office/drawing/2014/main" id="{0FD0CF62-0DE5-3576-2DC1-5DA4CB1BC41E}"/>
              </a:ext>
            </a:extLst>
          </p:cNvPr>
          <p:cNvGrpSpPr/>
          <p:nvPr/>
        </p:nvGrpSpPr>
        <p:grpSpPr>
          <a:xfrm>
            <a:off x="4767807" y="63863"/>
            <a:ext cx="7199034" cy="1779806"/>
            <a:chOff x="4767807" y="63863"/>
            <a:chExt cx="7199034" cy="1779806"/>
          </a:xfrm>
        </p:grpSpPr>
        <p:pic>
          <p:nvPicPr>
            <p:cNvPr id="57" name="Picture 56">
              <a:extLst>
                <a:ext uri="{FF2B5EF4-FFF2-40B4-BE49-F238E27FC236}">
                  <a16:creationId xmlns:a16="http://schemas.microsoft.com/office/drawing/2014/main" id="{3F68738C-F790-13BB-CF04-26A9B8F5FAE1}"/>
                </a:ext>
              </a:extLst>
            </p:cNvPr>
            <p:cNvPicPr>
              <a:picLocks noChangeAspect="1"/>
            </p:cNvPicPr>
            <p:nvPr/>
          </p:nvPicPr>
          <p:blipFill>
            <a:blip r:embed="rId14"/>
            <a:stretch>
              <a:fillRect/>
            </a:stretch>
          </p:blipFill>
          <p:spPr>
            <a:xfrm>
              <a:off x="5559362" y="63863"/>
              <a:ext cx="6407479" cy="1187511"/>
            </a:xfrm>
            <a:prstGeom prst="rect">
              <a:avLst/>
            </a:prstGeom>
            <a:ln>
              <a:noFill/>
            </a:ln>
            <a:effectLst>
              <a:softEdge rad="101600"/>
            </a:effectLst>
          </p:spPr>
        </p:pic>
        <p:sp>
          <p:nvSpPr>
            <p:cNvPr id="60" name="Oval 59">
              <a:extLst>
                <a:ext uri="{FF2B5EF4-FFF2-40B4-BE49-F238E27FC236}">
                  <a16:creationId xmlns:a16="http://schemas.microsoft.com/office/drawing/2014/main" id="{1C38C85E-4435-3208-C771-CF348AD65C79}"/>
                </a:ext>
              </a:extLst>
            </p:cNvPr>
            <p:cNvSpPr/>
            <p:nvPr/>
          </p:nvSpPr>
          <p:spPr>
            <a:xfrm>
              <a:off x="4952868" y="1555768"/>
              <a:ext cx="180101" cy="180101"/>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Oval 60">
              <a:extLst>
                <a:ext uri="{FF2B5EF4-FFF2-40B4-BE49-F238E27FC236}">
                  <a16:creationId xmlns:a16="http://schemas.microsoft.com/office/drawing/2014/main" id="{CDE8EC06-1D79-E850-2F01-D916A4F2C951}"/>
                </a:ext>
              </a:extLst>
            </p:cNvPr>
            <p:cNvSpPr/>
            <p:nvPr/>
          </p:nvSpPr>
          <p:spPr>
            <a:xfrm>
              <a:off x="5171910" y="1203811"/>
              <a:ext cx="324585" cy="324585"/>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09D326BC-EE2A-BD93-794B-F1384DBC497C}"/>
                </a:ext>
              </a:extLst>
            </p:cNvPr>
            <p:cNvSpPr/>
            <p:nvPr/>
          </p:nvSpPr>
          <p:spPr>
            <a:xfrm>
              <a:off x="4767807" y="1752195"/>
              <a:ext cx="91474" cy="91474"/>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TextBox 63">
              <a:extLst>
                <a:ext uri="{FF2B5EF4-FFF2-40B4-BE49-F238E27FC236}">
                  <a16:creationId xmlns:a16="http://schemas.microsoft.com/office/drawing/2014/main" id="{596B9743-16BA-4519-D28C-8460183F1699}"/>
                </a:ext>
              </a:extLst>
            </p:cNvPr>
            <p:cNvSpPr txBox="1"/>
            <p:nvPr/>
          </p:nvSpPr>
          <p:spPr>
            <a:xfrm>
              <a:off x="6275360" y="1225969"/>
              <a:ext cx="497548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Yom-Tov, Dumais, &amp; Guo.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15"/>
                </a:rPr>
                <a:t>Promoting Civil Discourse Through Search Engine Diversity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In SSCR, 2014.</a:t>
              </a:r>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8792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2"/>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1024506" y="2034607"/>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3"/>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4"/>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89284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0C2E-481F-79E8-8A6C-8537C92E0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C4F6D-153B-C939-D22C-632B73B59C84}"/>
              </a:ext>
            </a:extLst>
          </p:cNvPr>
          <p:cNvSpPr>
            <a:spLocks noGrp="1"/>
          </p:cNvSpPr>
          <p:nvPr>
            <p:ph type="title"/>
          </p:nvPr>
        </p:nvSpPr>
        <p:spPr>
          <a:xfrm>
            <a:off x="838200" y="2553726"/>
            <a:ext cx="10515600" cy="1750549"/>
          </a:xfrm>
        </p:spPr>
        <p:txBody>
          <a:bodyPr>
            <a:normAutofit/>
          </a:bodyPr>
          <a:lstStyle/>
          <a:p>
            <a:pPr algn="ctr">
              <a:lnSpc>
                <a:spcPct val="100000"/>
              </a:lnSpc>
              <a:spcAft>
                <a:spcPts val="1200"/>
              </a:spcAft>
            </a:pPr>
            <a:r>
              <a:rPr lang="en-CA" sz="3600" dirty="0">
                <a:solidFill>
                  <a:schemeClr val="tx1">
                    <a:lumMod val="65000"/>
                    <a:lumOff val="35000"/>
                  </a:schemeClr>
                </a:solidFill>
              </a:rPr>
              <a:t>Part III</a:t>
            </a:r>
            <a:br>
              <a:rPr lang="en-CA" sz="4000" dirty="0">
                <a:solidFill>
                  <a:schemeClr val="tx1">
                    <a:lumMod val="65000"/>
                    <a:lumOff val="35000"/>
                  </a:schemeClr>
                </a:solidFill>
              </a:rPr>
            </a:br>
            <a:r>
              <a:rPr lang="en-US" sz="5400" dirty="0"/>
              <a:t>What IR Owes to society</a:t>
            </a:r>
            <a:endParaRPr lang="en-CA" sz="5400" dirty="0"/>
          </a:p>
        </p:txBody>
      </p:sp>
    </p:spTree>
    <p:extLst>
      <p:ext uri="{BB962C8B-B14F-4D97-AF65-F5344CB8AC3E}">
        <p14:creationId xmlns:p14="http://schemas.microsoft.com/office/powerpoint/2010/main" val="3546828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54E2EC6-91CD-0C7B-350B-3EF34177AD0E}"/>
              </a:ext>
            </a:extLst>
          </p:cNvPr>
          <p:cNvGrpSpPr/>
          <p:nvPr/>
        </p:nvGrpSpPr>
        <p:grpSpPr>
          <a:xfrm>
            <a:off x="701932" y="575233"/>
            <a:ext cx="10788134" cy="5707535"/>
            <a:chOff x="701932" y="213184"/>
            <a:chExt cx="10788134" cy="5707535"/>
          </a:xfrm>
        </p:grpSpPr>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2"/>
            <a:stretch>
              <a:fillRect/>
            </a:stretch>
          </p:blipFill>
          <p:spPr>
            <a:xfrm>
              <a:off x="2190549" y="213184"/>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1E6C08EF-9231-E6DF-2F84-32394402FEE7}"/>
                </a:ext>
              </a:extLst>
            </p:cNvPr>
            <p:cNvGrpSpPr/>
            <p:nvPr/>
          </p:nvGrpSpPr>
          <p:grpSpPr>
            <a:xfrm>
              <a:off x="701932" y="2114778"/>
              <a:ext cx="10788134" cy="3157270"/>
              <a:chOff x="1550408" y="2269591"/>
              <a:chExt cx="9091183" cy="2660638"/>
            </a:xfrm>
          </p:grpSpPr>
          <p:pic>
            <p:nvPicPr>
              <p:cNvPr id="8" name="Picture 7" descr="A close-up of a text&#10;&#10;AI-generated content may be incorrect.">
                <a:extLst>
                  <a:ext uri="{FF2B5EF4-FFF2-40B4-BE49-F238E27FC236}">
                    <a16:creationId xmlns:a16="http://schemas.microsoft.com/office/drawing/2014/main" id="{94442572-D72E-4EAC-EB53-51666BEC4816}"/>
                  </a:ext>
                </a:extLst>
              </p:cNvPr>
              <p:cNvPicPr>
                <a:picLocks noChangeAspect="1"/>
              </p:cNvPicPr>
              <p:nvPr/>
            </p:nvPicPr>
            <p:blipFill>
              <a:blip r:embed="rId3"/>
              <a:stretch>
                <a:fillRect/>
              </a:stretch>
            </p:blipFill>
            <p:spPr>
              <a:xfrm>
                <a:off x="1550408" y="2269591"/>
                <a:ext cx="9091183" cy="2660638"/>
              </a:xfrm>
              <a:prstGeom prst="rect">
                <a:avLst/>
              </a:prstGeom>
            </p:spPr>
          </p:pic>
          <p:sp>
            <p:nvSpPr>
              <p:cNvPr id="9" name="Rectangle 8">
                <a:extLst>
                  <a:ext uri="{FF2B5EF4-FFF2-40B4-BE49-F238E27FC236}">
                    <a16:creationId xmlns:a16="http://schemas.microsoft.com/office/drawing/2014/main" id="{6AD3E6CD-7025-EA94-205F-F954AFC904B8}"/>
                  </a:ext>
                </a:extLst>
              </p:cNvPr>
              <p:cNvSpPr/>
              <p:nvPr/>
            </p:nvSpPr>
            <p:spPr>
              <a:xfrm rot="60000">
                <a:off x="5927007" y="2443394"/>
                <a:ext cx="3375435" cy="288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8B251AAE-833B-83D7-1C09-164E6FCBF539}"/>
                  </a:ext>
                </a:extLst>
              </p:cNvPr>
              <p:cNvSpPr/>
              <p:nvPr/>
            </p:nvSpPr>
            <p:spPr>
              <a:xfrm rot="60000">
                <a:off x="1623313" y="2657298"/>
                <a:ext cx="6300584" cy="288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57939C5E-D74F-AF91-2E72-7191D497355F}"/>
                  </a:ext>
                </a:extLst>
              </p:cNvPr>
              <p:cNvSpPr/>
              <p:nvPr/>
            </p:nvSpPr>
            <p:spPr>
              <a:xfrm rot="60000">
                <a:off x="2250275" y="2942500"/>
                <a:ext cx="7456489" cy="288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AF671717-BEDD-C6C8-91E4-2D6FF4BAF3F5}"/>
                  </a:ext>
                </a:extLst>
              </p:cNvPr>
              <p:cNvSpPr/>
              <p:nvPr/>
            </p:nvSpPr>
            <p:spPr>
              <a:xfrm rot="60000">
                <a:off x="1622088" y="3218618"/>
                <a:ext cx="8084725" cy="288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TextBox 12">
              <a:extLst>
                <a:ext uri="{FF2B5EF4-FFF2-40B4-BE49-F238E27FC236}">
                  <a16:creationId xmlns:a16="http://schemas.microsoft.com/office/drawing/2014/main" id="{A5BF18A3-0F51-7A51-B230-3DD94EB6DEC0}"/>
                </a:ext>
              </a:extLst>
            </p:cNvPr>
            <p:cNvSpPr txBox="1"/>
            <p:nvPr/>
          </p:nvSpPr>
          <p:spPr>
            <a:xfrm>
              <a:off x="2986341" y="5459054"/>
              <a:ext cx="6219316" cy="461665"/>
            </a:xfrm>
            <a:prstGeom prst="rect">
              <a:avLst/>
            </a:prstGeom>
            <a:noFill/>
          </p:spPr>
          <p:txBody>
            <a:bodyPr wrap="square" rtlCol="0">
              <a:spAutoFit/>
            </a:bodyPr>
            <a:lstStyle/>
            <a:p>
              <a:pPr algn="ctr"/>
              <a:r>
                <a:rPr lang="en-CA" sz="2400" dirty="0"/>
                <a:t>Published in 1976 (nearly half a century ago)</a:t>
              </a:r>
            </a:p>
          </p:txBody>
        </p:sp>
      </p:grpSp>
    </p:spTree>
    <p:extLst>
      <p:ext uri="{BB962C8B-B14F-4D97-AF65-F5344CB8AC3E}">
        <p14:creationId xmlns:p14="http://schemas.microsoft.com/office/powerpoint/2010/main" val="227189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ocument&#10;&#10;AI-generated content may be incorrect.">
            <a:extLst>
              <a:ext uri="{FF2B5EF4-FFF2-40B4-BE49-F238E27FC236}">
                <a16:creationId xmlns:a16="http://schemas.microsoft.com/office/drawing/2014/main" id="{0FD201F0-84A5-5F23-91EE-535DE7DF451C}"/>
              </a:ext>
            </a:extLst>
          </p:cNvPr>
          <p:cNvPicPr>
            <a:picLocks noChangeAspect="1"/>
          </p:cNvPicPr>
          <p:nvPr/>
        </p:nvPicPr>
        <p:blipFill>
          <a:blip r:embed="rId3"/>
          <a:stretch>
            <a:fillRect/>
          </a:stretch>
        </p:blipFill>
        <p:spPr>
          <a:xfrm>
            <a:off x="379151" y="1197085"/>
            <a:ext cx="5296480" cy="2116783"/>
          </a:xfrm>
          <a:custGeom>
            <a:avLst/>
            <a:gdLst>
              <a:gd name="csX0" fmla="*/ 0 w 5296480"/>
              <a:gd name="csY0" fmla="*/ 0 h 2116783"/>
              <a:gd name="csX1" fmla="*/ 482568 w 5296480"/>
              <a:gd name="csY1" fmla="*/ 0 h 2116783"/>
              <a:gd name="csX2" fmla="*/ 912172 w 5296480"/>
              <a:gd name="csY2" fmla="*/ 0 h 2116783"/>
              <a:gd name="csX3" fmla="*/ 1553634 w 5296480"/>
              <a:gd name="csY3" fmla="*/ 0 h 2116783"/>
              <a:gd name="csX4" fmla="*/ 2142132 w 5296480"/>
              <a:gd name="csY4" fmla="*/ 0 h 2116783"/>
              <a:gd name="csX5" fmla="*/ 2730630 w 5296480"/>
              <a:gd name="csY5" fmla="*/ 0 h 2116783"/>
              <a:gd name="csX6" fmla="*/ 3266163 w 5296480"/>
              <a:gd name="csY6" fmla="*/ 0 h 2116783"/>
              <a:gd name="csX7" fmla="*/ 3854660 w 5296480"/>
              <a:gd name="csY7" fmla="*/ 0 h 2116783"/>
              <a:gd name="csX8" fmla="*/ 4549088 w 5296480"/>
              <a:gd name="csY8" fmla="*/ 0 h 2116783"/>
              <a:gd name="csX9" fmla="*/ 5296480 w 5296480"/>
              <a:gd name="csY9" fmla="*/ 0 h 2116783"/>
              <a:gd name="csX10" fmla="*/ 5296480 w 5296480"/>
              <a:gd name="csY10" fmla="*/ 550364 h 2116783"/>
              <a:gd name="csX11" fmla="*/ 5296480 w 5296480"/>
              <a:gd name="csY11" fmla="*/ 1100727 h 2116783"/>
              <a:gd name="csX12" fmla="*/ 5296480 w 5296480"/>
              <a:gd name="csY12" fmla="*/ 1587587 h 2116783"/>
              <a:gd name="csX13" fmla="*/ 5296480 w 5296480"/>
              <a:gd name="csY13" fmla="*/ 2116783 h 2116783"/>
              <a:gd name="csX14" fmla="*/ 4813912 w 5296480"/>
              <a:gd name="csY14" fmla="*/ 2116783 h 2116783"/>
              <a:gd name="csX15" fmla="*/ 4119484 w 5296480"/>
              <a:gd name="csY15" fmla="*/ 2116783 h 2116783"/>
              <a:gd name="csX16" fmla="*/ 3530987 w 5296480"/>
              <a:gd name="csY16" fmla="*/ 2116783 h 2116783"/>
              <a:gd name="csX17" fmla="*/ 2942489 w 5296480"/>
              <a:gd name="csY17" fmla="*/ 2116783 h 2116783"/>
              <a:gd name="csX18" fmla="*/ 2459921 w 5296480"/>
              <a:gd name="csY18" fmla="*/ 2116783 h 2116783"/>
              <a:gd name="csX19" fmla="*/ 1977353 w 5296480"/>
              <a:gd name="csY19" fmla="*/ 2116783 h 2116783"/>
              <a:gd name="csX20" fmla="*/ 1441820 w 5296480"/>
              <a:gd name="csY20" fmla="*/ 2116783 h 2116783"/>
              <a:gd name="csX21" fmla="*/ 1012216 w 5296480"/>
              <a:gd name="csY21" fmla="*/ 2116783 h 2116783"/>
              <a:gd name="csX22" fmla="*/ 582613 w 5296480"/>
              <a:gd name="csY22" fmla="*/ 2116783 h 2116783"/>
              <a:gd name="csX23" fmla="*/ 0 w 5296480"/>
              <a:gd name="csY23" fmla="*/ 2116783 h 2116783"/>
              <a:gd name="csX24" fmla="*/ 0 w 5296480"/>
              <a:gd name="csY24" fmla="*/ 1545252 h 2116783"/>
              <a:gd name="csX25" fmla="*/ 0 w 5296480"/>
              <a:gd name="csY25" fmla="*/ 1016056 h 2116783"/>
              <a:gd name="csX26" fmla="*/ 0 w 5296480"/>
              <a:gd name="csY26" fmla="*/ 465692 h 2116783"/>
              <a:gd name="csX27" fmla="*/ 0 w 5296480"/>
              <a:gd name="csY27" fmla="*/ 0 h 2116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296480" h="2116783" fill="none" extrusionOk="0">
                <a:moveTo>
                  <a:pt x="0" y="0"/>
                </a:moveTo>
                <a:cubicBezTo>
                  <a:pt x="144291" y="-18551"/>
                  <a:pt x="276704" y="44796"/>
                  <a:pt x="482568" y="0"/>
                </a:cubicBezTo>
                <a:cubicBezTo>
                  <a:pt x="688432" y="-44796"/>
                  <a:pt x="825988" y="34930"/>
                  <a:pt x="912172" y="0"/>
                </a:cubicBezTo>
                <a:cubicBezTo>
                  <a:pt x="998356" y="-34930"/>
                  <a:pt x="1413915" y="76356"/>
                  <a:pt x="1553634" y="0"/>
                </a:cubicBezTo>
                <a:cubicBezTo>
                  <a:pt x="1693353" y="-76356"/>
                  <a:pt x="1884060" y="16693"/>
                  <a:pt x="2142132" y="0"/>
                </a:cubicBezTo>
                <a:cubicBezTo>
                  <a:pt x="2400204" y="-16693"/>
                  <a:pt x="2576708" y="50901"/>
                  <a:pt x="2730630" y="0"/>
                </a:cubicBezTo>
                <a:cubicBezTo>
                  <a:pt x="2884552" y="-50901"/>
                  <a:pt x="3005758" y="53495"/>
                  <a:pt x="3266163" y="0"/>
                </a:cubicBezTo>
                <a:cubicBezTo>
                  <a:pt x="3526568" y="-53495"/>
                  <a:pt x="3602603" y="36738"/>
                  <a:pt x="3854660" y="0"/>
                </a:cubicBezTo>
                <a:cubicBezTo>
                  <a:pt x="4106717" y="-36738"/>
                  <a:pt x="4359411" y="71499"/>
                  <a:pt x="4549088" y="0"/>
                </a:cubicBezTo>
                <a:cubicBezTo>
                  <a:pt x="4738765" y="-71499"/>
                  <a:pt x="5039900" y="65405"/>
                  <a:pt x="5296480" y="0"/>
                </a:cubicBezTo>
                <a:cubicBezTo>
                  <a:pt x="5304793" y="172361"/>
                  <a:pt x="5247380" y="289296"/>
                  <a:pt x="5296480" y="550364"/>
                </a:cubicBezTo>
                <a:cubicBezTo>
                  <a:pt x="5345580" y="811432"/>
                  <a:pt x="5263679" y="840246"/>
                  <a:pt x="5296480" y="1100727"/>
                </a:cubicBezTo>
                <a:cubicBezTo>
                  <a:pt x="5329281" y="1361208"/>
                  <a:pt x="5248085" y="1466776"/>
                  <a:pt x="5296480" y="1587587"/>
                </a:cubicBezTo>
                <a:cubicBezTo>
                  <a:pt x="5344875" y="1708398"/>
                  <a:pt x="5243758" y="1859818"/>
                  <a:pt x="5296480" y="2116783"/>
                </a:cubicBezTo>
                <a:cubicBezTo>
                  <a:pt x="5142547" y="2147066"/>
                  <a:pt x="4937093" y="2074379"/>
                  <a:pt x="4813912" y="2116783"/>
                </a:cubicBezTo>
                <a:cubicBezTo>
                  <a:pt x="4690731" y="2159187"/>
                  <a:pt x="4354117" y="2099086"/>
                  <a:pt x="4119484" y="2116783"/>
                </a:cubicBezTo>
                <a:cubicBezTo>
                  <a:pt x="3884851" y="2134480"/>
                  <a:pt x="3693567" y="2108918"/>
                  <a:pt x="3530987" y="2116783"/>
                </a:cubicBezTo>
                <a:cubicBezTo>
                  <a:pt x="3368407" y="2124648"/>
                  <a:pt x="3112868" y="2098134"/>
                  <a:pt x="2942489" y="2116783"/>
                </a:cubicBezTo>
                <a:cubicBezTo>
                  <a:pt x="2772110" y="2135432"/>
                  <a:pt x="2694514" y="2102641"/>
                  <a:pt x="2459921" y="2116783"/>
                </a:cubicBezTo>
                <a:cubicBezTo>
                  <a:pt x="2225328" y="2130925"/>
                  <a:pt x="2177098" y="2098316"/>
                  <a:pt x="1977353" y="2116783"/>
                </a:cubicBezTo>
                <a:cubicBezTo>
                  <a:pt x="1777608" y="2135250"/>
                  <a:pt x="1670820" y="2111278"/>
                  <a:pt x="1441820" y="2116783"/>
                </a:cubicBezTo>
                <a:cubicBezTo>
                  <a:pt x="1212820" y="2122288"/>
                  <a:pt x="1142524" y="2071098"/>
                  <a:pt x="1012216" y="2116783"/>
                </a:cubicBezTo>
                <a:cubicBezTo>
                  <a:pt x="881908" y="2162468"/>
                  <a:pt x="692965" y="2103744"/>
                  <a:pt x="582613" y="2116783"/>
                </a:cubicBezTo>
                <a:cubicBezTo>
                  <a:pt x="472261" y="2129822"/>
                  <a:pt x="133190" y="2050970"/>
                  <a:pt x="0" y="2116783"/>
                </a:cubicBezTo>
                <a:cubicBezTo>
                  <a:pt x="-56933" y="1918967"/>
                  <a:pt x="28586" y="1823983"/>
                  <a:pt x="0" y="1545252"/>
                </a:cubicBezTo>
                <a:cubicBezTo>
                  <a:pt x="-28586" y="1266521"/>
                  <a:pt x="30411" y="1172816"/>
                  <a:pt x="0" y="1016056"/>
                </a:cubicBezTo>
                <a:cubicBezTo>
                  <a:pt x="-30411" y="859296"/>
                  <a:pt x="31851" y="599162"/>
                  <a:pt x="0" y="465692"/>
                </a:cubicBezTo>
                <a:cubicBezTo>
                  <a:pt x="-31851" y="332222"/>
                  <a:pt x="54390" y="127087"/>
                  <a:pt x="0" y="0"/>
                </a:cubicBezTo>
                <a:close/>
              </a:path>
              <a:path w="5296480" h="2116783" stroke="0" extrusionOk="0">
                <a:moveTo>
                  <a:pt x="0" y="0"/>
                </a:moveTo>
                <a:cubicBezTo>
                  <a:pt x="186579" y="-9952"/>
                  <a:pt x="354050" y="13610"/>
                  <a:pt x="535533" y="0"/>
                </a:cubicBezTo>
                <a:cubicBezTo>
                  <a:pt x="717016" y="-13610"/>
                  <a:pt x="850150" y="21568"/>
                  <a:pt x="1071066" y="0"/>
                </a:cubicBezTo>
                <a:cubicBezTo>
                  <a:pt x="1291982" y="-21568"/>
                  <a:pt x="1500197" y="28973"/>
                  <a:pt x="1712529" y="0"/>
                </a:cubicBezTo>
                <a:cubicBezTo>
                  <a:pt x="1924861" y="-28973"/>
                  <a:pt x="2155382" y="61216"/>
                  <a:pt x="2406956" y="0"/>
                </a:cubicBezTo>
                <a:cubicBezTo>
                  <a:pt x="2658530" y="-61216"/>
                  <a:pt x="2744889" y="11490"/>
                  <a:pt x="2942489" y="0"/>
                </a:cubicBezTo>
                <a:cubicBezTo>
                  <a:pt x="3140089" y="-11490"/>
                  <a:pt x="3176064" y="8788"/>
                  <a:pt x="3372092" y="0"/>
                </a:cubicBezTo>
                <a:cubicBezTo>
                  <a:pt x="3568120" y="-8788"/>
                  <a:pt x="3590138" y="4602"/>
                  <a:pt x="3801696" y="0"/>
                </a:cubicBezTo>
                <a:cubicBezTo>
                  <a:pt x="4013254" y="-4602"/>
                  <a:pt x="4141840" y="617"/>
                  <a:pt x="4443158" y="0"/>
                </a:cubicBezTo>
                <a:cubicBezTo>
                  <a:pt x="4744476" y="-617"/>
                  <a:pt x="5031314" y="32523"/>
                  <a:pt x="5296480" y="0"/>
                </a:cubicBezTo>
                <a:cubicBezTo>
                  <a:pt x="5335669" y="156785"/>
                  <a:pt x="5278370" y="270308"/>
                  <a:pt x="5296480" y="486860"/>
                </a:cubicBezTo>
                <a:cubicBezTo>
                  <a:pt x="5314590" y="703412"/>
                  <a:pt x="5278204" y="778256"/>
                  <a:pt x="5296480" y="952552"/>
                </a:cubicBezTo>
                <a:cubicBezTo>
                  <a:pt x="5314756" y="1126848"/>
                  <a:pt x="5285213" y="1208854"/>
                  <a:pt x="5296480" y="1439412"/>
                </a:cubicBezTo>
                <a:cubicBezTo>
                  <a:pt x="5307747" y="1669970"/>
                  <a:pt x="5294851" y="1890865"/>
                  <a:pt x="5296480" y="2116783"/>
                </a:cubicBezTo>
                <a:cubicBezTo>
                  <a:pt x="5165515" y="2124817"/>
                  <a:pt x="4916177" y="2043570"/>
                  <a:pt x="4655017" y="2116783"/>
                </a:cubicBezTo>
                <a:cubicBezTo>
                  <a:pt x="4393857" y="2189996"/>
                  <a:pt x="4122182" y="2039070"/>
                  <a:pt x="3960590" y="2116783"/>
                </a:cubicBezTo>
                <a:cubicBezTo>
                  <a:pt x="3798998" y="2194496"/>
                  <a:pt x="3623724" y="2072440"/>
                  <a:pt x="3530987" y="2116783"/>
                </a:cubicBezTo>
                <a:cubicBezTo>
                  <a:pt x="3438250" y="2161126"/>
                  <a:pt x="3164421" y="2105823"/>
                  <a:pt x="3048418" y="2116783"/>
                </a:cubicBezTo>
                <a:cubicBezTo>
                  <a:pt x="2932415" y="2127743"/>
                  <a:pt x="2530465" y="2105343"/>
                  <a:pt x="2353991" y="2116783"/>
                </a:cubicBezTo>
                <a:cubicBezTo>
                  <a:pt x="2177517" y="2128223"/>
                  <a:pt x="2024541" y="2093220"/>
                  <a:pt x="1871423" y="2116783"/>
                </a:cubicBezTo>
                <a:cubicBezTo>
                  <a:pt x="1718305" y="2140346"/>
                  <a:pt x="1512136" y="2066944"/>
                  <a:pt x="1388855" y="2116783"/>
                </a:cubicBezTo>
                <a:cubicBezTo>
                  <a:pt x="1265574" y="2166622"/>
                  <a:pt x="954747" y="2045026"/>
                  <a:pt x="694427" y="2116783"/>
                </a:cubicBezTo>
                <a:cubicBezTo>
                  <a:pt x="434107" y="2188540"/>
                  <a:pt x="195418" y="2107372"/>
                  <a:pt x="0" y="2116783"/>
                </a:cubicBezTo>
                <a:cubicBezTo>
                  <a:pt x="-23738" y="1906833"/>
                  <a:pt x="19641" y="1824773"/>
                  <a:pt x="0" y="1587587"/>
                </a:cubicBezTo>
                <a:cubicBezTo>
                  <a:pt x="-19641" y="1350401"/>
                  <a:pt x="462" y="1321426"/>
                  <a:pt x="0" y="1079559"/>
                </a:cubicBezTo>
                <a:cubicBezTo>
                  <a:pt x="-462" y="837692"/>
                  <a:pt x="26266" y="714985"/>
                  <a:pt x="0" y="508028"/>
                </a:cubicBezTo>
                <a:cubicBezTo>
                  <a:pt x="-26266" y="301071"/>
                  <a:pt x="54006" y="177368"/>
                  <a:pt x="0" y="0"/>
                </a:cubicBezTo>
                <a:close/>
              </a:path>
            </a:pathLst>
          </a:custGeom>
          <a:ln>
            <a:solidFill>
              <a:schemeClr val="tx1"/>
            </a:solidFill>
            <a:extLst>
              <a:ext uri="{C807C97D-BFC1-408E-A445-0C87EB9F89A2}">
                <ask:lineSketchStyleProps xmlns:ask="http://schemas.microsoft.com/office/drawing/2018/sketchyshapes" sd="1342157248">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5" name="Picture 4" descr="A close-up of a document&#10;&#10;AI-generated content may be incorrect.">
            <a:extLst>
              <a:ext uri="{FF2B5EF4-FFF2-40B4-BE49-F238E27FC236}">
                <a16:creationId xmlns:a16="http://schemas.microsoft.com/office/drawing/2014/main" id="{065AE3B7-750C-3500-0AD0-671BE46D4638}"/>
              </a:ext>
            </a:extLst>
          </p:cNvPr>
          <p:cNvPicPr>
            <a:picLocks noChangeAspect="1"/>
          </p:cNvPicPr>
          <p:nvPr/>
        </p:nvPicPr>
        <p:blipFill>
          <a:blip r:embed="rId4"/>
          <a:stretch>
            <a:fillRect/>
          </a:stretch>
        </p:blipFill>
        <p:spPr>
          <a:xfrm>
            <a:off x="626270" y="4434120"/>
            <a:ext cx="4802242" cy="2010241"/>
          </a:xfrm>
          <a:custGeom>
            <a:avLst/>
            <a:gdLst>
              <a:gd name="csX0" fmla="*/ 0 w 4802242"/>
              <a:gd name="csY0" fmla="*/ 0 h 2010241"/>
              <a:gd name="csX1" fmla="*/ 533582 w 4802242"/>
              <a:gd name="csY1" fmla="*/ 0 h 2010241"/>
              <a:gd name="csX2" fmla="*/ 1019142 w 4802242"/>
              <a:gd name="csY2" fmla="*/ 0 h 2010241"/>
              <a:gd name="csX3" fmla="*/ 1600747 w 4802242"/>
              <a:gd name="csY3" fmla="*/ 0 h 2010241"/>
              <a:gd name="csX4" fmla="*/ 2086307 w 4802242"/>
              <a:gd name="csY4" fmla="*/ 0 h 2010241"/>
              <a:gd name="csX5" fmla="*/ 2619890 w 4802242"/>
              <a:gd name="csY5" fmla="*/ 0 h 2010241"/>
              <a:gd name="csX6" fmla="*/ 3201495 w 4802242"/>
              <a:gd name="csY6" fmla="*/ 0 h 2010241"/>
              <a:gd name="csX7" fmla="*/ 3591010 w 4802242"/>
              <a:gd name="csY7" fmla="*/ 0 h 2010241"/>
              <a:gd name="csX8" fmla="*/ 4076570 w 4802242"/>
              <a:gd name="csY8" fmla="*/ 0 h 2010241"/>
              <a:gd name="csX9" fmla="*/ 4802242 w 4802242"/>
              <a:gd name="csY9" fmla="*/ 0 h 2010241"/>
              <a:gd name="csX10" fmla="*/ 4802242 w 4802242"/>
              <a:gd name="csY10" fmla="*/ 482458 h 2010241"/>
              <a:gd name="csX11" fmla="*/ 4802242 w 4802242"/>
              <a:gd name="csY11" fmla="*/ 1025223 h 2010241"/>
              <a:gd name="csX12" fmla="*/ 4802242 w 4802242"/>
              <a:gd name="csY12" fmla="*/ 1487578 h 2010241"/>
              <a:gd name="csX13" fmla="*/ 4802242 w 4802242"/>
              <a:gd name="csY13" fmla="*/ 2010241 h 2010241"/>
              <a:gd name="csX14" fmla="*/ 4316682 w 4802242"/>
              <a:gd name="csY14" fmla="*/ 2010241 h 2010241"/>
              <a:gd name="csX15" fmla="*/ 3879144 w 4802242"/>
              <a:gd name="csY15" fmla="*/ 2010241 h 2010241"/>
              <a:gd name="csX16" fmla="*/ 3393584 w 4802242"/>
              <a:gd name="csY16" fmla="*/ 2010241 h 2010241"/>
              <a:gd name="csX17" fmla="*/ 2763957 w 4802242"/>
              <a:gd name="csY17" fmla="*/ 2010241 h 2010241"/>
              <a:gd name="csX18" fmla="*/ 2278397 w 4802242"/>
              <a:gd name="csY18" fmla="*/ 2010241 h 2010241"/>
              <a:gd name="csX19" fmla="*/ 1744815 w 4802242"/>
              <a:gd name="csY19" fmla="*/ 2010241 h 2010241"/>
              <a:gd name="csX20" fmla="*/ 1163210 w 4802242"/>
              <a:gd name="csY20" fmla="*/ 2010241 h 2010241"/>
              <a:gd name="csX21" fmla="*/ 629627 w 4802242"/>
              <a:gd name="csY21" fmla="*/ 2010241 h 2010241"/>
              <a:gd name="csX22" fmla="*/ 0 w 4802242"/>
              <a:gd name="csY22" fmla="*/ 2010241 h 2010241"/>
              <a:gd name="csX23" fmla="*/ 0 w 4802242"/>
              <a:gd name="csY23" fmla="*/ 1467476 h 2010241"/>
              <a:gd name="csX24" fmla="*/ 0 w 4802242"/>
              <a:gd name="csY24" fmla="*/ 964916 h 2010241"/>
              <a:gd name="csX25" fmla="*/ 0 w 4802242"/>
              <a:gd name="csY25" fmla="*/ 482458 h 2010241"/>
              <a:gd name="csX26" fmla="*/ 0 w 4802242"/>
              <a:gd name="csY26" fmla="*/ 0 h 20102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02242" h="2010241" fill="none" extrusionOk="0">
                <a:moveTo>
                  <a:pt x="0" y="0"/>
                </a:moveTo>
                <a:cubicBezTo>
                  <a:pt x="110043" y="-52031"/>
                  <a:pt x="349535" y="41496"/>
                  <a:pt x="533582" y="0"/>
                </a:cubicBezTo>
                <a:cubicBezTo>
                  <a:pt x="717629" y="-41496"/>
                  <a:pt x="787598" y="11069"/>
                  <a:pt x="1019142" y="0"/>
                </a:cubicBezTo>
                <a:cubicBezTo>
                  <a:pt x="1250686" y="-11069"/>
                  <a:pt x="1382005" y="59718"/>
                  <a:pt x="1600747" y="0"/>
                </a:cubicBezTo>
                <a:cubicBezTo>
                  <a:pt x="1819489" y="-59718"/>
                  <a:pt x="1931334" y="17335"/>
                  <a:pt x="2086307" y="0"/>
                </a:cubicBezTo>
                <a:cubicBezTo>
                  <a:pt x="2241280" y="-17335"/>
                  <a:pt x="2384859" y="51854"/>
                  <a:pt x="2619890" y="0"/>
                </a:cubicBezTo>
                <a:cubicBezTo>
                  <a:pt x="2854921" y="-51854"/>
                  <a:pt x="3037454" y="42680"/>
                  <a:pt x="3201495" y="0"/>
                </a:cubicBezTo>
                <a:cubicBezTo>
                  <a:pt x="3365537" y="-42680"/>
                  <a:pt x="3430828" y="35364"/>
                  <a:pt x="3591010" y="0"/>
                </a:cubicBezTo>
                <a:cubicBezTo>
                  <a:pt x="3751193" y="-35364"/>
                  <a:pt x="3839168" y="7099"/>
                  <a:pt x="4076570" y="0"/>
                </a:cubicBezTo>
                <a:cubicBezTo>
                  <a:pt x="4313972" y="-7099"/>
                  <a:pt x="4501564" y="1291"/>
                  <a:pt x="4802242" y="0"/>
                </a:cubicBezTo>
                <a:cubicBezTo>
                  <a:pt x="4824275" y="106472"/>
                  <a:pt x="4768348" y="309533"/>
                  <a:pt x="4802242" y="482458"/>
                </a:cubicBezTo>
                <a:cubicBezTo>
                  <a:pt x="4836136" y="655383"/>
                  <a:pt x="4768242" y="896971"/>
                  <a:pt x="4802242" y="1025223"/>
                </a:cubicBezTo>
                <a:cubicBezTo>
                  <a:pt x="4836242" y="1153475"/>
                  <a:pt x="4785895" y="1301941"/>
                  <a:pt x="4802242" y="1487578"/>
                </a:cubicBezTo>
                <a:cubicBezTo>
                  <a:pt x="4818589" y="1673216"/>
                  <a:pt x="4746537" y="1789811"/>
                  <a:pt x="4802242" y="2010241"/>
                </a:cubicBezTo>
                <a:cubicBezTo>
                  <a:pt x="4674476" y="2056427"/>
                  <a:pt x="4425308" y="1971613"/>
                  <a:pt x="4316682" y="2010241"/>
                </a:cubicBezTo>
                <a:cubicBezTo>
                  <a:pt x="4208056" y="2048869"/>
                  <a:pt x="4053919" y="1999890"/>
                  <a:pt x="3879144" y="2010241"/>
                </a:cubicBezTo>
                <a:cubicBezTo>
                  <a:pt x="3704369" y="2020592"/>
                  <a:pt x="3549575" y="1974337"/>
                  <a:pt x="3393584" y="2010241"/>
                </a:cubicBezTo>
                <a:cubicBezTo>
                  <a:pt x="3237593" y="2046145"/>
                  <a:pt x="2929982" y="1949202"/>
                  <a:pt x="2763957" y="2010241"/>
                </a:cubicBezTo>
                <a:cubicBezTo>
                  <a:pt x="2597932" y="2071280"/>
                  <a:pt x="2499676" y="2001193"/>
                  <a:pt x="2278397" y="2010241"/>
                </a:cubicBezTo>
                <a:cubicBezTo>
                  <a:pt x="2057118" y="2019289"/>
                  <a:pt x="1960851" y="1965974"/>
                  <a:pt x="1744815" y="2010241"/>
                </a:cubicBezTo>
                <a:cubicBezTo>
                  <a:pt x="1528779" y="2054508"/>
                  <a:pt x="1354711" y="1948942"/>
                  <a:pt x="1163210" y="2010241"/>
                </a:cubicBezTo>
                <a:cubicBezTo>
                  <a:pt x="971710" y="2071540"/>
                  <a:pt x="742398" y="1993383"/>
                  <a:pt x="629627" y="2010241"/>
                </a:cubicBezTo>
                <a:cubicBezTo>
                  <a:pt x="516856" y="2027099"/>
                  <a:pt x="132640" y="1980898"/>
                  <a:pt x="0" y="2010241"/>
                </a:cubicBezTo>
                <a:cubicBezTo>
                  <a:pt x="-17188" y="1749968"/>
                  <a:pt x="59206" y="1683729"/>
                  <a:pt x="0" y="1467476"/>
                </a:cubicBezTo>
                <a:cubicBezTo>
                  <a:pt x="-59206" y="1251224"/>
                  <a:pt x="9656" y="1180097"/>
                  <a:pt x="0" y="964916"/>
                </a:cubicBezTo>
                <a:cubicBezTo>
                  <a:pt x="-9656" y="749735"/>
                  <a:pt x="16018" y="629721"/>
                  <a:pt x="0" y="482458"/>
                </a:cubicBezTo>
                <a:cubicBezTo>
                  <a:pt x="-16018" y="335195"/>
                  <a:pt x="40746" y="215341"/>
                  <a:pt x="0" y="0"/>
                </a:cubicBezTo>
                <a:close/>
              </a:path>
              <a:path w="4802242" h="2010241" stroke="0" extrusionOk="0">
                <a:moveTo>
                  <a:pt x="0" y="0"/>
                </a:moveTo>
                <a:cubicBezTo>
                  <a:pt x="110657" y="-39873"/>
                  <a:pt x="313325" y="40830"/>
                  <a:pt x="437538" y="0"/>
                </a:cubicBezTo>
                <a:cubicBezTo>
                  <a:pt x="561751" y="-40830"/>
                  <a:pt x="760058" y="309"/>
                  <a:pt x="971120" y="0"/>
                </a:cubicBezTo>
                <a:cubicBezTo>
                  <a:pt x="1182182" y="-309"/>
                  <a:pt x="1260604" y="35520"/>
                  <a:pt x="1360635" y="0"/>
                </a:cubicBezTo>
                <a:cubicBezTo>
                  <a:pt x="1460666" y="-35520"/>
                  <a:pt x="1619460" y="31160"/>
                  <a:pt x="1750150" y="0"/>
                </a:cubicBezTo>
                <a:cubicBezTo>
                  <a:pt x="1880841" y="-31160"/>
                  <a:pt x="2096910" y="44916"/>
                  <a:pt x="2187688" y="0"/>
                </a:cubicBezTo>
                <a:cubicBezTo>
                  <a:pt x="2278466" y="-44916"/>
                  <a:pt x="2530777" y="44420"/>
                  <a:pt x="2625226" y="0"/>
                </a:cubicBezTo>
                <a:cubicBezTo>
                  <a:pt x="2719675" y="-44420"/>
                  <a:pt x="3007468" y="65111"/>
                  <a:pt x="3206830" y="0"/>
                </a:cubicBezTo>
                <a:cubicBezTo>
                  <a:pt x="3406192" y="-65111"/>
                  <a:pt x="3542861" y="41085"/>
                  <a:pt x="3644368" y="0"/>
                </a:cubicBezTo>
                <a:cubicBezTo>
                  <a:pt x="3745875" y="-41085"/>
                  <a:pt x="4112369" y="56120"/>
                  <a:pt x="4273995" y="0"/>
                </a:cubicBezTo>
                <a:cubicBezTo>
                  <a:pt x="4435621" y="-56120"/>
                  <a:pt x="4593858" y="41216"/>
                  <a:pt x="4802242" y="0"/>
                </a:cubicBezTo>
                <a:cubicBezTo>
                  <a:pt x="4834924" y="224972"/>
                  <a:pt x="4786954" y="379222"/>
                  <a:pt x="4802242" y="482458"/>
                </a:cubicBezTo>
                <a:cubicBezTo>
                  <a:pt x="4817530" y="585694"/>
                  <a:pt x="4757475" y="870999"/>
                  <a:pt x="4802242" y="1005121"/>
                </a:cubicBezTo>
                <a:cubicBezTo>
                  <a:pt x="4847009" y="1139243"/>
                  <a:pt x="4779006" y="1228567"/>
                  <a:pt x="4802242" y="1447374"/>
                </a:cubicBezTo>
                <a:cubicBezTo>
                  <a:pt x="4825478" y="1666181"/>
                  <a:pt x="4735991" y="1787507"/>
                  <a:pt x="4802242" y="2010241"/>
                </a:cubicBezTo>
                <a:cubicBezTo>
                  <a:pt x="4555328" y="2021492"/>
                  <a:pt x="4368985" y="1987072"/>
                  <a:pt x="4220637" y="2010241"/>
                </a:cubicBezTo>
                <a:cubicBezTo>
                  <a:pt x="4072290" y="2033410"/>
                  <a:pt x="3966546" y="1993292"/>
                  <a:pt x="3831122" y="2010241"/>
                </a:cubicBezTo>
                <a:cubicBezTo>
                  <a:pt x="3695699" y="2027190"/>
                  <a:pt x="3426865" y="1958894"/>
                  <a:pt x="3201495" y="2010241"/>
                </a:cubicBezTo>
                <a:cubicBezTo>
                  <a:pt x="2976125" y="2061588"/>
                  <a:pt x="2918758" y="2003714"/>
                  <a:pt x="2715935" y="2010241"/>
                </a:cubicBezTo>
                <a:cubicBezTo>
                  <a:pt x="2513112" y="2016768"/>
                  <a:pt x="2306978" y="1949757"/>
                  <a:pt x="2134330" y="2010241"/>
                </a:cubicBezTo>
                <a:cubicBezTo>
                  <a:pt x="1961682" y="2070725"/>
                  <a:pt x="1805668" y="1962246"/>
                  <a:pt x="1552725" y="2010241"/>
                </a:cubicBezTo>
                <a:cubicBezTo>
                  <a:pt x="1299782" y="2058236"/>
                  <a:pt x="1205951" y="1942969"/>
                  <a:pt x="923098" y="2010241"/>
                </a:cubicBezTo>
                <a:cubicBezTo>
                  <a:pt x="640245" y="2077513"/>
                  <a:pt x="577615" y="1980148"/>
                  <a:pt x="485560" y="2010241"/>
                </a:cubicBezTo>
                <a:cubicBezTo>
                  <a:pt x="393505" y="2040334"/>
                  <a:pt x="147229" y="1963208"/>
                  <a:pt x="0" y="2010241"/>
                </a:cubicBezTo>
                <a:cubicBezTo>
                  <a:pt x="-47723" y="1869519"/>
                  <a:pt x="11777" y="1657175"/>
                  <a:pt x="0" y="1547886"/>
                </a:cubicBezTo>
                <a:cubicBezTo>
                  <a:pt x="-11777" y="1438597"/>
                  <a:pt x="5409" y="1226694"/>
                  <a:pt x="0" y="1085530"/>
                </a:cubicBezTo>
                <a:cubicBezTo>
                  <a:pt x="-5409" y="944366"/>
                  <a:pt x="42966" y="680112"/>
                  <a:pt x="0" y="542765"/>
                </a:cubicBezTo>
                <a:cubicBezTo>
                  <a:pt x="-42966" y="405419"/>
                  <a:pt x="43652" y="157157"/>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8" name="Picture 7" descr="A close up of a document&#10;&#10;AI-generated content may be incorrect.">
            <a:extLst>
              <a:ext uri="{FF2B5EF4-FFF2-40B4-BE49-F238E27FC236}">
                <a16:creationId xmlns:a16="http://schemas.microsoft.com/office/drawing/2014/main" id="{1D0DD1ED-3457-9079-E2EC-CD221E8768B1}"/>
              </a:ext>
            </a:extLst>
          </p:cNvPr>
          <p:cNvPicPr>
            <a:picLocks noChangeAspect="1"/>
          </p:cNvPicPr>
          <p:nvPr/>
        </p:nvPicPr>
        <p:blipFill>
          <a:blip r:embed="rId5"/>
          <a:stretch>
            <a:fillRect/>
          </a:stretch>
        </p:blipFill>
        <p:spPr>
          <a:xfrm>
            <a:off x="5999232" y="263364"/>
            <a:ext cx="5813617" cy="3984226"/>
          </a:xfrm>
          <a:prstGeom prst="rect">
            <a:avLst/>
          </a:prstGeom>
        </p:spPr>
      </p:pic>
      <p:sp>
        <p:nvSpPr>
          <p:cNvPr id="9" name="Rectangle 8">
            <a:extLst>
              <a:ext uri="{FF2B5EF4-FFF2-40B4-BE49-F238E27FC236}">
                <a16:creationId xmlns:a16="http://schemas.microsoft.com/office/drawing/2014/main" id="{0E26541A-7108-956A-186C-2EF07FB5C50C}"/>
              </a:ext>
            </a:extLst>
          </p:cNvPr>
          <p:cNvSpPr/>
          <p:nvPr/>
        </p:nvSpPr>
        <p:spPr>
          <a:xfrm>
            <a:off x="6278020" y="3348000"/>
            <a:ext cx="543724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6796A7F-BF4D-4E17-65F5-293A741403F1}"/>
              </a:ext>
            </a:extLst>
          </p:cNvPr>
          <p:cNvSpPr/>
          <p:nvPr/>
        </p:nvSpPr>
        <p:spPr>
          <a:xfrm>
            <a:off x="6096000" y="3509724"/>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A603FEC-283D-6C51-E885-B9FF642BFBCF}"/>
              </a:ext>
            </a:extLst>
          </p:cNvPr>
          <p:cNvSpPr/>
          <p:nvPr/>
        </p:nvSpPr>
        <p:spPr>
          <a:xfrm>
            <a:off x="6096000" y="3671586"/>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0FEFD44-3122-A3E0-21ED-1E049D7787A1}"/>
              </a:ext>
            </a:extLst>
          </p:cNvPr>
          <p:cNvSpPr/>
          <p:nvPr/>
        </p:nvSpPr>
        <p:spPr>
          <a:xfrm>
            <a:off x="6096000" y="3833310"/>
            <a:ext cx="2675467"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descr="A close-up of a text&#10;&#10;AI-generated content may be incorrect.">
            <a:extLst>
              <a:ext uri="{FF2B5EF4-FFF2-40B4-BE49-F238E27FC236}">
                <a16:creationId xmlns:a16="http://schemas.microsoft.com/office/drawing/2014/main" id="{C47419DD-5BDC-6917-C201-DCEB8AEA317C}"/>
              </a:ext>
            </a:extLst>
          </p:cNvPr>
          <p:cNvPicPr>
            <a:picLocks noChangeAspect="1"/>
          </p:cNvPicPr>
          <p:nvPr/>
        </p:nvPicPr>
        <p:blipFill>
          <a:blip r:embed="rId6"/>
          <a:stretch>
            <a:fillRect/>
          </a:stretch>
        </p:blipFill>
        <p:spPr>
          <a:xfrm>
            <a:off x="6096000" y="4536437"/>
            <a:ext cx="5716849" cy="1805608"/>
          </a:xfrm>
          <a:prstGeom prst="rect">
            <a:avLst/>
          </a:prstGeom>
        </p:spPr>
      </p:pic>
      <p:sp>
        <p:nvSpPr>
          <p:cNvPr id="17" name="Rectangle 16">
            <a:extLst>
              <a:ext uri="{FF2B5EF4-FFF2-40B4-BE49-F238E27FC236}">
                <a16:creationId xmlns:a16="http://schemas.microsoft.com/office/drawing/2014/main" id="{7E5BAFC8-A168-2175-830C-4ED7A19619B7}"/>
              </a:ext>
            </a:extLst>
          </p:cNvPr>
          <p:cNvSpPr/>
          <p:nvPr/>
        </p:nvSpPr>
        <p:spPr>
          <a:xfrm>
            <a:off x="8771467" y="5976636"/>
            <a:ext cx="4291274"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C959019-FC09-2F26-06AD-9DB3B77EA33B}"/>
              </a:ext>
            </a:extLst>
          </p:cNvPr>
          <p:cNvSpPr/>
          <p:nvPr/>
        </p:nvSpPr>
        <p:spPr>
          <a:xfrm>
            <a:off x="6127749" y="6138636"/>
            <a:ext cx="203835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26067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DBCC0F7-E0C9-B596-DC59-9F6B2D3E652F}"/>
              </a:ext>
            </a:extLst>
          </p:cNvPr>
          <p:cNvSpPr txBox="1">
            <a:spLocks/>
          </p:cNvSpPr>
          <p:nvPr/>
        </p:nvSpPr>
        <p:spPr>
          <a:xfrm>
            <a:off x="635000" y="308368"/>
            <a:ext cx="5707278" cy="327303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SFRM1095"/>
              </a:rPr>
              <a:t>However, the field has been largely reluctant to acknowledge the saliently political nature of this work leaving the underlying colonial, </a:t>
            </a:r>
            <a:r>
              <a:rPr lang="en-US" sz="2400" dirty="0" err="1">
                <a:latin typeface="SFRM1095"/>
              </a:rPr>
              <a:t>cisheteropatriarchal</a:t>
            </a:r>
            <a:r>
              <a:rPr lang="en-US" sz="2400" dirty="0">
                <a:latin typeface="SFRM1095"/>
              </a:rPr>
              <a:t>, and capitalist values that has (and continue to) critically shape the </a:t>
            </a:r>
            <a:r>
              <a:rPr lang="en-CA" sz="2400" dirty="0">
                <a:latin typeface="SFRM1095"/>
              </a:rPr>
              <a:t>field of IR unchallenged</a:t>
            </a:r>
            <a:endParaRPr lang="en-CA" sz="2400" dirty="0"/>
          </a:p>
        </p:txBody>
      </p:sp>
      <p:sp>
        <p:nvSpPr>
          <p:cNvPr id="12" name="TextBox 11">
            <a:extLst>
              <a:ext uri="{FF2B5EF4-FFF2-40B4-BE49-F238E27FC236}">
                <a16:creationId xmlns:a16="http://schemas.microsoft.com/office/drawing/2014/main" id="{3AE92100-C068-A9C0-CB69-B506DC072EAF}"/>
              </a:ext>
            </a:extLst>
          </p:cNvPr>
          <p:cNvSpPr txBox="1"/>
          <p:nvPr/>
        </p:nvSpPr>
        <p:spPr>
          <a:xfrm>
            <a:off x="6856670" y="308368"/>
            <a:ext cx="4598822" cy="2308324"/>
          </a:xfrm>
          <a:prstGeom prst="rect">
            <a:avLst/>
          </a:prstGeom>
          <a:solidFill>
            <a:schemeClr val="bg1">
              <a:lumMod val="95000"/>
            </a:schemeClr>
          </a:solidFill>
          <a:ln>
            <a:solidFill>
              <a:schemeClr val="tx1"/>
            </a:solidFill>
            <a:prstDash val="dash"/>
          </a:ln>
        </p:spPr>
        <p:txBody>
          <a:bodyPr wrap="square">
            <a:spAutoFit/>
          </a:bodyPr>
          <a:lstStyle/>
          <a:p>
            <a:r>
              <a:rPr lang="en-CA" sz="1600" b="1" dirty="0"/>
              <a:t>Cisheteropatriarchy (Noun)</a:t>
            </a:r>
          </a:p>
          <a:p>
            <a:r>
              <a:rPr lang="en-CA" sz="1600" i="1" dirty="0"/>
              <a:t>A system of power that centers cisgender, heterosexual men and masculinity at the top of a gender/sexual hierarchy, using tools like gender roles to reinforce binary notions of gender and sexuality. This system creates a way of being in the world that accepts only certain kinds of behavior and relationships, punishing women and LGBTQ+ people who do not follow these roles/norms.</a:t>
            </a:r>
          </a:p>
        </p:txBody>
      </p:sp>
      <p:grpSp>
        <p:nvGrpSpPr>
          <p:cNvPr id="25" name="Group 24">
            <a:extLst>
              <a:ext uri="{FF2B5EF4-FFF2-40B4-BE49-F238E27FC236}">
                <a16:creationId xmlns:a16="http://schemas.microsoft.com/office/drawing/2014/main" id="{9810247F-5AE9-DF46-D834-74A4624055F9}"/>
              </a:ext>
            </a:extLst>
          </p:cNvPr>
          <p:cNvGrpSpPr/>
          <p:nvPr/>
        </p:nvGrpSpPr>
        <p:grpSpPr>
          <a:xfrm>
            <a:off x="0" y="3279126"/>
            <a:ext cx="12192000" cy="3964671"/>
            <a:chOff x="0" y="3279126"/>
            <a:chExt cx="12192000" cy="3964671"/>
          </a:xfrm>
        </p:grpSpPr>
        <p:sp>
          <p:nvSpPr>
            <p:cNvPr id="21" name="TextBox 20">
              <a:extLst>
                <a:ext uri="{FF2B5EF4-FFF2-40B4-BE49-F238E27FC236}">
                  <a16:creationId xmlns:a16="http://schemas.microsoft.com/office/drawing/2014/main" id="{A20FCA35-1025-41B5-6840-9414C9687AD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What is IR-for-Good?</a:t>
              </a:r>
              <a:r>
                <a:rPr lang="en-US" sz="1200" dirty="0"/>
                <a:t> Blog post, 2025.</a:t>
              </a:r>
              <a:endParaRPr lang="en-CA" sz="1200" dirty="0"/>
            </a:p>
          </p:txBody>
        </p:sp>
        <p:grpSp>
          <p:nvGrpSpPr>
            <p:cNvPr id="24" name="Group 23">
              <a:extLst>
                <a:ext uri="{FF2B5EF4-FFF2-40B4-BE49-F238E27FC236}">
                  <a16:creationId xmlns:a16="http://schemas.microsoft.com/office/drawing/2014/main" id="{14076371-1CCA-67CC-9CFE-B9A13FD346D9}"/>
                </a:ext>
              </a:extLst>
            </p:cNvPr>
            <p:cNvGrpSpPr/>
            <p:nvPr/>
          </p:nvGrpSpPr>
          <p:grpSpPr>
            <a:xfrm>
              <a:off x="685754" y="3279126"/>
              <a:ext cx="10820492" cy="3964671"/>
              <a:chOff x="685754" y="3279126"/>
              <a:chExt cx="10820492" cy="3964671"/>
            </a:xfrm>
          </p:grpSpPr>
          <p:sp>
            <p:nvSpPr>
              <p:cNvPr id="4" name="Content Placeholder 2">
                <a:extLst>
                  <a:ext uri="{FF2B5EF4-FFF2-40B4-BE49-F238E27FC236}">
                    <a16:creationId xmlns:a16="http://schemas.microsoft.com/office/drawing/2014/main" id="{A257F49B-32B2-B45B-A5C2-528D97282D92}"/>
                  </a:ext>
                </a:extLst>
              </p:cNvPr>
              <p:cNvSpPr txBox="1">
                <a:spLocks/>
              </p:cNvSpPr>
              <p:nvPr/>
            </p:nvSpPr>
            <p:spPr>
              <a:xfrm>
                <a:off x="5798968" y="3657670"/>
                <a:ext cx="5707278" cy="244329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t>Even IR conference tracks dedicated to research that tries to affect social good have historically side-stepped the deeply sociopolitical question of defining what </a:t>
                </a:r>
                <a:r>
                  <a:rPr lang="en-CA" sz="2400" dirty="0"/>
                  <a:t>constitutes social good</a:t>
                </a:r>
              </a:p>
            </p:txBody>
          </p:sp>
          <p:pic>
            <p:nvPicPr>
              <p:cNvPr id="16" name="Picture 15" descr="A close-up of a white background&#10;&#10;AI-generated content may be incorrect.">
                <a:extLst>
                  <a:ext uri="{FF2B5EF4-FFF2-40B4-BE49-F238E27FC236}">
                    <a16:creationId xmlns:a16="http://schemas.microsoft.com/office/drawing/2014/main" id="{4A6DF446-FA2A-AB76-95FA-487280945272}"/>
                  </a:ext>
                </a:extLst>
              </p:cNvPr>
              <p:cNvPicPr>
                <a:picLocks noChangeAspect="1"/>
              </p:cNvPicPr>
              <p:nvPr/>
            </p:nvPicPr>
            <p:blipFill>
              <a:blip r:embed="rId3"/>
              <a:stretch>
                <a:fillRect/>
              </a:stretch>
            </p:blipFill>
            <p:spPr>
              <a:xfrm>
                <a:off x="685754" y="4224609"/>
                <a:ext cx="4842933" cy="654710"/>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2FEA8ABC-2CD8-7A0F-7126-4C3B25A8FA00}"/>
                  </a:ext>
                </a:extLst>
              </p:cNvPr>
              <p:cNvPicPr>
                <a:picLocks noChangeAspect="1"/>
              </p:cNvPicPr>
              <p:nvPr/>
            </p:nvPicPr>
            <p:blipFill>
              <a:blip r:embed="rId4"/>
              <a:srcRect b="48745"/>
              <a:stretch>
                <a:fillRect/>
              </a:stretch>
            </p:blipFill>
            <p:spPr>
              <a:xfrm>
                <a:off x="685755" y="3279126"/>
                <a:ext cx="4801837" cy="754697"/>
              </a:xfrm>
              <a:custGeom>
                <a:avLst/>
                <a:gdLst>
                  <a:gd name="csX0" fmla="*/ 0 w 4801837"/>
                  <a:gd name="csY0" fmla="*/ 0 h 754697"/>
                  <a:gd name="csX1" fmla="*/ 389482 w 4801837"/>
                  <a:gd name="csY1" fmla="*/ 0 h 754697"/>
                  <a:gd name="csX2" fmla="*/ 826983 w 4801837"/>
                  <a:gd name="csY2" fmla="*/ 0 h 754697"/>
                  <a:gd name="csX3" fmla="*/ 1264484 w 4801837"/>
                  <a:gd name="csY3" fmla="*/ 0 h 754697"/>
                  <a:gd name="csX4" fmla="*/ 1701984 w 4801837"/>
                  <a:gd name="csY4" fmla="*/ 0 h 754697"/>
                  <a:gd name="csX5" fmla="*/ 2331559 w 4801837"/>
                  <a:gd name="csY5" fmla="*/ 0 h 754697"/>
                  <a:gd name="csX6" fmla="*/ 2769059 w 4801837"/>
                  <a:gd name="csY6" fmla="*/ 0 h 754697"/>
                  <a:gd name="csX7" fmla="*/ 3158542 w 4801837"/>
                  <a:gd name="csY7" fmla="*/ 0 h 754697"/>
                  <a:gd name="csX8" fmla="*/ 3644061 w 4801837"/>
                  <a:gd name="csY8" fmla="*/ 0 h 754697"/>
                  <a:gd name="csX9" fmla="*/ 4177598 w 4801837"/>
                  <a:gd name="csY9" fmla="*/ 0 h 754697"/>
                  <a:gd name="csX10" fmla="*/ 4801837 w 4801837"/>
                  <a:gd name="csY10" fmla="*/ 0 h 754697"/>
                  <a:gd name="csX11" fmla="*/ 4801837 w 4801837"/>
                  <a:gd name="csY11" fmla="*/ 377349 h 754697"/>
                  <a:gd name="csX12" fmla="*/ 4801837 w 4801837"/>
                  <a:gd name="csY12" fmla="*/ 754697 h 754697"/>
                  <a:gd name="csX13" fmla="*/ 4220281 w 4801837"/>
                  <a:gd name="csY13" fmla="*/ 754697 h 754697"/>
                  <a:gd name="csX14" fmla="*/ 3830799 w 4801837"/>
                  <a:gd name="csY14" fmla="*/ 754697 h 754697"/>
                  <a:gd name="csX15" fmla="*/ 3345280 w 4801837"/>
                  <a:gd name="csY15" fmla="*/ 754697 h 754697"/>
                  <a:gd name="csX16" fmla="*/ 2811742 w 4801837"/>
                  <a:gd name="csY16" fmla="*/ 754697 h 754697"/>
                  <a:gd name="csX17" fmla="*/ 2230187 w 4801837"/>
                  <a:gd name="csY17" fmla="*/ 754697 h 754697"/>
                  <a:gd name="csX18" fmla="*/ 1744667 w 4801837"/>
                  <a:gd name="csY18" fmla="*/ 754697 h 754697"/>
                  <a:gd name="csX19" fmla="*/ 1211130 w 4801837"/>
                  <a:gd name="csY19" fmla="*/ 754697 h 754697"/>
                  <a:gd name="csX20" fmla="*/ 629574 w 4801837"/>
                  <a:gd name="csY20" fmla="*/ 754697 h 754697"/>
                  <a:gd name="csX21" fmla="*/ 0 w 4801837"/>
                  <a:gd name="csY21" fmla="*/ 754697 h 754697"/>
                  <a:gd name="csX22" fmla="*/ 0 w 4801837"/>
                  <a:gd name="csY22" fmla="*/ 384895 h 754697"/>
                  <a:gd name="csX23" fmla="*/ 0 w 4801837"/>
                  <a:gd name="csY23" fmla="*/ 0 h 754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801837" h="754697" fill="none" extrusionOk="0">
                    <a:moveTo>
                      <a:pt x="0" y="0"/>
                    </a:moveTo>
                    <a:cubicBezTo>
                      <a:pt x="189753" y="-33755"/>
                      <a:pt x="214291" y="41747"/>
                      <a:pt x="389482" y="0"/>
                    </a:cubicBezTo>
                    <a:cubicBezTo>
                      <a:pt x="564673" y="-41747"/>
                      <a:pt x="631125" y="49300"/>
                      <a:pt x="826983" y="0"/>
                    </a:cubicBezTo>
                    <a:cubicBezTo>
                      <a:pt x="1022841" y="-49300"/>
                      <a:pt x="1058714" y="3220"/>
                      <a:pt x="1264484" y="0"/>
                    </a:cubicBezTo>
                    <a:cubicBezTo>
                      <a:pt x="1470254" y="-3220"/>
                      <a:pt x="1523289" y="16304"/>
                      <a:pt x="1701984" y="0"/>
                    </a:cubicBezTo>
                    <a:cubicBezTo>
                      <a:pt x="1880679" y="-16304"/>
                      <a:pt x="2141767" y="32202"/>
                      <a:pt x="2331559" y="0"/>
                    </a:cubicBezTo>
                    <a:cubicBezTo>
                      <a:pt x="2521351" y="-32202"/>
                      <a:pt x="2668463" y="9996"/>
                      <a:pt x="2769059" y="0"/>
                    </a:cubicBezTo>
                    <a:cubicBezTo>
                      <a:pt x="2869655" y="-9996"/>
                      <a:pt x="3033805" y="37121"/>
                      <a:pt x="3158542" y="0"/>
                    </a:cubicBezTo>
                    <a:cubicBezTo>
                      <a:pt x="3283279" y="-37121"/>
                      <a:pt x="3533462" y="20319"/>
                      <a:pt x="3644061" y="0"/>
                    </a:cubicBezTo>
                    <a:cubicBezTo>
                      <a:pt x="3754660" y="-20319"/>
                      <a:pt x="3995155" y="37496"/>
                      <a:pt x="4177598" y="0"/>
                    </a:cubicBezTo>
                    <a:cubicBezTo>
                      <a:pt x="4360041" y="-37496"/>
                      <a:pt x="4574417" y="25430"/>
                      <a:pt x="4801837" y="0"/>
                    </a:cubicBezTo>
                    <a:cubicBezTo>
                      <a:pt x="4845779" y="176807"/>
                      <a:pt x="4774184" y="263813"/>
                      <a:pt x="4801837" y="377349"/>
                    </a:cubicBezTo>
                    <a:cubicBezTo>
                      <a:pt x="4829490" y="490885"/>
                      <a:pt x="4794885" y="609770"/>
                      <a:pt x="4801837" y="754697"/>
                    </a:cubicBezTo>
                    <a:cubicBezTo>
                      <a:pt x="4578617" y="820158"/>
                      <a:pt x="4411741" y="692335"/>
                      <a:pt x="4220281" y="754697"/>
                    </a:cubicBezTo>
                    <a:cubicBezTo>
                      <a:pt x="4028821" y="817059"/>
                      <a:pt x="3963890" y="741061"/>
                      <a:pt x="3830799" y="754697"/>
                    </a:cubicBezTo>
                    <a:cubicBezTo>
                      <a:pt x="3697708" y="768333"/>
                      <a:pt x="3566251" y="724031"/>
                      <a:pt x="3345280" y="754697"/>
                    </a:cubicBezTo>
                    <a:cubicBezTo>
                      <a:pt x="3124309" y="785363"/>
                      <a:pt x="3006651" y="731366"/>
                      <a:pt x="2811742" y="754697"/>
                    </a:cubicBezTo>
                    <a:cubicBezTo>
                      <a:pt x="2616833" y="778028"/>
                      <a:pt x="2348197" y="723422"/>
                      <a:pt x="2230187" y="754697"/>
                    </a:cubicBezTo>
                    <a:cubicBezTo>
                      <a:pt x="2112178" y="785972"/>
                      <a:pt x="1948232" y="703175"/>
                      <a:pt x="1744667" y="754697"/>
                    </a:cubicBezTo>
                    <a:cubicBezTo>
                      <a:pt x="1541102" y="806219"/>
                      <a:pt x="1448183" y="729383"/>
                      <a:pt x="1211130" y="754697"/>
                    </a:cubicBezTo>
                    <a:cubicBezTo>
                      <a:pt x="974077" y="780011"/>
                      <a:pt x="821534" y="703381"/>
                      <a:pt x="629574" y="754697"/>
                    </a:cubicBezTo>
                    <a:cubicBezTo>
                      <a:pt x="437614" y="806013"/>
                      <a:pt x="290514" y="745989"/>
                      <a:pt x="0" y="754697"/>
                    </a:cubicBezTo>
                    <a:cubicBezTo>
                      <a:pt x="-34220" y="586134"/>
                      <a:pt x="1493" y="483723"/>
                      <a:pt x="0" y="384895"/>
                    </a:cubicBezTo>
                    <a:cubicBezTo>
                      <a:pt x="-1493" y="286067"/>
                      <a:pt x="12006" y="163319"/>
                      <a:pt x="0" y="0"/>
                    </a:cubicBezTo>
                    <a:close/>
                  </a:path>
                  <a:path w="4801837" h="754697" stroke="0" extrusionOk="0">
                    <a:moveTo>
                      <a:pt x="0" y="0"/>
                    </a:moveTo>
                    <a:cubicBezTo>
                      <a:pt x="161711" y="-2794"/>
                      <a:pt x="271086" y="26098"/>
                      <a:pt x="437501" y="0"/>
                    </a:cubicBezTo>
                    <a:cubicBezTo>
                      <a:pt x="603916" y="-26098"/>
                      <a:pt x="852236" y="64294"/>
                      <a:pt x="1019057" y="0"/>
                    </a:cubicBezTo>
                    <a:cubicBezTo>
                      <a:pt x="1185878" y="-64294"/>
                      <a:pt x="1268713" y="34605"/>
                      <a:pt x="1504576" y="0"/>
                    </a:cubicBezTo>
                    <a:cubicBezTo>
                      <a:pt x="1740439" y="-34605"/>
                      <a:pt x="1746160" y="12615"/>
                      <a:pt x="1942076" y="0"/>
                    </a:cubicBezTo>
                    <a:cubicBezTo>
                      <a:pt x="2137992" y="-12615"/>
                      <a:pt x="2328820" y="13854"/>
                      <a:pt x="2523632" y="0"/>
                    </a:cubicBezTo>
                    <a:cubicBezTo>
                      <a:pt x="2718444" y="-13854"/>
                      <a:pt x="2811689" y="16617"/>
                      <a:pt x="2961133" y="0"/>
                    </a:cubicBezTo>
                    <a:cubicBezTo>
                      <a:pt x="3110577" y="-16617"/>
                      <a:pt x="3198339" y="4100"/>
                      <a:pt x="3398634" y="0"/>
                    </a:cubicBezTo>
                    <a:cubicBezTo>
                      <a:pt x="3598929" y="-4100"/>
                      <a:pt x="3745946" y="29561"/>
                      <a:pt x="3884153" y="0"/>
                    </a:cubicBezTo>
                    <a:cubicBezTo>
                      <a:pt x="4022360" y="-29561"/>
                      <a:pt x="4177410" y="9158"/>
                      <a:pt x="4321653" y="0"/>
                    </a:cubicBezTo>
                    <a:cubicBezTo>
                      <a:pt x="4465896" y="-9158"/>
                      <a:pt x="4658950" y="9029"/>
                      <a:pt x="4801837" y="0"/>
                    </a:cubicBezTo>
                    <a:cubicBezTo>
                      <a:pt x="4828519" y="78098"/>
                      <a:pt x="4796740" y="225020"/>
                      <a:pt x="4801837" y="377349"/>
                    </a:cubicBezTo>
                    <a:cubicBezTo>
                      <a:pt x="4806934" y="529678"/>
                      <a:pt x="4774171" y="663768"/>
                      <a:pt x="4801837" y="754697"/>
                    </a:cubicBezTo>
                    <a:cubicBezTo>
                      <a:pt x="4661786" y="795846"/>
                      <a:pt x="4568514" y="736817"/>
                      <a:pt x="4364336" y="754697"/>
                    </a:cubicBezTo>
                    <a:cubicBezTo>
                      <a:pt x="4160158" y="772577"/>
                      <a:pt x="4073746" y="721593"/>
                      <a:pt x="3926836" y="754697"/>
                    </a:cubicBezTo>
                    <a:cubicBezTo>
                      <a:pt x="3779926" y="787801"/>
                      <a:pt x="3651603" y="733749"/>
                      <a:pt x="3489335" y="754697"/>
                    </a:cubicBezTo>
                    <a:cubicBezTo>
                      <a:pt x="3327067" y="775645"/>
                      <a:pt x="3172940" y="753232"/>
                      <a:pt x="2907779" y="754697"/>
                    </a:cubicBezTo>
                    <a:cubicBezTo>
                      <a:pt x="2642618" y="756162"/>
                      <a:pt x="2591286" y="726468"/>
                      <a:pt x="2470278" y="754697"/>
                    </a:cubicBezTo>
                    <a:cubicBezTo>
                      <a:pt x="2349270" y="782926"/>
                      <a:pt x="2059682" y="732287"/>
                      <a:pt x="1936741" y="754697"/>
                    </a:cubicBezTo>
                    <a:cubicBezTo>
                      <a:pt x="1813800" y="777107"/>
                      <a:pt x="1602373" y="717962"/>
                      <a:pt x="1355185" y="754697"/>
                    </a:cubicBezTo>
                    <a:cubicBezTo>
                      <a:pt x="1107997" y="791432"/>
                      <a:pt x="989134" y="735542"/>
                      <a:pt x="869666" y="754697"/>
                    </a:cubicBezTo>
                    <a:cubicBezTo>
                      <a:pt x="750198" y="773852"/>
                      <a:pt x="317670" y="721222"/>
                      <a:pt x="0" y="754697"/>
                    </a:cubicBezTo>
                    <a:cubicBezTo>
                      <a:pt x="-36158" y="671862"/>
                      <a:pt x="33963" y="491290"/>
                      <a:pt x="0" y="377349"/>
                    </a:cubicBezTo>
                    <a:cubicBezTo>
                      <a:pt x="-33963" y="263408"/>
                      <a:pt x="43149" y="124350"/>
                      <a:pt x="0" y="0"/>
                    </a:cubicBezTo>
                    <a:close/>
                  </a:path>
                </a:pathLst>
              </a:custGeom>
              <a:ln>
                <a:solidFill>
                  <a:schemeClr val="accent1"/>
                </a:solidFill>
                <a:extLst>
                  <a:ext uri="{C807C97D-BFC1-408E-A445-0C87EB9F89A2}">
                    <ask:lineSketchStyleProps xmlns:ask="http://schemas.microsoft.com/office/drawing/2018/sketchyshapes" sd="1514648799">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23" name="Picture 22" descr="A white text on a white background&#10;&#10;AI-generated content may be incorrect.">
                <a:extLst>
                  <a:ext uri="{FF2B5EF4-FFF2-40B4-BE49-F238E27FC236}">
                    <a16:creationId xmlns:a16="http://schemas.microsoft.com/office/drawing/2014/main" id="{AA8EF3FC-021B-0775-923F-23752EF2BA2A}"/>
                  </a:ext>
                </a:extLst>
              </p:cNvPr>
              <p:cNvPicPr>
                <a:picLocks noChangeAspect="1"/>
              </p:cNvPicPr>
              <p:nvPr/>
            </p:nvPicPr>
            <p:blipFill>
              <a:blip r:embed="rId5"/>
              <a:stretch>
                <a:fillRect/>
              </a:stretch>
            </p:blipFill>
            <p:spPr>
              <a:xfrm>
                <a:off x="685754" y="498172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19027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13EF-845D-2C0E-0F96-1D8F385D3110}"/>
              </a:ext>
            </a:extLst>
          </p:cNvPr>
          <p:cNvSpPr>
            <a:spLocks noGrp="1"/>
          </p:cNvSpPr>
          <p:nvPr>
            <p:ph type="title"/>
          </p:nvPr>
        </p:nvSpPr>
        <p:spPr>
          <a:xfrm>
            <a:off x="838200" y="365125"/>
            <a:ext cx="8947150" cy="1325563"/>
          </a:xfrm>
        </p:spPr>
        <p:txBody>
          <a:bodyPr>
            <a:normAutofit/>
          </a:bodyPr>
          <a:lstStyle/>
          <a:p>
            <a:r>
              <a:rPr lang="en-US" dirty="0"/>
              <a:t>Recent calls to critically examine the norms and </a:t>
            </a:r>
            <a:r>
              <a:rPr lang="en-CA" dirty="0"/>
              <a:t>values of the IR community</a:t>
            </a:r>
          </a:p>
        </p:txBody>
      </p:sp>
      <p:grpSp>
        <p:nvGrpSpPr>
          <p:cNvPr id="18" name="Group 17">
            <a:extLst>
              <a:ext uri="{FF2B5EF4-FFF2-40B4-BE49-F238E27FC236}">
                <a16:creationId xmlns:a16="http://schemas.microsoft.com/office/drawing/2014/main" id="{F3FA0C4D-3B8E-B473-7904-C806CB005A4C}"/>
              </a:ext>
            </a:extLst>
          </p:cNvPr>
          <p:cNvGrpSpPr/>
          <p:nvPr/>
        </p:nvGrpSpPr>
        <p:grpSpPr>
          <a:xfrm>
            <a:off x="463239" y="2405825"/>
            <a:ext cx="4031857" cy="3427811"/>
            <a:chOff x="838199" y="1391899"/>
            <a:chExt cx="4996542" cy="4247972"/>
          </a:xfrm>
        </p:grpSpPr>
        <p:pic>
          <p:nvPicPr>
            <p:cNvPr id="8" name="Picture 7" descr="A close-up of a document&#10;&#10;AI-generated content may be incorrect.">
              <a:extLst>
                <a:ext uri="{FF2B5EF4-FFF2-40B4-BE49-F238E27FC236}">
                  <a16:creationId xmlns:a16="http://schemas.microsoft.com/office/drawing/2014/main" id="{065DE97B-D052-1FF9-3251-786E342E7D8E}"/>
                </a:ext>
              </a:extLst>
            </p:cNvPr>
            <p:cNvPicPr>
              <a:picLocks noChangeAspect="1"/>
            </p:cNvPicPr>
            <p:nvPr/>
          </p:nvPicPr>
          <p:blipFill>
            <a:blip r:embed="rId2"/>
            <a:stretch>
              <a:fillRect/>
            </a:stretch>
          </p:blipFill>
          <p:spPr>
            <a:xfrm>
              <a:off x="838200" y="3543301"/>
              <a:ext cx="4996541" cy="2068685"/>
            </a:xfrm>
            <a:prstGeom prst="rect">
              <a:avLst/>
            </a:prstGeom>
          </p:spPr>
        </p:pic>
        <p:pic>
          <p:nvPicPr>
            <p:cNvPr id="9" name="Picture 8" descr="A white text on a black background&#10;&#10;AI-generated content may be incorrect.">
              <a:extLst>
                <a:ext uri="{FF2B5EF4-FFF2-40B4-BE49-F238E27FC236}">
                  <a16:creationId xmlns:a16="http://schemas.microsoft.com/office/drawing/2014/main" id="{28BF94C8-7F7A-B9AB-9CCF-0575FC74A4E3}"/>
                </a:ext>
              </a:extLst>
            </p:cNvPr>
            <p:cNvPicPr>
              <a:picLocks noChangeAspect="1"/>
            </p:cNvPicPr>
            <p:nvPr/>
          </p:nvPicPr>
          <p:blipFill>
            <a:blip r:embed="rId3"/>
            <a:srcRect b="54882"/>
            <a:stretch>
              <a:fillRect/>
            </a:stretch>
          </p:blipFill>
          <p:spPr>
            <a:xfrm>
              <a:off x="838199" y="1391899"/>
              <a:ext cx="4994619" cy="1938741"/>
            </a:xfrm>
            <a:custGeom>
              <a:avLst/>
              <a:gdLst>
                <a:gd name="csX0" fmla="*/ 0 w 4994619"/>
                <a:gd name="csY0" fmla="*/ 0 h 1938741"/>
                <a:gd name="csX1" fmla="*/ 405119 w 4994619"/>
                <a:gd name="csY1" fmla="*/ 0 h 1938741"/>
                <a:gd name="csX2" fmla="*/ 1010023 w 4994619"/>
                <a:gd name="csY2" fmla="*/ 0 h 1938741"/>
                <a:gd name="csX3" fmla="*/ 1614927 w 4994619"/>
                <a:gd name="csY3" fmla="*/ 0 h 1938741"/>
                <a:gd name="csX4" fmla="*/ 2069992 w 4994619"/>
                <a:gd name="csY4" fmla="*/ 0 h 1938741"/>
                <a:gd name="csX5" fmla="*/ 2575004 w 4994619"/>
                <a:gd name="csY5" fmla="*/ 0 h 1938741"/>
                <a:gd name="csX6" fmla="*/ 3129961 w 4994619"/>
                <a:gd name="csY6" fmla="*/ 0 h 1938741"/>
                <a:gd name="csX7" fmla="*/ 3784811 w 4994619"/>
                <a:gd name="csY7" fmla="*/ 0 h 1938741"/>
                <a:gd name="csX8" fmla="*/ 4389715 w 4994619"/>
                <a:gd name="csY8" fmla="*/ 0 h 1938741"/>
                <a:gd name="csX9" fmla="*/ 4994619 w 4994619"/>
                <a:gd name="csY9" fmla="*/ 0 h 1938741"/>
                <a:gd name="csX10" fmla="*/ 4994619 w 4994619"/>
                <a:gd name="csY10" fmla="*/ 484685 h 1938741"/>
                <a:gd name="csX11" fmla="*/ 4994619 w 4994619"/>
                <a:gd name="csY11" fmla="*/ 930596 h 1938741"/>
                <a:gd name="csX12" fmla="*/ 4994619 w 4994619"/>
                <a:gd name="csY12" fmla="*/ 1376506 h 1938741"/>
                <a:gd name="csX13" fmla="*/ 4994619 w 4994619"/>
                <a:gd name="csY13" fmla="*/ 1938741 h 1938741"/>
                <a:gd name="csX14" fmla="*/ 4339769 w 4994619"/>
                <a:gd name="csY14" fmla="*/ 1938741 h 1938741"/>
                <a:gd name="csX15" fmla="*/ 3934650 w 4994619"/>
                <a:gd name="csY15" fmla="*/ 1938741 h 1938741"/>
                <a:gd name="csX16" fmla="*/ 3379692 w 4994619"/>
                <a:gd name="csY16" fmla="*/ 1938741 h 1938741"/>
                <a:gd name="csX17" fmla="*/ 2724842 w 4994619"/>
                <a:gd name="csY17" fmla="*/ 1938741 h 1938741"/>
                <a:gd name="csX18" fmla="*/ 2069992 w 4994619"/>
                <a:gd name="csY18" fmla="*/ 1938741 h 1938741"/>
                <a:gd name="csX19" fmla="*/ 1614927 w 4994619"/>
                <a:gd name="csY19" fmla="*/ 1938741 h 1938741"/>
                <a:gd name="csX20" fmla="*/ 1059969 w 4994619"/>
                <a:gd name="csY20" fmla="*/ 1938741 h 1938741"/>
                <a:gd name="csX21" fmla="*/ 505011 w 4994619"/>
                <a:gd name="csY21" fmla="*/ 1938741 h 1938741"/>
                <a:gd name="csX22" fmla="*/ 0 w 4994619"/>
                <a:gd name="csY22" fmla="*/ 1938741 h 1938741"/>
                <a:gd name="csX23" fmla="*/ 0 w 4994619"/>
                <a:gd name="csY23" fmla="*/ 1415281 h 1938741"/>
                <a:gd name="csX24" fmla="*/ 0 w 4994619"/>
                <a:gd name="csY24" fmla="*/ 891821 h 1938741"/>
                <a:gd name="csX25" fmla="*/ 0 w 4994619"/>
                <a:gd name="csY25" fmla="*/ 465298 h 1938741"/>
                <a:gd name="csX26" fmla="*/ 0 w 4994619"/>
                <a:gd name="csY26" fmla="*/ 0 h 19387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994619" h="1938741" fill="none" extrusionOk="0">
                  <a:moveTo>
                    <a:pt x="0" y="0"/>
                  </a:moveTo>
                  <a:cubicBezTo>
                    <a:pt x="104571" y="-19235"/>
                    <a:pt x="271910" y="19398"/>
                    <a:pt x="405119" y="0"/>
                  </a:cubicBezTo>
                  <a:cubicBezTo>
                    <a:pt x="538328" y="-19398"/>
                    <a:pt x="748931" y="37578"/>
                    <a:pt x="1010023" y="0"/>
                  </a:cubicBezTo>
                  <a:cubicBezTo>
                    <a:pt x="1271115" y="-37578"/>
                    <a:pt x="1454315" y="71560"/>
                    <a:pt x="1614927" y="0"/>
                  </a:cubicBezTo>
                  <a:cubicBezTo>
                    <a:pt x="1775539" y="-71560"/>
                    <a:pt x="1882011" y="7742"/>
                    <a:pt x="2069992" y="0"/>
                  </a:cubicBezTo>
                  <a:cubicBezTo>
                    <a:pt x="2257974" y="-7742"/>
                    <a:pt x="2470465" y="34252"/>
                    <a:pt x="2575004" y="0"/>
                  </a:cubicBezTo>
                  <a:cubicBezTo>
                    <a:pt x="2679543" y="-34252"/>
                    <a:pt x="2912475" y="54533"/>
                    <a:pt x="3129961" y="0"/>
                  </a:cubicBezTo>
                  <a:cubicBezTo>
                    <a:pt x="3347447" y="-54533"/>
                    <a:pt x="3523120" y="32475"/>
                    <a:pt x="3784811" y="0"/>
                  </a:cubicBezTo>
                  <a:cubicBezTo>
                    <a:pt x="4046502" y="-32475"/>
                    <a:pt x="4214404" y="15236"/>
                    <a:pt x="4389715" y="0"/>
                  </a:cubicBezTo>
                  <a:cubicBezTo>
                    <a:pt x="4565026" y="-15236"/>
                    <a:pt x="4821311" y="49274"/>
                    <a:pt x="4994619" y="0"/>
                  </a:cubicBezTo>
                  <a:cubicBezTo>
                    <a:pt x="5026517" y="200445"/>
                    <a:pt x="4994111" y="365095"/>
                    <a:pt x="4994619" y="484685"/>
                  </a:cubicBezTo>
                  <a:cubicBezTo>
                    <a:pt x="4995127" y="604275"/>
                    <a:pt x="4952218" y="730316"/>
                    <a:pt x="4994619" y="930596"/>
                  </a:cubicBezTo>
                  <a:cubicBezTo>
                    <a:pt x="5037020" y="1130876"/>
                    <a:pt x="4957660" y="1268570"/>
                    <a:pt x="4994619" y="1376506"/>
                  </a:cubicBezTo>
                  <a:cubicBezTo>
                    <a:pt x="5031578" y="1484442"/>
                    <a:pt x="4979354" y="1776026"/>
                    <a:pt x="4994619" y="1938741"/>
                  </a:cubicBezTo>
                  <a:cubicBezTo>
                    <a:pt x="4840731" y="1994853"/>
                    <a:pt x="4531815" y="1903853"/>
                    <a:pt x="4339769" y="1938741"/>
                  </a:cubicBezTo>
                  <a:cubicBezTo>
                    <a:pt x="4147723" y="1973629"/>
                    <a:pt x="4114055" y="1931180"/>
                    <a:pt x="3934650" y="1938741"/>
                  </a:cubicBezTo>
                  <a:cubicBezTo>
                    <a:pt x="3755245" y="1946302"/>
                    <a:pt x="3523373" y="1917297"/>
                    <a:pt x="3379692" y="1938741"/>
                  </a:cubicBezTo>
                  <a:cubicBezTo>
                    <a:pt x="3236011" y="1960185"/>
                    <a:pt x="2961646" y="1908600"/>
                    <a:pt x="2724842" y="1938741"/>
                  </a:cubicBezTo>
                  <a:cubicBezTo>
                    <a:pt x="2488038" y="1968882"/>
                    <a:pt x="2284336" y="1923691"/>
                    <a:pt x="2069992" y="1938741"/>
                  </a:cubicBezTo>
                  <a:cubicBezTo>
                    <a:pt x="1855648" y="1953791"/>
                    <a:pt x="1836892" y="1886482"/>
                    <a:pt x="1614927" y="1938741"/>
                  </a:cubicBezTo>
                  <a:cubicBezTo>
                    <a:pt x="1392962" y="1991000"/>
                    <a:pt x="1207850" y="1896122"/>
                    <a:pt x="1059969" y="1938741"/>
                  </a:cubicBezTo>
                  <a:cubicBezTo>
                    <a:pt x="912088" y="1981360"/>
                    <a:pt x="674008" y="1905293"/>
                    <a:pt x="505011" y="1938741"/>
                  </a:cubicBezTo>
                  <a:cubicBezTo>
                    <a:pt x="336014" y="1972189"/>
                    <a:pt x="174213" y="1936592"/>
                    <a:pt x="0" y="1938741"/>
                  </a:cubicBezTo>
                  <a:cubicBezTo>
                    <a:pt x="-7506" y="1687749"/>
                    <a:pt x="30692" y="1575453"/>
                    <a:pt x="0" y="1415281"/>
                  </a:cubicBezTo>
                  <a:cubicBezTo>
                    <a:pt x="-30692" y="1255109"/>
                    <a:pt x="61994" y="1068313"/>
                    <a:pt x="0" y="891821"/>
                  </a:cubicBezTo>
                  <a:cubicBezTo>
                    <a:pt x="-61994" y="715329"/>
                    <a:pt x="28657" y="653079"/>
                    <a:pt x="0" y="465298"/>
                  </a:cubicBezTo>
                  <a:cubicBezTo>
                    <a:pt x="-28657" y="277517"/>
                    <a:pt x="54508" y="120620"/>
                    <a:pt x="0" y="0"/>
                  </a:cubicBezTo>
                  <a:close/>
                </a:path>
                <a:path w="4994619" h="1938741" stroke="0" extrusionOk="0">
                  <a:moveTo>
                    <a:pt x="0" y="0"/>
                  </a:moveTo>
                  <a:cubicBezTo>
                    <a:pt x="204358" y="-7879"/>
                    <a:pt x="409021" y="21198"/>
                    <a:pt x="654850" y="0"/>
                  </a:cubicBezTo>
                  <a:cubicBezTo>
                    <a:pt x="900679" y="-21198"/>
                    <a:pt x="988976" y="66865"/>
                    <a:pt x="1259754" y="0"/>
                  </a:cubicBezTo>
                  <a:cubicBezTo>
                    <a:pt x="1530532" y="-66865"/>
                    <a:pt x="1604467" y="57177"/>
                    <a:pt x="1764765" y="0"/>
                  </a:cubicBezTo>
                  <a:cubicBezTo>
                    <a:pt x="1925063" y="-57177"/>
                    <a:pt x="2249676" y="67931"/>
                    <a:pt x="2419615" y="0"/>
                  </a:cubicBezTo>
                  <a:cubicBezTo>
                    <a:pt x="2589554" y="-67931"/>
                    <a:pt x="2712352" y="42909"/>
                    <a:pt x="2924627" y="0"/>
                  </a:cubicBezTo>
                  <a:cubicBezTo>
                    <a:pt x="3136902" y="-42909"/>
                    <a:pt x="3354962" y="16717"/>
                    <a:pt x="3529531" y="0"/>
                  </a:cubicBezTo>
                  <a:cubicBezTo>
                    <a:pt x="3704100" y="-16717"/>
                    <a:pt x="3886197" y="9742"/>
                    <a:pt x="4034542" y="0"/>
                  </a:cubicBezTo>
                  <a:cubicBezTo>
                    <a:pt x="4182887" y="-9742"/>
                    <a:pt x="4374577" y="30022"/>
                    <a:pt x="4489608" y="0"/>
                  </a:cubicBezTo>
                  <a:cubicBezTo>
                    <a:pt x="4604639" y="-30022"/>
                    <a:pt x="4829550" y="37198"/>
                    <a:pt x="4994619" y="0"/>
                  </a:cubicBezTo>
                  <a:cubicBezTo>
                    <a:pt x="5024102" y="155494"/>
                    <a:pt x="4960151" y="343027"/>
                    <a:pt x="4994619" y="445910"/>
                  </a:cubicBezTo>
                  <a:cubicBezTo>
                    <a:pt x="5029087" y="548793"/>
                    <a:pt x="4951274" y="712056"/>
                    <a:pt x="4994619" y="911208"/>
                  </a:cubicBezTo>
                  <a:cubicBezTo>
                    <a:pt x="5037964" y="1110360"/>
                    <a:pt x="4969062" y="1216130"/>
                    <a:pt x="4994619" y="1376506"/>
                  </a:cubicBezTo>
                  <a:cubicBezTo>
                    <a:pt x="5020176" y="1536882"/>
                    <a:pt x="4971227" y="1735362"/>
                    <a:pt x="4994619" y="1938741"/>
                  </a:cubicBezTo>
                  <a:cubicBezTo>
                    <a:pt x="4845886" y="1961548"/>
                    <a:pt x="4624200" y="1880148"/>
                    <a:pt x="4389715" y="1938741"/>
                  </a:cubicBezTo>
                  <a:cubicBezTo>
                    <a:pt x="4155230" y="1997334"/>
                    <a:pt x="4087626" y="1896545"/>
                    <a:pt x="3884704" y="1938741"/>
                  </a:cubicBezTo>
                  <a:cubicBezTo>
                    <a:pt x="3681782" y="1980937"/>
                    <a:pt x="3601609" y="1915273"/>
                    <a:pt x="3429638" y="1938741"/>
                  </a:cubicBezTo>
                  <a:cubicBezTo>
                    <a:pt x="3257667" y="1962209"/>
                    <a:pt x="3026196" y="1892240"/>
                    <a:pt x="2924627" y="1938741"/>
                  </a:cubicBezTo>
                  <a:cubicBezTo>
                    <a:pt x="2823058" y="1985242"/>
                    <a:pt x="2644467" y="1900358"/>
                    <a:pt x="2369669" y="1938741"/>
                  </a:cubicBezTo>
                  <a:cubicBezTo>
                    <a:pt x="2094871" y="1977124"/>
                    <a:pt x="1892962" y="1937228"/>
                    <a:pt x="1764765" y="1938741"/>
                  </a:cubicBezTo>
                  <a:cubicBezTo>
                    <a:pt x="1636568" y="1940254"/>
                    <a:pt x="1319381" y="1919603"/>
                    <a:pt x="1109915" y="1938741"/>
                  </a:cubicBezTo>
                  <a:cubicBezTo>
                    <a:pt x="900449" y="1957879"/>
                    <a:pt x="895971" y="1903341"/>
                    <a:pt x="704796" y="1938741"/>
                  </a:cubicBezTo>
                  <a:cubicBezTo>
                    <a:pt x="513621" y="1974141"/>
                    <a:pt x="285568" y="1910929"/>
                    <a:pt x="0" y="1938741"/>
                  </a:cubicBezTo>
                  <a:cubicBezTo>
                    <a:pt x="-16902" y="1774390"/>
                    <a:pt x="9236" y="1604579"/>
                    <a:pt x="0" y="1512218"/>
                  </a:cubicBezTo>
                  <a:cubicBezTo>
                    <a:pt x="-9236" y="1419857"/>
                    <a:pt x="5995" y="1184876"/>
                    <a:pt x="0" y="988758"/>
                  </a:cubicBezTo>
                  <a:cubicBezTo>
                    <a:pt x="-5995" y="792640"/>
                    <a:pt x="47208" y="707210"/>
                    <a:pt x="0" y="542847"/>
                  </a:cubicBezTo>
                  <a:cubicBezTo>
                    <a:pt x="-47208" y="378484"/>
                    <a:pt x="61029" y="198463"/>
                    <a:pt x="0" y="0"/>
                  </a:cubicBezTo>
                  <a:close/>
                </a:path>
              </a:pathLst>
            </a:custGeom>
            <a:ln>
              <a:solidFill>
                <a:schemeClr val="accent1"/>
              </a:solidFill>
              <a:extLst>
                <a:ext uri="{C807C97D-BFC1-408E-A445-0C87EB9F89A2}">
                  <ask:lineSketchStyleProps xmlns:ask="http://schemas.microsoft.com/office/drawing/2018/sketchyshapes" sd="1469335117">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CB959439-CF94-AABB-9F3A-48E0DB29D96B}"/>
                </a:ext>
              </a:extLst>
            </p:cNvPr>
            <p:cNvSpPr/>
            <p:nvPr/>
          </p:nvSpPr>
          <p:spPr>
            <a:xfrm>
              <a:off x="4145855" y="4755324"/>
              <a:ext cx="1620930"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E7C4C9E8-3AC4-B670-F3CB-44742411C508}"/>
                </a:ext>
              </a:extLst>
            </p:cNvPr>
            <p:cNvSpPr/>
            <p:nvPr/>
          </p:nvSpPr>
          <p:spPr>
            <a:xfrm>
              <a:off x="893202" y="4896674"/>
              <a:ext cx="1376288"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2CBE09A5-EAB7-F452-F2A0-2B9FDBD6F31A}"/>
                </a:ext>
              </a:extLst>
            </p:cNvPr>
            <p:cNvSpPr/>
            <p:nvPr/>
          </p:nvSpPr>
          <p:spPr>
            <a:xfrm>
              <a:off x="893201" y="4343362"/>
              <a:ext cx="4873583"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136E393-36C7-BF5A-EA8B-DFD71CB109FB}"/>
                </a:ext>
              </a:extLst>
            </p:cNvPr>
            <p:cNvSpPr/>
            <p:nvPr/>
          </p:nvSpPr>
          <p:spPr>
            <a:xfrm>
              <a:off x="899678" y="4478668"/>
              <a:ext cx="4873583"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6F105B47-F327-4A69-65AB-43C486618DCA}"/>
                </a:ext>
              </a:extLst>
            </p:cNvPr>
            <p:cNvSpPr/>
            <p:nvPr/>
          </p:nvSpPr>
          <p:spPr>
            <a:xfrm>
              <a:off x="893200" y="4620018"/>
              <a:ext cx="423215"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93B13B31-CEB9-CE86-B4D5-664F0487B292}"/>
                </a:ext>
              </a:extLst>
            </p:cNvPr>
            <p:cNvSpPr/>
            <p:nvPr/>
          </p:nvSpPr>
          <p:spPr>
            <a:xfrm>
              <a:off x="899678" y="5174893"/>
              <a:ext cx="4867106"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BF3224B7-AEB6-0E9C-266F-1803F5BEF7C1}"/>
                </a:ext>
              </a:extLst>
            </p:cNvPr>
            <p:cNvSpPr/>
            <p:nvPr/>
          </p:nvSpPr>
          <p:spPr>
            <a:xfrm>
              <a:off x="893200" y="5336893"/>
              <a:ext cx="4867106"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61574438-F64F-7804-303C-C4B1946B9B34}"/>
                </a:ext>
              </a:extLst>
            </p:cNvPr>
            <p:cNvSpPr/>
            <p:nvPr/>
          </p:nvSpPr>
          <p:spPr>
            <a:xfrm>
              <a:off x="893802" y="5477871"/>
              <a:ext cx="2442028"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4" name="Picture 3" descr="A group of buildings with a roof&#10;&#10;AI-generated content may be incorrect.">
            <a:extLst>
              <a:ext uri="{FF2B5EF4-FFF2-40B4-BE49-F238E27FC236}">
                <a16:creationId xmlns:a16="http://schemas.microsoft.com/office/drawing/2014/main" id="{0FC160C5-BD7A-D68D-8533-395F8025FDA7}"/>
              </a:ext>
            </a:extLst>
          </p:cNvPr>
          <p:cNvPicPr>
            <a:picLocks noChangeAspect="1"/>
          </p:cNvPicPr>
          <p:nvPr/>
        </p:nvPicPr>
        <p:blipFill>
          <a:blip r:embed="rId4"/>
          <a:stretch>
            <a:fillRect/>
          </a:stretch>
        </p:blipFill>
        <p:spPr>
          <a:xfrm>
            <a:off x="9897539" y="365125"/>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21" descr="A screenshot of a computer&#10;&#10;AI-generated content may be incorrect.">
            <a:extLst>
              <a:ext uri="{FF2B5EF4-FFF2-40B4-BE49-F238E27FC236}">
                <a16:creationId xmlns:a16="http://schemas.microsoft.com/office/drawing/2014/main" id="{E1A4FA35-3BD9-4C39-B006-8AAE0E3FA078}"/>
              </a:ext>
            </a:extLst>
          </p:cNvPr>
          <p:cNvPicPr>
            <a:picLocks noChangeAspect="1"/>
          </p:cNvPicPr>
          <p:nvPr/>
        </p:nvPicPr>
        <p:blipFill>
          <a:blip r:embed="rId5"/>
          <a:stretch>
            <a:fillRect/>
          </a:stretch>
        </p:blipFill>
        <p:spPr>
          <a:xfrm>
            <a:off x="8661222" y="3749513"/>
            <a:ext cx="3194326" cy="2743362"/>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A screenshot of a web page&#10;&#10;AI-generated content may be incorrect.">
            <a:extLst>
              <a:ext uri="{FF2B5EF4-FFF2-40B4-BE49-F238E27FC236}">
                <a16:creationId xmlns:a16="http://schemas.microsoft.com/office/drawing/2014/main" id="{29ABD602-B1DA-74C6-D99D-7B8524F59E5C}"/>
              </a:ext>
            </a:extLst>
          </p:cNvPr>
          <p:cNvPicPr>
            <a:picLocks noChangeAspect="1"/>
          </p:cNvPicPr>
          <p:nvPr/>
        </p:nvPicPr>
        <p:blipFill>
          <a:blip r:embed="rId6"/>
          <a:stretch>
            <a:fillRect/>
          </a:stretch>
        </p:blipFill>
        <p:spPr>
          <a:xfrm>
            <a:off x="9897539" y="2125600"/>
            <a:ext cx="1959932" cy="1354537"/>
          </a:xfrm>
          <a:prstGeom prst="rect">
            <a:avLst/>
          </a:prstGeom>
          <a:ln>
            <a:solidFill>
              <a:schemeClr val="accent1"/>
            </a:solidFill>
          </a:ln>
          <a:effectLst>
            <a:outerShdw blurRad="292100" dist="139700" dir="2700000" algn="tl" rotWithShape="0">
              <a:srgbClr val="333333">
                <a:alpha val="65000"/>
              </a:srgbClr>
            </a:outerShdw>
          </a:effectLst>
        </p:spPr>
      </p:pic>
      <p:grpSp>
        <p:nvGrpSpPr>
          <p:cNvPr id="30" name="Group 29">
            <a:extLst>
              <a:ext uri="{FF2B5EF4-FFF2-40B4-BE49-F238E27FC236}">
                <a16:creationId xmlns:a16="http://schemas.microsoft.com/office/drawing/2014/main" id="{0164731F-12C6-6615-2D6D-73DCC6EFFDC8}"/>
              </a:ext>
            </a:extLst>
          </p:cNvPr>
          <p:cNvGrpSpPr/>
          <p:nvPr/>
        </p:nvGrpSpPr>
        <p:grpSpPr>
          <a:xfrm>
            <a:off x="4976755" y="2405825"/>
            <a:ext cx="3242548" cy="3417074"/>
            <a:chOff x="5488825" y="2051685"/>
            <a:chExt cx="4018379" cy="4234666"/>
          </a:xfrm>
        </p:grpSpPr>
        <p:pic>
          <p:nvPicPr>
            <p:cNvPr id="26" name="Picture 25" descr="A close up of a text&#10;&#10;AI-generated content may be incorrect.">
              <a:extLst>
                <a:ext uri="{FF2B5EF4-FFF2-40B4-BE49-F238E27FC236}">
                  <a16:creationId xmlns:a16="http://schemas.microsoft.com/office/drawing/2014/main" id="{2D4C9E79-D5DF-9F0A-FDF6-2558CA6FF30D}"/>
                </a:ext>
              </a:extLst>
            </p:cNvPr>
            <p:cNvPicPr>
              <a:picLocks noChangeAspect="1"/>
            </p:cNvPicPr>
            <p:nvPr/>
          </p:nvPicPr>
          <p:blipFill>
            <a:blip r:embed="rId7"/>
            <a:stretch>
              <a:fillRect/>
            </a:stretch>
          </p:blipFill>
          <p:spPr>
            <a:xfrm>
              <a:off x="5488825" y="4483840"/>
              <a:ext cx="4018379" cy="1802511"/>
            </a:xfrm>
            <a:prstGeom prst="rect">
              <a:avLst/>
            </a:prstGeom>
          </p:spPr>
        </p:pic>
        <p:pic>
          <p:nvPicPr>
            <p:cNvPr id="29" name="Picture 28" descr="A close up of a document&#10;&#10;AI-generated content may be incorrect.">
              <a:extLst>
                <a:ext uri="{FF2B5EF4-FFF2-40B4-BE49-F238E27FC236}">
                  <a16:creationId xmlns:a16="http://schemas.microsoft.com/office/drawing/2014/main" id="{A2E2B457-D4DA-C226-8FA4-6952F884933F}"/>
                </a:ext>
              </a:extLst>
            </p:cNvPr>
            <p:cNvPicPr>
              <a:picLocks noChangeAspect="1"/>
            </p:cNvPicPr>
            <p:nvPr/>
          </p:nvPicPr>
          <p:blipFill>
            <a:blip r:embed="rId8"/>
            <a:stretch>
              <a:fillRect/>
            </a:stretch>
          </p:blipFill>
          <p:spPr>
            <a:xfrm>
              <a:off x="5488826" y="2051685"/>
              <a:ext cx="4018378" cy="2128366"/>
            </a:xfrm>
            <a:custGeom>
              <a:avLst/>
              <a:gdLst>
                <a:gd name="csX0" fmla="*/ 0 w 4018378"/>
                <a:gd name="csY0" fmla="*/ 0 h 2128366"/>
                <a:gd name="csX1" fmla="*/ 614238 w 4018378"/>
                <a:gd name="csY1" fmla="*/ 0 h 2128366"/>
                <a:gd name="csX2" fmla="*/ 1188292 w 4018378"/>
                <a:gd name="csY2" fmla="*/ 0 h 2128366"/>
                <a:gd name="csX3" fmla="*/ 1722162 w 4018378"/>
                <a:gd name="csY3" fmla="*/ 0 h 2128366"/>
                <a:gd name="csX4" fmla="*/ 2256032 w 4018378"/>
                <a:gd name="csY4" fmla="*/ 0 h 2128366"/>
                <a:gd name="csX5" fmla="*/ 2830086 w 4018378"/>
                <a:gd name="csY5" fmla="*/ 0 h 2128366"/>
                <a:gd name="csX6" fmla="*/ 3283589 w 4018378"/>
                <a:gd name="csY6" fmla="*/ 0 h 2128366"/>
                <a:gd name="csX7" fmla="*/ 4018378 w 4018378"/>
                <a:gd name="csY7" fmla="*/ 0 h 2128366"/>
                <a:gd name="csX8" fmla="*/ 4018378 w 4018378"/>
                <a:gd name="csY8" fmla="*/ 468241 h 2128366"/>
                <a:gd name="csX9" fmla="*/ 4018378 w 4018378"/>
                <a:gd name="csY9" fmla="*/ 1021616 h 2128366"/>
                <a:gd name="csX10" fmla="*/ 4018378 w 4018378"/>
                <a:gd name="csY10" fmla="*/ 1511140 h 2128366"/>
                <a:gd name="csX11" fmla="*/ 4018378 w 4018378"/>
                <a:gd name="csY11" fmla="*/ 2128366 h 2128366"/>
                <a:gd name="csX12" fmla="*/ 3564875 w 4018378"/>
                <a:gd name="csY12" fmla="*/ 2128366 h 2128366"/>
                <a:gd name="csX13" fmla="*/ 3031005 w 4018378"/>
                <a:gd name="csY13" fmla="*/ 2128366 h 2128366"/>
                <a:gd name="csX14" fmla="*/ 2497135 w 4018378"/>
                <a:gd name="csY14" fmla="*/ 2128366 h 2128366"/>
                <a:gd name="csX15" fmla="*/ 1842713 w 4018378"/>
                <a:gd name="csY15" fmla="*/ 2128366 h 2128366"/>
                <a:gd name="csX16" fmla="*/ 1188292 w 4018378"/>
                <a:gd name="csY16" fmla="*/ 2128366 h 2128366"/>
                <a:gd name="csX17" fmla="*/ 734789 w 4018378"/>
                <a:gd name="csY17" fmla="*/ 2128366 h 2128366"/>
                <a:gd name="csX18" fmla="*/ 0 w 4018378"/>
                <a:gd name="csY18" fmla="*/ 2128366 h 2128366"/>
                <a:gd name="csX19" fmla="*/ 0 w 4018378"/>
                <a:gd name="csY19" fmla="*/ 1660125 h 2128366"/>
                <a:gd name="csX20" fmla="*/ 0 w 4018378"/>
                <a:gd name="csY20" fmla="*/ 1191885 h 2128366"/>
                <a:gd name="csX21" fmla="*/ 0 w 4018378"/>
                <a:gd name="csY21" fmla="*/ 681077 h 2128366"/>
                <a:gd name="csX22" fmla="*/ 0 w 4018378"/>
                <a:gd name="csY22" fmla="*/ 0 h 21283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18378" h="2128366" fill="none" extrusionOk="0">
                  <a:moveTo>
                    <a:pt x="0" y="0"/>
                  </a:moveTo>
                  <a:cubicBezTo>
                    <a:pt x="153814" y="-29145"/>
                    <a:pt x="457408" y="51133"/>
                    <a:pt x="614238" y="0"/>
                  </a:cubicBezTo>
                  <a:cubicBezTo>
                    <a:pt x="771068" y="-51133"/>
                    <a:pt x="983542" y="4035"/>
                    <a:pt x="1188292" y="0"/>
                  </a:cubicBezTo>
                  <a:cubicBezTo>
                    <a:pt x="1393042" y="-4035"/>
                    <a:pt x="1518432" y="58522"/>
                    <a:pt x="1722162" y="0"/>
                  </a:cubicBezTo>
                  <a:cubicBezTo>
                    <a:pt x="1925892" y="-58522"/>
                    <a:pt x="2065935" y="52889"/>
                    <a:pt x="2256032" y="0"/>
                  </a:cubicBezTo>
                  <a:cubicBezTo>
                    <a:pt x="2446129" y="-52889"/>
                    <a:pt x="2586505" y="12065"/>
                    <a:pt x="2830086" y="0"/>
                  </a:cubicBezTo>
                  <a:cubicBezTo>
                    <a:pt x="3073667" y="-12065"/>
                    <a:pt x="3187496" y="15407"/>
                    <a:pt x="3283589" y="0"/>
                  </a:cubicBezTo>
                  <a:cubicBezTo>
                    <a:pt x="3379682" y="-15407"/>
                    <a:pt x="3817996" y="86392"/>
                    <a:pt x="4018378" y="0"/>
                  </a:cubicBezTo>
                  <a:cubicBezTo>
                    <a:pt x="4068196" y="124740"/>
                    <a:pt x="3969201" y="323934"/>
                    <a:pt x="4018378" y="468241"/>
                  </a:cubicBezTo>
                  <a:cubicBezTo>
                    <a:pt x="4067555" y="612548"/>
                    <a:pt x="3957526" y="869260"/>
                    <a:pt x="4018378" y="1021616"/>
                  </a:cubicBezTo>
                  <a:cubicBezTo>
                    <a:pt x="4079230" y="1173972"/>
                    <a:pt x="3996576" y="1392678"/>
                    <a:pt x="4018378" y="1511140"/>
                  </a:cubicBezTo>
                  <a:cubicBezTo>
                    <a:pt x="4040180" y="1629602"/>
                    <a:pt x="3983780" y="1881519"/>
                    <a:pt x="4018378" y="2128366"/>
                  </a:cubicBezTo>
                  <a:cubicBezTo>
                    <a:pt x="3833868" y="2162950"/>
                    <a:pt x="3691287" y="2095225"/>
                    <a:pt x="3564875" y="2128366"/>
                  </a:cubicBezTo>
                  <a:cubicBezTo>
                    <a:pt x="3438463" y="2161507"/>
                    <a:pt x="3261791" y="2096875"/>
                    <a:pt x="3031005" y="2128366"/>
                  </a:cubicBezTo>
                  <a:cubicBezTo>
                    <a:pt x="2800219" y="2159857"/>
                    <a:pt x="2645941" y="2072869"/>
                    <a:pt x="2497135" y="2128366"/>
                  </a:cubicBezTo>
                  <a:cubicBezTo>
                    <a:pt x="2348329" y="2183863"/>
                    <a:pt x="2116733" y="2122714"/>
                    <a:pt x="1842713" y="2128366"/>
                  </a:cubicBezTo>
                  <a:cubicBezTo>
                    <a:pt x="1568693" y="2134018"/>
                    <a:pt x="1443382" y="2107839"/>
                    <a:pt x="1188292" y="2128366"/>
                  </a:cubicBezTo>
                  <a:cubicBezTo>
                    <a:pt x="933202" y="2148893"/>
                    <a:pt x="832649" y="2089852"/>
                    <a:pt x="734789" y="2128366"/>
                  </a:cubicBezTo>
                  <a:cubicBezTo>
                    <a:pt x="636929" y="2166880"/>
                    <a:pt x="213570" y="2127259"/>
                    <a:pt x="0" y="2128366"/>
                  </a:cubicBezTo>
                  <a:cubicBezTo>
                    <a:pt x="-39299" y="1933452"/>
                    <a:pt x="41857" y="1768355"/>
                    <a:pt x="0" y="1660125"/>
                  </a:cubicBezTo>
                  <a:cubicBezTo>
                    <a:pt x="-41857" y="1551895"/>
                    <a:pt x="31486" y="1353953"/>
                    <a:pt x="0" y="1191885"/>
                  </a:cubicBezTo>
                  <a:cubicBezTo>
                    <a:pt x="-31486" y="1029817"/>
                    <a:pt x="56520" y="855156"/>
                    <a:pt x="0" y="681077"/>
                  </a:cubicBezTo>
                  <a:cubicBezTo>
                    <a:pt x="-56520" y="506998"/>
                    <a:pt x="65268" y="177783"/>
                    <a:pt x="0" y="0"/>
                  </a:cubicBezTo>
                  <a:close/>
                </a:path>
                <a:path w="4018378" h="2128366" stroke="0" extrusionOk="0">
                  <a:moveTo>
                    <a:pt x="0" y="0"/>
                  </a:moveTo>
                  <a:cubicBezTo>
                    <a:pt x="103572" y="-29983"/>
                    <a:pt x="358000" y="35538"/>
                    <a:pt x="453503" y="0"/>
                  </a:cubicBezTo>
                  <a:cubicBezTo>
                    <a:pt x="549006" y="-35538"/>
                    <a:pt x="822801" y="58228"/>
                    <a:pt x="947189" y="0"/>
                  </a:cubicBezTo>
                  <a:cubicBezTo>
                    <a:pt x="1071577" y="-58228"/>
                    <a:pt x="1402124" y="15777"/>
                    <a:pt x="1601611" y="0"/>
                  </a:cubicBezTo>
                  <a:cubicBezTo>
                    <a:pt x="1801098" y="-15777"/>
                    <a:pt x="1983786" y="47179"/>
                    <a:pt x="2095297" y="0"/>
                  </a:cubicBezTo>
                  <a:cubicBezTo>
                    <a:pt x="2206808" y="-47179"/>
                    <a:pt x="2464704" y="30608"/>
                    <a:pt x="2709535" y="0"/>
                  </a:cubicBezTo>
                  <a:cubicBezTo>
                    <a:pt x="2954366" y="-30608"/>
                    <a:pt x="3151627" y="18723"/>
                    <a:pt x="3323773" y="0"/>
                  </a:cubicBezTo>
                  <a:cubicBezTo>
                    <a:pt x="3495919" y="-18723"/>
                    <a:pt x="3680159" y="65748"/>
                    <a:pt x="4018378" y="0"/>
                  </a:cubicBezTo>
                  <a:cubicBezTo>
                    <a:pt x="4029327" y="176620"/>
                    <a:pt x="3974127" y="327258"/>
                    <a:pt x="4018378" y="510808"/>
                  </a:cubicBezTo>
                  <a:cubicBezTo>
                    <a:pt x="4062629" y="694358"/>
                    <a:pt x="3993676" y="926189"/>
                    <a:pt x="4018378" y="1064183"/>
                  </a:cubicBezTo>
                  <a:cubicBezTo>
                    <a:pt x="4043080" y="1202177"/>
                    <a:pt x="3972971" y="1444644"/>
                    <a:pt x="4018378" y="1638842"/>
                  </a:cubicBezTo>
                  <a:cubicBezTo>
                    <a:pt x="4063785" y="1833040"/>
                    <a:pt x="3974566" y="1933782"/>
                    <a:pt x="4018378" y="2128366"/>
                  </a:cubicBezTo>
                  <a:cubicBezTo>
                    <a:pt x="3821775" y="2132352"/>
                    <a:pt x="3641660" y="2118861"/>
                    <a:pt x="3363956" y="2128366"/>
                  </a:cubicBezTo>
                  <a:cubicBezTo>
                    <a:pt x="3086252" y="2137871"/>
                    <a:pt x="3054015" y="2089009"/>
                    <a:pt x="2789902" y="2128366"/>
                  </a:cubicBezTo>
                  <a:cubicBezTo>
                    <a:pt x="2525789" y="2167723"/>
                    <a:pt x="2479500" y="2071619"/>
                    <a:pt x="2296216" y="2128366"/>
                  </a:cubicBezTo>
                  <a:cubicBezTo>
                    <a:pt x="2112932" y="2185113"/>
                    <a:pt x="1835815" y="2063130"/>
                    <a:pt x="1681978" y="2128366"/>
                  </a:cubicBezTo>
                  <a:cubicBezTo>
                    <a:pt x="1528141" y="2193602"/>
                    <a:pt x="1401034" y="2121526"/>
                    <a:pt x="1188292" y="2128366"/>
                  </a:cubicBezTo>
                  <a:cubicBezTo>
                    <a:pt x="975550" y="2135206"/>
                    <a:pt x="913136" y="2104671"/>
                    <a:pt x="734789" y="2128366"/>
                  </a:cubicBezTo>
                  <a:cubicBezTo>
                    <a:pt x="556442" y="2152061"/>
                    <a:pt x="365622" y="2093270"/>
                    <a:pt x="0" y="2128366"/>
                  </a:cubicBezTo>
                  <a:cubicBezTo>
                    <a:pt x="-55676" y="1970068"/>
                    <a:pt x="15572" y="1837306"/>
                    <a:pt x="0" y="1660125"/>
                  </a:cubicBezTo>
                  <a:cubicBezTo>
                    <a:pt x="-15572" y="1482944"/>
                    <a:pt x="4770" y="1378306"/>
                    <a:pt x="0" y="1191885"/>
                  </a:cubicBezTo>
                  <a:cubicBezTo>
                    <a:pt x="-4770" y="1005464"/>
                    <a:pt x="15854" y="869400"/>
                    <a:pt x="0" y="723644"/>
                  </a:cubicBezTo>
                  <a:cubicBezTo>
                    <a:pt x="-15854" y="577888"/>
                    <a:pt x="44731" y="302432"/>
                    <a:pt x="0" y="0"/>
                  </a:cubicBezTo>
                  <a:close/>
                </a:path>
              </a:pathLst>
            </a:custGeom>
            <a:ln>
              <a:solidFill>
                <a:schemeClr val="tx1"/>
              </a:solidFill>
              <a:extLst>
                <a:ext uri="{C807C97D-BFC1-408E-A445-0C87EB9F89A2}">
                  <ask:lineSketchStyleProps xmlns:ask="http://schemas.microsoft.com/office/drawing/2018/sketchyshapes" sd="1415395511">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grpSp>
        <p:nvGrpSpPr>
          <p:cNvPr id="27" name="Group 26">
            <a:extLst>
              <a:ext uri="{FF2B5EF4-FFF2-40B4-BE49-F238E27FC236}">
                <a16:creationId xmlns:a16="http://schemas.microsoft.com/office/drawing/2014/main" id="{A7D9DC90-BBC1-63DD-5122-2F9458372961}"/>
              </a:ext>
            </a:extLst>
          </p:cNvPr>
          <p:cNvGrpSpPr/>
          <p:nvPr/>
        </p:nvGrpSpPr>
        <p:grpSpPr>
          <a:xfrm>
            <a:off x="463239" y="6062485"/>
            <a:ext cx="7766830" cy="671598"/>
            <a:chOff x="200124" y="6024894"/>
            <a:chExt cx="7766830" cy="671598"/>
          </a:xfrm>
        </p:grpSpPr>
        <p:pic>
          <p:nvPicPr>
            <p:cNvPr id="19" name="Picture 18">
              <a:extLst>
                <a:ext uri="{FF2B5EF4-FFF2-40B4-BE49-F238E27FC236}">
                  <a16:creationId xmlns:a16="http://schemas.microsoft.com/office/drawing/2014/main" id="{83B2041C-FAD9-661D-1F15-C0E3807B403E}"/>
                </a:ext>
              </a:extLst>
            </p:cNvPr>
            <p:cNvPicPr>
              <a:picLocks noChangeAspect="1"/>
            </p:cNvPicPr>
            <p:nvPr/>
          </p:nvPicPr>
          <p:blipFill>
            <a:blip r:embed="rId9"/>
            <a:stretch>
              <a:fillRect/>
            </a:stretch>
          </p:blipFill>
          <p:spPr>
            <a:xfrm>
              <a:off x="200124" y="6039362"/>
              <a:ext cx="3600704" cy="370006"/>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pic>
          <p:nvPicPr>
            <p:cNvPr id="20" name="Picture 19">
              <a:extLst>
                <a:ext uri="{FF2B5EF4-FFF2-40B4-BE49-F238E27FC236}">
                  <a16:creationId xmlns:a16="http://schemas.microsoft.com/office/drawing/2014/main" id="{4D0BBF69-9EDC-5A44-36B5-656C4FD0210B}"/>
                </a:ext>
              </a:extLst>
            </p:cNvPr>
            <p:cNvPicPr>
              <a:picLocks noChangeAspect="1"/>
            </p:cNvPicPr>
            <p:nvPr/>
          </p:nvPicPr>
          <p:blipFill>
            <a:blip r:embed="rId10"/>
            <a:stretch>
              <a:fillRect/>
            </a:stretch>
          </p:blipFill>
          <p:spPr>
            <a:xfrm>
              <a:off x="4366250" y="6024894"/>
              <a:ext cx="3600704" cy="408871"/>
            </a:xfrm>
            <a:custGeom>
              <a:avLst/>
              <a:gdLst>
                <a:gd name="csX0" fmla="*/ 0 w 4218122"/>
                <a:gd name="csY0" fmla="*/ 0 h 478981"/>
                <a:gd name="csX1" fmla="*/ 485084 w 4218122"/>
                <a:gd name="csY1" fmla="*/ 0 h 478981"/>
                <a:gd name="csX2" fmla="*/ 970168 w 4218122"/>
                <a:gd name="csY2" fmla="*/ 0 h 478981"/>
                <a:gd name="csX3" fmla="*/ 1581796 w 4218122"/>
                <a:gd name="csY3" fmla="*/ 0 h 478981"/>
                <a:gd name="csX4" fmla="*/ 2066880 w 4218122"/>
                <a:gd name="csY4" fmla="*/ 0 h 478981"/>
                <a:gd name="csX5" fmla="*/ 2551964 w 4218122"/>
                <a:gd name="csY5" fmla="*/ 0 h 478981"/>
                <a:gd name="csX6" fmla="*/ 3037048 w 4218122"/>
                <a:gd name="csY6" fmla="*/ 0 h 478981"/>
                <a:gd name="csX7" fmla="*/ 3564313 w 4218122"/>
                <a:gd name="csY7" fmla="*/ 0 h 478981"/>
                <a:gd name="csX8" fmla="*/ 4218122 w 4218122"/>
                <a:gd name="csY8" fmla="*/ 0 h 478981"/>
                <a:gd name="csX9" fmla="*/ 4218122 w 4218122"/>
                <a:gd name="csY9" fmla="*/ 478981 h 478981"/>
                <a:gd name="csX10" fmla="*/ 3606494 w 4218122"/>
                <a:gd name="csY10" fmla="*/ 478981 h 478981"/>
                <a:gd name="csX11" fmla="*/ 3163592 w 4218122"/>
                <a:gd name="csY11" fmla="*/ 478981 h 478981"/>
                <a:gd name="csX12" fmla="*/ 2678507 w 4218122"/>
                <a:gd name="csY12" fmla="*/ 478981 h 478981"/>
                <a:gd name="csX13" fmla="*/ 2277786 w 4218122"/>
                <a:gd name="csY13" fmla="*/ 478981 h 478981"/>
                <a:gd name="csX14" fmla="*/ 1834883 w 4218122"/>
                <a:gd name="csY14" fmla="*/ 478981 h 478981"/>
                <a:gd name="csX15" fmla="*/ 1434161 w 4218122"/>
                <a:gd name="csY15" fmla="*/ 478981 h 478981"/>
                <a:gd name="csX16" fmla="*/ 949077 w 4218122"/>
                <a:gd name="csY16" fmla="*/ 478981 h 478981"/>
                <a:gd name="csX17" fmla="*/ 506175 w 4218122"/>
                <a:gd name="csY17" fmla="*/ 478981 h 478981"/>
                <a:gd name="csX18" fmla="*/ 0 w 4218122"/>
                <a:gd name="csY18" fmla="*/ 478981 h 478981"/>
                <a:gd name="csX19" fmla="*/ 0 w 4218122"/>
                <a:gd name="csY19" fmla="*/ 0 h 478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7898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59139" y="153233"/>
                    <a:pt x="4173163" y="253237"/>
                    <a:pt x="4218122" y="478981"/>
                  </a:cubicBezTo>
                  <a:cubicBezTo>
                    <a:pt x="4017516" y="492210"/>
                    <a:pt x="3908673" y="471130"/>
                    <a:pt x="3606494" y="478981"/>
                  </a:cubicBezTo>
                  <a:cubicBezTo>
                    <a:pt x="3304315" y="486832"/>
                    <a:pt x="3326214" y="464249"/>
                    <a:pt x="3163592" y="478981"/>
                  </a:cubicBezTo>
                  <a:cubicBezTo>
                    <a:pt x="3000970" y="493713"/>
                    <a:pt x="2861641" y="470519"/>
                    <a:pt x="2678507" y="478981"/>
                  </a:cubicBezTo>
                  <a:cubicBezTo>
                    <a:pt x="2495374" y="487443"/>
                    <a:pt x="2429525" y="465462"/>
                    <a:pt x="2277786" y="478981"/>
                  </a:cubicBezTo>
                  <a:cubicBezTo>
                    <a:pt x="2126047" y="492500"/>
                    <a:pt x="1971316" y="471189"/>
                    <a:pt x="1834883" y="478981"/>
                  </a:cubicBezTo>
                  <a:cubicBezTo>
                    <a:pt x="1698450" y="486773"/>
                    <a:pt x="1571770" y="463840"/>
                    <a:pt x="1434161" y="478981"/>
                  </a:cubicBezTo>
                  <a:cubicBezTo>
                    <a:pt x="1296552" y="494122"/>
                    <a:pt x="1138895" y="425253"/>
                    <a:pt x="949077" y="478981"/>
                  </a:cubicBezTo>
                  <a:cubicBezTo>
                    <a:pt x="759259" y="532709"/>
                    <a:pt x="663859" y="433315"/>
                    <a:pt x="506175" y="478981"/>
                  </a:cubicBezTo>
                  <a:cubicBezTo>
                    <a:pt x="348491" y="524647"/>
                    <a:pt x="217472" y="471914"/>
                    <a:pt x="0" y="478981"/>
                  </a:cubicBezTo>
                  <a:cubicBezTo>
                    <a:pt x="-35763" y="359843"/>
                    <a:pt x="19387" y="198762"/>
                    <a:pt x="0" y="0"/>
                  </a:cubicBezTo>
                  <a:close/>
                </a:path>
                <a:path w="4218122" h="47898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73826" y="198277"/>
                    <a:pt x="4201455" y="360497"/>
                    <a:pt x="4218122" y="478981"/>
                  </a:cubicBezTo>
                  <a:cubicBezTo>
                    <a:pt x="4092503" y="522703"/>
                    <a:pt x="3931502" y="432996"/>
                    <a:pt x="3817400" y="478981"/>
                  </a:cubicBezTo>
                  <a:cubicBezTo>
                    <a:pt x="3703298" y="524966"/>
                    <a:pt x="3463879" y="434839"/>
                    <a:pt x="3247954" y="478981"/>
                  </a:cubicBezTo>
                  <a:cubicBezTo>
                    <a:pt x="3032029" y="523123"/>
                    <a:pt x="2987292" y="442325"/>
                    <a:pt x="2847232" y="478981"/>
                  </a:cubicBezTo>
                  <a:cubicBezTo>
                    <a:pt x="2707172" y="515637"/>
                    <a:pt x="2520941" y="442775"/>
                    <a:pt x="2235605" y="478981"/>
                  </a:cubicBezTo>
                  <a:cubicBezTo>
                    <a:pt x="1950269" y="515187"/>
                    <a:pt x="1904854" y="436240"/>
                    <a:pt x="1792702" y="478981"/>
                  </a:cubicBezTo>
                  <a:cubicBezTo>
                    <a:pt x="1680550" y="521722"/>
                    <a:pt x="1483653" y="443330"/>
                    <a:pt x="1391980" y="478981"/>
                  </a:cubicBezTo>
                  <a:cubicBezTo>
                    <a:pt x="1300307" y="514632"/>
                    <a:pt x="1064079" y="413504"/>
                    <a:pt x="822534" y="478981"/>
                  </a:cubicBezTo>
                  <a:cubicBezTo>
                    <a:pt x="580989" y="544458"/>
                    <a:pt x="342827" y="431846"/>
                    <a:pt x="0" y="478981"/>
                  </a:cubicBezTo>
                  <a:cubicBezTo>
                    <a:pt x="-49724" y="295956"/>
                    <a:pt x="55946" y="187434"/>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21" name="TextBox 20">
              <a:extLst>
                <a:ext uri="{FF2B5EF4-FFF2-40B4-BE49-F238E27FC236}">
                  <a16:creationId xmlns:a16="http://schemas.microsoft.com/office/drawing/2014/main" id="{9F8F5CED-BCFE-56B2-98D0-9E54489B5C52}"/>
                </a:ext>
              </a:extLst>
            </p:cNvPr>
            <p:cNvSpPr txBox="1"/>
            <p:nvPr/>
          </p:nvSpPr>
          <p:spPr>
            <a:xfrm>
              <a:off x="1549516" y="6433765"/>
              <a:ext cx="901918" cy="262727"/>
            </a:xfrm>
            <a:prstGeom prst="rect">
              <a:avLst/>
            </a:prstGeom>
            <a:noFill/>
          </p:spPr>
          <p:txBody>
            <a:bodyPr wrap="none" rtlCol="0">
              <a:spAutoFit/>
            </a:bodyPr>
            <a:lstStyle/>
            <a:p>
              <a:pPr algn="ctr"/>
              <a:r>
                <a:rPr lang="en-CA" sz="1400" b="1" dirty="0"/>
                <a:t>(SWIRL’18)</a:t>
              </a:r>
            </a:p>
          </p:txBody>
        </p:sp>
        <p:sp>
          <p:nvSpPr>
            <p:cNvPr id="23" name="TextBox 22">
              <a:extLst>
                <a:ext uri="{FF2B5EF4-FFF2-40B4-BE49-F238E27FC236}">
                  <a16:creationId xmlns:a16="http://schemas.microsoft.com/office/drawing/2014/main" id="{B06B9CA5-EEDB-DF65-75A2-EA79BD18A667}"/>
                </a:ext>
              </a:extLst>
            </p:cNvPr>
            <p:cNvSpPr txBox="1"/>
            <p:nvPr/>
          </p:nvSpPr>
          <p:spPr>
            <a:xfrm>
              <a:off x="5645041" y="6433764"/>
              <a:ext cx="901918" cy="262727"/>
            </a:xfrm>
            <a:prstGeom prst="rect">
              <a:avLst/>
            </a:prstGeom>
            <a:noFill/>
          </p:spPr>
          <p:txBody>
            <a:bodyPr wrap="none" rtlCol="0">
              <a:spAutoFit/>
            </a:bodyPr>
            <a:lstStyle/>
            <a:p>
              <a:pPr algn="ctr"/>
              <a:r>
                <a:rPr lang="en-CA" sz="1400" b="1" dirty="0"/>
                <a:t>(SWIRL’25)</a:t>
              </a:r>
            </a:p>
          </p:txBody>
        </p:sp>
        <p:sp>
          <p:nvSpPr>
            <p:cNvPr id="25" name="Arrow: Down 24">
              <a:extLst>
                <a:ext uri="{FF2B5EF4-FFF2-40B4-BE49-F238E27FC236}">
                  <a16:creationId xmlns:a16="http://schemas.microsoft.com/office/drawing/2014/main" id="{E14281D6-FC53-0D7D-F30D-4C1D3FDE26BB}"/>
                </a:ext>
              </a:extLst>
            </p:cNvPr>
            <p:cNvSpPr/>
            <p:nvPr/>
          </p:nvSpPr>
          <p:spPr>
            <a:xfrm rot="16200000">
              <a:off x="4035664" y="6127711"/>
              <a:ext cx="95751" cy="193308"/>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260836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2DFB58E-C121-C5CE-FA0D-FC4F81167861}"/>
              </a:ext>
            </a:extLst>
          </p:cNvPr>
          <p:cNvGrpSpPr/>
          <p:nvPr/>
        </p:nvGrpSpPr>
        <p:grpSpPr>
          <a:xfrm>
            <a:off x="1946223" y="182560"/>
            <a:ext cx="8299554" cy="2744268"/>
            <a:chOff x="1946223" y="182560"/>
            <a:chExt cx="8299554" cy="2744268"/>
          </a:xfrm>
        </p:grpSpPr>
        <p:pic>
          <p:nvPicPr>
            <p:cNvPr id="18" name="Picture 17" descr="Woman pulling large balloon with rope">
              <a:extLst>
                <a:ext uri="{FF2B5EF4-FFF2-40B4-BE49-F238E27FC236}">
                  <a16:creationId xmlns:a16="http://schemas.microsoft.com/office/drawing/2014/main" id="{18DC9C48-2D1D-14C6-F063-8A5A4A0E4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75883" y="182560"/>
              <a:ext cx="4116400" cy="2744267"/>
            </a:xfrm>
            <a:prstGeom prst="rect">
              <a:avLst/>
            </a:prstGeom>
          </p:spPr>
        </p:pic>
        <p:pic>
          <p:nvPicPr>
            <p:cNvPr id="8" name="Picture 7" descr="Woman pulling large balloon with rope">
              <a:extLst>
                <a:ext uri="{FF2B5EF4-FFF2-40B4-BE49-F238E27FC236}">
                  <a16:creationId xmlns:a16="http://schemas.microsoft.com/office/drawing/2014/main" id="{1938AFB7-7989-FD6C-EC0B-1A08CD870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283" y="182561"/>
              <a:ext cx="4116400" cy="2744267"/>
            </a:xfrm>
            <a:prstGeom prst="rect">
              <a:avLst/>
            </a:prstGeom>
          </p:spPr>
        </p:pic>
        <p:sp>
          <p:nvSpPr>
            <p:cNvPr id="12" name="TextBox 11">
              <a:extLst>
                <a:ext uri="{FF2B5EF4-FFF2-40B4-BE49-F238E27FC236}">
                  <a16:creationId xmlns:a16="http://schemas.microsoft.com/office/drawing/2014/main" id="{87A90348-D95A-4B69-6209-FF0149AD0CCF}"/>
                </a:ext>
              </a:extLst>
            </p:cNvPr>
            <p:cNvSpPr txBox="1"/>
            <p:nvPr/>
          </p:nvSpPr>
          <p:spPr>
            <a:xfrm>
              <a:off x="1946223" y="945944"/>
              <a:ext cx="1680117" cy="646331"/>
            </a:xfrm>
            <a:prstGeom prst="rect">
              <a:avLst/>
            </a:prstGeom>
            <a:noFill/>
          </p:spPr>
          <p:txBody>
            <a:bodyPr wrap="square">
              <a:spAutoFit/>
            </a:bodyPr>
            <a:lstStyle/>
            <a:p>
              <a:pPr algn="ctr"/>
              <a:r>
                <a:rPr lang="en-CA" dirty="0">
                  <a:latin typeface="Aptos SemiBold" panose="020B0004020202020204" pitchFamily="34" charset="0"/>
                </a:rPr>
                <a:t>What society needs</a:t>
              </a:r>
            </a:p>
          </p:txBody>
        </p:sp>
        <p:sp>
          <p:nvSpPr>
            <p:cNvPr id="13" name="TextBox 12">
              <a:extLst>
                <a:ext uri="{FF2B5EF4-FFF2-40B4-BE49-F238E27FC236}">
                  <a16:creationId xmlns:a16="http://schemas.microsoft.com/office/drawing/2014/main" id="{DBC8ECCE-10BB-B6A4-6ADD-965D18F39454}"/>
                </a:ext>
              </a:extLst>
            </p:cNvPr>
            <p:cNvSpPr txBox="1"/>
            <p:nvPr/>
          </p:nvSpPr>
          <p:spPr>
            <a:xfrm>
              <a:off x="8565660" y="741363"/>
              <a:ext cx="1680117" cy="923330"/>
            </a:xfrm>
            <a:prstGeom prst="rect">
              <a:avLst/>
            </a:prstGeom>
            <a:noFill/>
          </p:spPr>
          <p:txBody>
            <a:bodyPr wrap="square">
              <a:spAutoFit/>
            </a:bodyPr>
            <a:lstStyle/>
            <a:p>
              <a:pPr algn="ctr"/>
              <a:r>
                <a:rPr lang="en-CA" dirty="0">
                  <a:latin typeface="Aptos SemiBold" panose="020B0004020202020204" pitchFamily="34" charset="0"/>
                </a:rPr>
                <a:t>What Big Tech &amp; Silicon Valley needs</a:t>
              </a:r>
            </a:p>
          </p:txBody>
        </p:sp>
        <p:sp>
          <p:nvSpPr>
            <p:cNvPr id="15" name="TextBox 14">
              <a:extLst>
                <a:ext uri="{FF2B5EF4-FFF2-40B4-BE49-F238E27FC236}">
                  <a16:creationId xmlns:a16="http://schemas.microsoft.com/office/drawing/2014/main" id="{3574B4F7-B92D-EE0A-A2FF-09115F8C1D7A}"/>
                </a:ext>
              </a:extLst>
            </p:cNvPr>
            <p:cNvSpPr txBox="1"/>
            <p:nvPr/>
          </p:nvSpPr>
          <p:spPr>
            <a:xfrm>
              <a:off x="4800600" y="572338"/>
              <a:ext cx="2590800" cy="1569660"/>
            </a:xfrm>
            <a:prstGeom prst="rect">
              <a:avLst/>
            </a:prstGeom>
            <a:noFill/>
          </p:spPr>
          <p:txBody>
            <a:bodyPr wrap="square">
              <a:spAutoFit/>
            </a:bodyPr>
            <a:lstStyle/>
            <a:p>
              <a:pPr algn="ctr"/>
              <a:r>
                <a:rPr lang="en-CA" sz="3200" dirty="0">
                  <a:latin typeface="Aptos SemiBold" panose="020B0004020202020204" pitchFamily="34" charset="0"/>
                </a:rPr>
                <a:t>What should IR research focus on?</a:t>
              </a:r>
            </a:p>
          </p:txBody>
        </p:sp>
      </p:grpSp>
      <p:sp>
        <p:nvSpPr>
          <p:cNvPr id="23" name="TextBox 22">
            <a:extLst>
              <a:ext uri="{FF2B5EF4-FFF2-40B4-BE49-F238E27FC236}">
                <a16:creationId xmlns:a16="http://schemas.microsoft.com/office/drawing/2014/main" id="{0B14D5B4-301C-6D8F-7B3D-2288C7EB3628}"/>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grpSp>
        <p:nvGrpSpPr>
          <p:cNvPr id="16" name="Group 15">
            <a:extLst>
              <a:ext uri="{FF2B5EF4-FFF2-40B4-BE49-F238E27FC236}">
                <a16:creationId xmlns:a16="http://schemas.microsoft.com/office/drawing/2014/main" id="{D6FE374A-1C8C-14BE-3851-35DC3DB5481F}"/>
              </a:ext>
            </a:extLst>
          </p:cNvPr>
          <p:cNvGrpSpPr/>
          <p:nvPr/>
        </p:nvGrpSpPr>
        <p:grpSpPr>
          <a:xfrm>
            <a:off x="1490336" y="3028865"/>
            <a:ext cx="9211328" cy="3444556"/>
            <a:chOff x="1975883" y="3028865"/>
            <a:chExt cx="9211328" cy="3444556"/>
          </a:xfrm>
        </p:grpSpPr>
        <p:grpSp>
          <p:nvGrpSpPr>
            <p:cNvPr id="22" name="Group 21">
              <a:extLst>
                <a:ext uri="{FF2B5EF4-FFF2-40B4-BE49-F238E27FC236}">
                  <a16:creationId xmlns:a16="http://schemas.microsoft.com/office/drawing/2014/main" id="{C4AC5D0A-9CA3-908E-878F-D63508DD1B9C}"/>
                </a:ext>
              </a:extLst>
            </p:cNvPr>
            <p:cNvGrpSpPr/>
            <p:nvPr/>
          </p:nvGrpSpPr>
          <p:grpSpPr>
            <a:xfrm>
              <a:off x="1975883" y="3028865"/>
              <a:ext cx="4740929" cy="3444556"/>
              <a:chOff x="5180011" y="981635"/>
              <a:chExt cx="6172201" cy="4484458"/>
            </a:xfrm>
          </p:grpSpPr>
          <p:pic>
            <p:nvPicPr>
              <p:cNvPr id="20" name="Picture 19">
                <a:extLst>
                  <a:ext uri="{FF2B5EF4-FFF2-40B4-BE49-F238E27FC236}">
                    <a16:creationId xmlns:a16="http://schemas.microsoft.com/office/drawing/2014/main" id="{014872D7-B957-2886-952F-C58AF1BA9307}"/>
                  </a:ext>
                </a:extLst>
              </p:cNvPr>
              <p:cNvPicPr>
                <a:picLocks noChangeAspect="1"/>
              </p:cNvPicPr>
              <p:nvPr/>
            </p:nvPicPr>
            <p:blipFill>
              <a:blip r:embed="rId4"/>
              <a:srcRect l="12432" t="73720" b="6746"/>
              <a:stretch>
                <a:fillRect/>
              </a:stretch>
            </p:blipFill>
            <p:spPr>
              <a:xfrm>
                <a:off x="5180011" y="4704568"/>
                <a:ext cx="6172201" cy="761525"/>
              </a:xfrm>
              <a:prstGeom prst="rect">
                <a:avLst/>
              </a:prstGeom>
            </p:spPr>
          </p:pic>
          <p:pic>
            <p:nvPicPr>
              <p:cNvPr id="21" name="Picture 20">
                <a:extLst>
                  <a:ext uri="{FF2B5EF4-FFF2-40B4-BE49-F238E27FC236}">
                    <a16:creationId xmlns:a16="http://schemas.microsoft.com/office/drawing/2014/main" id="{356C7B44-62D1-3578-C77B-31F9B1C5DE2F}"/>
                  </a:ext>
                </a:extLst>
              </p:cNvPr>
              <p:cNvPicPr>
                <a:picLocks noChangeAspect="1"/>
              </p:cNvPicPr>
              <p:nvPr/>
            </p:nvPicPr>
            <p:blipFill>
              <a:blip r:embed="rId4"/>
              <a:srcRect l="16207" r="16690" b="26824"/>
              <a:stretch>
                <a:fillRect/>
              </a:stretch>
            </p:blipFill>
            <p:spPr>
              <a:xfrm>
                <a:off x="5180011" y="981635"/>
                <a:ext cx="6172201" cy="3722934"/>
              </a:xfrm>
              <a:prstGeom prst="rect">
                <a:avLst/>
              </a:prstGeom>
            </p:spPr>
          </p:pic>
        </p:grpSp>
        <p:sp>
          <p:nvSpPr>
            <p:cNvPr id="7" name="TextBox 6">
              <a:extLst>
                <a:ext uri="{FF2B5EF4-FFF2-40B4-BE49-F238E27FC236}">
                  <a16:creationId xmlns:a16="http://schemas.microsoft.com/office/drawing/2014/main" id="{3F3B8D63-0D27-AC5E-8E50-E906FA98B06E}"/>
                </a:ext>
              </a:extLst>
            </p:cNvPr>
            <p:cNvSpPr txBox="1"/>
            <p:nvPr/>
          </p:nvSpPr>
          <p:spPr>
            <a:xfrm>
              <a:off x="7860766" y="4923317"/>
              <a:ext cx="3326445" cy="923330"/>
            </a:xfrm>
            <a:prstGeom prst="rect">
              <a:avLst/>
            </a:prstGeom>
            <a:noFill/>
          </p:spPr>
          <p:txBody>
            <a:bodyPr wrap="square" rtlCol="0">
              <a:spAutoFit/>
            </a:bodyPr>
            <a:lstStyle/>
            <a:p>
              <a:r>
                <a:rPr lang="en-CA" dirty="0"/>
                <a:t>We need dedicated research agenda situating societal needs at the core of IR research</a:t>
              </a:r>
            </a:p>
          </p:txBody>
        </p:sp>
        <p:cxnSp>
          <p:nvCxnSpPr>
            <p:cNvPr id="10" name="Straight Arrow Connector 9">
              <a:extLst>
                <a:ext uri="{FF2B5EF4-FFF2-40B4-BE49-F238E27FC236}">
                  <a16:creationId xmlns:a16="http://schemas.microsoft.com/office/drawing/2014/main" id="{42FC15FC-82C1-B73E-5827-10FE52D598D9}"/>
                </a:ext>
              </a:extLst>
            </p:cNvPr>
            <p:cNvCxnSpPr>
              <a:cxnSpLocks/>
              <a:stCxn id="7" idx="1"/>
            </p:cNvCxnSpPr>
            <p:nvPr/>
          </p:nvCxnSpPr>
          <p:spPr>
            <a:xfrm flipH="1">
              <a:off x="6716812" y="5384982"/>
              <a:ext cx="1143954" cy="1526"/>
            </a:xfrm>
            <a:prstGeom prst="straightConnector1">
              <a:avLst/>
            </a:prstGeom>
            <a:ln w="5715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3761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79B64-6C54-8E93-CDF5-FD3CE25C5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C1FA0-95AA-469C-B354-52AA947355EC}"/>
              </a:ext>
            </a:extLst>
          </p:cNvPr>
          <p:cNvSpPr>
            <a:spLocks noGrp="1"/>
          </p:cNvSpPr>
          <p:nvPr>
            <p:ph type="title"/>
          </p:nvPr>
        </p:nvSpPr>
        <p:spPr>
          <a:xfrm>
            <a:off x="838200" y="2553726"/>
            <a:ext cx="10515600" cy="1750549"/>
          </a:xfrm>
        </p:spPr>
        <p:txBody>
          <a:bodyPr>
            <a:normAutofit/>
          </a:bodyPr>
          <a:lstStyle/>
          <a:p>
            <a:pPr algn="ctr">
              <a:lnSpc>
                <a:spcPct val="100000"/>
              </a:lnSpc>
              <a:spcAft>
                <a:spcPts val="1200"/>
              </a:spcAft>
            </a:pPr>
            <a:r>
              <a:rPr lang="en-CA" sz="3600" dirty="0">
                <a:solidFill>
                  <a:schemeClr val="tx1">
                    <a:lumMod val="65000"/>
                    <a:lumOff val="35000"/>
                  </a:schemeClr>
                </a:solidFill>
              </a:rPr>
              <a:t>Part IV</a:t>
            </a:r>
            <a:br>
              <a:rPr lang="en-CA" sz="4000" dirty="0">
                <a:solidFill>
                  <a:schemeClr val="tx1">
                    <a:lumMod val="65000"/>
                    <a:lumOff val="35000"/>
                  </a:schemeClr>
                </a:solidFill>
              </a:rPr>
            </a:br>
            <a:r>
              <a:rPr lang="en-US" sz="5400" dirty="0"/>
              <a:t>Emancipatory IR</a:t>
            </a:r>
            <a:endParaRPr lang="en-CA" sz="5400" dirty="0"/>
          </a:p>
        </p:txBody>
      </p:sp>
    </p:spTree>
    <p:extLst>
      <p:ext uri="{BB962C8B-B14F-4D97-AF65-F5344CB8AC3E}">
        <p14:creationId xmlns:p14="http://schemas.microsoft.com/office/powerpoint/2010/main" val="269034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525F6-1F2E-79AB-CCF2-446FC663576B}"/>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D533FFBD-88C9-0F25-9368-096D8F41857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2A5C60E0-A65D-DAD0-5670-8E9118795DFB}"/>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13D5C3DE-98E3-DE51-326D-36F78C28416F}"/>
              </a:ext>
            </a:extLst>
          </p:cNvPr>
          <p:cNvGrpSpPr/>
          <p:nvPr/>
        </p:nvGrpSpPr>
        <p:grpSpPr>
          <a:xfrm>
            <a:off x="1179291" y="2243296"/>
            <a:ext cx="1712557" cy="1403195"/>
            <a:chOff x="686271" y="2335350"/>
            <a:chExt cx="1712557" cy="1403195"/>
          </a:xfrm>
        </p:grpSpPr>
        <p:pic>
          <p:nvPicPr>
            <p:cNvPr id="40" name="Picture 39" descr="A logo with a globe and flames&#10;&#10;AI-generated content may be incorrect.">
              <a:extLst>
                <a:ext uri="{FF2B5EF4-FFF2-40B4-BE49-F238E27FC236}">
                  <a16:creationId xmlns:a16="http://schemas.microsoft.com/office/drawing/2014/main" id="{7CDCA63E-0217-421F-BC1B-21E88096FF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875" b="56458" l="34219" r="65625">
                          <a14:foregroundMark x1="40573" y1="39896" x2="43125" y2="40833"/>
                          <a14:foregroundMark x1="40000" y1="38125" x2="38594" y2="38906"/>
                          <a14:foregroundMark x1="57604" y1="34375" x2="57604" y2="34375"/>
                          <a14:foregroundMark x1="57604" y1="34375" x2="57604" y2="31927"/>
                          <a14:foregroundMark x1="61406" y1="35104" x2="61771" y2="33333"/>
                          <a14:foregroundMark x1="42708" y1="37552" x2="45675" y2="36198"/>
                          <a14:foregroundMark x1="47500" y1="38906" x2="40156" y2="42604"/>
                          <a14:foregroundMark x1="40156" y1="42604" x2="38021" y2="35729"/>
                          <a14:foregroundMark x1="47969" y1="34896" x2="47031" y2="32083"/>
                          <a14:foregroundMark x1="46979" y1="31458" x2="47031" y2="29635"/>
                          <a14:foregroundMark x1="47708" y1="27760" x2="47708" y2="27760"/>
                          <a14:foregroundMark x1="47708" y1="27760" x2="47708" y2="27760"/>
                          <a14:foregroundMark x1="53333" y1="29115" x2="52552" y2="36094"/>
                          <a14:foregroundMark x1="64271" y1="35729" x2="64271" y2="34063"/>
                          <a14:foregroundMark x1="63802" y1="30885" x2="63802" y2="30885"/>
                          <a14:foregroundMark x1="63125" y1="29063" x2="63125" y2="29063"/>
                          <a14:foregroundMark x1="62552" y1="27500" x2="62552" y2="27500"/>
                          <a14:foregroundMark x1="63698" y1="27240" x2="63698" y2="27240"/>
                          <a14:foregroundMark x1="62031" y1="29531" x2="62031" y2="29531"/>
                          <a14:foregroundMark x1="64271" y1="38698" x2="63438" y2="47604"/>
                          <a14:foregroundMark x1="63438" y1="47604" x2="62500" y2="42344"/>
                          <a14:foregroundMark x1="48333" y1="36302" x2="42813" y2="42604"/>
                          <a14:foregroundMark x1="42813" y1="42604" x2="36198" y2="40625"/>
                          <a14:foregroundMark x1="35052" y1="39531" x2="35052" y2="39531"/>
                          <a14:foregroundMark x1="37135" y1="27917" x2="37135" y2="27917"/>
                          <a14:foregroundMark x1="42604" y1="27656" x2="42604" y2="27656"/>
                          <a14:foregroundMark x1="45156" y1="28542" x2="45156" y2="28542"/>
                          <a14:foregroundMark x1="39583" y1="32292" x2="39583" y2="32292"/>
                          <a14:foregroundMark x1="51250" y1="31458" x2="51250" y2="31458"/>
                          <a14:foregroundMark x1="50729" y1="35781" x2="50729" y2="35781"/>
                          <a14:foregroundMark x1="53021" y1="27292" x2="53021" y2="27292"/>
                          <a14:foregroundMark x1="52240" y1="26927" x2="52240" y2="26927"/>
                          <a14:foregroundMark x1="34583" y1="36719" x2="34583" y2="36719"/>
                          <a14:foregroundMark x1="34271" y1="42969" x2="34271" y2="42969"/>
                          <a14:foregroundMark x1="34219" y1="44792" x2="34219" y2="44792"/>
                          <a14:foregroundMark x1="34219" y1="44792" x2="34219" y2="44792"/>
                          <a14:foregroundMark x1="65625" y1="38802" x2="65469" y2="44583"/>
                          <a14:foregroundMark x1="43177" y1="55260" x2="50573" y2="56458"/>
                          <a14:foregroundMark x1="50573" y1="56458" x2="57240" y2="55000"/>
                          <a14:foregroundMark x1="49948" y1="37604" x2="49583" y2="38490"/>
                          <a14:foregroundMark x1="49948" y1="37552" x2="49531" y2="38229"/>
                          <a14:foregroundMark x1="49740" y1="37813" x2="49740" y2="37813"/>
                          <a14:backgroundMark x1="40000" y1="35625" x2="40000" y2="35625"/>
                          <a14:backgroundMark x1="39896" y1="35625" x2="39896" y2="35625"/>
                          <a14:backgroundMark x1="40000" y1="35469" x2="40000" y2="35469"/>
                          <a14:backgroundMark x1="46615" y1="35781" x2="46615" y2="35781"/>
                          <a14:backgroundMark x1="45313" y1="36198" x2="45313" y2="36198"/>
                          <a14:backgroundMark x1="46198" y1="36094" x2="46198" y2="36094"/>
                          <a14:backgroundMark x1="46927" y1="35625" x2="46927" y2="35625"/>
                          <a14:backgroundMark x1="47083" y1="35573" x2="47083" y2="35573"/>
                          <a14:backgroundMark x1="47083" y1="35573" x2="46823" y2="35417"/>
                          <a14:backgroundMark x1="47083" y1="35573" x2="47083" y2="35573"/>
                          <a14:backgroundMark x1="47083" y1="35521" x2="47083" y2="35521"/>
                          <a14:backgroundMark x1="47135" y1="35417" x2="47135" y2="35417"/>
                          <a14:backgroundMark x1="45417" y1="36250" x2="45417" y2="36250"/>
                          <a14:backgroundMark x1="45625" y1="36198" x2="45625" y2="36198"/>
                          <a14:backgroundMark x1="45313" y1="36302" x2="45313" y2="36302"/>
                          <a14:backgroundMark x1="45521" y1="36354" x2="45521" y2="36354"/>
                          <a14:backgroundMark x1="45313" y1="36302" x2="45313" y2="36302"/>
                          <a14:backgroundMark x1="45208" y1="36406" x2="45208" y2="36406"/>
                          <a14:backgroundMark x1="45260" y1="36458" x2="45260" y2="36458"/>
                          <a14:backgroundMark x1="45417" y1="36250" x2="45417" y2="36250"/>
                          <a14:backgroundMark x1="45521" y1="36250" x2="45521" y2="36250"/>
                          <a14:backgroundMark x1="45417" y1="36354" x2="45417" y2="36354"/>
                          <a14:backgroundMark x1="36875" y1="40781" x2="36875" y2="407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33055" t="25555" r="33148" b="42037"/>
            <a:stretch>
              <a:fillRect/>
            </a:stretch>
          </p:blipFill>
          <p:spPr>
            <a:xfrm>
              <a:off x="956992" y="2335350"/>
              <a:ext cx="1171117" cy="1122987"/>
            </a:xfrm>
            <a:prstGeom prst="rect">
              <a:avLst/>
            </a:prstGeom>
          </p:spPr>
        </p:pic>
        <p:sp>
          <p:nvSpPr>
            <p:cNvPr id="43" name="TextBox 42">
              <a:extLst>
                <a:ext uri="{FF2B5EF4-FFF2-40B4-BE49-F238E27FC236}">
                  <a16:creationId xmlns:a16="http://schemas.microsoft.com/office/drawing/2014/main" id="{F0058B82-D92A-8D51-D480-D068B42E322B}"/>
                </a:ext>
              </a:extLst>
            </p:cNvPr>
            <p:cNvSpPr txBox="1"/>
            <p:nvPr/>
          </p:nvSpPr>
          <p:spPr>
            <a:xfrm>
              <a:off x="686271" y="345833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Climate Change</a:t>
              </a:r>
            </a:p>
          </p:txBody>
        </p:sp>
      </p:grpSp>
      <p:grpSp>
        <p:nvGrpSpPr>
          <p:cNvPr id="8" name="Group 7">
            <a:extLst>
              <a:ext uri="{FF2B5EF4-FFF2-40B4-BE49-F238E27FC236}">
                <a16:creationId xmlns:a16="http://schemas.microsoft.com/office/drawing/2014/main" id="{C5D3DE9E-B18A-4C5C-349B-9E8A7D86DD61}"/>
              </a:ext>
            </a:extLst>
          </p:cNvPr>
          <p:cNvGrpSpPr/>
          <p:nvPr/>
        </p:nvGrpSpPr>
        <p:grpSpPr>
          <a:xfrm>
            <a:off x="2949045" y="2243296"/>
            <a:ext cx="1712557" cy="1403195"/>
            <a:chOff x="2456025" y="2335350"/>
            <a:chExt cx="1712557" cy="1403195"/>
          </a:xfrm>
        </p:grpSpPr>
        <p:pic>
          <p:nvPicPr>
            <p:cNvPr id="38" name="Picture 37" descr="A close-up of a virus&#10;&#10;AI-generated content may be incorrect.">
              <a:extLst>
                <a:ext uri="{FF2B5EF4-FFF2-40B4-BE49-F238E27FC236}">
                  <a16:creationId xmlns:a16="http://schemas.microsoft.com/office/drawing/2014/main" id="{D67D4CFD-17B1-0EDC-46BC-419E2F19AF4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753140" y="2335350"/>
              <a:ext cx="1118329" cy="1122987"/>
            </a:xfrm>
            <a:prstGeom prst="rect">
              <a:avLst/>
            </a:prstGeom>
          </p:spPr>
        </p:pic>
        <p:sp>
          <p:nvSpPr>
            <p:cNvPr id="44" name="TextBox 43">
              <a:extLst>
                <a:ext uri="{FF2B5EF4-FFF2-40B4-BE49-F238E27FC236}">
                  <a16:creationId xmlns:a16="http://schemas.microsoft.com/office/drawing/2014/main" id="{84C45DD5-4B31-BAED-356A-A146C24E183E}"/>
                </a:ext>
              </a:extLst>
            </p:cNvPr>
            <p:cNvSpPr txBox="1"/>
            <p:nvPr/>
          </p:nvSpPr>
          <p:spPr>
            <a:xfrm>
              <a:off x="2456025" y="345833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Pandemic</a:t>
              </a:r>
            </a:p>
          </p:txBody>
        </p:sp>
      </p:grpSp>
      <p:grpSp>
        <p:nvGrpSpPr>
          <p:cNvPr id="9" name="Group 8">
            <a:extLst>
              <a:ext uri="{FF2B5EF4-FFF2-40B4-BE49-F238E27FC236}">
                <a16:creationId xmlns:a16="http://schemas.microsoft.com/office/drawing/2014/main" id="{2ED17708-B277-882C-D2CC-571DDE6454EE}"/>
              </a:ext>
            </a:extLst>
          </p:cNvPr>
          <p:cNvGrpSpPr/>
          <p:nvPr/>
        </p:nvGrpSpPr>
        <p:grpSpPr>
          <a:xfrm>
            <a:off x="1179291" y="3726963"/>
            <a:ext cx="1712557" cy="1403195"/>
            <a:chOff x="686271" y="3899490"/>
            <a:chExt cx="1712557" cy="1403195"/>
          </a:xfrm>
        </p:grpSpPr>
        <p:pic>
          <p:nvPicPr>
            <p:cNvPr id="37" name="Picture 8" descr="Weighing Balance: Over 81,233 Royalty-Free Licensable Stock Illustrations &amp;  Drawings | Shutterstock">
              <a:extLst>
                <a:ext uri="{FF2B5EF4-FFF2-40B4-BE49-F238E27FC236}">
                  <a16:creationId xmlns:a16="http://schemas.microsoft.com/office/drawing/2014/main" id="{3563028E-4340-75CF-4105-0BB9C94A40B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17308" y1="55357" x2="16154" y2="56429"/>
                          <a14:foregroundMark x1="86923" y1="46786" x2="65000" y2="46429"/>
                          <a14:foregroundMark x1="64231" y1="45714" x2="76538" y2="45714"/>
                        </a14:backgroundRemoval>
                      </a14:imgEffect>
                    </a14:imgLayer>
                  </a14:imgProps>
                </a:ext>
                <a:ext uri="{28A0092B-C50C-407E-A947-70E740481C1C}">
                  <a14:useLocalDpi xmlns:a14="http://schemas.microsoft.com/office/drawing/2010/main" val="0"/>
                </a:ext>
              </a:extLst>
            </a:blip>
            <a:srcRect l="7692" t="14287" r="7949" b="21904"/>
            <a:stretch>
              <a:fillRect/>
            </a:stretch>
          </p:blipFill>
          <p:spPr bwMode="auto">
            <a:xfrm>
              <a:off x="853253" y="3899490"/>
              <a:ext cx="1378594" cy="112298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FFA4DB8-270B-564D-B3FB-73755F274892}"/>
                </a:ext>
              </a:extLst>
            </p:cNvPr>
            <p:cNvSpPr txBox="1"/>
            <p:nvPr/>
          </p:nvSpPr>
          <p:spPr>
            <a:xfrm>
              <a:off x="686271" y="502247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Global Inequity</a:t>
              </a:r>
            </a:p>
          </p:txBody>
        </p:sp>
      </p:grpSp>
      <p:grpSp>
        <p:nvGrpSpPr>
          <p:cNvPr id="10" name="Group 9">
            <a:extLst>
              <a:ext uri="{FF2B5EF4-FFF2-40B4-BE49-F238E27FC236}">
                <a16:creationId xmlns:a16="http://schemas.microsoft.com/office/drawing/2014/main" id="{E97AEB66-A546-ABDA-561C-CD31D317D5DD}"/>
              </a:ext>
            </a:extLst>
          </p:cNvPr>
          <p:cNvGrpSpPr/>
          <p:nvPr/>
        </p:nvGrpSpPr>
        <p:grpSpPr>
          <a:xfrm>
            <a:off x="2959702" y="3726963"/>
            <a:ext cx="1712557" cy="1403195"/>
            <a:chOff x="2466682" y="3899490"/>
            <a:chExt cx="1712557" cy="1403195"/>
          </a:xfrm>
        </p:grpSpPr>
        <p:pic>
          <p:nvPicPr>
            <p:cNvPr id="36" name="Picture 10" descr="100+ Stomp Feet Stock Illustrations, Royalty-Free Vector Graphics &amp; Clip  Art - iStock">
              <a:extLst>
                <a:ext uri="{FF2B5EF4-FFF2-40B4-BE49-F238E27FC236}">
                  <a16:creationId xmlns:a16="http://schemas.microsoft.com/office/drawing/2014/main" id="{AFACDB0F-2EDC-9F72-690E-4FCC1C03910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902" b="92157" l="9804" r="92157">
                          <a14:foregroundMark x1="82843" y1="14951" x2="82843" y2="14951"/>
                          <a14:foregroundMark x1="75490" y1="5147" x2="75490" y2="5147"/>
                          <a14:foregroundMark x1="44444" y1="64706" x2="44444" y2="64706"/>
                          <a14:foregroundMark x1="24837" y1="65931" x2="24837" y2="65931"/>
                          <a14:foregroundMark x1="72222" y1="71324" x2="72222" y2="71324"/>
                          <a14:foregroundMark x1="69935" y1="83824" x2="69935" y2="83824"/>
                          <a14:foregroundMark x1="60621" y1="87500" x2="60621" y2="87500"/>
                          <a14:foregroundMark x1="43954" y1="86765" x2="43954" y2="86765"/>
                          <a14:foregroundMark x1="49183" y1="89951" x2="49183" y2="89951"/>
                          <a14:foregroundMark x1="62745" y1="92157" x2="62745" y2="92157"/>
                          <a14:foregroundMark x1="30229" y1="89461" x2="30229" y2="89461"/>
                          <a14:foregroundMark x1="24020" y1="89461" x2="24020" y2="89461"/>
                          <a14:foregroundMark x1="18301" y1="87500" x2="18301" y2="87500"/>
                          <a14:foregroundMark x1="17484" y1="76716" x2="17484" y2="76716"/>
                          <a14:foregroundMark x1="19444" y1="58333" x2="19444" y2="58333"/>
                          <a14:foregroundMark x1="41503" y1="60784" x2="41503" y2="60784"/>
                          <a14:foregroundMark x1="35621" y1="58824" x2="35621" y2="58824"/>
                          <a14:foregroundMark x1="45915" y1="17157" x2="45915" y2="17157"/>
                          <a14:foregroundMark x1="79085" y1="9069" x2="79085" y2="9069"/>
                          <a14:foregroundMark x1="68954" y1="12990" x2="68954" y2="12990"/>
                          <a14:foregroundMark x1="82353" y1="25000" x2="82353" y2="25000"/>
                          <a14:foregroundMark x1="92157" y1="4902" x2="92157" y2="4902"/>
                          <a14:foregroundMark x1="63235" y1="63235" x2="63235" y2="63235"/>
                          <a14:foregroundMark x1="57190" y1="59069" x2="57190" y2="59069"/>
                          <a14:foregroundMark x1="58170" y1="59559" x2="58170" y2="59559"/>
                          <a14:foregroundMark x1="75490" y1="66422" x2="75490" y2="66422"/>
                          <a14:foregroundMark x1="77288" y1="63480" x2="77288" y2="63480"/>
                          <a14:foregroundMark x1="74837" y1="75980" x2="74837" y2="75980"/>
                          <a14:foregroundMark x1="75817" y1="71569" x2="75817" y2="71569"/>
                          <a14:foregroundMark x1="82353" y1="45343" x2="82353" y2="45343"/>
                          <a14:foregroundMark x1="82026" y1="88971" x2="82026" y2="88971"/>
                          <a14:foregroundMark x1="78922" y1="87500" x2="78922" y2="87500"/>
                          <a14:foregroundMark x1="76471" y1="86765" x2="76471" y2="86765"/>
                          <a14:foregroundMark x1="72059" y1="78431" x2="72059" y2="78431"/>
                          <a14:foregroundMark x1="72222" y1="86520" x2="72222" y2="86520"/>
                          <a14:foregroundMark x1="66830" y1="88235" x2="66830" y2="88235"/>
                          <a14:foregroundMark x1="55065" y1="85049" x2="55065" y2="85049"/>
                          <a14:foregroundMark x1="45261" y1="87010" x2="45261" y2="87010"/>
                          <a14:foregroundMark x1="63235" y1="80637" x2="63235" y2="80637"/>
                          <a14:foregroundMark x1="44118" y1="13480" x2="44118" y2="13480"/>
                          <a14:foregroundMark x1="90359" y1="52941" x2="90359" y2="52941"/>
                          <a14:foregroundMark x1="10458" y1="28676" x2="10458" y2="28676"/>
                          <a14:foregroundMark x1="12418" y1="69608" x2="12418" y2="69608"/>
                          <a14:foregroundMark x1="14542" y1="58088" x2="14542" y2="58088"/>
                          <a14:foregroundMark x1="19608" y1="47304" x2="25980" y2="38725"/>
                          <a14:foregroundMark x1="25980" y1="38725" x2="24673" y2="38725"/>
                          <a14:foregroundMark x1="19935" y1="53186" x2="14869" y2="73284"/>
                          <a14:foregroundMark x1="14869" y1="73284" x2="24346" y2="66667"/>
                          <a14:foregroundMark x1="24346" y1="66667" x2="23856" y2="70098"/>
                          <a14:foregroundMark x1="39869" y1="61765" x2="35458" y2="72549"/>
                          <a14:foregroundMark x1="35458" y1="72549" x2="35621" y2="50000"/>
                          <a14:foregroundMark x1="35621" y1="50000" x2="39216" y2="61520"/>
                          <a14:foregroundMark x1="39216" y1="61520" x2="39379" y2="65196"/>
                          <a14:foregroundMark x1="54902" y1="66422" x2="48693" y2="57843"/>
                          <a14:foregroundMark x1="48693" y1="57843" x2="56863" y2="85784"/>
                          <a14:foregroundMark x1="24020" y1="86765" x2="46569" y2="87990"/>
                          <a14:foregroundMark x1="46569" y1="87990" x2="72059" y2="85294"/>
                          <a14:foregroundMark x1="80719" y1="46324" x2="81699" y2="62255"/>
                          <a14:foregroundMark x1="81699" y1="62255" x2="76144" y2="85294"/>
                          <a14:foregroundMark x1="76144" y1="85294" x2="73693" y2="60784"/>
                          <a14:foregroundMark x1="73693" y1="60784" x2="78922" y2="50980"/>
                          <a14:foregroundMark x1="48039" y1="18627" x2="39216" y2="17157"/>
                          <a14:foregroundMark x1="39216" y1="17157" x2="48366" y2="17892"/>
                          <a14:foregroundMark x1="44118" y1="12745" x2="55229" y2="16176"/>
                          <a14:foregroundMark x1="55229" y1="16176" x2="49183" y2="21569"/>
                          <a14:foregroundMark x1="40196" y1="12500" x2="33170" y2="25980"/>
                          <a14:foregroundMark x1="33170" y1="25980" x2="36111" y2="39706"/>
                          <a14:foregroundMark x1="34477" y1="16912" x2="34477" y2="16912"/>
                          <a14:foregroundMark x1="34477" y1="16912" x2="34477" y2="16912"/>
                          <a14:foregroundMark x1="83824" y1="37010" x2="84641" y2="81618"/>
                          <a14:foregroundMark x1="84641" y1="81618" x2="76471" y2="90686"/>
                          <a14:foregroundMark x1="76471" y1="90686" x2="21732" y2="90686"/>
                          <a14:foregroundMark x1="21732" y1="90686" x2="13889" y2="77451"/>
                          <a14:foregroundMark x1="13889" y1="77451" x2="13399" y2="64706"/>
                          <a14:foregroundMark x1="13399" y1="64706" x2="17484" y2="58824"/>
                          <a14:foregroundMark x1="86928" y1="62010" x2="89706" y2="76471"/>
                          <a14:foregroundMark x1="89706" y1="76471" x2="89706" y2="79167"/>
                          <a14:foregroundMark x1="33170" y1="17647" x2="33170" y2="17647"/>
                          <a14:foregroundMark x1="31373" y1="17402" x2="31373" y2="17402"/>
                          <a14:foregroundMark x1="75327" y1="71324" x2="75327" y2="71324"/>
                          <a14:foregroundMark x1="75327" y1="71324" x2="76797" y2="76961"/>
                          <a14:foregroundMark x1="69444" y1="67647" x2="77451" y2="71078"/>
                          <a14:foregroundMark x1="77451" y1="71078" x2="77778" y2="79167"/>
                          <a14:foregroundMark x1="76144" y1="80392" x2="76471" y2="80392"/>
                          <a14:foregroundMark x1="72876" y1="77206" x2="73203" y2="77206"/>
                          <a14:foregroundMark x1="79085" y1="81127" x2="77451" y2="71324"/>
                          <a14:foregroundMark x1="75654" y1="77696" x2="75327" y2="79902"/>
                          <a14:foregroundMark x1="71895" y1="77206" x2="75327" y2="84069"/>
                        </a14:backgroundRemoval>
                      </a14:imgEffect>
                    </a14:imgLayer>
                  </a14:imgProps>
                </a:ext>
                <a:ext uri="{28A0092B-C50C-407E-A947-70E740481C1C}">
                  <a14:useLocalDpi xmlns:a14="http://schemas.microsoft.com/office/drawing/2010/main" val="0"/>
                </a:ext>
              </a:extLst>
            </a:blip>
            <a:srcRect l="8837"/>
            <a:stretch>
              <a:fillRect/>
            </a:stretch>
          </p:blipFill>
          <p:spPr bwMode="auto">
            <a:xfrm>
              <a:off x="2544496" y="3899490"/>
              <a:ext cx="1535615" cy="112298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66A6A5D-A6C3-6FF4-4E6A-3BD920EE404B}"/>
                </a:ext>
              </a:extLst>
            </p:cNvPr>
            <p:cNvSpPr txBox="1"/>
            <p:nvPr/>
          </p:nvSpPr>
          <p:spPr>
            <a:xfrm>
              <a:off x="2466682" y="502247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Political Oppression</a:t>
              </a:r>
            </a:p>
          </p:txBody>
        </p:sp>
      </p:grpSp>
      <p:grpSp>
        <p:nvGrpSpPr>
          <p:cNvPr id="11" name="Group 10">
            <a:extLst>
              <a:ext uri="{FF2B5EF4-FFF2-40B4-BE49-F238E27FC236}">
                <a16:creationId xmlns:a16="http://schemas.microsoft.com/office/drawing/2014/main" id="{EF21098B-5643-23BC-A9A9-950E980224E1}"/>
              </a:ext>
            </a:extLst>
          </p:cNvPr>
          <p:cNvGrpSpPr/>
          <p:nvPr/>
        </p:nvGrpSpPr>
        <p:grpSpPr>
          <a:xfrm>
            <a:off x="2016453" y="5210631"/>
            <a:ext cx="1712557" cy="1403408"/>
            <a:chOff x="6035846" y="3036841"/>
            <a:chExt cx="1712557" cy="1403408"/>
          </a:xfrm>
        </p:grpSpPr>
        <p:pic>
          <p:nvPicPr>
            <p:cNvPr id="5" name="Picture 4" descr="A cartoon of a tank&#10;&#10;AI-generated content may be incorrect.">
              <a:extLst>
                <a:ext uri="{FF2B5EF4-FFF2-40B4-BE49-F238E27FC236}">
                  <a16:creationId xmlns:a16="http://schemas.microsoft.com/office/drawing/2014/main" id="{79C1DF3F-3F9B-7B73-6C91-C2F2F0C88736}"/>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035846" y="3036841"/>
              <a:ext cx="1686147" cy="1123200"/>
            </a:xfrm>
            <a:prstGeom prst="rect">
              <a:avLst/>
            </a:prstGeom>
          </p:spPr>
        </p:pic>
        <p:sp>
          <p:nvSpPr>
            <p:cNvPr id="6" name="TextBox 5">
              <a:extLst>
                <a:ext uri="{FF2B5EF4-FFF2-40B4-BE49-F238E27FC236}">
                  <a16:creationId xmlns:a16="http://schemas.microsoft.com/office/drawing/2014/main" id="{1E1448BD-FCD2-69F7-93CB-66E58A1207D2}"/>
                </a:ext>
              </a:extLst>
            </p:cNvPr>
            <p:cNvSpPr txBox="1"/>
            <p:nvPr/>
          </p:nvSpPr>
          <p:spPr>
            <a:xfrm>
              <a:off x="6035846" y="4160041"/>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Global Conflicts</a:t>
              </a:r>
            </a:p>
          </p:txBody>
        </p:sp>
      </p:grpSp>
    </p:spTree>
    <p:extLst>
      <p:ext uri="{BB962C8B-B14F-4D97-AF65-F5344CB8AC3E}">
        <p14:creationId xmlns:p14="http://schemas.microsoft.com/office/powerpoint/2010/main" val="4272506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a:t>Emancipatory IR </a:t>
            </a:r>
            <a:r>
              <a:rPr lang="en-US"/>
              <a:t>is the study and development of information access methods that challenge all forms of human oppression and situates its activities within broader collective emancipatory praxis</a:t>
            </a:r>
            <a:endParaRPr lang="en-CA"/>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549468" y="744934"/>
            <a:ext cx="4456417"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0A4B-AAAC-A706-1531-1BE5360C1C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7805CE-1089-F936-F7B0-B5B7CA958736}"/>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DD5F338B-3141-2879-A959-980B090D8224}"/>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6" name="Rectangle 5" descr="Good Idea with solid fill">
            <a:extLst>
              <a:ext uri="{FF2B5EF4-FFF2-40B4-BE49-F238E27FC236}">
                <a16:creationId xmlns:a16="http://schemas.microsoft.com/office/drawing/2014/main" id="{6AC0391C-9C6D-A505-E369-D1B84451429C}"/>
              </a:ext>
            </a:extLst>
          </p:cNvPr>
          <p:cNvSpPr/>
          <p:nvPr/>
        </p:nvSpPr>
        <p:spPr>
          <a:xfrm>
            <a:off x="5445873"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A3BBE1A8-028C-5A7D-D908-2A527CF58C39}"/>
              </a:ext>
            </a:extLst>
          </p:cNvPr>
          <p:cNvSpPr/>
          <p:nvPr/>
        </p:nvSpPr>
        <p:spPr>
          <a:xfrm>
            <a:off x="8840977"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E333A79E-89D4-F0E4-8F1C-BE1F157E6CD0}"/>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r>
              <a:rPr lang="en-CA" sz="1600" kern="1200" dirty="0"/>
              <a:t>  </a:t>
            </a:r>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sp>
        <p:nvSpPr>
          <p:cNvPr id="7" name="Freeform: Shape 6">
            <a:extLst>
              <a:ext uri="{FF2B5EF4-FFF2-40B4-BE49-F238E27FC236}">
                <a16:creationId xmlns:a16="http://schemas.microsoft.com/office/drawing/2014/main" id="{F79F6448-937D-AFCF-1494-3D538B4EC8D3}"/>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sp>
        <p:nvSpPr>
          <p:cNvPr id="10" name="Freeform: Shape 9">
            <a:extLst>
              <a:ext uri="{FF2B5EF4-FFF2-40B4-BE49-F238E27FC236}">
                <a16:creationId xmlns:a16="http://schemas.microsoft.com/office/drawing/2014/main" id="{7DD147D2-B2C0-43D8-44EB-52350BD33411}"/>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(e.g., industry and government)</a:t>
            </a:r>
          </a:p>
        </p:txBody>
      </p:sp>
      <p:sp>
        <p:nvSpPr>
          <p:cNvPr id="12" name="TextBox 11">
            <a:extLst>
              <a:ext uri="{FF2B5EF4-FFF2-40B4-BE49-F238E27FC236}">
                <a16:creationId xmlns:a16="http://schemas.microsoft.com/office/drawing/2014/main" id="{16DA1DDD-7EDC-5745-1C64-0A431C22352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1486659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84B5-6229-45F2-26C0-638499F7B2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82D67A-5583-A3CB-68B7-1F358C39CB11}"/>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6" name="Rectangle 5" descr="Good Idea with solid fill">
            <a:extLst>
              <a:ext uri="{FF2B5EF4-FFF2-40B4-BE49-F238E27FC236}">
                <a16:creationId xmlns:a16="http://schemas.microsoft.com/office/drawing/2014/main" id="{DCC855CA-4098-41A5-DF81-C45481AF15CA}"/>
              </a:ext>
            </a:extLst>
          </p:cNvPr>
          <p:cNvSpPr/>
          <p:nvPr/>
        </p:nvSpPr>
        <p:spPr>
          <a:xfrm>
            <a:off x="5445873"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5C39011D-CF05-8E7B-B7C4-5CEDFF699809}"/>
              </a:ext>
            </a:extLst>
          </p:cNvPr>
          <p:cNvSpPr/>
          <p:nvPr/>
        </p:nvSpPr>
        <p:spPr>
          <a:xfrm>
            <a:off x="8840977"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grpSp>
        <p:nvGrpSpPr>
          <p:cNvPr id="12" name="Group 11">
            <a:extLst>
              <a:ext uri="{FF2B5EF4-FFF2-40B4-BE49-F238E27FC236}">
                <a16:creationId xmlns:a16="http://schemas.microsoft.com/office/drawing/2014/main" id="{703E8992-61B1-6C44-C3CB-318F6BB55B15}"/>
              </a:ext>
            </a:extLst>
          </p:cNvPr>
          <p:cNvGrpSpPr/>
          <p:nvPr/>
        </p:nvGrpSpPr>
        <p:grpSpPr>
          <a:xfrm>
            <a:off x="900176" y="1630017"/>
            <a:ext cx="3498271" cy="4876800"/>
            <a:chOff x="900176" y="1630017"/>
            <a:chExt cx="3498271" cy="4876800"/>
          </a:xfrm>
        </p:grpSpPr>
        <p:sp>
          <p:nvSpPr>
            <p:cNvPr id="2" name="Rectangle: Rounded Corners 1">
              <a:extLst>
                <a:ext uri="{FF2B5EF4-FFF2-40B4-BE49-F238E27FC236}">
                  <a16:creationId xmlns:a16="http://schemas.microsoft.com/office/drawing/2014/main" id="{CE19EAC4-AF12-DC66-4C48-FEBD28D85D91}"/>
                </a:ext>
              </a:extLst>
            </p:cNvPr>
            <p:cNvSpPr/>
            <p:nvPr/>
          </p:nvSpPr>
          <p:spPr>
            <a:xfrm>
              <a:off x="900176" y="1630017"/>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descr="Magnifying glass with solid fill">
              <a:extLst>
                <a:ext uri="{FF2B5EF4-FFF2-40B4-BE49-F238E27FC236}">
                  <a16:creationId xmlns:a16="http://schemas.microsoft.com/office/drawing/2014/main" id="{5044EB7C-8D54-22AF-0B88-6CBB268BD19A}"/>
                </a:ext>
              </a:extLst>
            </p:cNvPr>
            <p:cNvSpPr/>
            <p:nvPr/>
          </p:nvSpPr>
          <p:spPr>
            <a:xfrm>
              <a:off x="2050769"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B533F1DF-920B-CA9C-DC13-2A671AC51F04}"/>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grpSp>
      <p:sp>
        <p:nvSpPr>
          <p:cNvPr id="7" name="Freeform: Shape 6">
            <a:extLst>
              <a:ext uri="{FF2B5EF4-FFF2-40B4-BE49-F238E27FC236}">
                <a16:creationId xmlns:a16="http://schemas.microsoft.com/office/drawing/2014/main" id="{A0CBBDB4-C8C6-48A7-0281-8DB9AA6C9FAC}"/>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sp>
        <p:nvSpPr>
          <p:cNvPr id="10" name="Freeform: Shape 9">
            <a:extLst>
              <a:ext uri="{FF2B5EF4-FFF2-40B4-BE49-F238E27FC236}">
                <a16:creationId xmlns:a16="http://schemas.microsoft.com/office/drawing/2014/main" id="{175E4ED1-9CDC-B1D5-D1FD-800077790527}"/>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(e.g., industry and government)</a:t>
            </a:r>
          </a:p>
        </p:txBody>
      </p:sp>
      <p:sp>
        <p:nvSpPr>
          <p:cNvPr id="13" name="TextBox 12">
            <a:extLst>
              <a:ext uri="{FF2B5EF4-FFF2-40B4-BE49-F238E27FC236}">
                <a16:creationId xmlns:a16="http://schemas.microsoft.com/office/drawing/2014/main" id="{57E93A77-F010-8837-CB42-51DA392B1DD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25689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1FEC0-58B3-ABD7-4884-0FF260915D90}"/>
            </a:ext>
          </a:extLst>
        </p:cNvPr>
        <p:cNvGrpSpPr/>
        <p:nvPr/>
      </p:nvGrpSpPr>
      <p:grpSpPr>
        <a:xfrm>
          <a:off x="0" y="0"/>
          <a:ext cx="0" cy="0"/>
          <a:chOff x="0" y="0"/>
          <a:chExt cx="0" cy="0"/>
        </a:xfrm>
      </p:grpSpPr>
      <p:pic>
        <p:nvPicPr>
          <p:cNvPr id="1026" name="Picture 2" descr="Book cover">
            <a:extLst>
              <a:ext uri="{FF2B5EF4-FFF2-40B4-BE49-F238E27FC236}">
                <a16:creationId xmlns:a16="http://schemas.microsoft.com/office/drawing/2014/main" id="{F66E46A1-D0C3-E0D8-3594-F7F694E98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94" y="465827"/>
            <a:ext cx="3691586" cy="573656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DA4DAD-20AB-2E87-18C4-62975B3FF07B}"/>
              </a:ext>
            </a:extLst>
          </p:cNvPr>
          <p:cNvPicPr>
            <a:picLocks noChangeAspect="1"/>
          </p:cNvPicPr>
          <p:nvPr/>
        </p:nvPicPr>
        <p:blipFill>
          <a:blip r:embed="rId4"/>
          <a:stretch>
            <a:fillRect/>
          </a:stretch>
        </p:blipFill>
        <p:spPr>
          <a:xfrm>
            <a:off x="5011947" y="2214509"/>
            <a:ext cx="6567943" cy="3987884"/>
          </a:xfrm>
          <a:custGeom>
            <a:avLst/>
            <a:gdLst>
              <a:gd name="csX0" fmla="*/ 0 w 6567943"/>
              <a:gd name="csY0" fmla="*/ 0 h 3987884"/>
              <a:gd name="csX1" fmla="*/ 597086 w 6567943"/>
              <a:gd name="csY1" fmla="*/ 0 h 3987884"/>
              <a:gd name="csX2" fmla="*/ 997133 w 6567943"/>
              <a:gd name="csY2" fmla="*/ 0 h 3987884"/>
              <a:gd name="csX3" fmla="*/ 1594219 w 6567943"/>
              <a:gd name="csY3" fmla="*/ 0 h 3987884"/>
              <a:gd name="csX4" fmla="*/ 2191305 w 6567943"/>
              <a:gd name="csY4" fmla="*/ 0 h 3987884"/>
              <a:gd name="csX5" fmla="*/ 2788390 w 6567943"/>
              <a:gd name="csY5" fmla="*/ 0 h 3987884"/>
              <a:gd name="csX6" fmla="*/ 3319797 w 6567943"/>
              <a:gd name="csY6" fmla="*/ 0 h 3987884"/>
              <a:gd name="csX7" fmla="*/ 4048241 w 6567943"/>
              <a:gd name="csY7" fmla="*/ 0 h 3987884"/>
              <a:gd name="csX8" fmla="*/ 4645327 w 6567943"/>
              <a:gd name="csY8" fmla="*/ 0 h 3987884"/>
              <a:gd name="csX9" fmla="*/ 5242413 w 6567943"/>
              <a:gd name="csY9" fmla="*/ 0 h 3987884"/>
              <a:gd name="csX10" fmla="*/ 5905178 w 6567943"/>
              <a:gd name="csY10" fmla="*/ 0 h 3987884"/>
              <a:gd name="csX11" fmla="*/ 6567943 w 6567943"/>
              <a:gd name="csY11" fmla="*/ 0 h 3987884"/>
              <a:gd name="csX12" fmla="*/ 6567943 w 6567943"/>
              <a:gd name="csY12" fmla="*/ 569698 h 3987884"/>
              <a:gd name="csX13" fmla="*/ 6567943 w 6567943"/>
              <a:gd name="csY13" fmla="*/ 1219153 h 3987884"/>
              <a:gd name="csX14" fmla="*/ 6567943 w 6567943"/>
              <a:gd name="csY14" fmla="*/ 1828730 h 3987884"/>
              <a:gd name="csX15" fmla="*/ 6567943 w 6567943"/>
              <a:gd name="csY15" fmla="*/ 2398427 h 3987884"/>
              <a:gd name="csX16" fmla="*/ 6567943 w 6567943"/>
              <a:gd name="csY16" fmla="*/ 2888367 h 3987884"/>
              <a:gd name="csX17" fmla="*/ 6567943 w 6567943"/>
              <a:gd name="csY17" fmla="*/ 3338429 h 3987884"/>
              <a:gd name="csX18" fmla="*/ 6567943 w 6567943"/>
              <a:gd name="csY18" fmla="*/ 3987884 h 3987884"/>
              <a:gd name="csX19" fmla="*/ 6036537 w 6567943"/>
              <a:gd name="csY19" fmla="*/ 3987884 h 3987884"/>
              <a:gd name="csX20" fmla="*/ 5439451 w 6567943"/>
              <a:gd name="csY20" fmla="*/ 3987884 h 3987884"/>
              <a:gd name="csX21" fmla="*/ 5039404 w 6567943"/>
              <a:gd name="csY21" fmla="*/ 3987884 h 3987884"/>
              <a:gd name="csX22" fmla="*/ 4507997 w 6567943"/>
              <a:gd name="csY22" fmla="*/ 3987884 h 3987884"/>
              <a:gd name="csX23" fmla="*/ 4107950 w 6567943"/>
              <a:gd name="csY23" fmla="*/ 3987884 h 3987884"/>
              <a:gd name="csX24" fmla="*/ 3379505 w 6567943"/>
              <a:gd name="csY24" fmla="*/ 3987884 h 3987884"/>
              <a:gd name="csX25" fmla="*/ 2913778 w 6567943"/>
              <a:gd name="csY25" fmla="*/ 3987884 h 3987884"/>
              <a:gd name="csX26" fmla="*/ 2382372 w 6567943"/>
              <a:gd name="csY26" fmla="*/ 3987884 h 3987884"/>
              <a:gd name="csX27" fmla="*/ 1850966 w 6567943"/>
              <a:gd name="csY27" fmla="*/ 3987884 h 3987884"/>
              <a:gd name="csX28" fmla="*/ 1188201 w 6567943"/>
              <a:gd name="csY28" fmla="*/ 3987884 h 3987884"/>
              <a:gd name="csX29" fmla="*/ 788153 w 6567943"/>
              <a:gd name="csY29" fmla="*/ 3987884 h 3987884"/>
              <a:gd name="csX30" fmla="*/ 0 w 6567943"/>
              <a:gd name="csY30" fmla="*/ 3987884 h 3987884"/>
              <a:gd name="csX31" fmla="*/ 0 w 6567943"/>
              <a:gd name="csY31" fmla="*/ 3418186 h 3987884"/>
              <a:gd name="csX32" fmla="*/ 0 w 6567943"/>
              <a:gd name="csY32" fmla="*/ 2968125 h 3987884"/>
              <a:gd name="csX33" fmla="*/ 0 w 6567943"/>
              <a:gd name="csY33" fmla="*/ 2438306 h 3987884"/>
              <a:gd name="csX34" fmla="*/ 0 w 6567943"/>
              <a:gd name="csY34" fmla="*/ 1908487 h 3987884"/>
              <a:gd name="csX35" fmla="*/ 0 w 6567943"/>
              <a:gd name="csY35" fmla="*/ 1458426 h 3987884"/>
              <a:gd name="csX36" fmla="*/ 0 w 6567943"/>
              <a:gd name="csY36" fmla="*/ 808971 h 3987884"/>
              <a:gd name="csX37" fmla="*/ 0 w 6567943"/>
              <a:gd name="csY37" fmla="*/ 0 h 39878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6567943" h="3987884" fill="none" extrusionOk="0">
                <a:moveTo>
                  <a:pt x="0" y="0"/>
                </a:moveTo>
                <a:cubicBezTo>
                  <a:pt x="128396" y="-6797"/>
                  <a:pt x="448697" y="70927"/>
                  <a:pt x="597086" y="0"/>
                </a:cubicBezTo>
                <a:cubicBezTo>
                  <a:pt x="745475" y="-70927"/>
                  <a:pt x="808125" y="2113"/>
                  <a:pt x="997133" y="0"/>
                </a:cubicBezTo>
                <a:cubicBezTo>
                  <a:pt x="1186141" y="-2113"/>
                  <a:pt x="1332090" y="64081"/>
                  <a:pt x="1594219" y="0"/>
                </a:cubicBezTo>
                <a:cubicBezTo>
                  <a:pt x="1856348" y="-64081"/>
                  <a:pt x="2023343" y="50087"/>
                  <a:pt x="2191305" y="0"/>
                </a:cubicBezTo>
                <a:cubicBezTo>
                  <a:pt x="2359267" y="-50087"/>
                  <a:pt x="2519001" y="61944"/>
                  <a:pt x="2788390" y="0"/>
                </a:cubicBezTo>
                <a:cubicBezTo>
                  <a:pt x="3057779" y="-61944"/>
                  <a:pt x="3122098" y="3521"/>
                  <a:pt x="3319797" y="0"/>
                </a:cubicBezTo>
                <a:cubicBezTo>
                  <a:pt x="3517496" y="-3521"/>
                  <a:pt x="3859101" y="42647"/>
                  <a:pt x="4048241" y="0"/>
                </a:cubicBezTo>
                <a:cubicBezTo>
                  <a:pt x="4237381" y="-42647"/>
                  <a:pt x="4417048" y="70023"/>
                  <a:pt x="4645327" y="0"/>
                </a:cubicBezTo>
                <a:cubicBezTo>
                  <a:pt x="4873606" y="-70023"/>
                  <a:pt x="4966762" y="49152"/>
                  <a:pt x="5242413" y="0"/>
                </a:cubicBezTo>
                <a:cubicBezTo>
                  <a:pt x="5518064" y="-49152"/>
                  <a:pt x="5576829" y="15559"/>
                  <a:pt x="5905178" y="0"/>
                </a:cubicBezTo>
                <a:cubicBezTo>
                  <a:pt x="6233527" y="-15559"/>
                  <a:pt x="6255274" y="64465"/>
                  <a:pt x="6567943" y="0"/>
                </a:cubicBezTo>
                <a:cubicBezTo>
                  <a:pt x="6568173" y="135182"/>
                  <a:pt x="6564874" y="382871"/>
                  <a:pt x="6567943" y="569698"/>
                </a:cubicBezTo>
                <a:cubicBezTo>
                  <a:pt x="6571012" y="756525"/>
                  <a:pt x="6506937" y="975318"/>
                  <a:pt x="6567943" y="1219153"/>
                </a:cubicBezTo>
                <a:cubicBezTo>
                  <a:pt x="6628949" y="1462988"/>
                  <a:pt x="6496338" y="1670936"/>
                  <a:pt x="6567943" y="1828730"/>
                </a:cubicBezTo>
                <a:cubicBezTo>
                  <a:pt x="6639548" y="1986524"/>
                  <a:pt x="6521936" y="2159137"/>
                  <a:pt x="6567943" y="2398427"/>
                </a:cubicBezTo>
                <a:cubicBezTo>
                  <a:pt x="6613950" y="2637717"/>
                  <a:pt x="6522661" y="2661609"/>
                  <a:pt x="6567943" y="2888367"/>
                </a:cubicBezTo>
                <a:cubicBezTo>
                  <a:pt x="6613225" y="3115125"/>
                  <a:pt x="6533378" y="3243298"/>
                  <a:pt x="6567943" y="3338429"/>
                </a:cubicBezTo>
                <a:cubicBezTo>
                  <a:pt x="6602508" y="3433560"/>
                  <a:pt x="6535372" y="3817071"/>
                  <a:pt x="6567943" y="3987884"/>
                </a:cubicBezTo>
                <a:cubicBezTo>
                  <a:pt x="6437022" y="4048900"/>
                  <a:pt x="6205277" y="3927122"/>
                  <a:pt x="6036537" y="3987884"/>
                </a:cubicBezTo>
                <a:cubicBezTo>
                  <a:pt x="5867797" y="4048646"/>
                  <a:pt x="5719443" y="3947909"/>
                  <a:pt x="5439451" y="3987884"/>
                </a:cubicBezTo>
                <a:cubicBezTo>
                  <a:pt x="5159459" y="4027859"/>
                  <a:pt x="5199149" y="3983253"/>
                  <a:pt x="5039404" y="3987884"/>
                </a:cubicBezTo>
                <a:cubicBezTo>
                  <a:pt x="4879659" y="3992515"/>
                  <a:pt x="4661166" y="3939817"/>
                  <a:pt x="4507997" y="3987884"/>
                </a:cubicBezTo>
                <a:cubicBezTo>
                  <a:pt x="4354828" y="4035951"/>
                  <a:pt x="4274481" y="3970203"/>
                  <a:pt x="4107950" y="3987884"/>
                </a:cubicBezTo>
                <a:cubicBezTo>
                  <a:pt x="3941419" y="4005565"/>
                  <a:pt x="3727700" y="3966293"/>
                  <a:pt x="3379505" y="3987884"/>
                </a:cubicBezTo>
                <a:cubicBezTo>
                  <a:pt x="3031311" y="4009475"/>
                  <a:pt x="3008057" y="3939952"/>
                  <a:pt x="2913778" y="3987884"/>
                </a:cubicBezTo>
                <a:cubicBezTo>
                  <a:pt x="2819499" y="4035816"/>
                  <a:pt x="2568230" y="3936639"/>
                  <a:pt x="2382372" y="3987884"/>
                </a:cubicBezTo>
                <a:cubicBezTo>
                  <a:pt x="2196514" y="4039129"/>
                  <a:pt x="2053684" y="3978906"/>
                  <a:pt x="1850966" y="3987884"/>
                </a:cubicBezTo>
                <a:cubicBezTo>
                  <a:pt x="1648248" y="3996862"/>
                  <a:pt x="1331370" y="3945535"/>
                  <a:pt x="1188201" y="3987884"/>
                </a:cubicBezTo>
                <a:cubicBezTo>
                  <a:pt x="1045033" y="4030233"/>
                  <a:pt x="971036" y="3981631"/>
                  <a:pt x="788153" y="3987884"/>
                </a:cubicBezTo>
                <a:cubicBezTo>
                  <a:pt x="605270" y="3994137"/>
                  <a:pt x="271995" y="3976377"/>
                  <a:pt x="0" y="3987884"/>
                </a:cubicBezTo>
                <a:cubicBezTo>
                  <a:pt x="-3713" y="3873269"/>
                  <a:pt x="2111" y="3656663"/>
                  <a:pt x="0" y="3418186"/>
                </a:cubicBezTo>
                <a:cubicBezTo>
                  <a:pt x="-2111" y="3179709"/>
                  <a:pt x="43672" y="3108026"/>
                  <a:pt x="0" y="2968125"/>
                </a:cubicBezTo>
                <a:cubicBezTo>
                  <a:pt x="-43672" y="2828224"/>
                  <a:pt x="5057" y="2659220"/>
                  <a:pt x="0" y="2438306"/>
                </a:cubicBezTo>
                <a:cubicBezTo>
                  <a:pt x="-5057" y="2217392"/>
                  <a:pt x="19267" y="2165427"/>
                  <a:pt x="0" y="1908487"/>
                </a:cubicBezTo>
                <a:cubicBezTo>
                  <a:pt x="-19267" y="1651547"/>
                  <a:pt x="7347" y="1551286"/>
                  <a:pt x="0" y="1458426"/>
                </a:cubicBezTo>
                <a:cubicBezTo>
                  <a:pt x="-7347" y="1365566"/>
                  <a:pt x="77752" y="1084502"/>
                  <a:pt x="0" y="808971"/>
                </a:cubicBezTo>
                <a:cubicBezTo>
                  <a:pt x="-77752" y="533440"/>
                  <a:pt x="18951" y="235671"/>
                  <a:pt x="0" y="0"/>
                </a:cubicBezTo>
                <a:close/>
              </a:path>
              <a:path w="6567943" h="3987884" stroke="0" extrusionOk="0">
                <a:moveTo>
                  <a:pt x="0" y="0"/>
                </a:moveTo>
                <a:cubicBezTo>
                  <a:pt x="255293" y="-44022"/>
                  <a:pt x="391944" y="30196"/>
                  <a:pt x="597086" y="0"/>
                </a:cubicBezTo>
                <a:cubicBezTo>
                  <a:pt x="802228" y="-30196"/>
                  <a:pt x="1064857" y="16897"/>
                  <a:pt x="1259851" y="0"/>
                </a:cubicBezTo>
                <a:cubicBezTo>
                  <a:pt x="1454845" y="-16897"/>
                  <a:pt x="1578247" y="10317"/>
                  <a:pt x="1856937" y="0"/>
                </a:cubicBezTo>
                <a:cubicBezTo>
                  <a:pt x="2135627" y="-10317"/>
                  <a:pt x="2274190" y="9020"/>
                  <a:pt x="2519702" y="0"/>
                </a:cubicBezTo>
                <a:cubicBezTo>
                  <a:pt x="2765215" y="-9020"/>
                  <a:pt x="2843026" y="8648"/>
                  <a:pt x="2985429" y="0"/>
                </a:cubicBezTo>
                <a:cubicBezTo>
                  <a:pt x="3127832" y="-8648"/>
                  <a:pt x="3421272" y="72801"/>
                  <a:pt x="3648194" y="0"/>
                </a:cubicBezTo>
                <a:cubicBezTo>
                  <a:pt x="3875117" y="-72801"/>
                  <a:pt x="4122393" y="318"/>
                  <a:pt x="4245280" y="0"/>
                </a:cubicBezTo>
                <a:cubicBezTo>
                  <a:pt x="4368167" y="-318"/>
                  <a:pt x="4652041" y="49556"/>
                  <a:pt x="4908045" y="0"/>
                </a:cubicBezTo>
                <a:cubicBezTo>
                  <a:pt x="5164050" y="-49556"/>
                  <a:pt x="5356602" y="47476"/>
                  <a:pt x="5570810" y="0"/>
                </a:cubicBezTo>
                <a:cubicBezTo>
                  <a:pt x="5785019" y="-47476"/>
                  <a:pt x="5871213" y="3121"/>
                  <a:pt x="5970857" y="0"/>
                </a:cubicBezTo>
                <a:cubicBezTo>
                  <a:pt x="6070501" y="-3121"/>
                  <a:pt x="6369390" y="24907"/>
                  <a:pt x="6567943" y="0"/>
                </a:cubicBezTo>
                <a:cubicBezTo>
                  <a:pt x="6614958" y="166605"/>
                  <a:pt x="6550903" y="328504"/>
                  <a:pt x="6567943" y="529819"/>
                </a:cubicBezTo>
                <a:cubicBezTo>
                  <a:pt x="6584983" y="731134"/>
                  <a:pt x="6544891" y="970802"/>
                  <a:pt x="6567943" y="1099517"/>
                </a:cubicBezTo>
                <a:cubicBezTo>
                  <a:pt x="6590995" y="1228232"/>
                  <a:pt x="6492854" y="1580987"/>
                  <a:pt x="6567943" y="1748972"/>
                </a:cubicBezTo>
                <a:cubicBezTo>
                  <a:pt x="6643032" y="1916958"/>
                  <a:pt x="6547641" y="2206395"/>
                  <a:pt x="6567943" y="2398427"/>
                </a:cubicBezTo>
                <a:cubicBezTo>
                  <a:pt x="6588245" y="2590459"/>
                  <a:pt x="6527984" y="2724545"/>
                  <a:pt x="6567943" y="2848489"/>
                </a:cubicBezTo>
                <a:cubicBezTo>
                  <a:pt x="6607902" y="2972433"/>
                  <a:pt x="6536064" y="3223561"/>
                  <a:pt x="6567943" y="3458065"/>
                </a:cubicBezTo>
                <a:cubicBezTo>
                  <a:pt x="6599822" y="3692569"/>
                  <a:pt x="6514349" y="3845470"/>
                  <a:pt x="6567943" y="3987884"/>
                </a:cubicBezTo>
                <a:cubicBezTo>
                  <a:pt x="6335403" y="4035544"/>
                  <a:pt x="6149096" y="3931062"/>
                  <a:pt x="5905178" y="3987884"/>
                </a:cubicBezTo>
                <a:cubicBezTo>
                  <a:pt x="5661261" y="4044706"/>
                  <a:pt x="5327487" y="3936640"/>
                  <a:pt x="5176733" y="3987884"/>
                </a:cubicBezTo>
                <a:cubicBezTo>
                  <a:pt x="5025980" y="4039128"/>
                  <a:pt x="4597985" y="3974116"/>
                  <a:pt x="4448289" y="3987884"/>
                </a:cubicBezTo>
                <a:cubicBezTo>
                  <a:pt x="4298593" y="4001652"/>
                  <a:pt x="4061633" y="3952071"/>
                  <a:pt x="3916882" y="3987884"/>
                </a:cubicBezTo>
                <a:cubicBezTo>
                  <a:pt x="3772131" y="4023697"/>
                  <a:pt x="3644493" y="3939300"/>
                  <a:pt x="3451156" y="3987884"/>
                </a:cubicBezTo>
                <a:cubicBezTo>
                  <a:pt x="3257819" y="4036468"/>
                  <a:pt x="3154107" y="3965887"/>
                  <a:pt x="3051108" y="3987884"/>
                </a:cubicBezTo>
                <a:cubicBezTo>
                  <a:pt x="2948109" y="4009881"/>
                  <a:pt x="2609691" y="3959514"/>
                  <a:pt x="2388343" y="3987884"/>
                </a:cubicBezTo>
                <a:cubicBezTo>
                  <a:pt x="2166995" y="4016254"/>
                  <a:pt x="2117876" y="3975098"/>
                  <a:pt x="1988295" y="3987884"/>
                </a:cubicBezTo>
                <a:cubicBezTo>
                  <a:pt x="1858714" y="4000670"/>
                  <a:pt x="1652504" y="3950779"/>
                  <a:pt x="1522569" y="3987884"/>
                </a:cubicBezTo>
                <a:cubicBezTo>
                  <a:pt x="1392634" y="4024989"/>
                  <a:pt x="1277393" y="3965244"/>
                  <a:pt x="1122521" y="3987884"/>
                </a:cubicBezTo>
                <a:cubicBezTo>
                  <a:pt x="967649" y="4010524"/>
                  <a:pt x="480429" y="3895869"/>
                  <a:pt x="0" y="3987884"/>
                </a:cubicBezTo>
                <a:cubicBezTo>
                  <a:pt x="-28076" y="3837366"/>
                  <a:pt x="13868" y="3693023"/>
                  <a:pt x="0" y="3497944"/>
                </a:cubicBezTo>
                <a:cubicBezTo>
                  <a:pt x="-13868" y="3302865"/>
                  <a:pt x="1530" y="3219536"/>
                  <a:pt x="0" y="3047883"/>
                </a:cubicBezTo>
                <a:cubicBezTo>
                  <a:pt x="-1530" y="2876230"/>
                  <a:pt x="16769" y="2572969"/>
                  <a:pt x="0" y="2398427"/>
                </a:cubicBezTo>
                <a:cubicBezTo>
                  <a:pt x="-16769" y="2223885"/>
                  <a:pt x="6963" y="2146332"/>
                  <a:pt x="0" y="1908487"/>
                </a:cubicBezTo>
                <a:cubicBezTo>
                  <a:pt x="-6963" y="1670642"/>
                  <a:pt x="46023" y="1578459"/>
                  <a:pt x="0" y="1298911"/>
                </a:cubicBezTo>
                <a:cubicBezTo>
                  <a:pt x="-46023" y="1019363"/>
                  <a:pt x="48485" y="1051182"/>
                  <a:pt x="0" y="808971"/>
                </a:cubicBezTo>
                <a:cubicBezTo>
                  <a:pt x="-48485" y="566760"/>
                  <a:pt x="39891" y="221776"/>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3DA3ED1B-46DD-A621-C2A8-09865D2CAED1}"/>
              </a:ext>
            </a:extLst>
          </p:cNvPr>
          <p:cNvSpPr txBox="1"/>
          <p:nvPr/>
        </p:nvSpPr>
        <p:spPr>
          <a:xfrm>
            <a:off x="499194" y="188828"/>
            <a:ext cx="3691586" cy="276999"/>
          </a:xfrm>
          <a:prstGeom prst="rect">
            <a:avLst/>
          </a:prstGeom>
          <a:noFill/>
        </p:spPr>
        <p:txBody>
          <a:bodyPr wrap="square">
            <a:spAutoFit/>
          </a:bodyPr>
          <a:lstStyle/>
          <a:p>
            <a:pPr algn="ctr"/>
            <a:r>
              <a:rPr lang="en-CA" sz="1200" dirty="0">
                <a:hlinkClick r:id="rId5"/>
              </a:rPr>
              <a:t>https://link.springer.com/book/9783031731464</a:t>
            </a:r>
            <a:endParaRPr lang="en-CA" sz="1200" dirty="0"/>
          </a:p>
        </p:txBody>
      </p:sp>
      <p:sp>
        <p:nvSpPr>
          <p:cNvPr id="8" name="TextBox 7">
            <a:extLst>
              <a:ext uri="{FF2B5EF4-FFF2-40B4-BE49-F238E27FC236}">
                <a16:creationId xmlns:a16="http://schemas.microsoft.com/office/drawing/2014/main" id="{970DDDD5-EE36-F8ED-3073-B4544970F12F}"/>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2024.</a:t>
            </a:r>
            <a:endParaRPr lang="en-CA" sz="1200" dirty="0"/>
          </a:p>
        </p:txBody>
      </p:sp>
      <p:grpSp>
        <p:nvGrpSpPr>
          <p:cNvPr id="3" name="Group 2">
            <a:extLst>
              <a:ext uri="{FF2B5EF4-FFF2-40B4-BE49-F238E27FC236}">
                <a16:creationId xmlns:a16="http://schemas.microsoft.com/office/drawing/2014/main" id="{19EC3A24-AC5E-7823-DCB1-3B63C7AA883B}"/>
              </a:ext>
            </a:extLst>
          </p:cNvPr>
          <p:cNvGrpSpPr/>
          <p:nvPr/>
        </p:nvGrpSpPr>
        <p:grpSpPr>
          <a:xfrm>
            <a:off x="9113003" y="-232472"/>
            <a:ext cx="2981486" cy="697423"/>
            <a:chOff x="9113003" y="-123986"/>
            <a:chExt cx="2981486" cy="697423"/>
          </a:xfrm>
        </p:grpSpPr>
        <p:sp>
          <p:nvSpPr>
            <p:cNvPr id="2" name="Rectangle: Rounded Corners 1">
              <a:extLst>
                <a:ext uri="{FF2B5EF4-FFF2-40B4-BE49-F238E27FC236}">
                  <a16:creationId xmlns:a16="http://schemas.microsoft.com/office/drawing/2014/main" id="{50FA98BA-4C58-AF9E-F7EC-FE2C933248EF}"/>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Magnifying glass with solid fill">
              <a:extLst>
                <a:ext uri="{FF2B5EF4-FFF2-40B4-BE49-F238E27FC236}">
                  <a16:creationId xmlns:a16="http://schemas.microsoft.com/office/drawing/2014/main" id="{64CE19F7-EF92-C662-163F-4A5DCA133F4E}"/>
                </a:ext>
              </a:extLst>
            </p:cNvPr>
            <p:cNvSpPr/>
            <p:nvPr/>
          </p:nvSpPr>
          <p:spPr>
            <a:xfrm>
              <a:off x="9200870" y="96494"/>
              <a:ext cx="369333" cy="369333"/>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2" name="TextBox 11">
              <a:extLst>
                <a:ext uri="{FF2B5EF4-FFF2-40B4-BE49-F238E27FC236}">
                  <a16:creationId xmlns:a16="http://schemas.microsoft.com/office/drawing/2014/main" id="{1D5F252D-AD9D-6BB8-5BEF-6D1851302C6E}"/>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3332400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82-5B6D-85F9-57E5-E8F04B855FDB}"/>
              </a:ext>
            </a:extLst>
          </p:cNvPr>
          <p:cNvSpPr>
            <a:spLocks noGrp="1"/>
          </p:cNvSpPr>
          <p:nvPr>
            <p:ph type="title"/>
          </p:nvPr>
        </p:nvSpPr>
        <p:spPr>
          <a:xfrm>
            <a:off x="838200" y="489109"/>
            <a:ext cx="10515600" cy="1325563"/>
          </a:xfrm>
        </p:spPr>
        <p:txBody>
          <a:bodyPr>
            <a:normAutofit/>
          </a:bodyPr>
          <a:lstStyle/>
          <a:p>
            <a:r>
              <a:rPr lang="en-CA" sz="4000" b="1" dirty="0"/>
              <a:t>Sociotechnical implications of generative AI for information access</a:t>
            </a:r>
          </a:p>
        </p:txBody>
      </p:sp>
      <p:pic>
        <p:nvPicPr>
          <p:cNvPr id="9" name="Content Placeholder 8">
            <a:extLst>
              <a:ext uri="{FF2B5EF4-FFF2-40B4-BE49-F238E27FC236}">
                <a16:creationId xmlns:a16="http://schemas.microsoft.com/office/drawing/2014/main" id="{0D64970F-6264-21C6-868C-FCAC82BAED14}"/>
              </a:ext>
            </a:extLst>
          </p:cNvPr>
          <p:cNvPicPr>
            <a:picLocks noGrp="1" noChangeAspect="1"/>
          </p:cNvPicPr>
          <p:nvPr>
            <p:ph idx="1"/>
          </p:nvPr>
        </p:nvPicPr>
        <p:blipFill>
          <a:blip r:embed="rId3"/>
          <a:stretch>
            <a:fillRect/>
          </a:stretch>
        </p:blipFill>
        <p:spPr>
          <a:xfrm>
            <a:off x="2390044" y="1825625"/>
            <a:ext cx="7411912" cy="4351338"/>
          </a:xfrm>
        </p:spPr>
      </p:pic>
      <p:sp>
        <p:nvSpPr>
          <p:cNvPr id="10" name="TextBox 9">
            <a:extLst>
              <a:ext uri="{FF2B5EF4-FFF2-40B4-BE49-F238E27FC236}">
                <a16:creationId xmlns:a16="http://schemas.microsoft.com/office/drawing/2014/main" id="{653C9AFC-05D3-902B-EF69-135C45E428A5}"/>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Book chapter, 2024.</a:t>
            </a:r>
            <a:endParaRPr lang="en-CA" sz="1200" dirty="0"/>
          </a:p>
        </p:txBody>
      </p:sp>
      <p:sp>
        <p:nvSpPr>
          <p:cNvPr id="3" name="Rectangle: Rounded Corners 2">
            <a:extLst>
              <a:ext uri="{FF2B5EF4-FFF2-40B4-BE49-F238E27FC236}">
                <a16:creationId xmlns:a16="http://schemas.microsoft.com/office/drawing/2014/main" id="{6D22C18D-8E62-5C83-3690-D1EBD1456B32}"/>
              </a:ext>
            </a:extLst>
          </p:cNvPr>
          <p:cNvSpPr/>
          <p:nvPr/>
        </p:nvSpPr>
        <p:spPr>
          <a:xfrm>
            <a:off x="4329113" y="4772025"/>
            <a:ext cx="1935957"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FE9C2108-A193-CF91-1689-1A3F949E06CD}"/>
              </a:ext>
            </a:extLst>
          </p:cNvPr>
          <p:cNvSpPr/>
          <p:nvPr/>
        </p:nvSpPr>
        <p:spPr>
          <a:xfrm>
            <a:off x="4329113" y="2776843"/>
            <a:ext cx="2781202"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B5C66C4-E487-3956-E3B4-ECF27E273C44}"/>
              </a:ext>
            </a:extLst>
          </p:cNvPr>
          <p:cNvSpPr txBox="1"/>
          <p:nvPr/>
        </p:nvSpPr>
        <p:spPr>
          <a:xfrm>
            <a:off x="7280518" y="2447337"/>
            <a:ext cx="2933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A.K.A “hallucinations”,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we avoid that term as it is anthropomorphizing</a:t>
            </a:r>
          </a:p>
        </p:txBody>
      </p:sp>
      <p:grpSp>
        <p:nvGrpSpPr>
          <p:cNvPr id="12" name="Group 11">
            <a:extLst>
              <a:ext uri="{FF2B5EF4-FFF2-40B4-BE49-F238E27FC236}">
                <a16:creationId xmlns:a16="http://schemas.microsoft.com/office/drawing/2014/main" id="{D61266E8-D390-62B9-D16B-9D17B9663B9F}"/>
              </a:ext>
            </a:extLst>
          </p:cNvPr>
          <p:cNvGrpSpPr/>
          <p:nvPr/>
        </p:nvGrpSpPr>
        <p:grpSpPr>
          <a:xfrm>
            <a:off x="9113003" y="-232472"/>
            <a:ext cx="2981486" cy="697423"/>
            <a:chOff x="9113003" y="-123986"/>
            <a:chExt cx="2981486" cy="697423"/>
          </a:xfrm>
        </p:grpSpPr>
        <p:sp>
          <p:nvSpPr>
            <p:cNvPr id="13" name="Rectangle: Rounded Corners 12">
              <a:extLst>
                <a:ext uri="{FF2B5EF4-FFF2-40B4-BE49-F238E27FC236}">
                  <a16:creationId xmlns:a16="http://schemas.microsoft.com/office/drawing/2014/main" id="{E524C46B-609C-C25A-71E6-B3BCDBED6FA2}"/>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descr="Magnifying glass with solid fill">
              <a:extLst>
                <a:ext uri="{FF2B5EF4-FFF2-40B4-BE49-F238E27FC236}">
                  <a16:creationId xmlns:a16="http://schemas.microsoft.com/office/drawing/2014/main" id="{4428CCAF-4B4B-9625-FA74-EDAC5A9F3C6B}"/>
                </a:ext>
              </a:extLst>
            </p:cNvPr>
            <p:cNvSpPr/>
            <p:nvPr/>
          </p:nvSpPr>
          <p:spPr>
            <a:xfrm>
              <a:off x="9200870" y="96494"/>
              <a:ext cx="369333" cy="369333"/>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5" name="TextBox 14">
              <a:extLst>
                <a:ext uri="{FF2B5EF4-FFF2-40B4-BE49-F238E27FC236}">
                  <a16:creationId xmlns:a16="http://schemas.microsoft.com/office/drawing/2014/main" id="{BC6CD131-35A9-B060-941D-BCC9369A2566}"/>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54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ADEC-B1D0-7B0A-CE79-3E3703A5EA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C331CB-467D-1E01-8379-FF1839D9E942}"/>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8E218713-D0F3-A806-82EF-82C35F753EEA}"/>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BF61F7A2-1777-4234-8940-B0B138FBF0C4}"/>
              </a:ext>
            </a:extLst>
          </p:cNvPr>
          <p:cNvSpPr/>
          <p:nvPr/>
        </p:nvSpPr>
        <p:spPr>
          <a:xfrm>
            <a:off x="8840977"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F007350A-BF34-FC9E-1BCF-DBD56B551304}"/>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grpSp>
        <p:nvGrpSpPr>
          <p:cNvPr id="12" name="Group 11">
            <a:extLst>
              <a:ext uri="{FF2B5EF4-FFF2-40B4-BE49-F238E27FC236}">
                <a16:creationId xmlns:a16="http://schemas.microsoft.com/office/drawing/2014/main" id="{27185E7B-A549-4B35-8B5C-1332D280EF2B}"/>
              </a:ext>
            </a:extLst>
          </p:cNvPr>
          <p:cNvGrpSpPr/>
          <p:nvPr/>
        </p:nvGrpSpPr>
        <p:grpSpPr>
          <a:xfrm>
            <a:off x="4346865" y="1630017"/>
            <a:ext cx="3498271" cy="4876800"/>
            <a:chOff x="4346865" y="1630017"/>
            <a:chExt cx="3498271" cy="4876800"/>
          </a:xfrm>
        </p:grpSpPr>
        <p:sp>
          <p:nvSpPr>
            <p:cNvPr id="8" name="Rectangle: Rounded Corners 7">
              <a:extLst>
                <a:ext uri="{FF2B5EF4-FFF2-40B4-BE49-F238E27FC236}">
                  <a16:creationId xmlns:a16="http://schemas.microsoft.com/office/drawing/2014/main" id="{B9EC6B23-26E3-B7F9-984E-D1359A4FEB75}"/>
                </a:ext>
              </a:extLst>
            </p:cNvPr>
            <p:cNvSpPr/>
            <p:nvPr/>
          </p:nvSpPr>
          <p:spPr>
            <a:xfrm>
              <a:off x="4346865" y="1630017"/>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descr="Good Idea with solid fill">
              <a:extLst>
                <a:ext uri="{FF2B5EF4-FFF2-40B4-BE49-F238E27FC236}">
                  <a16:creationId xmlns:a16="http://schemas.microsoft.com/office/drawing/2014/main" id="{CE2C8CB0-FA3D-2B83-BF7F-B1D7829552E3}"/>
                </a:ext>
              </a:extLst>
            </p:cNvPr>
            <p:cNvSpPr/>
            <p:nvPr/>
          </p:nvSpPr>
          <p:spPr>
            <a:xfrm>
              <a:off x="5445873"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sp>
          <p:nvSpPr>
            <p:cNvPr id="7" name="Freeform: Shape 6">
              <a:extLst>
                <a:ext uri="{FF2B5EF4-FFF2-40B4-BE49-F238E27FC236}">
                  <a16:creationId xmlns:a16="http://schemas.microsoft.com/office/drawing/2014/main" id="{13F6B26E-6157-7261-C804-44762D382F36}"/>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grpSp>
      <p:sp>
        <p:nvSpPr>
          <p:cNvPr id="10" name="Freeform: Shape 9">
            <a:extLst>
              <a:ext uri="{FF2B5EF4-FFF2-40B4-BE49-F238E27FC236}">
                <a16:creationId xmlns:a16="http://schemas.microsoft.com/office/drawing/2014/main" id="{48B9594E-5B73-F13C-90E3-CEFCB51F8608}"/>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(e.g., industry and government)</a:t>
            </a:r>
          </a:p>
        </p:txBody>
      </p:sp>
      <p:sp>
        <p:nvSpPr>
          <p:cNvPr id="13" name="TextBox 12">
            <a:extLst>
              <a:ext uri="{FF2B5EF4-FFF2-40B4-BE49-F238E27FC236}">
                <a16:creationId xmlns:a16="http://schemas.microsoft.com/office/drawing/2014/main" id="{8D80E0DC-A4D2-B79D-04BD-17512657F67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76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grpSp>
        <p:nvGrpSpPr>
          <p:cNvPr id="19" name="Group 18">
            <a:extLst>
              <a:ext uri="{FF2B5EF4-FFF2-40B4-BE49-F238E27FC236}">
                <a16:creationId xmlns:a16="http://schemas.microsoft.com/office/drawing/2014/main" id="{605C2F73-EE3E-B6B1-1D12-053C60D01B12}"/>
              </a:ext>
            </a:extLst>
          </p:cNvPr>
          <p:cNvGrpSpPr/>
          <p:nvPr/>
        </p:nvGrpSpPr>
        <p:grpSpPr>
          <a:xfrm>
            <a:off x="7958381" y="-232472"/>
            <a:ext cx="4076054" cy="697423"/>
            <a:chOff x="7958381" y="-232472"/>
            <a:chExt cx="4076054" cy="697423"/>
          </a:xfrm>
        </p:grpSpPr>
        <p:sp>
          <p:nvSpPr>
            <p:cNvPr id="4" name="Rectangle: Rounded Corners 3">
              <a:extLst>
                <a:ext uri="{FF2B5EF4-FFF2-40B4-BE49-F238E27FC236}">
                  <a16:creationId xmlns:a16="http://schemas.microsoft.com/office/drawing/2014/main" id="{9E0ABF6F-2398-7738-021C-771FA401880B}"/>
                </a:ext>
              </a:extLst>
            </p:cNvPr>
            <p:cNvSpPr/>
            <p:nvPr/>
          </p:nvSpPr>
          <p:spPr>
            <a:xfrm>
              <a:off x="9113003" y="-232472"/>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9CF5AE59-D958-000A-CB87-5BE515A86CDC}"/>
                </a:ext>
              </a:extLst>
            </p:cNvPr>
            <p:cNvSpPr txBox="1"/>
            <p:nvPr/>
          </p:nvSpPr>
          <p:spPr>
            <a:xfrm>
              <a:off x="9508211" y="-11991"/>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sp>
          <p:nvSpPr>
            <p:cNvPr id="8" name="Rectangle: Rounded Corners 7">
              <a:extLst>
                <a:ext uri="{FF2B5EF4-FFF2-40B4-BE49-F238E27FC236}">
                  <a16:creationId xmlns:a16="http://schemas.microsoft.com/office/drawing/2014/main" id="{2F0A5AEF-9C43-D5D0-00B3-9D319120CAB9}"/>
                </a:ext>
              </a:extLst>
            </p:cNvPr>
            <p:cNvSpPr/>
            <p:nvPr/>
          </p:nvSpPr>
          <p:spPr>
            <a:xfrm>
              <a:off x="7958381" y="-232472"/>
              <a:ext cx="4076054"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B484A68E-9247-0F32-1D02-5056648A3E7A}"/>
                </a:ext>
              </a:extLst>
            </p:cNvPr>
            <p:cNvSpPr txBox="1"/>
            <p:nvPr/>
          </p:nvSpPr>
          <p:spPr>
            <a:xfrm>
              <a:off x="8338089" y="-11991"/>
              <a:ext cx="3694408"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Imagine viable alternative futures</a:t>
              </a:r>
            </a:p>
          </p:txBody>
        </p:sp>
        <p:sp>
          <p:nvSpPr>
            <p:cNvPr id="17" name="Rectangle 16" descr="Good Idea with solid fill">
              <a:extLst>
                <a:ext uri="{FF2B5EF4-FFF2-40B4-BE49-F238E27FC236}">
                  <a16:creationId xmlns:a16="http://schemas.microsoft.com/office/drawing/2014/main" id="{B4D7FAF4-B4BD-8922-31C1-DCE2165BC892}"/>
                </a:ext>
              </a:extLst>
            </p:cNvPr>
            <p:cNvSpPr/>
            <p:nvPr/>
          </p:nvSpPr>
          <p:spPr>
            <a:xfrm>
              <a:off x="8021535" y="-5675"/>
              <a:ext cx="370800" cy="370800"/>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grpSp>
    </p:spTree>
    <p:extLst>
      <p:ext uri="{BB962C8B-B14F-4D97-AF65-F5344CB8AC3E}">
        <p14:creationId xmlns:p14="http://schemas.microsoft.com/office/powerpoint/2010/main" val="1025479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1569265"/>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5656705"/>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16" name="Group 15">
            <a:extLst>
              <a:ext uri="{FF2B5EF4-FFF2-40B4-BE49-F238E27FC236}">
                <a16:creationId xmlns:a16="http://schemas.microsoft.com/office/drawing/2014/main" id="{A1E9222B-66E1-E289-0613-D13954A1C1A5}"/>
              </a:ext>
            </a:extLst>
          </p:cNvPr>
          <p:cNvGrpSpPr/>
          <p:nvPr/>
        </p:nvGrpSpPr>
        <p:grpSpPr>
          <a:xfrm>
            <a:off x="7958381" y="-232472"/>
            <a:ext cx="4076054" cy="697423"/>
            <a:chOff x="7958381" y="-232472"/>
            <a:chExt cx="4076054" cy="697423"/>
          </a:xfrm>
        </p:grpSpPr>
        <p:sp>
          <p:nvSpPr>
            <p:cNvPr id="17" name="Rectangle: Rounded Corners 16">
              <a:extLst>
                <a:ext uri="{FF2B5EF4-FFF2-40B4-BE49-F238E27FC236}">
                  <a16:creationId xmlns:a16="http://schemas.microsoft.com/office/drawing/2014/main" id="{001567FE-AAEB-0671-AE77-8A3AFA7BB14A}"/>
                </a:ext>
              </a:extLst>
            </p:cNvPr>
            <p:cNvSpPr/>
            <p:nvPr/>
          </p:nvSpPr>
          <p:spPr>
            <a:xfrm>
              <a:off x="9113003" y="-232472"/>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AD96537-1878-0EEC-A030-D365BECA83FE}"/>
                </a:ext>
              </a:extLst>
            </p:cNvPr>
            <p:cNvSpPr txBox="1"/>
            <p:nvPr/>
          </p:nvSpPr>
          <p:spPr>
            <a:xfrm>
              <a:off x="9508211" y="-11991"/>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sp>
          <p:nvSpPr>
            <p:cNvPr id="19" name="Rectangle: Rounded Corners 18">
              <a:extLst>
                <a:ext uri="{FF2B5EF4-FFF2-40B4-BE49-F238E27FC236}">
                  <a16:creationId xmlns:a16="http://schemas.microsoft.com/office/drawing/2014/main" id="{ECC95FB7-443B-E63F-0B6A-3F51FBB6C3D7}"/>
                </a:ext>
              </a:extLst>
            </p:cNvPr>
            <p:cNvSpPr/>
            <p:nvPr/>
          </p:nvSpPr>
          <p:spPr>
            <a:xfrm>
              <a:off x="7958381" y="-232472"/>
              <a:ext cx="4076054"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AFBBC1EB-F1B2-4465-B9D2-C825808A8C48}"/>
                </a:ext>
              </a:extLst>
            </p:cNvPr>
            <p:cNvSpPr txBox="1"/>
            <p:nvPr/>
          </p:nvSpPr>
          <p:spPr>
            <a:xfrm>
              <a:off x="8338089" y="-11991"/>
              <a:ext cx="3694408"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Imagine viable alternative futures</a:t>
              </a:r>
            </a:p>
          </p:txBody>
        </p:sp>
        <p:sp>
          <p:nvSpPr>
            <p:cNvPr id="21" name="Rectangle 20" descr="Good Idea with solid fill">
              <a:extLst>
                <a:ext uri="{FF2B5EF4-FFF2-40B4-BE49-F238E27FC236}">
                  <a16:creationId xmlns:a16="http://schemas.microsoft.com/office/drawing/2014/main" id="{2E75C69D-3BB7-D551-838A-3650581A2375}"/>
                </a:ext>
              </a:extLst>
            </p:cNvPr>
            <p:cNvSpPr/>
            <p:nvPr/>
          </p:nvSpPr>
          <p:spPr>
            <a:xfrm>
              <a:off x="8021535" y="-5675"/>
              <a:ext cx="370800" cy="370800"/>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grpSp>
    </p:spTree>
    <p:extLst>
      <p:ext uri="{BB962C8B-B14F-4D97-AF65-F5344CB8AC3E}">
        <p14:creationId xmlns:p14="http://schemas.microsoft.com/office/powerpoint/2010/main" val="1016274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160D-D977-2703-13E0-425DA69738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26DBA5-C3D5-0D52-ACB4-90880D68A126}"/>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07C242B4-80EF-A8B9-299F-09FBEEC250DB}"/>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6" name="Rectangle 5" descr="Good Idea with solid fill">
            <a:extLst>
              <a:ext uri="{FF2B5EF4-FFF2-40B4-BE49-F238E27FC236}">
                <a16:creationId xmlns:a16="http://schemas.microsoft.com/office/drawing/2014/main" id="{87CC2ABF-9225-BC8B-5243-821E940DEF76}"/>
              </a:ext>
            </a:extLst>
          </p:cNvPr>
          <p:cNvSpPr/>
          <p:nvPr/>
        </p:nvSpPr>
        <p:spPr>
          <a:xfrm>
            <a:off x="5445873"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0118352A-188F-7DA2-E442-394852876919}"/>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sp>
        <p:nvSpPr>
          <p:cNvPr id="7" name="Freeform: Shape 6">
            <a:extLst>
              <a:ext uri="{FF2B5EF4-FFF2-40B4-BE49-F238E27FC236}">
                <a16:creationId xmlns:a16="http://schemas.microsoft.com/office/drawing/2014/main" id="{E4FE62B9-6624-9BE4-023B-056C273226E8}"/>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grpSp>
        <p:nvGrpSpPr>
          <p:cNvPr id="12" name="Group 11">
            <a:extLst>
              <a:ext uri="{FF2B5EF4-FFF2-40B4-BE49-F238E27FC236}">
                <a16:creationId xmlns:a16="http://schemas.microsoft.com/office/drawing/2014/main" id="{5CE9EF30-7828-E197-79B3-EE52B0534941}"/>
              </a:ext>
            </a:extLst>
          </p:cNvPr>
          <p:cNvGrpSpPr/>
          <p:nvPr/>
        </p:nvGrpSpPr>
        <p:grpSpPr>
          <a:xfrm>
            <a:off x="7741967" y="1628761"/>
            <a:ext cx="3498271" cy="4876800"/>
            <a:chOff x="7741967" y="1628761"/>
            <a:chExt cx="3498271" cy="4876800"/>
          </a:xfrm>
        </p:grpSpPr>
        <p:sp>
          <p:nvSpPr>
            <p:cNvPr id="11" name="Rectangle: Rounded Corners 10">
              <a:extLst>
                <a:ext uri="{FF2B5EF4-FFF2-40B4-BE49-F238E27FC236}">
                  <a16:creationId xmlns:a16="http://schemas.microsoft.com/office/drawing/2014/main" id="{FC294BA1-1374-18C1-E7C4-389A993911D0}"/>
                </a:ext>
              </a:extLst>
            </p:cNvPr>
            <p:cNvSpPr/>
            <p:nvPr/>
          </p:nvSpPr>
          <p:spPr>
            <a:xfrm>
              <a:off x="7741967" y="1628761"/>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Hammer with solid fill">
              <a:extLst>
                <a:ext uri="{FF2B5EF4-FFF2-40B4-BE49-F238E27FC236}">
                  <a16:creationId xmlns:a16="http://schemas.microsoft.com/office/drawing/2014/main" id="{8822C81E-7983-09F8-ADA1-9000F4151B1F}"/>
                </a:ext>
              </a:extLst>
            </p:cNvPr>
            <p:cNvSpPr/>
            <p:nvPr/>
          </p:nvSpPr>
          <p:spPr>
            <a:xfrm>
              <a:off x="8840977"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10" name="Freeform: Shape 9">
              <a:extLst>
                <a:ext uri="{FF2B5EF4-FFF2-40B4-BE49-F238E27FC236}">
                  <a16:creationId xmlns:a16="http://schemas.microsoft.com/office/drawing/2014/main" id="{C0B24B4B-1E4A-233F-F907-865EABAF7F8C}"/>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(e.g., industry and government)</a:t>
              </a:r>
            </a:p>
          </p:txBody>
        </p:sp>
      </p:grpSp>
      <p:sp>
        <p:nvSpPr>
          <p:cNvPr id="13" name="TextBox 12">
            <a:extLst>
              <a:ext uri="{FF2B5EF4-FFF2-40B4-BE49-F238E27FC236}">
                <a16:creationId xmlns:a16="http://schemas.microsoft.com/office/drawing/2014/main" id="{72FE9875-73D3-CE7A-2629-1183A13B6E6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23613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FE3E-A29B-C36A-9CEB-906D4476354D}"/>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B6236CC0-463F-C7A6-9A86-9D2CBAFF3D95}"/>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4B5EDCE9-4197-E6B6-53AF-38C63F9C3209}"/>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8FE64CE0-6AF0-1144-4B8B-3D3F651763DB}"/>
              </a:ext>
            </a:extLst>
          </p:cNvPr>
          <p:cNvGrpSpPr/>
          <p:nvPr/>
        </p:nvGrpSpPr>
        <p:grpSpPr>
          <a:xfrm>
            <a:off x="1179291" y="2243296"/>
            <a:ext cx="1712557" cy="1403195"/>
            <a:chOff x="686271" y="2335350"/>
            <a:chExt cx="1712557" cy="1403195"/>
          </a:xfrm>
        </p:grpSpPr>
        <p:pic>
          <p:nvPicPr>
            <p:cNvPr id="40" name="Picture 39" descr="A logo with a globe and flames&#10;&#10;AI-generated content may be incorrect.">
              <a:extLst>
                <a:ext uri="{FF2B5EF4-FFF2-40B4-BE49-F238E27FC236}">
                  <a16:creationId xmlns:a16="http://schemas.microsoft.com/office/drawing/2014/main" id="{D08D785F-C625-78E9-E5D9-75E2E7D69B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875" b="56458" l="34219" r="65625">
                          <a14:foregroundMark x1="40573" y1="39896" x2="43125" y2="40833"/>
                          <a14:foregroundMark x1="40000" y1="38125" x2="38594" y2="38906"/>
                          <a14:foregroundMark x1="57604" y1="34375" x2="57604" y2="34375"/>
                          <a14:foregroundMark x1="57604" y1="34375" x2="57604" y2="31927"/>
                          <a14:foregroundMark x1="61406" y1="35104" x2="61771" y2="33333"/>
                          <a14:foregroundMark x1="42708" y1="37552" x2="45675" y2="36198"/>
                          <a14:foregroundMark x1="47500" y1="38906" x2="40156" y2="42604"/>
                          <a14:foregroundMark x1="40156" y1="42604" x2="38021" y2="35729"/>
                          <a14:foregroundMark x1="47969" y1="34896" x2="47031" y2="32083"/>
                          <a14:foregroundMark x1="46979" y1="31458" x2="47031" y2="29635"/>
                          <a14:foregroundMark x1="47708" y1="27760" x2="47708" y2="27760"/>
                          <a14:foregroundMark x1="47708" y1="27760" x2="47708" y2="27760"/>
                          <a14:foregroundMark x1="53333" y1="29115" x2="52552" y2="36094"/>
                          <a14:foregroundMark x1="64271" y1="35729" x2="64271" y2="34063"/>
                          <a14:foregroundMark x1="63802" y1="30885" x2="63802" y2="30885"/>
                          <a14:foregroundMark x1="63125" y1="29063" x2="63125" y2="29063"/>
                          <a14:foregroundMark x1="62552" y1="27500" x2="62552" y2="27500"/>
                          <a14:foregroundMark x1="63698" y1="27240" x2="63698" y2="27240"/>
                          <a14:foregroundMark x1="62031" y1="29531" x2="62031" y2="29531"/>
                          <a14:foregroundMark x1="64271" y1="38698" x2="63438" y2="47604"/>
                          <a14:foregroundMark x1="63438" y1="47604" x2="62500" y2="42344"/>
                          <a14:foregroundMark x1="48333" y1="36302" x2="42813" y2="42604"/>
                          <a14:foregroundMark x1="42813" y1="42604" x2="36198" y2="40625"/>
                          <a14:foregroundMark x1="35052" y1="39531" x2="35052" y2="39531"/>
                          <a14:foregroundMark x1="37135" y1="27917" x2="37135" y2="27917"/>
                          <a14:foregroundMark x1="42604" y1="27656" x2="42604" y2="27656"/>
                          <a14:foregroundMark x1="45156" y1="28542" x2="45156" y2="28542"/>
                          <a14:foregroundMark x1="39583" y1="32292" x2="39583" y2="32292"/>
                          <a14:foregroundMark x1="51250" y1="31458" x2="51250" y2="31458"/>
                          <a14:foregroundMark x1="50729" y1="35781" x2="50729" y2="35781"/>
                          <a14:foregroundMark x1="53021" y1="27292" x2="53021" y2="27292"/>
                          <a14:foregroundMark x1="52240" y1="26927" x2="52240" y2="26927"/>
                          <a14:foregroundMark x1="34583" y1="36719" x2="34583" y2="36719"/>
                          <a14:foregroundMark x1="34271" y1="42969" x2="34271" y2="42969"/>
                          <a14:foregroundMark x1="34219" y1="44792" x2="34219" y2="44792"/>
                          <a14:foregroundMark x1="34219" y1="44792" x2="34219" y2="44792"/>
                          <a14:foregroundMark x1="65625" y1="38802" x2="65469" y2="44583"/>
                          <a14:foregroundMark x1="43177" y1="55260" x2="50573" y2="56458"/>
                          <a14:foregroundMark x1="50573" y1="56458" x2="57240" y2="55000"/>
                          <a14:foregroundMark x1="49948" y1="37604" x2="49583" y2="38490"/>
                          <a14:foregroundMark x1="49948" y1="37552" x2="49531" y2="38229"/>
                          <a14:foregroundMark x1="49740" y1="37813" x2="49740" y2="37813"/>
                          <a14:backgroundMark x1="40000" y1="35625" x2="40000" y2="35625"/>
                          <a14:backgroundMark x1="39896" y1="35625" x2="39896" y2="35625"/>
                          <a14:backgroundMark x1="40000" y1="35469" x2="40000" y2="35469"/>
                          <a14:backgroundMark x1="46615" y1="35781" x2="46615" y2="35781"/>
                          <a14:backgroundMark x1="45313" y1="36198" x2="45313" y2="36198"/>
                          <a14:backgroundMark x1="46198" y1="36094" x2="46198" y2="36094"/>
                          <a14:backgroundMark x1="46927" y1="35625" x2="46927" y2="35625"/>
                          <a14:backgroundMark x1="47083" y1="35573" x2="47083" y2="35573"/>
                          <a14:backgroundMark x1="47083" y1="35573" x2="46823" y2="35417"/>
                          <a14:backgroundMark x1="47083" y1="35573" x2="47083" y2="35573"/>
                          <a14:backgroundMark x1="47083" y1="35521" x2="47083" y2="35521"/>
                          <a14:backgroundMark x1="47135" y1="35417" x2="47135" y2="35417"/>
                          <a14:backgroundMark x1="45417" y1="36250" x2="45417" y2="36250"/>
                          <a14:backgroundMark x1="45625" y1="36198" x2="45625" y2="36198"/>
                          <a14:backgroundMark x1="45313" y1="36302" x2="45313" y2="36302"/>
                          <a14:backgroundMark x1="45521" y1="36354" x2="45521" y2="36354"/>
                          <a14:backgroundMark x1="45313" y1="36302" x2="45313" y2="36302"/>
                          <a14:backgroundMark x1="45208" y1="36406" x2="45208" y2="36406"/>
                          <a14:backgroundMark x1="45260" y1="36458" x2="45260" y2="36458"/>
                          <a14:backgroundMark x1="45417" y1="36250" x2="45417" y2="36250"/>
                          <a14:backgroundMark x1="45521" y1="36250" x2="45521" y2="36250"/>
                          <a14:backgroundMark x1="45417" y1="36354" x2="45417" y2="36354"/>
                          <a14:backgroundMark x1="36875" y1="40781" x2="36875" y2="407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33055" t="25555" r="33148" b="42037"/>
            <a:stretch>
              <a:fillRect/>
            </a:stretch>
          </p:blipFill>
          <p:spPr>
            <a:xfrm>
              <a:off x="956992" y="2335350"/>
              <a:ext cx="1171117" cy="1122987"/>
            </a:xfrm>
            <a:prstGeom prst="rect">
              <a:avLst/>
            </a:prstGeom>
          </p:spPr>
        </p:pic>
        <p:sp>
          <p:nvSpPr>
            <p:cNvPr id="43" name="TextBox 42">
              <a:extLst>
                <a:ext uri="{FF2B5EF4-FFF2-40B4-BE49-F238E27FC236}">
                  <a16:creationId xmlns:a16="http://schemas.microsoft.com/office/drawing/2014/main" id="{43455A1C-29B5-35EC-319C-B1C39A8E5405}"/>
                </a:ext>
              </a:extLst>
            </p:cNvPr>
            <p:cNvSpPr txBox="1"/>
            <p:nvPr/>
          </p:nvSpPr>
          <p:spPr>
            <a:xfrm>
              <a:off x="686271" y="345833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Climate Change</a:t>
              </a:r>
            </a:p>
          </p:txBody>
        </p:sp>
      </p:grpSp>
      <p:grpSp>
        <p:nvGrpSpPr>
          <p:cNvPr id="3" name="Group 2">
            <a:extLst>
              <a:ext uri="{FF2B5EF4-FFF2-40B4-BE49-F238E27FC236}">
                <a16:creationId xmlns:a16="http://schemas.microsoft.com/office/drawing/2014/main" id="{6854D310-8F06-934D-B222-23F3C7B56627}"/>
              </a:ext>
            </a:extLst>
          </p:cNvPr>
          <p:cNvGrpSpPr/>
          <p:nvPr/>
        </p:nvGrpSpPr>
        <p:grpSpPr>
          <a:xfrm>
            <a:off x="5415732" y="106680"/>
            <a:ext cx="6651901" cy="6644640"/>
            <a:chOff x="5415732" y="130512"/>
            <a:chExt cx="6651901" cy="6644640"/>
          </a:xfrm>
        </p:grpSpPr>
        <p:pic>
          <p:nvPicPr>
            <p:cNvPr id="4" name="Picture 2" descr="Book front cover hi res">
              <a:extLst>
                <a:ext uri="{FF2B5EF4-FFF2-40B4-BE49-F238E27FC236}">
                  <a16:creationId xmlns:a16="http://schemas.microsoft.com/office/drawing/2014/main" id="{E334F33D-BE11-C60A-2DBD-F49AD9787E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9153" y="130512"/>
              <a:ext cx="1858480" cy="2786753"/>
            </a:xfrm>
            <a:prstGeom prst="rect">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0C092B8-09F3-D25F-C756-ED953B6F34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5733" y="1193350"/>
              <a:ext cx="3944555" cy="5202464"/>
            </a:xfrm>
            <a:prstGeom prst="rect">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8BB7F3C-88BF-480D-387B-8C278F1CCD3C}"/>
                </a:ext>
              </a:extLst>
            </p:cNvPr>
            <p:cNvPicPr>
              <a:picLocks noChangeAspect="1"/>
            </p:cNvPicPr>
            <p:nvPr/>
          </p:nvPicPr>
          <p:blipFill>
            <a:blip r:embed="rId10"/>
            <a:srcRect b="7916"/>
            <a:stretch>
              <a:fillRect/>
            </a:stretch>
          </p:blipFill>
          <p:spPr>
            <a:xfrm>
              <a:off x="6217206" y="3794582"/>
              <a:ext cx="2515925" cy="2980570"/>
            </a:xfrm>
            <a:prstGeom prst="rect">
              <a:avLst/>
            </a:prstGeom>
            <a:ln>
              <a:solidFill>
                <a:schemeClr val="tx1">
                  <a:lumMod val="65000"/>
                  <a:lumOff val="35000"/>
                </a:schemeClr>
              </a:solidFill>
            </a:ln>
          </p:spPr>
        </p:pic>
        <p:pic>
          <p:nvPicPr>
            <p:cNvPr id="14" name="Picture 13">
              <a:extLst>
                <a:ext uri="{FF2B5EF4-FFF2-40B4-BE49-F238E27FC236}">
                  <a16:creationId xmlns:a16="http://schemas.microsoft.com/office/drawing/2014/main" id="{A868E80E-367D-9D31-95D6-A3A693F6660B}"/>
                </a:ext>
              </a:extLst>
            </p:cNvPr>
            <p:cNvPicPr>
              <a:picLocks noChangeAspect="1"/>
            </p:cNvPicPr>
            <p:nvPr/>
          </p:nvPicPr>
          <p:blipFill>
            <a:blip r:embed="rId11"/>
            <a:stretch>
              <a:fillRect/>
            </a:stretch>
          </p:blipFill>
          <p:spPr>
            <a:xfrm>
              <a:off x="9746746" y="3172674"/>
              <a:ext cx="2196000" cy="3554815"/>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712231FF-3ED6-0394-4B2A-8BDCE676AAFF}"/>
                </a:ext>
              </a:extLst>
            </p:cNvPr>
            <p:cNvPicPr>
              <a:picLocks noChangeAspect="1"/>
            </p:cNvPicPr>
            <p:nvPr/>
          </p:nvPicPr>
          <p:blipFill>
            <a:blip r:embed="rId12"/>
            <a:stretch>
              <a:fillRect/>
            </a:stretch>
          </p:blipFill>
          <p:spPr>
            <a:xfrm>
              <a:off x="5415732" y="2363363"/>
              <a:ext cx="2929302" cy="1156190"/>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3368966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D9B6-964F-A192-F2B4-2067C53FA802}"/>
              </a:ext>
            </a:extLst>
          </p:cNvPr>
          <p:cNvSpPr>
            <a:spLocks noGrp="1"/>
          </p:cNvSpPr>
          <p:nvPr>
            <p:ph type="title"/>
          </p:nvPr>
        </p:nvSpPr>
        <p:spPr>
          <a:xfrm>
            <a:off x="838200" y="171399"/>
            <a:ext cx="10515600" cy="1325563"/>
          </a:xfrm>
        </p:spPr>
        <p:txBody>
          <a:bodyPr/>
          <a:lstStyle/>
          <a:p>
            <a:pPr algn="ctr"/>
            <a:r>
              <a:rPr lang="en-CA" dirty="0"/>
              <a:t>Potential projects for emancipatory IR</a:t>
            </a:r>
          </a:p>
        </p:txBody>
      </p:sp>
      <p:grpSp>
        <p:nvGrpSpPr>
          <p:cNvPr id="44" name="Group 43">
            <a:extLst>
              <a:ext uri="{FF2B5EF4-FFF2-40B4-BE49-F238E27FC236}">
                <a16:creationId xmlns:a16="http://schemas.microsoft.com/office/drawing/2014/main" id="{88A5CB0A-4A19-1F4C-8366-7EA1143618AB}"/>
              </a:ext>
            </a:extLst>
          </p:cNvPr>
          <p:cNvGrpSpPr/>
          <p:nvPr/>
        </p:nvGrpSpPr>
        <p:grpSpPr>
          <a:xfrm>
            <a:off x="2410536" y="1318070"/>
            <a:ext cx="7370925" cy="1576064"/>
            <a:chOff x="2410538" y="1690687"/>
            <a:chExt cx="7370925" cy="1576064"/>
          </a:xfrm>
        </p:grpSpPr>
        <p:grpSp>
          <p:nvGrpSpPr>
            <p:cNvPr id="4" name="Group 3">
              <a:extLst>
                <a:ext uri="{FF2B5EF4-FFF2-40B4-BE49-F238E27FC236}">
                  <a16:creationId xmlns:a16="http://schemas.microsoft.com/office/drawing/2014/main" id="{E4D4CE04-BE89-5F68-3ED6-422F091853B3}"/>
                </a:ext>
              </a:extLst>
            </p:cNvPr>
            <p:cNvGrpSpPr/>
            <p:nvPr/>
          </p:nvGrpSpPr>
          <p:grpSpPr>
            <a:xfrm>
              <a:off x="2410538" y="1690688"/>
              <a:ext cx="3572359" cy="1576063"/>
              <a:chOff x="4237539" y="314729"/>
              <a:chExt cx="3572359" cy="1576063"/>
            </a:xfrm>
          </p:grpSpPr>
          <p:sp>
            <p:nvSpPr>
              <p:cNvPr id="5" name="Rectangle: Rounded Corners 4">
                <a:extLst>
                  <a:ext uri="{FF2B5EF4-FFF2-40B4-BE49-F238E27FC236}">
                    <a16:creationId xmlns:a16="http://schemas.microsoft.com/office/drawing/2014/main" id="{732AB1B4-B1FF-FA03-65AB-A800BD4B7961}"/>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7C8512BB-EE48-AE4E-3C5F-BB7842AADBFB}"/>
                  </a:ext>
                </a:extLst>
              </p:cNvPr>
              <p:cNvSpPr txBox="1"/>
              <p:nvPr/>
            </p:nvSpPr>
            <p:spPr>
              <a:xfrm>
                <a:off x="4237539" y="1229130"/>
                <a:ext cx="3572359" cy="338554"/>
              </a:xfrm>
              <a:prstGeom prst="rect">
                <a:avLst/>
              </a:prstGeom>
              <a:noFill/>
            </p:spPr>
            <p:txBody>
              <a:bodyPr wrap="square">
                <a:spAutoFit/>
              </a:bodyPr>
              <a:lstStyle/>
              <a:p>
                <a:pPr algn="ctr"/>
                <a:r>
                  <a:rPr lang="en-US" sz="1600" b="1" dirty="0"/>
                  <a:t>Safeguard against platform capture</a:t>
                </a:r>
                <a:endParaRPr lang="en-CA" sz="1600" b="1" dirty="0"/>
              </a:p>
            </p:txBody>
          </p:sp>
          <p:pic>
            <p:nvPicPr>
              <p:cNvPr id="7" name="Graphic 6" descr="Handcuffs with solid fill">
                <a:extLst>
                  <a:ext uri="{FF2B5EF4-FFF2-40B4-BE49-F238E27FC236}">
                    <a16:creationId xmlns:a16="http://schemas.microsoft.com/office/drawing/2014/main" id="{CB480CFC-2F51-4609-6A72-0AAB820DD09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66518" y="314730"/>
                <a:ext cx="914400" cy="914400"/>
              </a:xfrm>
              <a:prstGeom prst="rect">
                <a:avLst/>
              </a:prstGeom>
            </p:spPr>
          </p:pic>
        </p:grpSp>
        <p:grpSp>
          <p:nvGrpSpPr>
            <p:cNvPr id="16" name="Group 15">
              <a:extLst>
                <a:ext uri="{FF2B5EF4-FFF2-40B4-BE49-F238E27FC236}">
                  <a16:creationId xmlns:a16="http://schemas.microsoft.com/office/drawing/2014/main" id="{86E17F6D-484B-350C-7840-358812E55CD5}"/>
                </a:ext>
              </a:extLst>
            </p:cNvPr>
            <p:cNvGrpSpPr/>
            <p:nvPr/>
          </p:nvGrpSpPr>
          <p:grpSpPr>
            <a:xfrm>
              <a:off x="6209104" y="1690687"/>
              <a:ext cx="3572359" cy="1576063"/>
              <a:chOff x="4237539" y="314729"/>
              <a:chExt cx="3572359" cy="1576063"/>
            </a:xfrm>
          </p:grpSpPr>
          <p:sp>
            <p:nvSpPr>
              <p:cNvPr id="17" name="Rectangle: Rounded Corners 16">
                <a:extLst>
                  <a:ext uri="{FF2B5EF4-FFF2-40B4-BE49-F238E27FC236}">
                    <a16:creationId xmlns:a16="http://schemas.microsoft.com/office/drawing/2014/main" id="{374D117D-60A3-DB00-FBB3-D27BAD5A8D83}"/>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793457B5-5F68-785D-CD4B-42CB7BE84E3F}"/>
                  </a:ext>
                </a:extLst>
              </p:cNvPr>
              <p:cNvSpPr txBox="1"/>
              <p:nvPr/>
            </p:nvSpPr>
            <p:spPr>
              <a:xfrm>
                <a:off x="4237539" y="1229130"/>
                <a:ext cx="3572359" cy="338554"/>
              </a:xfrm>
              <a:prstGeom prst="rect">
                <a:avLst/>
              </a:prstGeom>
              <a:noFill/>
            </p:spPr>
            <p:txBody>
              <a:bodyPr wrap="square">
                <a:spAutoFit/>
              </a:bodyPr>
              <a:lstStyle/>
              <a:p>
                <a:pPr algn="ctr"/>
                <a:r>
                  <a:rPr lang="en-CA" sz="1600" b="1" dirty="0"/>
                  <a:t>Safeguard against surveillance</a:t>
                </a:r>
              </a:p>
            </p:txBody>
          </p:sp>
          <p:pic>
            <p:nvPicPr>
              <p:cNvPr id="19" name="Graphic 18" descr="Security camera with solid fill">
                <a:extLst>
                  <a:ext uri="{FF2B5EF4-FFF2-40B4-BE49-F238E27FC236}">
                    <a16:creationId xmlns:a16="http://schemas.microsoft.com/office/drawing/2014/main" id="{EEE286E6-7EC6-C439-17C4-BA0E28F9217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66518" y="314730"/>
                <a:ext cx="914400" cy="914400"/>
              </a:xfrm>
              <a:prstGeom prst="rect">
                <a:avLst/>
              </a:prstGeom>
            </p:spPr>
          </p:pic>
        </p:grpSp>
      </p:grpSp>
      <p:grpSp>
        <p:nvGrpSpPr>
          <p:cNvPr id="46" name="Group 45">
            <a:extLst>
              <a:ext uri="{FF2B5EF4-FFF2-40B4-BE49-F238E27FC236}">
                <a16:creationId xmlns:a16="http://schemas.microsoft.com/office/drawing/2014/main" id="{1907FE57-DD74-864F-4CC3-C811C54B723F}"/>
              </a:ext>
            </a:extLst>
          </p:cNvPr>
          <p:cNvGrpSpPr/>
          <p:nvPr/>
        </p:nvGrpSpPr>
        <p:grpSpPr>
          <a:xfrm>
            <a:off x="2410538" y="4887967"/>
            <a:ext cx="7370925" cy="1582172"/>
            <a:chOff x="2410538" y="5089441"/>
            <a:chExt cx="7370925" cy="1582172"/>
          </a:xfrm>
        </p:grpSpPr>
        <p:grpSp>
          <p:nvGrpSpPr>
            <p:cNvPr id="28" name="Group 27">
              <a:extLst>
                <a:ext uri="{FF2B5EF4-FFF2-40B4-BE49-F238E27FC236}">
                  <a16:creationId xmlns:a16="http://schemas.microsoft.com/office/drawing/2014/main" id="{3993562A-BD6E-9DED-3088-CFD71C1503DB}"/>
                </a:ext>
              </a:extLst>
            </p:cNvPr>
            <p:cNvGrpSpPr/>
            <p:nvPr/>
          </p:nvGrpSpPr>
          <p:grpSpPr>
            <a:xfrm>
              <a:off x="2410538" y="5095550"/>
              <a:ext cx="3572359" cy="1576063"/>
              <a:chOff x="4237539" y="314729"/>
              <a:chExt cx="3572359" cy="1576063"/>
            </a:xfrm>
          </p:grpSpPr>
          <p:sp>
            <p:nvSpPr>
              <p:cNvPr id="29" name="Rectangle: Rounded Corners 28">
                <a:extLst>
                  <a:ext uri="{FF2B5EF4-FFF2-40B4-BE49-F238E27FC236}">
                    <a16:creationId xmlns:a16="http://schemas.microsoft.com/office/drawing/2014/main" id="{05569D1E-96ED-7C9F-A5A0-00BAD4687767}"/>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TextBox 29">
                <a:extLst>
                  <a:ext uri="{FF2B5EF4-FFF2-40B4-BE49-F238E27FC236}">
                    <a16:creationId xmlns:a16="http://schemas.microsoft.com/office/drawing/2014/main" id="{52AE244B-416F-0037-7A02-EE4C5819EDC9}"/>
                  </a:ext>
                </a:extLst>
              </p:cNvPr>
              <p:cNvSpPr txBox="1"/>
              <p:nvPr/>
            </p:nvSpPr>
            <p:spPr>
              <a:xfrm>
                <a:off x="4237539" y="1229130"/>
                <a:ext cx="3572359" cy="584775"/>
              </a:xfrm>
              <a:prstGeom prst="rect">
                <a:avLst/>
              </a:prstGeom>
              <a:noFill/>
            </p:spPr>
            <p:txBody>
              <a:bodyPr wrap="square">
                <a:spAutoFit/>
              </a:bodyPr>
              <a:lstStyle/>
              <a:p>
                <a:pPr algn="ctr"/>
                <a:r>
                  <a:rPr lang="en-US" sz="1600" b="1" dirty="0" err="1"/>
                  <a:t>Visibilize</a:t>
                </a:r>
                <a:r>
                  <a:rPr lang="en-US" sz="1600" b="1" dirty="0"/>
                  <a:t> and mitigate ecological and human costs</a:t>
                </a:r>
                <a:endParaRPr lang="en-CA" sz="1600" b="1" dirty="0"/>
              </a:p>
            </p:txBody>
          </p:sp>
          <p:pic>
            <p:nvPicPr>
              <p:cNvPr id="31" name="Graphic 30" descr="Open hand with plant with solid fill">
                <a:extLst>
                  <a:ext uri="{FF2B5EF4-FFF2-40B4-BE49-F238E27FC236}">
                    <a16:creationId xmlns:a16="http://schemas.microsoft.com/office/drawing/2014/main" id="{6B473F2F-8A8E-8158-66D8-8B9FDA1DE2D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66518" y="314730"/>
                <a:ext cx="914400" cy="914400"/>
              </a:xfrm>
              <a:prstGeom prst="rect">
                <a:avLst/>
              </a:prstGeom>
            </p:spPr>
          </p:pic>
        </p:grpSp>
        <p:grpSp>
          <p:nvGrpSpPr>
            <p:cNvPr id="32" name="Group 31">
              <a:extLst>
                <a:ext uri="{FF2B5EF4-FFF2-40B4-BE49-F238E27FC236}">
                  <a16:creationId xmlns:a16="http://schemas.microsoft.com/office/drawing/2014/main" id="{14FA414F-CB6D-5CBD-DDC3-0DB4C17237AD}"/>
                </a:ext>
              </a:extLst>
            </p:cNvPr>
            <p:cNvGrpSpPr/>
            <p:nvPr/>
          </p:nvGrpSpPr>
          <p:grpSpPr>
            <a:xfrm>
              <a:off x="6209104" y="5089441"/>
              <a:ext cx="3572359" cy="1576063"/>
              <a:chOff x="4237539" y="314729"/>
              <a:chExt cx="3572359" cy="1576063"/>
            </a:xfrm>
          </p:grpSpPr>
          <p:sp>
            <p:nvSpPr>
              <p:cNvPr id="33" name="Rectangle: Rounded Corners 32">
                <a:extLst>
                  <a:ext uri="{FF2B5EF4-FFF2-40B4-BE49-F238E27FC236}">
                    <a16:creationId xmlns:a16="http://schemas.microsoft.com/office/drawing/2014/main" id="{300DD5EF-573C-799B-6616-1904A9C2EA72}"/>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TextBox 33">
                <a:extLst>
                  <a:ext uri="{FF2B5EF4-FFF2-40B4-BE49-F238E27FC236}">
                    <a16:creationId xmlns:a16="http://schemas.microsoft.com/office/drawing/2014/main" id="{014F8C80-2186-B58B-0F3A-BAAC09D562BE}"/>
                  </a:ext>
                </a:extLst>
              </p:cNvPr>
              <p:cNvSpPr txBox="1"/>
              <p:nvPr/>
            </p:nvSpPr>
            <p:spPr>
              <a:xfrm>
                <a:off x="4237539" y="1229130"/>
                <a:ext cx="3572359" cy="338554"/>
              </a:xfrm>
              <a:prstGeom prst="rect">
                <a:avLst/>
              </a:prstGeom>
              <a:noFill/>
            </p:spPr>
            <p:txBody>
              <a:bodyPr wrap="square">
                <a:spAutoFit/>
              </a:bodyPr>
              <a:lstStyle/>
              <a:p>
                <a:pPr algn="ctr"/>
                <a:r>
                  <a:rPr lang="en-CA" sz="1600" b="1" dirty="0"/>
                  <a:t>Community building and organizing</a:t>
                </a:r>
              </a:p>
            </p:txBody>
          </p:sp>
          <p:pic>
            <p:nvPicPr>
              <p:cNvPr id="35" name="Graphic 34" descr="Users with solid fill">
                <a:extLst>
                  <a:ext uri="{FF2B5EF4-FFF2-40B4-BE49-F238E27FC236}">
                    <a16:creationId xmlns:a16="http://schemas.microsoft.com/office/drawing/2014/main" id="{DFE0967F-0942-14B4-348F-D337355134F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66518" y="314730"/>
                <a:ext cx="914400" cy="914400"/>
              </a:xfrm>
              <a:prstGeom prst="rect">
                <a:avLst/>
              </a:prstGeom>
            </p:spPr>
          </p:pic>
        </p:grpSp>
      </p:grpSp>
      <p:grpSp>
        <p:nvGrpSpPr>
          <p:cNvPr id="45" name="Group 44">
            <a:extLst>
              <a:ext uri="{FF2B5EF4-FFF2-40B4-BE49-F238E27FC236}">
                <a16:creationId xmlns:a16="http://schemas.microsoft.com/office/drawing/2014/main" id="{76E2F0D0-8575-58F8-EB3E-CC79884FCE73}"/>
              </a:ext>
            </a:extLst>
          </p:cNvPr>
          <p:cNvGrpSpPr/>
          <p:nvPr/>
        </p:nvGrpSpPr>
        <p:grpSpPr>
          <a:xfrm>
            <a:off x="511254" y="3106073"/>
            <a:ext cx="11169491" cy="1579119"/>
            <a:chOff x="511255" y="3390063"/>
            <a:chExt cx="11169491" cy="1579119"/>
          </a:xfrm>
        </p:grpSpPr>
        <p:grpSp>
          <p:nvGrpSpPr>
            <p:cNvPr id="20" name="Group 19">
              <a:extLst>
                <a:ext uri="{FF2B5EF4-FFF2-40B4-BE49-F238E27FC236}">
                  <a16:creationId xmlns:a16="http://schemas.microsoft.com/office/drawing/2014/main" id="{82D3BA4D-D69E-8C6E-56AC-45D9F84CC0F0}"/>
                </a:ext>
              </a:extLst>
            </p:cNvPr>
            <p:cNvGrpSpPr/>
            <p:nvPr/>
          </p:nvGrpSpPr>
          <p:grpSpPr>
            <a:xfrm>
              <a:off x="511255" y="3393119"/>
              <a:ext cx="3572359" cy="1576063"/>
              <a:chOff x="4237539" y="314729"/>
              <a:chExt cx="3572359" cy="1576063"/>
            </a:xfrm>
          </p:grpSpPr>
          <p:sp>
            <p:nvSpPr>
              <p:cNvPr id="21" name="Rectangle: Rounded Corners 20">
                <a:extLst>
                  <a:ext uri="{FF2B5EF4-FFF2-40B4-BE49-F238E27FC236}">
                    <a16:creationId xmlns:a16="http://schemas.microsoft.com/office/drawing/2014/main" id="{0FC10012-1DE6-0313-803A-C71CA1CF28F5}"/>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10ED8917-B55F-A01F-874C-B77A1E7C523B}"/>
                  </a:ext>
                </a:extLst>
              </p:cNvPr>
              <p:cNvSpPr txBox="1"/>
              <p:nvPr/>
            </p:nvSpPr>
            <p:spPr>
              <a:xfrm>
                <a:off x="4237539" y="1229130"/>
                <a:ext cx="3572359" cy="338554"/>
              </a:xfrm>
              <a:prstGeom prst="rect">
                <a:avLst/>
              </a:prstGeom>
              <a:noFill/>
            </p:spPr>
            <p:txBody>
              <a:bodyPr wrap="square">
                <a:spAutoFit/>
              </a:bodyPr>
              <a:lstStyle/>
              <a:p>
                <a:pPr algn="ctr"/>
                <a:r>
                  <a:rPr lang="en-CA" sz="1600" b="1" dirty="0"/>
                  <a:t>Safeguard against manipulation</a:t>
                </a:r>
              </a:p>
            </p:txBody>
          </p:sp>
          <p:pic>
            <p:nvPicPr>
              <p:cNvPr id="23" name="Graphic 22" descr="Puppet with solid fill">
                <a:extLst>
                  <a:ext uri="{FF2B5EF4-FFF2-40B4-BE49-F238E27FC236}">
                    <a16:creationId xmlns:a16="http://schemas.microsoft.com/office/drawing/2014/main" id="{323C370A-C4D8-B3BC-5D19-CB97C14A5C3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26479" y="368243"/>
                <a:ext cx="794478" cy="794478"/>
              </a:xfrm>
              <a:prstGeom prst="rect">
                <a:avLst/>
              </a:prstGeom>
            </p:spPr>
          </p:pic>
        </p:grpSp>
        <p:grpSp>
          <p:nvGrpSpPr>
            <p:cNvPr id="24" name="Group 23">
              <a:extLst>
                <a:ext uri="{FF2B5EF4-FFF2-40B4-BE49-F238E27FC236}">
                  <a16:creationId xmlns:a16="http://schemas.microsoft.com/office/drawing/2014/main" id="{4A8719B3-157B-5FED-4219-81CA6EDE1A6B}"/>
                </a:ext>
              </a:extLst>
            </p:cNvPr>
            <p:cNvGrpSpPr/>
            <p:nvPr/>
          </p:nvGrpSpPr>
          <p:grpSpPr>
            <a:xfrm>
              <a:off x="4309821" y="3390064"/>
              <a:ext cx="3572359" cy="1576063"/>
              <a:chOff x="4237539" y="314729"/>
              <a:chExt cx="3572359" cy="1576063"/>
            </a:xfrm>
          </p:grpSpPr>
          <p:sp>
            <p:nvSpPr>
              <p:cNvPr id="25" name="Rectangle: Rounded Corners 24">
                <a:extLst>
                  <a:ext uri="{FF2B5EF4-FFF2-40B4-BE49-F238E27FC236}">
                    <a16:creationId xmlns:a16="http://schemas.microsoft.com/office/drawing/2014/main" id="{07CA534F-9775-639F-7FF5-4EFD24A8EEEE}"/>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DBEA228C-33AB-77C1-DC7B-2A3657FD1EF6}"/>
                  </a:ext>
                </a:extLst>
              </p:cNvPr>
              <p:cNvSpPr txBox="1"/>
              <p:nvPr/>
            </p:nvSpPr>
            <p:spPr>
              <a:xfrm>
                <a:off x="4237539" y="1229130"/>
                <a:ext cx="3572359" cy="584775"/>
              </a:xfrm>
              <a:prstGeom prst="rect">
                <a:avLst/>
              </a:prstGeom>
              <a:noFill/>
            </p:spPr>
            <p:txBody>
              <a:bodyPr wrap="square">
                <a:spAutoFit/>
              </a:bodyPr>
              <a:lstStyle/>
              <a:p>
                <a:pPr algn="ctr"/>
                <a:r>
                  <a:rPr lang="en-US" sz="1600" b="1" dirty="0"/>
                  <a:t>Safeguard against dehumanization and inequitable outcomes</a:t>
                </a:r>
                <a:endParaRPr lang="en-CA" sz="1600" b="1" dirty="0"/>
              </a:p>
            </p:txBody>
          </p:sp>
          <p:pic>
            <p:nvPicPr>
              <p:cNvPr id="27" name="Graphic 26" descr="Weights Uneven with solid fill">
                <a:extLst>
                  <a:ext uri="{FF2B5EF4-FFF2-40B4-BE49-F238E27FC236}">
                    <a16:creationId xmlns:a16="http://schemas.microsoft.com/office/drawing/2014/main" id="{17277DFF-1793-4888-B629-BE8A636E14C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566518" y="314730"/>
                <a:ext cx="914400" cy="914400"/>
              </a:xfrm>
              <a:prstGeom prst="rect">
                <a:avLst/>
              </a:prstGeom>
            </p:spPr>
          </p:pic>
        </p:grpSp>
        <p:grpSp>
          <p:nvGrpSpPr>
            <p:cNvPr id="36" name="Group 35">
              <a:extLst>
                <a:ext uri="{FF2B5EF4-FFF2-40B4-BE49-F238E27FC236}">
                  <a16:creationId xmlns:a16="http://schemas.microsoft.com/office/drawing/2014/main" id="{31AC1856-DB35-E8BA-F05F-A09F9B33255C}"/>
                </a:ext>
              </a:extLst>
            </p:cNvPr>
            <p:cNvGrpSpPr/>
            <p:nvPr/>
          </p:nvGrpSpPr>
          <p:grpSpPr>
            <a:xfrm>
              <a:off x="8108387" y="3390063"/>
              <a:ext cx="3572359" cy="1576063"/>
              <a:chOff x="4237539" y="314729"/>
              <a:chExt cx="3572359" cy="1576063"/>
            </a:xfrm>
          </p:grpSpPr>
          <p:sp>
            <p:nvSpPr>
              <p:cNvPr id="37" name="Rectangle: Rounded Corners 36">
                <a:extLst>
                  <a:ext uri="{FF2B5EF4-FFF2-40B4-BE49-F238E27FC236}">
                    <a16:creationId xmlns:a16="http://schemas.microsoft.com/office/drawing/2014/main" id="{0BE16EE1-42FE-E8ED-5A9C-4ECC551200D6}"/>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a:extLst>
                  <a:ext uri="{FF2B5EF4-FFF2-40B4-BE49-F238E27FC236}">
                    <a16:creationId xmlns:a16="http://schemas.microsoft.com/office/drawing/2014/main" id="{34549800-503E-F9BD-D002-C4849344444C}"/>
                  </a:ext>
                </a:extLst>
              </p:cNvPr>
              <p:cNvSpPr txBox="1"/>
              <p:nvPr/>
            </p:nvSpPr>
            <p:spPr>
              <a:xfrm>
                <a:off x="4237539" y="1229130"/>
                <a:ext cx="3572359" cy="338554"/>
              </a:xfrm>
              <a:prstGeom prst="rect">
                <a:avLst/>
              </a:prstGeom>
              <a:noFill/>
            </p:spPr>
            <p:txBody>
              <a:bodyPr wrap="square">
                <a:spAutoFit/>
              </a:bodyPr>
              <a:lstStyle/>
              <a:p>
                <a:pPr algn="ctr"/>
                <a:r>
                  <a:rPr lang="en-CA" sz="1600" b="1" dirty="0"/>
                  <a:t>Promote emancipatory pedagogy</a:t>
                </a:r>
              </a:p>
            </p:txBody>
          </p:sp>
          <p:pic>
            <p:nvPicPr>
              <p:cNvPr id="39" name="Graphic 38" descr="Classroom with solid fill">
                <a:extLst>
                  <a:ext uri="{FF2B5EF4-FFF2-40B4-BE49-F238E27FC236}">
                    <a16:creationId xmlns:a16="http://schemas.microsoft.com/office/drawing/2014/main" id="{DBD3B08C-93C6-99B7-1A80-8BC79A78A9B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566518" y="314730"/>
                <a:ext cx="914400" cy="914400"/>
              </a:xfrm>
              <a:prstGeom prst="rect">
                <a:avLst/>
              </a:prstGeom>
            </p:spPr>
          </p:pic>
        </p:grpSp>
      </p:grpSp>
      <p:sp>
        <p:nvSpPr>
          <p:cNvPr id="47" name="TextBox 46">
            <a:extLst>
              <a:ext uri="{FF2B5EF4-FFF2-40B4-BE49-F238E27FC236}">
                <a16:creationId xmlns:a16="http://schemas.microsoft.com/office/drawing/2014/main" id="{495DF3D7-739B-7D88-04BB-3DF02BD61EB7}"/>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17"/>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2584632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F556-322F-BDC5-0081-F47D2DED2AEF}"/>
              </a:ext>
            </a:extLst>
          </p:cNvPr>
          <p:cNvSpPr>
            <a:spLocks noGrp="1"/>
          </p:cNvSpPr>
          <p:nvPr>
            <p:ph type="title"/>
          </p:nvPr>
        </p:nvSpPr>
        <p:spPr/>
        <p:txBody>
          <a:bodyPr>
            <a:normAutofit/>
          </a:bodyPr>
          <a:lstStyle/>
          <a:p>
            <a:r>
              <a:rPr lang="en-CA" sz="3600" dirty="0"/>
              <a:t>Search result pages as sites of emancipatory pedagogy</a:t>
            </a:r>
          </a:p>
        </p:txBody>
      </p:sp>
      <p:pic>
        <p:nvPicPr>
          <p:cNvPr id="4" name="Picture 2">
            <a:extLst>
              <a:ext uri="{FF2B5EF4-FFF2-40B4-BE49-F238E27FC236}">
                <a16:creationId xmlns:a16="http://schemas.microsoft.com/office/drawing/2014/main" id="{0995EC03-37D2-72AB-BF18-80D7B2A34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00" y="2123172"/>
            <a:ext cx="5589308" cy="353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DA6DA-3707-C463-29AB-DB2C47EE2063}"/>
              </a:ext>
            </a:extLst>
          </p:cNvPr>
          <p:cNvSpPr txBox="1"/>
          <p:nvPr/>
        </p:nvSpPr>
        <p:spPr>
          <a:xfrm>
            <a:off x="7098223" y="1997199"/>
            <a:ext cx="4014177"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Instead of trying to algorithmically fix under-representation of women and people of color in image search results for occupational roles, can we reclaim that digital space as a site of resistance and emancipatory pedagogy by allowing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feminist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queer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anti-racist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scholars, activists, and artists to create experiences that teach the history of these movements and struggles?</a:t>
            </a:r>
            <a:endPar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6D0AA35-FB4D-794A-6064-787EC3EBD3D4}"/>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3761247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C3C2715-85D1-C2A8-29BD-C4A11B63B111}"/>
              </a:ext>
            </a:extLst>
          </p:cNvPr>
          <p:cNvSpPr>
            <a:spLocks noGrp="1"/>
          </p:cNvSpPr>
          <p:nvPr>
            <p:ph type="title"/>
          </p:nvPr>
        </p:nvSpPr>
        <p:spPr>
          <a:xfrm>
            <a:off x="640080" y="1243013"/>
            <a:ext cx="3855720" cy="4371974"/>
          </a:xfrm>
        </p:spPr>
        <p:txBody>
          <a:bodyPr>
            <a:normAutofit/>
          </a:bodyPr>
          <a:lstStyle/>
          <a:p>
            <a:r>
              <a:rPr lang="en-CA" sz="3600">
                <a:solidFill>
                  <a:schemeClr val="tx2"/>
                </a:solidFill>
              </a:rPr>
              <a:t>Research agenda for decentralized IR</a:t>
            </a:r>
          </a:p>
        </p:txBody>
      </p:sp>
      <p:sp>
        <p:nvSpPr>
          <p:cNvPr id="3" name="Content Placeholder 2">
            <a:extLst>
              <a:ext uri="{FF2B5EF4-FFF2-40B4-BE49-F238E27FC236}">
                <a16:creationId xmlns:a16="http://schemas.microsoft.com/office/drawing/2014/main" id="{3194BC8D-5FBA-4A8A-F1C2-52A60F14F48D}"/>
              </a:ext>
            </a:extLst>
          </p:cNvPr>
          <p:cNvSpPr>
            <a:spLocks noGrp="1"/>
          </p:cNvSpPr>
          <p:nvPr>
            <p:ph idx="1"/>
          </p:nvPr>
        </p:nvSpPr>
        <p:spPr>
          <a:xfrm>
            <a:off x="5661965" y="460858"/>
            <a:ext cx="5954573" cy="4425696"/>
          </a:xfrm>
        </p:spPr>
        <p:txBody>
          <a:bodyPr anchor="t">
            <a:normAutofit/>
          </a:bodyPr>
          <a:lstStyle/>
          <a:p>
            <a:pPr>
              <a:lnSpc>
                <a:spcPct val="110000"/>
              </a:lnSpc>
              <a:spcBef>
                <a:spcPts val="1800"/>
              </a:spcBef>
              <a:buFont typeface="Wingdings" panose="05000000000000000000" pitchFamily="2" charset="2"/>
              <a:buChar char="q"/>
            </a:pPr>
            <a:r>
              <a:rPr lang="en-US" sz="1800" i="1" dirty="0">
                <a:solidFill>
                  <a:schemeClr val="tx2"/>
                </a:solidFill>
              </a:rPr>
              <a:t>How do we safeguard against authoritarian capture of the platform?</a:t>
            </a:r>
          </a:p>
          <a:p>
            <a:pPr>
              <a:lnSpc>
                <a:spcPct val="110000"/>
              </a:lnSpc>
              <a:spcBef>
                <a:spcPts val="1800"/>
              </a:spcBef>
              <a:buFont typeface="Wingdings" panose="05000000000000000000" pitchFamily="2" charset="2"/>
              <a:buChar char="q"/>
            </a:pPr>
            <a:r>
              <a:rPr lang="en-US" sz="1800" i="1" dirty="0">
                <a:solidFill>
                  <a:schemeClr val="tx2"/>
                </a:solidFill>
              </a:rPr>
              <a:t>How do we safeguard against authoritarian actors blocking user access to the platform?</a:t>
            </a:r>
          </a:p>
          <a:p>
            <a:pPr>
              <a:lnSpc>
                <a:spcPct val="110000"/>
              </a:lnSpc>
              <a:spcBef>
                <a:spcPts val="1800"/>
              </a:spcBef>
              <a:buFont typeface="Wingdings" panose="05000000000000000000" pitchFamily="2" charset="2"/>
              <a:buChar char="q"/>
            </a:pPr>
            <a:r>
              <a:rPr lang="en-US" sz="1800" i="1" dirty="0">
                <a:solidFill>
                  <a:schemeClr val="tx2"/>
                </a:solidFill>
              </a:rPr>
              <a:t>How do we encourage epistemic justice for marginalized communities and design the platform from the margins?</a:t>
            </a:r>
          </a:p>
          <a:p>
            <a:pPr>
              <a:lnSpc>
                <a:spcPct val="110000"/>
              </a:lnSpc>
              <a:spcBef>
                <a:spcPts val="1800"/>
              </a:spcBef>
              <a:buFont typeface="Wingdings" panose="05000000000000000000" pitchFamily="2" charset="2"/>
              <a:buChar char="q"/>
            </a:pPr>
            <a:r>
              <a:rPr lang="en-US" sz="1800" i="1" dirty="0">
                <a:solidFill>
                  <a:schemeClr val="tx2"/>
                </a:solidFill>
              </a:rPr>
              <a:t>How should the platform be (democratically) governed and moderated?</a:t>
            </a:r>
          </a:p>
          <a:p>
            <a:pPr>
              <a:lnSpc>
                <a:spcPct val="110000"/>
              </a:lnSpc>
              <a:spcBef>
                <a:spcPts val="1800"/>
              </a:spcBef>
              <a:buFont typeface="Wingdings" panose="05000000000000000000" pitchFamily="2" charset="2"/>
              <a:buChar char="q"/>
            </a:pPr>
            <a:r>
              <a:rPr lang="en-US" sz="1800" i="1" dirty="0">
                <a:solidFill>
                  <a:schemeClr val="tx2"/>
                </a:solidFill>
              </a:rPr>
              <a:t>How do we safeguard against capitalist extraction / cooption?</a:t>
            </a:r>
          </a:p>
        </p:txBody>
      </p:sp>
      <p:pic>
        <p:nvPicPr>
          <p:cNvPr id="4" name="Picture 3">
            <a:extLst>
              <a:ext uri="{FF2B5EF4-FFF2-40B4-BE49-F238E27FC236}">
                <a16:creationId xmlns:a16="http://schemas.microsoft.com/office/drawing/2014/main" id="{1E66F204-27A7-9DFB-A4F5-78327721F0C2}"/>
              </a:ext>
            </a:extLst>
          </p:cNvPr>
          <p:cNvPicPr>
            <a:picLocks noChangeAspect="1"/>
          </p:cNvPicPr>
          <p:nvPr/>
        </p:nvPicPr>
        <p:blipFill>
          <a:blip r:embed="rId2"/>
          <a:srcRect l="1025" t="2863" r="581" b="2166"/>
          <a:stretch>
            <a:fillRect/>
          </a:stretch>
        </p:blipFill>
        <p:spPr>
          <a:xfrm>
            <a:off x="5471905" y="5747568"/>
            <a:ext cx="4058023" cy="111195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0DA04C6-2CA8-1430-6738-18C2BB14B32E}"/>
              </a:ext>
            </a:extLst>
          </p:cNvPr>
          <p:cNvSpPr txBox="1"/>
          <p:nvPr/>
        </p:nvSpPr>
        <p:spPr>
          <a:xfrm>
            <a:off x="5471905" y="5461619"/>
            <a:ext cx="4059798" cy="276999"/>
          </a:xfrm>
          <a:prstGeom prst="rect">
            <a:avLst/>
          </a:prstGeom>
          <a:noFill/>
        </p:spPr>
        <p:txBody>
          <a:bodyPr wrap="square">
            <a:spAutoFit/>
          </a:bodyPr>
          <a:lstStyle/>
          <a:p>
            <a:pPr algn="ctr"/>
            <a:r>
              <a:rPr lang="en-CA" sz="1200" dirty="0">
                <a:hlinkClick r:id="rId3"/>
              </a:rPr>
              <a:t>https://www.techpolicy.press/the-whiteness-of-mastodon/</a:t>
            </a:r>
            <a:endParaRPr lang="en-CA" sz="1200" dirty="0"/>
          </a:p>
        </p:txBody>
      </p:sp>
      <p:pic>
        <p:nvPicPr>
          <p:cNvPr id="6" name="Picture 4" descr="Custodians of the Internet: Platforms, Content Moderation, and the Hidden  Decisions That Shape Social Media by Tarleton Gillespie | Goodreads">
            <a:extLst>
              <a:ext uri="{FF2B5EF4-FFF2-40B4-BE49-F238E27FC236}">
                <a16:creationId xmlns:a16="http://schemas.microsoft.com/office/drawing/2014/main" id="{906C22B9-B397-F006-C59C-99D1D55EE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74" y="4287599"/>
            <a:ext cx="1735615" cy="257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8623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12" name="Picture 11" descr="A collage of different books&#10;&#10;AI-generated content may be incorrect.">
            <a:extLst>
              <a:ext uri="{FF2B5EF4-FFF2-40B4-BE49-F238E27FC236}">
                <a16:creationId xmlns:a16="http://schemas.microsoft.com/office/drawing/2014/main" id="{6F20EE1E-68AC-B74D-B307-828F7701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886" y="1974107"/>
            <a:ext cx="5850740" cy="19437684"/>
          </a:xfrm>
          <a:prstGeom prst="rect">
            <a:avLst/>
          </a:prstGeom>
        </p:spPr>
      </p:pic>
      <p:sp>
        <p:nvSpPr>
          <p:cNvPr id="13" name="TextBox 12">
            <a:extLst>
              <a:ext uri="{FF2B5EF4-FFF2-40B4-BE49-F238E27FC236}">
                <a16:creationId xmlns:a16="http://schemas.microsoft.com/office/drawing/2014/main" id="{B20FA365-4812-8A99-2524-C8B9E422451B}"/>
              </a:ext>
            </a:extLst>
          </p:cNvPr>
          <p:cNvSpPr txBox="1"/>
          <p:nvPr/>
        </p:nvSpPr>
        <p:spPr>
          <a:xfrm>
            <a:off x="468173" y="6061622"/>
            <a:ext cx="4513478" cy="369332"/>
          </a:xfrm>
          <a:prstGeom prst="rect">
            <a:avLst/>
          </a:prstGeom>
          <a:noFill/>
        </p:spPr>
        <p:txBody>
          <a:bodyPr wrap="square">
            <a:spAutoFit/>
          </a:bodyPr>
          <a:lstStyle/>
          <a:p>
            <a:pPr algn="r"/>
            <a:r>
              <a:rPr lang="en-US" dirty="0">
                <a:hlinkClick r:id="rId3"/>
              </a:rPr>
              <a:t>https://bhaskar-mitra.github.io/reading/</a:t>
            </a:r>
            <a:r>
              <a:rPr lang="en-US" dirty="0"/>
              <a:t>   </a:t>
            </a:r>
            <a:r>
              <a:rPr lang="en-US" dirty="0">
                <a:sym typeface="Wingdings" panose="05000000000000000000" pitchFamily="2" charset="2"/>
              </a:rPr>
              <a:t></a:t>
            </a:r>
            <a:endParaRPr lang="en-CA" dirty="0"/>
          </a:p>
        </p:txBody>
      </p:sp>
    </p:spTree>
    <p:extLst>
      <p:ext uri="{BB962C8B-B14F-4D97-AF65-F5344CB8AC3E}">
        <p14:creationId xmlns:p14="http://schemas.microsoft.com/office/powerpoint/2010/main" val="3293500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pic>
        <p:nvPicPr>
          <p:cNvPr id="12" name="Picture 11" descr="A collage of different books&#10;&#10;AI-generated content may be incorrect.">
            <a:extLst>
              <a:ext uri="{FF2B5EF4-FFF2-40B4-BE49-F238E27FC236}">
                <a16:creationId xmlns:a16="http://schemas.microsoft.com/office/drawing/2014/main" id="{9A82828E-110C-E3EF-06EB-FDC8F6F7E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886" y="-12577114"/>
            <a:ext cx="5850740" cy="19437684"/>
          </a:xfrm>
          <a:prstGeom prst="rect">
            <a:avLst/>
          </a:prstGeom>
        </p:spPr>
      </p:pic>
      <p:sp>
        <p:nvSpPr>
          <p:cNvPr id="6" name="TextBox 5">
            <a:extLst>
              <a:ext uri="{FF2B5EF4-FFF2-40B4-BE49-F238E27FC236}">
                <a16:creationId xmlns:a16="http://schemas.microsoft.com/office/drawing/2014/main" id="{E1E6AE6C-5158-229F-A0BE-0D2A12E2AA74}"/>
              </a:ext>
            </a:extLst>
          </p:cNvPr>
          <p:cNvSpPr txBox="1"/>
          <p:nvPr/>
        </p:nvSpPr>
        <p:spPr>
          <a:xfrm>
            <a:off x="468173" y="6061622"/>
            <a:ext cx="4513478" cy="369332"/>
          </a:xfrm>
          <a:prstGeom prst="rect">
            <a:avLst/>
          </a:prstGeom>
          <a:noFill/>
        </p:spPr>
        <p:txBody>
          <a:bodyPr wrap="square">
            <a:spAutoFit/>
          </a:bodyPr>
          <a:lstStyle/>
          <a:p>
            <a:pPr algn="r"/>
            <a:r>
              <a:rPr lang="en-US" dirty="0">
                <a:hlinkClick r:id="rId3"/>
              </a:rPr>
              <a:t>https://bhaskar-mitra.github.io/reading/</a:t>
            </a:r>
            <a:r>
              <a:rPr lang="en-US" dirty="0"/>
              <a:t>   </a:t>
            </a:r>
            <a:r>
              <a:rPr lang="en-US" dirty="0">
                <a:sym typeface="Wingdings" panose="05000000000000000000" pitchFamily="2" charset="2"/>
              </a:rPr>
              <a:t></a:t>
            </a:r>
            <a:endParaRPr lang="en-CA" dirty="0"/>
          </a:p>
        </p:txBody>
      </p:sp>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undhati Roy - Unvoiced Media and Entertainment">
            <a:extLst>
              <a:ext uri="{FF2B5EF4-FFF2-40B4-BE49-F238E27FC236}">
                <a16:creationId xmlns:a16="http://schemas.microsoft.com/office/drawing/2014/main" id="{60AD21B0-D3D5-3E1B-56A5-E118205A2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70" r="1" b="33720"/>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8780349-CB69-66E6-1E4C-5364DE321124}"/>
              </a:ext>
            </a:extLst>
          </p:cNvPr>
          <p:cNvSpPr txBox="1">
            <a:spLocks/>
          </p:cNvSpPr>
          <p:nvPr/>
        </p:nvSpPr>
        <p:spPr>
          <a:xfrm>
            <a:off x="7600493" y="2560318"/>
            <a:ext cx="4310396" cy="24265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chemeClr val="bg1"/>
                </a:solidFill>
              </a:rPr>
              <a:t>“</a:t>
            </a:r>
            <a:r>
              <a:rPr lang="en-US" sz="3200" i="1" dirty="0">
                <a:solidFill>
                  <a:schemeClr val="bg1"/>
                </a:solidFill>
              </a:rPr>
              <a:t>Another world is not only possible, she is on her way. On a quiet day, I can hear her breathing.</a:t>
            </a:r>
            <a:r>
              <a:rPr lang="en-US" sz="3200" dirty="0">
                <a:solidFill>
                  <a:schemeClr val="bg1"/>
                </a:solidFill>
              </a:rPr>
              <a:t>”</a:t>
            </a:r>
          </a:p>
        </p:txBody>
      </p:sp>
      <p:sp>
        <p:nvSpPr>
          <p:cNvPr id="8" name="Text Placeholder 3">
            <a:extLst>
              <a:ext uri="{FF2B5EF4-FFF2-40B4-BE49-F238E27FC236}">
                <a16:creationId xmlns:a16="http://schemas.microsoft.com/office/drawing/2014/main" id="{4A1CBF2A-5C33-D7E6-A43B-74FC62AB1AC3}"/>
              </a:ext>
            </a:extLst>
          </p:cNvPr>
          <p:cNvSpPr txBox="1">
            <a:spLocks/>
          </p:cNvSpPr>
          <p:nvPr/>
        </p:nvSpPr>
        <p:spPr>
          <a:xfrm>
            <a:off x="7600491" y="5123358"/>
            <a:ext cx="4310397"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solidFill>
                  <a:schemeClr val="bg1"/>
                </a:solidFill>
              </a:rPr>
              <a:t>– Arundhati Roy</a:t>
            </a:r>
          </a:p>
        </p:txBody>
      </p:sp>
    </p:spTree>
    <p:extLst>
      <p:ext uri="{BB962C8B-B14F-4D97-AF65-F5344CB8AC3E}">
        <p14:creationId xmlns:p14="http://schemas.microsoft.com/office/powerpoint/2010/main" val="2099857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ECB4-625B-22DE-F698-C9CAC7A2DC72}"/>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56DC6DEE-A943-AACB-7142-60ECE7E72C56}"/>
              </a:ext>
            </a:extLst>
          </p:cNvPr>
          <p:cNvSpPr>
            <a:spLocks noGrp="1"/>
          </p:cNvSpPr>
          <p:nvPr>
            <p:ph type="title"/>
          </p:nvPr>
        </p:nvSpPr>
        <p:spPr>
          <a:xfrm>
            <a:off x="838200" y="2766219"/>
            <a:ext cx="10515600" cy="1325563"/>
          </a:xfrm>
        </p:spPr>
        <p:txBody>
          <a:bodyPr/>
          <a:lstStyle/>
          <a:p>
            <a:pPr algn="ctr"/>
            <a:r>
              <a:rPr lang="en-CA" dirty="0"/>
              <a:t>THANK YOU</a:t>
            </a:r>
          </a:p>
        </p:txBody>
      </p:sp>
      <p:sp>
        <p:nvSpPr>
          <p:cNvPr id="17" name="TextBox 16">
            <a:extLst>
              <a:ext uri="{FF2B5EF4-FFF2-40B4-BE49-F238E27FC236}">
                <a16:creationId xmlns:a16="http://schemas.microsoft.com/office/drawing/2014/main" id="{4183E9F2-63D5-0BCE-F969-4D90B2D2E759}"/>
              </a:ext>
            </a:extLst>
          </p:cNvPr>
          <p:cNvSpPr txBox="1"/>
          <p:nvPr/>
        </p:nvSpPr>
        <p:spPr>
          <a:xfrm>
            <a:off x="98027" y="6355101"/>
            <a:ext cx="3712833" cy="369332"/>
          </a:xfrm>
          <a:prstGeom prst="rect">
            <a:avLst/>
          </a:prstGeom>
          <a:noFill/>
        </p:spPr>
        <p:txBody>
          <a:bodyPr wrap="square" rtlCol="0">
            <a:spAutoFit/>
          </a:bodyPr>
          <a:lstStyle/>
          <a:p>
            <a:r>
              <a:rPr lang="en-CA" dirty="0">
                <a:latin typeface="Aptos SemiBold" panose="020B0004020202020204" pitchFamily="34" charset="0"/>
              </a:rPr>
              <a:t>Abolish Big Tech. Free Palestine.</a:t>
            </a:r>
          </a:p>
        </p:txBody>
      </p:sp>
      <p:grpSp>
        <p:nvGrpSpPr>
          <p:cNvPr id="8" name="Group 7">
            <a:extLst>
              <a:ext uri="{FF2B5EF4-FFF2-40B4-BE49-F238E27FC236}">
                <a16:creationId xmlns:a16="http://schemas.microsoft.com/office/drawing/2014/main" id="{54117BE3-30C4-5077-22D5-95B40B2EA358}"/>
              </a:ext>
            </a:extLst>
          </p:cNvPr>
          <p:cNvGrpSpPr/>
          <p:nvPr/>
        </p:nvGrpSpPr>
        <p:grpSpPr>
          <a:xfrm>
            <a:off x="10269262" y="281099"/>
            <a:ext cx="1747977" cy="2022211"/>
            <a:chOff x="201778" y="116370"/>
            <a:chExt cx="1747977" cy="2022211"/>
          </a:xfrm>
        </p:grpSpPr>
        <p:pic>
          <p:nvPicPr>
            <p:cNvPr id="10" name="Picture 9" descr="A qr code with a fist in the middle&#10;&#10;AI-generated content may be incorrect.">
              <a:extLst>
                <a:ext uri="{FF2B5EF4-FFF2-40B4-BE49-F238E27FC236}">
                  <a16:creationId xmlns:a16="http://schemas.microsoft.com/office/drawing/2014/main" id="{31CE8B1A-2467-1819-DE55-ED4E869F1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8" y="390604"/>
              <a:ext cx="1747977" cy="1747977"/>
            </a:xfrm>
            <a:prstGeom prst="rect">
              <a:avLst/>
            </a:prstGeom>
          </p:spPr>
        </p:pic>
        <p:sp>
          <p:nvSpPr>
            <p:cNvPr id="12" name="TextBox 11">
              <a:extLst>
                <a:ext uri="{FF2B5EF4-FFF2-40B4-BE49-F238E27FC236}">
                  <a16:creationId xmlns:a16="http://schemas.microsoft.com/office/drawing/2014/main" id="{406D8A90-EB80-F085-EC28-915D47B450DB}"/>
                </a:ext>
              </a:extLst>
            </p:cNvPr>
            <p:cNvSpPr txBox="1"/>
            <p:nvPr/>
          </p:nvSpPr>
          <p:spPr>
            <a:xfrm>
              <a:off x="201778" y="116370"/>
              <a:ext cx="1741820" cy="338554"/>
            </a:xfrm>
            <a:prstGeom prst="rect">
              <a:avLst/>
            </a:prstGeom>
            <a:noFill/>
          </p:spPr>
          <p:txBody>
            <a:bodyPr wrap="square" rtlCol="0" anchor="b">
              <a:spAutoFit/>
            </a:bodyPr>
            <a:lstStyle/>
            <a:p>
              <a:pPr algn="ctr"/>
              <a:r>
                <a:rPr lang="en-CA" sz="1600" dirty="0">
                  <a:latin typeface="Aptos SemiBold" panose="020B0004020202020204" pitchFamily="34" charset="0"/>
                </a:rPr>
                <a:t>Download slides</a:t>
              </a:r>
            </a:p>
          </p:txBody>
        </p:sp>
      </p:grpSp>
      <p:grpSp>
        <p:nvGrpSpPr>
          <p:cNvPr id="32" name="Group 31">
            <a:extLst>
              <a:ext uri="{FF2B5EF4-FFF2-40B4-BE49-F238E27FC236}">
                <a16:creationId xmlns:a16="http://schemas.microsoft.com/office/drawing/2014/main" id="{6AFC17FD-C56A-1BB9-629B-813379DC0939}"/>
              </a:ext>
            </a:extLst>
          </p:cNvPr>
          <p:cNvGrpSpPr/>
          <p:nvPr/>
        </p:nvGrpSpPr>
        <p:grpSpPr>
          <a:xfrm>
            <a:off x="3995884" y="6355650"/>
            <a:ext cx="8087191" cy="373356"/>
            <a:chOff x="3995884" y="6355650"/>
            <a:chExt cx="8087191" cy="373356"/>
          </a:xfrm>
        </p:grpSpPr>
        <p:grpSp>
          <p:nvGrpSpPr>
            <p:cNvPr id="24" name="Group 23">
              <a:extLst>
                <a:ext uri="{FF2B5EF4-FFF2-40B4-BE49-F238E27FC236}">
                  <a16:creationId xmlns:a16="http://schemas.microsoft.com/office/drawing/2014/main" id="{1C27A130-54C2-90DC-4391-2FA8A2BF57AF}"/>
                </a:ext>
              </a:extLst>
            </p:cNvPr>
            <p:cNvGrpSpPr/>
            <p:nvPr/>
          </p:nvGrpSpPr>
          <p:grpSpPr>
            <a:xfrm>
              <a:off x="6737013" y="6357662"/>
              <a:ext cx="2489251" cy="369332"/>
              <a:chOff x="6710352" y="6359674"/>
              <a:chExt cx="2489251" cy="369332"/>
            </a:xfrm>
          </p:grpSpPr>
          <p:sp>
            <p:nvSpPr>
              <p:cNvPr id="3" name="TextBox 2">
                <a:extLst>
                  <a:ext uri="{FF2B5EF4-FFF2-40B4-BE49-F238E27FC236}">
                    <a16:creationId xmlns:a16="http://schemas.microsoft.com/office/drawing/2014/main" id="{08DD26F4-10D8-EDF1-80D3-97A96385EF22}"/>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9" name="Picture 8">
                <a:extLst>
                  <a:ext uri="{FF2B5EF4-FFF2-40B4-BE49-F238E27FC236}">
                    <a16:creationId xmlns:a16="http://schemas.microsoft.com/office/drawing/2014/main" id="{56FEA495-21D3-B95E-331B-B351FD158FC2}"/>
                  </a:ext>
                </a:extLst>
              </p:cNvPr>
              <p:cNvPicPr>
                <a:picLocks noChangeAspect="1"/>
              </p:cNvPicPr>
              <p:nvPr/>
            </p:nvPicPr>
            <p:blipFill>
              <a:blip r:embed="rId3">
                <a:biLevel thresh="75000"/>
              </a:blip>
              <a:stretch>
                <a:fillRect/>
              </a:stretch>
            </p:blipFill>
            <p:spPr>
              <a:xfrm>
                <a:off x="6737013" y="6401803"/>
                <a:ext cx="323116" cy="286537"/>
              </a:xfrm>
              <a:prstGeom prst="rect">
                <a:avLst/>
              </a:prstGeom>
            </p:spPr>
          </p:pic>
        </p:grpSp>
        <p:grpSp>
          <p:nvGrpSpPr>
            <p:cNvPr id="25" name="Group 24">
              <a:extLst>
                <a:ext uri="{FF2B5EF4-FFF2-40B4-BE49-F238E27FC236}">
                  <a16:creationId xmlns:a16="http://schemas.microsoft.com/office/drawing/2014/main" id="{D9389842-2B4C-6789-04E0-28E096897E11}"/>
                </a:ext>
              </a:extLst>
            </p:cNvPr>
            <p:cNvGrpSpPr/>
            <p:nvPr/>
          </p:nvGrpSpPr>
          <p:grpSpPr>
            <a:xfrm>
              <a:off x="9226264" y="6359674"/>
              <a:ext cx="2856811" cy="369332"/>
              <a:chOff x="9226264" y="6359674"/>
              <a:chExt cx="2856811" cy="369332"/>
            </a:xfrm>
          </p:grpSpPr>
          <p:sp>
            <p:nvSpPr>
              <p:cNvPr id="11" name="TextBox 10">
                <a:extLst>
                  <a:ext uri="{FF2B5EF4-FFF2-40B4-BE49-F238E27FC236}">
                    <a16:creationId xmlns:a16="http://schemas.microsoft.com/office/drawing/2014/main" id="{638A372D-7C19-D4E8-C8F3-BD29930597EF}"/>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23" name="Picture 22">
                <a:extLst>
                  <a:ext uri="{FF2B5EF4-FFF2-40B4-BE49-F238E27FC236}">
                    <a16:creationId xmlns:a16="http://schemas.microsoft.com/office/drawing/2014/main" id="{1DF55682-B059-DC33-139B-68ACD0CB6EF9}"/>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226264" y="6400340"/>
                <a:ext cx="375231" cy="288000"/>
              </a:xfrm>
              <a:prstGeom prst="rect">
                <a:avLst/>
              </a:prstGeom>
            </p:spPr>
          </p:pic>
        </p:grpSp>
        <p:grpSp>
          <p:nvGrpSpPr>
            <p:cNvPr id="31" name="Group 30">
              <a:extLst>
                <a:ext uri="{FF2B5EF4-FFF2-40B4-BE49-F238E27FC236}">
                  <a16:creationId xmlns:a16="http://schemas.microsoft.com/office/drawing/2014/main" id="{D1650E56-93A1-7206-D017-379DE9C673A1}"/>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946AB68D-7299-0234-F83B-24D8EC24824C}"/>
                  </a:ext>
                </a:extLst>
              </p:cNvPr>
              <p:cNvPicPr>
                <a:picLocks noChangeAspect="1"/>
              </p:cNvPicPr>
              <p:nvPr/>
            </p:nvPicPr>
            <p:blipFill>
              <a:blip r:embed="rId6">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B947258A-0A72-F225-1DAE-CB998FECEF97}"/>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spTree>
    <p:extLst>
      <p:ext uri="{BB962C8B-B14F-4D97-AF65-F5344CB8AC3E}">
        <p14:creationId xmlns:p14="http://schemas.microsoft.com/office/powerpoint/2010/main" val="295095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9FD-D9AC-068D-C413-496E50F55F31}"/>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FE0836D-1FDA-DC90-142A-62A2AE7EB1B3}"/>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3BC88D12-B9C1-AF6D-DB83-210CDF2F12C4}"/>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8" name="Group 7">
            <a:extLst>
              <a:ext uri="{FF2B5EF4-FFF2-40B4-BE49-F238E27FC236}">
                <a16:creationId xmlns:a16="http://schemas.microsoft.com/office/drawing/2014/main" id="{D29D2E66-DE52-5CE6-73E8-AFDF1A43BC7B}"/>
              </a:ext>
            </a:extLst>
          </p:cNvPr>
          <p:cNvGrpSpPr/>
          <p:nvPr/>
        </p:nvGrpSpPr>
        <p:grpSpPr>
          <a:xfrm>
            <a:off x="2949045" y="2243296"/>
            <a:ext cx="1712557" cy="1403195"/>
            <a:chOff x="2456025" y="2335350"/>
            <a:chExt cx="1712557" cy="1403195"/>
          </a:xfrm>
        </p:grpSpPr>
        <p:pic>
          <p:nvPicPr>
            <p:cNvPr id="38" name="Picture 37" descr="A close-up of a virus&#10;&#10;AI-generated content may be incorrect.">
              <a:extLst>
                <a:ext uri="{FF2B5EF4-FFF2-40B4-BE49-F238E27FC236}">
                  <a16:creationId xmlns:a16="http://schemas.microsoft.com/office/drawing/2014/main" id="{12DCB01F-86FE-BAAF-3539-C548BAE1A11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53140" y="2335350"/>
              <a:ext cx="1118329" cy="1122987"/>
            </a:xfrm>
            <a:prstGeom prst="rect">
              <a:avLst/>
            </a:prstGeom>
          </p:spPr>
        </p:pic>
        <p:sp>
          <p:nvSpPr>
            <p:cNvPr id="44" name="TextBox 43">
              <a:extLst>
                <a:ext uri="{FF2B5EF4-FFF2-40B4-BE49-F238E27FC236}">
                  <a16:creationId xmlns:a16="http://schemas.microsoft.com/office/drawing/2014/main" id="{C35C2126-BEC1-D48E-A633-56D6EB643FEA}"/>
                </a:ext>
              </a:extLst>
            </p:cNvPr>
            <p:cNvSpPr txBox="1"/>
            <p:nvPr/>
          </p:nvSpPr>
          <p:spPr>
            <a:xfrm>
              <a:off x="2456025" y="345833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Pandemic</a:t>
              </a:r>
            </a:p>
          </p:txBody>
        </p:sp>
      </p:grpSp>
      <p:grpSp>
        <p:nvGrpSpPr>
          <p:cNvPr id="18" name="Group 17">
            <a:extLst>
              <a:ext uri="{FF2B5EF4-FFF2-40B4-BE49-F238E27FC236}">
                <a16:creationId xmlns:a16="http://schemas.microsoft.com/office/drawing/2014/main" id="{86AC1883-927E-5EA1-2682-138677789595}"/>
              </a:ext>
            </a:extLst>
          </p:cNvPr>
          <p:cNvGrpSpPr/>
          <p:nvPr/>
        </p:nvGrpSpPr>
        <p:grpSpPr>
          <a:xfrm>
            <a:off x="5769426" y="192851"/>
            <a:ext cx="6248182" cy="6472298"/>
            <a:chOff x="5769426" y="192851"/>
            <a:chExt cx="6248182" cy="6472298"/>
          </a:xfrm>
        </p:grpSpPr>
        <p:pic>
          <p:nvPicPr>
            <p:cNvPr id="4" name="Picture 3">
              <a:extLst>
                <a:ext uri="{FF2B5EF4-FFF2-40B4-BE49-F238E27FC236}">
                  <a16:creationId xmlns:a16="http://schemas.microsoft.com/office/drawing/2014/main" id="{CC28CD93-E55E-F6AE-0F95-408985A8FFBE}"/>
                </a:ext>
              </a:extLst>
            </p:cNvPr>
            <p:cNvPicPr>
              <a:picLocks noChangeAspect="1"/>
            </p:cNvPicPr>
            <p:nvPr/>
          </p:nvPicPr>
          <p:blipFill>
            <a:blip r:embed="rId7"/>
            <a:stretch>
              <a:fillRect/>
            </a:stretch>
          </p:blipFill>
          <p:spPr>
            <a:xfrm>
              <a:off x="6423482" y="634203"/>
              <a:ext cx="4503946" cy="4157758"/>
            </a:xfrm>
            <a:prstGeom prst="rect">
              <a:avLst/>
            </a:prstGeom>
            <a:ln>
              <a:solidFill>
                <a:schemeClr val="tx1">
                  <a:lumMod val="65000"/>
                  <a:lumOff val="35000"/>
                </a:schemeClr>
              </a:solidFill>
            </a:ln>
          </p:spPr>
        </p:pic>
        <p:pic>
          <p:nvPicPr>
            <p:cNvPr id="14" name="Picture 13">
              <a:extLst>
                <a:ext uri="{FF2B5EF4-FFF2-40B4-BE49-F238E27FC236}">
                  <a16:creationId xmlns:a16="http://schemas.microsoft.com/office/drawing/2014/main" id="{4227EC92-1F92-ECC8-B29C-8C36A5199C0E}"/>
                </a:ext>
              </a:extLst>
            </p:cNvPr>
            <p:cNvPicPr>
              <a:picLocks noChangeAspect="1"/>
            </p:cNvPicPr>
            <p:nvPr/>
          </p:nvPicPr>
          <p:blipFill>
            <a:blip r:embed="rId8"/>
            <a:srcRect r="21314"/>
            <a:stretch>
              <a:fillRect/>
            </a:stretch>
          </p:blipFill>
          <p:spPr>
            <a:xfrm>
              <a:off x="8782446" y="192851"/>
              <a:ext cx="3235162" cy="588129"/>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F4149993-9D2A-53A5-833B-C1FD29F42C15}"/>
                </a:ext>
              </a:extLst>
            </p:cNvPr>
            <p:cNvPicPr>
              <a:picLocks noChangeAspect="1"/>
            </p:cNvPicPr>
            <p:nvPr/>
          </p:nvPicPr>
          <p:blipFill>
            <a:blip r:embed="rId9"/>
            <a:stretch>
              <a:fillRect/>
            </a:stretch>
          </p:blipFill>
          <p:spPr>
            <a:xfrm>
              <a:off x="7733834" y="2042486"/>
              <a:ext cx="4223331" cy="670596"/>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9AC806EA-32AC-454C-D788-EAF83322CC1B}"/>
                </a:ext>
              </a:extLst>
            </p:cNvPr>
            <p:cNvPicPr>
              <a:picLocks noChangeAspect="1"/>
            </p:cNvPicPr>
            <p:nvPr/>
          </p:nvPicPr>
          <p:blipFill>
            <a:blip r:embed="rId10"/>
            <a:stretch>
              <a:fillRect/>
            </a:stretch>
          </p:blipFill>
          <p:spPr>
            <a:xfrm>
              <a:off x="5769426" y="3203468"/>
              <a:ext cx="2337889" cy="2591866"/>
            </a:xfrm>
            <a:prstGeom prst="rect">
              <a:avLst/>
            </a:prstGeom>
            <a:ln>
              <a:solidFill>
                <a:schemeClr val="tx1">
                  <a:lumMod val="65000"/>
                  <a:lumOff val="35000"/>
                </a:schemeClr>
              </a:solidFill>
            </a:ln>
          </p:spPr>
        </p:pic>
        <p:pic>
          <p:nvPicPr>
            <p:cNvPr id="12" name="Picture 11">
              <a:extLst>
                <a:ext uri="{FF2B5EF4-FFF2-40B4-BE49-F238E27FC236}">
                  <a16:creationId xmlns:a16="http://schemas.microsoft.com/office/drawing/2014/main" id="{F7103FB4-9B58-C5A6-AF31-AC05C524794F}"/>
                </a:ext>
              </a:extLst>
            </p:cNvPr>
            <p:cNvPicPr>
              <a:picLocks noChangeAspect="1"/>
            </p:cNvPicPr>
            <p:nvPr/>
          </p:nvPicPr>
          <p:blipFill>
            <a:blip r:embed="rId11"/>
            <a:stretch>
              <a:fillRect/>
            </a:stretch>
          </p:blipFill>
          <p:spPr>
            <a:xfrm>
              <a:off x="8057742" y="4287758"/>
              <a:ext cx="3955790" cy="2309722"/>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A81B3E82-4732-1652-9C62-CD4DD187CAC1}"/>
                </a:ext>
              </a:extLst>
            </p:cNvPr>
            <p:cNvPicPr>
              <a:picLocks noChangeAspect="1"/>
            </p:cNvPicPr>
            <p:nvPr/>
          </p:nvPicPr>
          <p:blipFill>
            <a:blip r:embed="rId12"/>
            <a:stretch>
              <a:fillRect/>
            </a:stretch>
          </p:blipFill>
          <p:spPr>
            <a:xfrm>
              <a:off x="6138030" y="5652923"/>
              <a:ext cx="4349955" cy="1012226"/>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308105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61C84-1EE8-B474-3079-B20C5460B6F4}"/>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89EF5D33-FA95-3FFD-83C0-7B0D0DF4979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1D56D895-D0B8-13CF-4C6A-AA6C226DDE0C}"/>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EF019A54-CE2B-7765-ACD3-8834DEBB53EE}"/>
              </a:ext>
            </a:extLst>
          </p:cNvPr>
          <p:cNvGrpSpPr/>
          <p:nvPr/>
        </p:nvGrpSpPr>
        <p:grpSpPr>
          <a:xfrm>
            <a:off x="1179291" y="3726963"/>
            <a:ext cx="1712557" cy="1403195"/>
            <a:chOff x="686271" y="3899490"/>
            <a:chExt cx="1712557" cy="1403195"/>
          </a:xfrm>
        </p:grpSpPr>
        <p:pic>
          <p:nvPicPr>
            <p:cNvPr id="37" name="Picture 8" descr="Weighing Balance: Over 81,233 Royalty-Free Licensable Stock Illustrations &amp;  Drawings | Shutterstock">
              <a:extLst>
                <a:ext uri="{FF2B5EF4-FFF2-40B4-BE49-F238E27FC236}">
                  <a16:creationId xmlns:a16="http://schemas.microsoft.com/office/drawing/2014/main" id="{478AD420-3C26-685F-C46B-E0497624702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308" y1="55357" x2="16154" y2="56429"/>
                          <a14:foregroundMark x1="86923" y1="46786" x2="65000" y2="46429"/>
                          <a14:foregroundMark x1="64231" y1="45714" x2="76538" y2="45714"/>
                        </a14:backgroundRemoval>
                      </a14:imgEffect>
                    </a14:imgLayer>
                  </a14:imgProps>
                </a:ext>
                <a:ext uri="{28A0092B-C50C-407E-A947-70E740481C1C}">
                  <a14:useLocalDpi xmlns:a14="http://schemas.microsoft.com/office/drawing/2010/main" val="0"/>
                </a:ext>
              </a:extLst>
            </a:blip>
            <a:srcRect l="7692" t="14287" r="7949" b="21904"/>
            <a:stretch>
              <a:fillRect/>
            </a:stretch>
          </p:blipFill>
          <p:spPr bwMode="auto">
            <a:xfrm>
              <a:off x="853253" y="3899490"/>
              <a:ext cx="1378594" cy="112298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AEA924E-23F2-2D7B-0CF7-30B22E9E83F5}"/>
                </a:ext>
              </a:extLst>
            </p:cNvPr>
            <p:cNvSpPr txBox="1"/>
            <p:nvPr/>
          </p:nvSpPr>
          <p:spPr>
            <a:xfrm>
              <a:off x="686271" y="502247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Global Inequity</a:t>
              </a:r>
            </a:p>
          </p:txBody>
        </p:sp>
      </p:grpSp>
      <p:grpSp>
        <p:nvGrpSpPr>
          <p:cNvPr id="42" name="Group 41">
            <a:extLst>
              <a:ext uri="{FF2B5EF4-FFF2-40B4-BE49-F238E27FC236}">
                <a16:creationId xmlns:a16="http://schemas.microsoft.com/office/drawing/2014/main" id="{8891C33D-C348-84F0-4574-E9B4A2312339}"/>
              </a:ext>
            </a:extLst>
          </p:cNvPr>
          <p:cNvGrpSpPr/>
          <p:nvPr/>
        </p:nvGrpSpPr>
        <p:grpSpPr>
          <a:xfrm>
            <a:off x="5504814" y="153751"/>
            <a:ext cx="6503862" cy="6550498"/>
            <a:chOff x="5504814" y="224327"/>
            <a:chExt cx="6503862" cy="6550498"/>
          </a:xfrm>
        </p:grpSpPr>
        <p:grpSp>
          <p:nvGrpSpPr>
            <p:cNvPr id="4" name="Group 3">
              <a:extLst>
                <a:ext uri="{FF2B5EF4-FFF2-40B4-BE49-F238E27FC236}">
                  <a16:creationId xmlns:a16="http://schemas.microsoft.com/office/drawing/2014/main" id="{669D0B78-055B-E875-ABFD-A5892089CADD}"/>
                </a:ext>
              </a:extLst>
            </p:cNvPr>
            <p:cNvGrpSpPr/>
            <p:nvPr/>
          </p:nvGrpSpPr>
          <p:grpSpPr>
            <a:xfrm>
              <a:off x="5504814" y="4936567"/>
              <a:ext cx="5603001" cy="1838258"/>
              <a:chOff x="5339114" y="5019742"/>
              <a:chExt cx="5603001" cy="1838258"/>
            </a:xfrm>
          </p:grpSpPr>
          <p:sp>
            <p:nvSpPr>
              <p:cNvPr id="20" name="Rectangle 19">
                <a:extLst>
                  <a:ext uri="{FF2B5EF4-FFF2-40B4-BE49-F238E27FC236}">
                    <a16:creationId xmlns:a16="http://schemas.microsoft.com/office/drawing/2014/main" id="{2056A205-A47B-C3AD-2D83-A7D4C6248CE4}"/>
                  </a:ext>
                </a:extLst>
              </p:cNvPr>
              <p:cNvSpPr/>
              <p:nvPr/>
            </p:nvSpPr>
            <p:spPr>
              <a:xfrm>
                <a:off x="5339114" y="5019742"/>
                <a:ext cx="5603001" cy="1838258"/>
              </a:xfrm>
              <a:prstGeom prst="rect">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1" name="Group 20">
                <a:extLst>
                  <a:ext uri="{FF2B5EF4-FFF2-40B4-BE49-F238E27FC236}">
                    <a16:creationId xmlns:a16="http://schemas.microsoft.com/office/drawing/2014/main" id="{1C2EC746-9F7C-DAD1-809A-7649F776877A}"/>
                  </a:ext>
                </a:extLst>
              </p:cNvPr>
              <p:cNvGrpSpPr/>
              <p:nvPr/>
            </p:nvGrpSpPr>
            <p:grpSpPr>
              <a:xfrm>
                <a:off x="5439078" y="5111629"/>
                <a:ext cx="5400176" cy="1650320"/>
                <a:chOff x="5439078" y="5099355"/>
                <a:chExt cx="5400176" cy="1650320"/>
              </a:xfrm>
            </p:grpSpPr>
            <p:pic>
              <p:nvPicPr>
                <p:cNvPr id="22" name="Picture 21">
                  <a:extLst>
                    <a:ext uri="{FF2B5EF4-FFF2-40B4-BE49-F238E27FC236}">
                      <a16:creationId xmlns:a16="http://schemas.microsoft.com/office/drawing/2014/main" id="{E49229D9-8F9A-6EF6-6A33-4B0C3F319D5E}"/>
                    </a:ext>
                  </a:extLst>
                </p:cNvPr>
                <p:cNvPicPr>
                  <a:picLocks noChangeAspect="1"/>
                </p:cNvPicPr>
                <p:nvPr/>
              </p:nvPicPr>
              <p:blipFill>
                <a:blip r:embed="rId7"/>
                <a:srcRect b="23874"/>
                <a:stretch>
                  <a:fillRect/>
                </a:stretch>
              </p:blipFill>
              <p:spPr>
                <a:xfrm>
                  <a:off x="5439078" y="5099355"/>
                  <a:ext cx="4275146" cy="843117"/>
                </a:xfrm>
                <a:prstGeom prst="rect">
                  <a:avLst/>
                </a:prstGeom>
                <a:ln>
                  <a:noFill/>
                </a:ln>
              </p:spPr>
            </p:pic>
            <p:pic>
              <p:nvPicPr>
                <p:cNvPr id="23" name="Picture 22">
                  <a:extLst>
                    <a:ext uri="{FF2B5EF4-FFF2-40B4-BE49-F238E27FC236}">
                      <a16:creationId xmlns:a16="http://schemas.microsoft.com/office/drawing/2014/main" id="{89E0140B-7AC5-C60D-3730-0999484EB801}"/>
                    </a:ext>
                  </a:extLst>
                </p:cNvPr>
                <p:cNvPicPr>
                  <a:picLocks noChangeAspect="1"/>
                </p:cNvPicPr>
                <p:nvPr/>
              </p:nvPicPr>
              <p:blipFill>
                <a:blip r:embed="rId8"/>
                <a:stretch>
                  <a:fillRect/>
                </a:stretch>
              </p:blipFill>
              <p:spPr>
                <a:xfrm>
                  <a:off x="5441973" y="5842663"/>
                  <a:ext cx="5397281" cy="907012"/>
                </a:xfrm>
                <a:prstGeom prst="rect">
                  <a:avLst/>
                </a:prstGeom>
              </p:spPr>
            </p:pic>
          </p:grpSp>
        </p:grpSp>
        <p:pic>
          <p:nvPicPr>
            <p:cNvPr id="12" name="Picture 11">
              <a:extLst>
                <a:ext uri="{FF2B5EF4-FFF2-40B4-BE49-F238E27FC236}">
                  <a16:creationId xmlns:a16="http://schemas.microsoft.com/office/drawing/2014/main" id="{ADFAFF15-129E-2822-2B85-A0EAB3438765}"/>
                </a:ext>
              </a:extLst>
            </p:cNvPr>
            <p:cNvPicPr>
              <a:picLocks noChangeAspect="1"/>
            </p:cNvPicPr>
            <p:nvPr/>
          </p:nvPicPr>
          <p:blipFill>
            <a:blip r:embed="rId9"/>
            <a:stretch>
              <a:fillRect/>
            </a:stretch>
          </p:blipFill>
          <p:spPr>
            <a:xfrm>
              <a:off x="5880817" y="322519"/>
              <a:ext cx="3431290" cy="2604040"/>
            </a:xfrm>
            <a:prstGeom prst="rect">
              <a:avLst/>
            </a:prstGeom>
            <a:ln>
              <a:solidFill>
                <a:schemeClr val="tx1">
                  <a:lumMod val="65000"/>
                  <a:lumOff val="35000"/>
                </a:schemeClr>
              </a:solidFill>
            </a:ln>
          </p:spPr>
        </p:pic>
        <p:grpSp>
          <p:nvGrpSpPr>
            <p:cNvPr id="30" name="Group 29">
              <a:extLst>
                <a:ext uri="{FF2B5EF4-FFF2-40B4-BE49-F238E27FC236}">
                  <a16:creationId xmlns:a16="http://schemas.microsoft.com/office/drawing/2014/main" id="{AB65C7B3-D801-B1AC-B6D2-7F508587F27D}"/>
                </a:ext>
              </a:extLst>
            </p:cNvPr>
            <p:cNvGrpSpPr/>
            <p:nvPr/>
          </p:nvGrpSpPr>
          <p:grpSpPr>
            <a:xfrm>
              <a:off x="9262898" y="224327"/>
              <a:ext cx="2549394" cy="2713202"/>
              <a:chOff x="7039910" y="2776804"/>
              <a:chExt cx="3410825" cy="3629984"/>
            </a:xfrm>
          </p:grpSpPr>
          <p:sp>
            <p:nvSpPr>
              <p:cNvPr id="31" name="Rectangle 30">
                <a:extLst>
                  <a:ext uri="{FF2B5EF4-FFF2-40B4-BE49-F238E27FC236}">
                    <a16:creationId xmlns:a16="http://schemas.microsoft.com/office/drawing/2014/main" id="{C347F625-6BA5-6854-953A-70483662B371}"/>
                  </a:ext>
                </a:extLst>
              </p:cNvPr>
              <p:cNvSpPr/>
              <p:nvPr/>
            </p:nvSpPr>
            <p:spPr>
              <a:xfrm>
                <a:off x="7039910" y="2776804"/>
                <a:ext cx="3410825" cy="3629984"/>
              </a:xfrm>
              <a:prstGeom prst="rect">
                <a:avLst/>
              </a:prstGeom>
              <a:solidFill>
                <a:schemeClr val="bg1"/>
              </a:solidFill>
              <a:ln w="95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2" name="Group 31">
                <a:extLst>
                  <a:ext uri="{FF2B5EF4-FFF2-40B4-BE49-F238E27FC236}">
                    <a16:creationId xmlns:a16="http://schemas.microsoft.com/office/drawing/2014/main" id="{A87C308B-9172-B650-8CBB-A6CBE95959C5}"/>
                  </a:ext>
                </a:extLst>
              </p:cNvPr>
              <p:cNvGrpSpPr/>
              <p:nvPr/>
            </p:nvGrpSpPr>
            <p:grpSpPr>
              <a:xfrm>
                <a:off x="7096871" y="2822237"/>
                <a:ext cx="3296902" cy="3539117"/>
                <a:chOff x="6357841" y="3542237"/>
                <a:chExt cx="3296902" cy="3539117"/>
              </a:xfrm>
            </p:grpSpPr>
            <p:pic>
              <p:nvPicPr>
                <p:cNvPr id="33" name="Picture 32">
                  <a:extLst>
                    <a:ext uri="{FF2B5EF4-FFF2-40B4-BE49-F238E27FC236}">
                      <a16:creationId xmlns:a16="http://schemas.microsoft.com/office/drawing/2014/main" id="{C50095CD-4273-D491-0450-F009402622DD}"/>
                    </a:ext>
                  </a:extLst>
                </p:cNvPr>
                <p:cNvPicPr>
                  <a:picLocks noChangeAspect="1"/>
                </p:cNvPicPr>
                <p:nvPr/>
              </p:nvPicPr>
              <p:blipFill>
                <a:blip r:embed="rId10"/>
                <a:stretch>
                  <a:fillRect/>
                </a:stretch>
              </p:blipFill>
              <p:spPr>
                <a:xfrm>
                  <a:off x="6357841" y="3542237"/>
                  <a:ext cx="3296902" cy="858809"/>
                </a:xfrm>
                <a:prstGeom prst="rect">
                  <a:avLst/>
                </a:prstGeom>
              </p:spPr>
            </p:pic>
            <p:pic>
              <p:nvPicPr>
                <p:cNvPr id="34" name="Picture 33">
                  <a:extLst>
                    <a:ext uri="{FF2B5EF4-FFF2-40B4-BE49-F238E27FC236}">
                      <a16:creationId xmlns:a16="http://schemas.microsoft.com/office/drawing/2014/main" id="{8D742B2F-E75F-C6AA-9829-17DCFFBFF99C}"/>
                    </a:ext>
                  </a:extLst>
                </p:cNvPr>
                <p:cNvPicPr>
                  <a:picLocks noChangeAspect="1"/>
                </p:cNvPicPr>
                <p:nvPr/>
              </p:nvPicPr>
              <p:blipFill>
                <a:blip r:embed="rId11"/>
                <a:stretch>
                  <a:fillRect/>
                </a:stretch>
              </p:blipFill>
              <p:spPr>
                <a:xfrm>
                  <a:off x="6357842" y="4498584"/>
                  <a:ext cx="3296901" cy="2582770"/>
                </a:xfrm>
                <a:prstGeom prst="rect">
                  <a:avLst/>
                </a:prstGeom>
              </p:spPr>
            </p:pic>
          </p:grpSp>
        </p:grpSp>
        <p:pic>
          <p:nvPicPr>
            <p:cNvPr id="39" name="Picture 38">
              <a:extLst>
                <a:ext uri="{FF2B5EF4-FFF2-40B4-BE49-F238E27FC236}">
                  <a16:creationId xmlns:a16="http://schemas.microsoft.com/office/drawing/2014/main" id="{A73A6D21-5E52-3E6E-CC9F-D2FDFAB77038}"/>
                </a:ext>
              </a:extLst>
            </p:cNvPr>
            <p:cNvPicPr>
              <a:picLocks noChangeAspect="1"/>
            </p:cNvPicPr>
            <p:nvPr/>
          </p:nvPicPr>
          <p:blipFill>
            <a:blip r:embed="rId12"/>
            <a:stretch>
              <a:fillRect/>
            </a:stretch>
          </p:blipFill>
          <p:spPr>
            <a:xfrm>
              <a:off x="6009694" y="2807118"/>
              <a:ext cx="2857980" cy="2190818"/>
            </a:xfrm>
            <a:prstGeom prst="rect">
              <a:avLst/>
            </a:prstGeom>
            <a:ln>
              <a:solidFill>
                <a:schemeClr val="tx1">
                  <a:lumMod val="65000"/>
                  <a:lumOff val="35000"/>
                </a:schemeClr>
              </a:solidFill>
            </a:ln>
          </p:spPr>
        </p:pic>
        <p:pic>
          <p:nvPicPr>
            <p:cNvPr id="41" name="Picture 40">
              <a:extLst>
                <a:ext uri="{FF2B5EF4-FFF2-40B4-BE49-F238E27FC236}">
                  <a16:creationId xmlns:a16="http://schemas.microsoft.com/office/drawing/2014/main" id="{AE886F53-C973-88A5-586F-20757715588C}"/>
                </a:ext>
              </a:extLst>
            </p:cNvPr>
            <p:cNvPicPr>
              <a:picLocks noChangeAspect="1"/>
            </p:cNvPicPr>
            <p:nvPr/>
          </p:nvPicPr>
          <p:blipFill>
            <a:blip r:embed="rId13"/>
            <a:stretch>
              <a:fillRect/>
            </a:stretch>
          </p:blipFill>
          <p:spPr>
            <a:xfrm>
              <a:off x="8835014" y="2915775"/>
              <a:ext cx="3173662" cy="2422796"/>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255619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AE41A-A74C-4D37-6ED2-818CD4FDB8A8}"/>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0A4EABA1-7585-A268-E1F2-89FD881DACF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4F2D85F3-EDE9-4E69-7804-147397DB13C3}"/>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10" name="Group 9">
            <a:extLst>
              <a:ext uri="{FF2B5EF4-FFF2-40B4-BE49-F238E27FC236}">
                <a16:creationId xmlns:a16="http://schemas.microsoft.com/office/drawing/2014/main" id="{9FF475C6-7E13-840B-15C1-EFEB16F61D5E}"/>
              </a:ext>
            </a:extLst>
          </p:cNvPr>
          <p:cNvGrpSpPr/>
          <p:nvPr/>
        </p:nvGrpSpPr>
        <p:grpSpPr>
          <a:xfrm>
            <a:off x="2959702" y="3726963"/>
            <a:ext cx="1712557" cy="1403195"/>
            <a:chOff x="2466682" y="3899490"/>
            <a:chExt cx="1712557" cy="1403195"/>
          </a:xfrm>
        </p:grpSpPr>
        <p:pic>
          <p:nvPicPr>
            <p:cNvPr id="36" name="Picture 10" descr="100+ Stomp Feet Stock Illustrations, Royalty-Free Vector Graphics &amp; Clip  Art - iStock">
              <a:extLst>
                <a:ext uri="{FF2B5EF4-FFF2-40B4-BE49-F238E27FC236}">
                  <a16:creationId xmlns:a16="http://schemas.microsoft.com/office/drawing/2014/main" id="{75C76F8D-6AA4-4DA2-8A92-97DEC2EDB65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02" b="92157" l="9804" r="92157">
                          <a14:foregroundMark x1="82843" y1="14951" x2="82843" y2="14951"/>
                          <a14:foregroundMark x1="75490" y1="5147" x2="75490" y2="5147"/>
                          <a14:foregroundMark x1="44444" y1="64706" x2="44444" y2="64706"/>
                          <a14:foregroundMark x1="24837" y1="65931" x2="24837" y2="65931"/>
                          <a14:foregroundMark x1="72222" y1="71324" x2="72222" y2="71324"/>
                          <a14:foregroundMark x1="69935" y1="83824" x2="69935" y2="83824"/>
                          <a14:foregroundMark x1="60621" y1="87500" x2="60621" y2="87500"/>
                          <a14:foregroundMark x1="43954" y1="86765" x2="43954" y2="86765"/>
                          <a14:foregroundMark x1="49183" y1="89951" x2="49183" y2="89951"/>
                          <a14:foregroundMark x1="62745" y1="92157" x2="62745" y2="92157"/>
                          <a14:foregroundMark x1="30229" y1="89461" x2="30229" y2="89461"/>
                          <a14:foregroundMark x1="24020" y1="89461" x2="24020" y2="89461"/>
                          <a14:foregroundMark x1="18301" y1="87500" x2="18301" y2="87500"/>
                          <a14:foregroundMark x1="17484" y1="76716" x2="17484" y2="76716"/>
                          <a14:foregroundMark x1="19444" y1="58333" x2="19444" y2="58333"/>
                          <a14:foregroundMark x1="41503" y1="60784" x2="41503" y2="60784"/>
                          <a14:foregroundMark x1="35621" y1="58824" x2="35621" y2="58824"/>
                          <a14:foregroundMark x1="45915" y1="17157" x2="45915" y2="17157"/>
                          <a14:foregroundMark x1="79085" y1="9069" x2="79085" y2="9069"/>
                          <a14:foregroundMark x1="68954" y1="12990" x2="68954" y2="12990"/>
                          <a14:foregroundMark x1="82353" y1="25000" x2="82353" y2="25000"/>
                          <a14:foregroundMark x1="92157" y1="4902" x2="92157" y2="4902"/>
                          <a14:foregroundMark x1="63235" y1="63235" x2="63235" y2="63235"/>
                          <a14:foregroundMark x1="57190" y1="59069" x2="57190" y2="59069"/>
                          <a14:foregroundMark x1="58170" y1="59559" x2="58170" y2="59559"/>
                          <a14:foregroundMark x1="75490" y1="66422" x2="75490" y2="66422"/>
                          <a14:foregroundMark x1="77288" y1="63480" x2="77288" y2="63480"/>
                          <a14:foregroundMark x1="74837" y1="75980" x2="74837" y2="75980"/>
                          <a14:foregroundMark x1="75817" y1="71569" x2="75817" y2="71569"/>
                          <a14:foregroundMark x1="82353" y1="45343" x2="82353" y2="45343"/>
                          <a14:foregroundMark x1="82026" y1="88971" x2="82026" y2="88971"/>
                          <a14:foregroundMark x1="78922" y1="87500" x2="78922" y2="87500"/>
                          <a14:foregroundMark x1="76471" y1="86765" x2="76471" y2="86765"/>
                          <a14:foregroundMark x1="72059" y1="78431" x2="72059" y2="78431"/>
                          <a14:foregroundMark x1="72222" y1="86520" x2="72222" y2="86520"/>
                          <a14:foregroundMark x1="66830" y1="88235" x2="66830" y2="88235"/>
                          <a14:foregroundMark x1="55065" y1="85049" x2="55065" y2="85049"/>
                          <a14:foregroundMark x1="45261" y1="87010" x2="45261" y2="87010"/>
                          <a14:foregroundMark x1="63235" y1="80637" x2="63235" y2="80637"/>
                          <a14:foregroundMark x1="44118" y1="13480" x2="44118" y2="13480"/>
                          <a14:foregroundMark x1="90359" y1="52941" x2="90359" y2="52941"/>
                          <a14:foregroundMark x1="10458" y1="28676" x2="10458" y2="28676"/>
                          <a14:foregroundMark x1="12418" y1="69608" x2="12418" y2="69608"/>
                          <a14:foregroundMark x1="14542" y1="58088" x2="14542" y2="58088"/>
                          <a14:foregroundMark x1="19608" y1="47304" x2="25980" y2="38725"/>
                          <a14:foregroundMark x1="25980" y1="38725" x2="24673" y2="38725"/>
                          <a14:foregroundMark x1="19935" y1="53186" x2="14869" y2="73284"/>
                          <a14:foregroundMark x1="14869" y1="73284" x2="24346" y2="66667"/>
                          <a14:foregroundMark x1="24346" y1="66667" x2="23856" y2="70098"/>
                          <a14:foregroundMark x1="39869" y1="61765" x2="35458" y2="72549"/>
                          <a14:foregroundMark x1="35458" y1="72549" x2="35621" y2="50000"/>
                          <a14:foregroundMark x1="35621" y1="50000" x2="39216" y2="61520"/>
                          <a14:foregroundMark x1="39216" y1="61520" x2="39379" y2="65196"/>
                          <a14:foregroundMark x1="54902" y1="66422" x2="48693" y2="57843"/>
                          <a14:foregroundMark x1="48693" y1="57843" x2="56863" y2="85784"/>
                          <a14:foregroundMark x1="24020" y1="86765" x2="46569" y2="87990"/>
                          <a14:foregroundMark x1="46569" y1="87990" x2="72059" y2="85294"/>
                          <a14:foregroundMark x1="80719" y1="46324" x2="81699" y2="62255"/>
                          <a14:foregroundMark x1="81699" y1="62255" x2="76144" y2="85294"/>
                          <a14:foregroundMark x1="76144" y1="85294" x2="73693" y2="60784"/>
                          <a14:foregroundMark x1="73693" y1="60784" x2="78922" y2="50980"/>
                          <a14:foregroundMark x1="48039" y1="18627" x2="39216" y2="17157"/>
                          <a14:foregroundMark x1="39216" y1="17157" x2="48366" y2="17892"/>
                          <a14:foregroundMark x1="44118" y1="12745" x2="55229" y2="16176"/>
                          <a14:foregroundMark x1="55229" y1="16176" x2="49183" y2="21569"/>
                          <a14:foregroundMark x1="40196" y1="12500" x2="33170" y2="25980"/>
                          <a14:foregroundMark x1="33170" y1="25980" x2="36111" y2="39706"/>
                          <a14:foregroundMark x1="34477" y1="16912" x2="34477" y2="16912"/>
                          <a14:foregroundMark x1="34477" y1="16912" x2="34477" y2="16912"/>
                          <a14:foregroundMark x1="83824" y1="37010" x2="84641" y2="81618"/>
                          <a14:foregroundMark x1="84641" y1="81618" x2="76471" y2="90686"/>
                          <a14:foregroundMark x1="76471" y1="90686" x2="21732" y2="90686"/>
                          <a14:foregroundMark x1="21732" y1="90686" x2="13889" y2="77451"/>
                          <a14:foregroundMark x1="13889" y1="77451" x2="13399" y2="64706"/>
                          <a14:foregroundMark x1="13399" y1="64706" x2="17484" y2="58824"/>
                          <a14:foregroundMark x1="86928" y1="62010" x2="89706" y2="76471"/>
                          <a14:foregroundMark x1="89706" y1="76471" x2="89706" y2="79167"/>
                          <a14:foregroundMark x1="33170" y1="17647" x2="33170" y2="17647"/>
                          <a14:foregroundMark x1="31373" y1="17402" x2="31373" y2="17402"/>
                          <a14:foregroundMark x1="75327" y1="71324" x2="75327" y2="71324"/>
                          <a14:foregroundMark x1="75327" y1="71324" x2="76797" y2="76961"/>
                          <a14:foregroundMark x1="69444" y1="67647" x2="77451" y2="71078"/>
                          <a14:foregroundMark x1="77451" y1="71078" x2="77778" y2="79167"/>
                          <a14:foregroundMark x1="76144" y1="80392" x2="76471" y2="80392"/>
                          <a14:foregroundMark x1="72876" y1="77206" x2="73203" y2="77206"/>
                          <a14:foregroundMark x1="79085" y1="81127" x2="77451" y2="71324"/>
                          <a14:foregroundMark x1="75654" y1="77696" x2="75327" y2="79902"/>
                          <a14:foregroundMark x1="71895" y1="77206" x2="75327" y2="84069"/>
                        </a14:backgroundRemoval>
                      </a14:imgEffect>
                    </a14:imgLayer>
                  </a14:imgProps>
                </a:ext>
                <a:ext uri="{28A0092B-C50C-407E-A947-70E740481C1C}">
                  <a14:useLocalDpi xmlns:a14="http://schemas.microsoft.com/office/drawing/2010/main" val="0"/>
                </a:ext>
              </a:extLst>
            </a:blip>
            <a:srcRect l="8837"/>
            <a:stretch>
              <a:fillRect/>
            </a:stretch>
          </p:blipFill>
          <p:spPr bwMode="auto">
            <a:xfrm>
              <a:off x="2544496" y="3899490"/>
              <a:ext cx="1535615" cy="112298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03B7C34-1AC6-11A6-6C49-2C4A70215A7B}"/>
                </a:ext>
              </a:extLst>
            </p:cNvPr>
            <p:cNvSpPr txBox="1"/>
            <p:nvPr/>
          </p:nvSpPr>
          <p:spPr>
            <a:xfrm>
              <a:off x="2466682" y="5022477"/>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Political Oppression</a:t>
              </a:r>
            </a:p>
          </p:txBody>
        </p:sp>
      </p:grpSp>
      <p:grpSp>
        <p:nvGrpSpPr>
          <p:cNvPr id="24" name="Group 23">
            <a:extLst>
              <a:ext uri="{FF2B5EF4-FFF2-40B4-BE49-F238E27FC236}">
                <a16:creationId xmlns:a16="http://schemas.microsoft.com/office/drawing/2014/main" id="{AF44F38C-FD6B-F042-9E79-4F66C057C732}"/>
              </a:ext>
            </a:extLst>
          </p:cNvPr>
          <p:cNvGrpSpPr/>
          <p:nvPr/>
        </p:nvGrpSpPr>
        <p:grpSpPr>
          <a:xfrm>
            <a:off x="4827193" y="181015"/>
            <a:ext cx="7300703" cy="6495970"/>
            <a:chOff x="4790371" y="257702"/>
            <a:chExt cx="7300703" cy="6495970"/>
          </a:xfrm>
        </p:grpSpPr>
        <p:pic>
          <p:nvPicPr>
            <p:cNvPr id="13" name="Picture 12">
              <a:extLst>
                <a:ext uri="{FF2B5EF4-FFF2-40B4-BE49-F238E27FC236}">
                  <a16:creationId xmlns:a16="http://schemas.microsoft.com/office/drawing/2014/main" id="{C05F276F-3715-3888-EC35-A5A22347AFEC}"/>
                </a:ext>
              </a:extLst>
            </p:cNvPr>
            <p:cNvPicPr>
              <a:picLocks noChangeAspect="1"/>
            </p:cNvPicPr>
            <p:nvPr/>
          </p:nvPicPr>
          <p:blipFill>
            <a:blip r:embed="rId7"/>
            <a:stretch>
              <a:fillRect/>
            </a:stretch>
          </p:blipFill>
          <p:spPr>
            <a:xfrm>
              <a:off x="5371920" y="257702"/>
              <a:ext cx="3526782" cy="3228066"/>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1E85E69D-60BA-28D3-6542-F1C24DAC4FEE}"/>
                </a:ext>
              </a:extLst>
            </p:cNvPr>
            <p:cNvPicPr>
              <a:picLocks noChangeAspect="1"/>
            </p:cNvPicPr>
            <p:nvPr/>
          </p:nvPicPr>
          <p:blipFill>
            <a:blip r:embed="rId8"/>
            <a:srcRect t="10671"/>
            <a:stretch>
              <a:fillRect/>
            </a:stretch>
          </p:blipFill>
          <p:spPr>
            <a:xfrm>
              <a:off x="8713080" y="327114"/>
              <a:ext cx="3257514" cy="3399849"/>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1D6B8102-77F5-3CDB-FA00-9A79621D40C7}"/>
                </a:ext>
              </a:extLst>
            </p:cNvPr>
            <p:cNvPicPr>
              <a:picLocks noChangeAspect="1"/>
            </p:cNvPicPr>
            <p:nvPr/>
          </p:nvPicPr>
          <p:blipFill>
            <a:blip r:embed="rId9"/>
            <a:srcRect t="10971"/>
            <a:stretch>
              <a:fillRect/>
            </a:stretch>
          </p:blipFill>
          <p:spPr>
            <a:xfrm>
              <a:off x="4790371" y="3412124"/>
              <a:ext cx="2463939" cy="3092954"/>
            </a:xfrm>
            <a:prstGeom prst="rect">
              <a:avLst/>
            </a:prstGeom>
            <a:ln>
              <a:solidFill>
                <a:schemeClr val="tx1">
                  <a:lumMod val="65000"/>
                  <a:lumOff val="35000"/>
                </a:schemeClr>
              </a:solidFill>
            </a:ln>
          </p:spPr>
        </p:pic>
        <p:pic>
          <p:nvPicPr>
            <p:cNvPr id="22" name="Picture 21">
              <a:extLst>
                <a:ext uri="{FF2B5EF4-FFF2-40B4-BE49-F238E27FC236}">
                  <a16:creationId xmlns:a16="http://schemas.microsoft.com/office/drawing/2014/main" id="{59297F81-761C-45D1-CEE7-B782DCFF8988}"/>
                </a:ext>
              </a:extLst>
            </p:cNvPr>
            <p:cNvPicPr>
              <a:picLocks noChangeAspect="1"/>
            </p:cNvPicPr>
            <p:nvPr/>
          </p:nvPicPr>
          <p:blipFill>
            <a:blip r:embed="rId10"/>
            <a:stretch>
              <a:fillRect/>
            </a:stretch>
          </p:blipFill>
          <p:spPr>
            <a:xfrm>
              <a:off x="7097892" y="3490585"/>
              <a:ext cx="2685661" cy="2689406"/>
            </a:xfrm>
            <a:prstGeom prst="rect">
              <a:avLst/>
            </a:prstGeom>
            <a:ln>
              <a:solidFill>
                <a:schemeClr val="tx1">
                  <a:lumMod val="65000"/>
                  <a:lumOff val="35000"/>
                </a:schemeClr>
              </a:solidFill>
            </a:ln>
          </p:spPr>
        </p:pic>
        <p:pic>
          <p:nvPicPr>
            <p:cNvPr id="23" name="Picture 22">
              <a:extLst>
                <a:ext uri="{FF2B5EF4-FFF2-40B4-BE49-F238E27FC236}">
                  <a16:creationId xmlns:a16="http://schemas.microsoft.com/office/drawing/2014/main" id="{276542E4-C167-A5B0-707B-0055DCC82CF3}"/>
                </a:ext>
              </a:extLst>
            </p:cNvPr>
            <p:cNvPicPr>
              <a:picLocks noChangeAspect="1"/>
            </p:cNvPicPr>
            <p:nvPr/>
          </p:nvPicPr>
          <p:blipFill>
            <a:blip r:embed="rId11"/>
            <a:stretch>
              <a:fillRect/>
            </a:stretch>
          </p:blipFill>
          <p:spPr>
            <a:xfrm>
              <a:off x="9728320" y="2915033"/>
              <a:ext cx="2362754" cy="3838639"/>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380999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2CF4-915E-0A06-0A1F-A0D040905EEC}"/>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0B0DF93-BD60-46C5-9E62-D85C06FA9A8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178948" y="2243296"/>
            <a:ext cx="3493311" cy="4413887"/>
          </a:xfrm>
          <a:prstGeom prst="rect">
            <a:avLst/>
          </a:prstGeom>
        </p:spPr>
      </p:pic>
      <p:sp>
        <p:nvSpPr>
          <p:cNvPr id="2" name="Title 1">
            <a:extLst>
              <a:ext uri="{FF2B5EF4-FFF2-40B4-BE49-F238E27FC236}">
                <a16:creationId xmlns:a16="http://schemas.microsoft.com/office/drawing/2014/main" id="{75408905-AC7C-CE24-773B-107A7CA7739F}"/>
              </a:ext>
            </a:extLst>
          </p:cNvPr>
          <p:cNvSpPr>
            <a:spLocks noGrp="1"/>
          </p:cNvSpPr>
          <p:nvPr>
            <p:ph type="title"/>
          </p:nvPr>
        </p:nvSpPr>
        <p:spPr>
          <a:xfrm>
            <a:off x="435819" y="625965"/>
            <a:ext cx="4979913" cy="1469812"/>
          </a:xfrm>
        </p:spPr>
        <p:txBody>
          <a:bodyPr>
            <a:normAutofit/>
          </a:bodyPr>
          <a:lstStyle/>
          <a:p>
            <a:pPr algn="ctr"/>
            <a:r>
              <a:rPr lang="en-CA" b="1" dirty="0"/>
              <a:t>Our world in crises</a:t>
            </a:r>
            <a:br>
              <a:rPr lang="en-CA" b="1" dirty="0"/>
            </a:br>
            <a:r>
              <a:rPr lang="en-CA" sz="2400" dirty="0">
                <a:solidFill>
                  <a:schemeClr val="tx1">
                    <a:lumMod val="65000"/>
                    <a:lumOff val="35000"/>
                  </a:schemeClr>
                </a:solidFill>
              </a:rPr>
              <a:t>Intersecting concerns of </a:t>
            </a:r>
            <a:br>
              <a:rPr lang="en-CA" sz="2400" dirty="0">
                <a:solidFill>
                  <a:schemeClr val="tx1">
                    <a:lumMod val="65000"/>
                    <a:lumOff val="35000"/>
                  </a:schemeClr>
                </a:solidFill>
              </a:rPr>
            </a:br>
            <a:r>
              <a:rPr lang="en-CA" sz="2400" dirty="0">
                <a:solidFill>
                  <a:schemeClr val="tx1">
                    <a:lumMod val="65000"/>
                    <a:lumOff val="35000"/>
                  </a:schemeClr>
                </a:solidFill>
              </a:rPr>
              <a:t>social justice and emancipation</a:t>
            </a:r>
            <a:endParaRPr lang="en-CA" sz="4000" dirty="0">
              <a:solidFill>
                <a:schemeClr val="tx1">
                  <a:lumMod val="65000"/>
                  <a:lumOff val="35000"/>
                </a:schemeClr>
              </a:solidFill>
            </a:endParaRPr>
          </a:p>
        </p:txBody>
      </p:sp>
      <p:grpSp>
        <p:nvGrpSpPr>
          <p:cNvPr id="11" name="Group 10">
            <a:extLst>
              <a:ext uri="{FF2B5EF4-FFF2-40B4-BE49-F238E27FC236}">
                <a16:creationId xmlns:a16="http://schemas.microsoft.com/office/drawing/2014/main" id="{146EA3D7-3564-6F11-DE81-92F191F680D0}"/>
              </a:ext>
            </a:extLst>
          </p:cNvPr>
          <p:cNvGrpSpPr/>
          <p:nvPr/>
        </p:nvGrpSpPr>
        <p:grpSpPr>
          <a:xfrm>
            <a:off x="2016453" y="5210631"/>
            <a:ext cx="1712557" cy="1403408"/>
            <a:chOff x="6035846" y="3036841"/>
            <a:chExt cx="1712557" cy="1403408"/>
          </a:xfrm>
        </p:grpSpPr>
        <p:pic>
          <p:nvPicPr>
            <p:cNvPr id="5" name="Picture 4" descr="A cartoon of a tank&#10;&#10;AI-generated content may be incorrect.">
              <a:extLst>
                <a:ext uri="{FF2B5EF4-FFF2-40B4-BE49-F238E27FC236}">
                  <a16:creationId xmlns:a16="http://schemas.microsoft.com/office/drawing/2014/main" id="{C1667AA0-60CA-BE46-28AE-9706EC4023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35846" y="3036841"/>
              <a:ext cx="1686147" cy="1123200"/>
            </a:xfrm>
            <a:prstGeom prst="rect">
              <a:avLst/>
            </a:prstGeom>
          </p:spPr>
        </p:pic>
        <p:sp>
          <p:nvSpPr>
            <p:cNvPr id="6" name="TextBox 5">
              <a:extLst>
                <a:ext uri="{FF2B5EF4-FFF2-40B4-BE49-F238E27FC236}">
                  <a16:creationId xmlns:a16="http://schemas.microsoft.com/office/drawing/2014/main" id="{DBC268AF-FA7F-2119-92B4-8D6CCDA372EB}"/>
                </a:ext>
              </a:extLst>
            </p:cNvPr>
            <p:cNvSpPr txBox="1"/>
            <p:nvPr/>
          </p:nvSpPr>
          <p:spPr>
            <a:xfrm>
              <a:off x="6035846" y="4160041"/>
              <a:ext cx="1712557" cy="280208"/>
            </a:xfrm>
            <a:prstGeom prst="rect">
              <a:avLst/>
            </a:prstGeom>
            <a:noFill/>
          </p:spPr>
          <p:txBody>
            <a:bodyPr wrap="square" rtlCol="0">
              <a:spAutoFit/>
            </a:bodyPr>
            <a:lstStyle/>
            <a:p>
              <a:pPr algn="ctr"/>
              <a:r>
                <a:rPr lang="en-CA" sz="1200" dirty="0">
                  <a:solidFill>
                    <a:schemeClr val="tx1">
                      <a:lumMod val="65000"/>
                      <a:lumOff val="35000"/>
                    </a:schemeClr>
                  </a:solidFill>
                </a:rPr>
                <a:t>Global Conflicts</a:t>
              </a:r>
            </a:p>
          </p:txBody>
        </p:sp>
      </p:grpSp>
      <p:grpSp>
        <p:nvGrpSpPr>
          <p:cNvPr id="10" name="Group 9">
            <a:extLst>
              <a:ext uri="{FF2B5EF4-FFF2-40B4-BE49-F238E27FC236}">
                <a16:creationId xmlns:a16="http://schemas.microsoft.com/office/drawing/2014/main" id="{EF2301C8-3375-CEBB-039C-D412AF247F27}"/>
              </a:ext>
            </a:extLst>
          </p:cNvPr>
          <p:cNvGrpSpPr/>
          <p:nvPr/>
        </p:nvGrpSpPr>
        <p:grpSpPr>
          <a:xfrm>
            <a:off x="5975801" y="68407"/>
            <a:ext cx="6089266" cy="6721186"/>
            <a:chOff x="5282323" y="78369"/>
            <a:chExt cx="6089266" cy="6721186"/>
          </a:xfrm>
        </p:grpSpPr>
        <p:pic>
          <p:nvPicPr>
            <p:cNvPr id="4" name="Picture 3">
              <a:extLst>
                <a:ext uri="{FF2B5EF4-FFF2-40B4-BE49-F238E27FC236}">
                  <a16:creationId xmlns:a16="http://schemas.microsoft.com/office/drawing/2014/main" id="{36F26BE3-24C8-9D7C-28E7-E798D4BE6E61}"/>
                </a:ext>
              </a:extLst>
            </p:cNvPr>
            <p:cNvPicPr>
              <a:picLocks noChangeAspect="1"/>
            </p:cNvPicPr>
            <p:nvPr/>
          </p:nvPicPr>
          <p:blipFill>
            <a:blip r:embed="rId7"/>
            <a:stretch>
              <a:fillRect/>
            </a:stretch>
          </p:blipFill>
          <p:spPr>
            <a:xfrm>
              <a:off x="5282323" y="78369"/>
              <a:ext cx="2550930" cy="4188785"/>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01C13DC2-D259-9516-6185-A4966E3990AE}"/>
                </a:ext>
              </a:extLst>
            </p:cNvPr>
            <p:cNvPicPr>
              <a:picLocks noChangeAspect="1"/>
            </p:cNvPicPr>
            <p:nvPr/>
          </p:nvPicPr>
          <p:blipFill>
            <a:blip r:embed="rId8"/>
            <a:stretch>
              <a:fillRect/>
            </a:stretch>
          </p:blipFill>
          <p:spPr>
            <a:xfrm>
              <a:off x="5509764" y="4133998"/>
              <a:ext cx="2799211" cy="2518770"/>
            </a:xfrm>
            <a:prstGeom prst="rect">
              <a:avLst/>
            </a:prstGeom>
            <a:ln>
              <a:solidFill>
                <a:schemeClr val="tx1">
                  <a:lumMod val="65000"/>
                  <a:lumOff val="35000"/>
                </a:schemeClr>
              </a:solidFill>
            </a:ln>
          </p:spPr>
        </p:pic>
        <p:pic>
          <p:nvPicPr>
            <p:cNvPr id="3" name="Picture 2">
              <a:extLst>
                <a:ext uri="{FF2B5EF4-FFF2-40B4-BE49-F238E27FC236}">
                  <a16:creationId xmlns:a16="http://schemas.microsoft.com/office/drawing/2014/main" id="{AC2EA2AB-A4A3-69F6-CDE3-6341523FE3E5}"/>
                </a:ext>
              </a:extLst>
            </p:cNvPr>
            <p:cNvPicPr>
              <a:picLocks noChangeAspect="1"/>
            </p:cNvPicPr>
            <p:nvPr/>
          </p:nvPicPr>
          <p:blipFill>
            <a:blip r:embed="rId9"/>
            <a:stretch>
              <a:fillRect/>
            </a:stretch>
          </p:blipFill>
          <p:spPr>
            <a:xfrm>
              <a:off x="7716040" y="131961"/>
              <a:ext cx="3003720" cy="2767343"/>
            </a:xfrm>
            <a:prstGeom prst="rect">
              <a:avLst/>
            </a:prstGeom>
            <a:ln>
              <a:solidFill>
                <a:schemeClr val="tx1">
                  <a:lumMod val="65000"/>
                  <a:lumOff val="35000"/>
                </a:schemeClr>
              </a:solidFill>
            </a:ln>
          </p:spPr>
        </p:pic>
        <p:pic>
          <p:nvPicPr>
            <p:cNvPr id="8" name="Picture 7">
              <a:extLst>
                <a:ext uri="{FF2B5EF4-FFF2-40B4-BE49-F238E27FC236}">
                  <a16:creationId xmlns:a16="http://schemas.microsoft.com/office/drawing/2014/main" id="{70D06FF8-307E-339B-B176-20BB288BD59B}"/>
                </a:ext>
              </a:extLst>
            </p:cNvPr>
            <p:cNvPicPr>
              <a:picLocks noChangeAspect="1"/>
            </p:cNvPicPr>
            <p:nvPr/>
          </p:nvPicPr>
          <p:blipFill>
            <a:blip r:embed="rId10"/>
            <a:stretch>
              <a:fillRect/>
            </a:stretch>
          </p:blipFill>
          <p:spPr>
            <a:xfrm>
              <a:off x="7843983" y="2719587"/>
              <a:ext cx="3527606" cy="2432175"/>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321703E5-9E38-686F-8DA9-0B0862BA99CC}"/>
                </a:ext>
              </a:extLst>
            </p:cNvPr>
            <p:cNvPicPr>
              <a:picLocks noChangeAspect="1"/>
            </p:cNvPicPr>
            <p:nvPr/>
          </p:nvPicPr>
          <p:blipFill>
            <a:blip r:embed="rId11"/>
            <a:stretch>
              <a:fillRect/>
            </a:stretch>
          </p:blipFill>
          <p:spPr>
            <a:xfrm>
              <a:off x="8309110" y="4450239"/>
              <a:ext cx="2775501" cy="2349316"/>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392650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96E-3A43-5843-E391-E4B5856B56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A0E90-DF09-58A7-410D-5034AF1ED42B}"/>
              </a:ext>
            </a:extLst>
          </p:cNvPr>
          <p:cNvSpPr>
            <a:spLocks noGrp="1"/>
          </p:cNvSpPr>
          <p:nvPr>
            <p:ph idx="1"/>
          </p:nvPr>
        </p:nvSpPr>
        <p:spPr>
          <a:xfrm>
            <a:off x="838200" y="2695968"/>
            <a:ext cx="10515600" cy="1924029"/>
          </a:xfrm>
        </p:spPr>
        <p:txBody>
          <a:bodyPr anchor="t">
            <a:normAutofit fontScale="92500"/>
          </a:bodyPr>
          <a:lstStyle/>
          <a:p>
            <a:pPr marL="0" indent="0">
              <a:lnSpc>
                <a:spcPct val="100000"/>
              </a:lnSpc>
              <a:buNone/>
            </a:pPr>
            <a:r>
              <a:rPr lang="en-CA" sz="4000" dirty="0"/>
              <a:t>What is the role of computer-mediated information access in our collective struggles for social justice, universal humanization, and emancipation?</a:t>
            </a:r>
          </a:p>
        </p:txBody>
      </p:sp>
      <p:sp>
        <p:nvSpPr>
          <p:cNvPr id="2" name="Title 1">
            <a:extLst>
              <a:ext uri="{FF2B5EF4-FFF2-40B4-BE49-F238E27FC236}">
                <a16:creationId xmlns:a16="http://schemas.microsoft.com/office/drawing/2014/main" id="{A41BDDB4-42DE-15D2-3E0F-8332B9FFC5B8}"/>
              </a:ext>
            </a:extLst>
          </p:cNvPr>
          <p:cNvSpPr>
            <a:spLocks noGrp="1"/>
          </p:cNvSpPr>
          <p:nvPr>
            <p:ph type="title"/>
          </p:nvPr>
        </p:nvSpPr>
        <p:spPr>
          <a:xfrm>
            <a:off x="838200" y="1780931"/>
            <a:ext cx="10515600" cy="1325563"/>
          </a:xfrm>
        </p:spPr>
        <p:txBody>
          <a:bodyPr>
            <a:normAutofit/>
          </a:bodyPr>
          <a:lstStyle/>
          <a:p>
            <a:r>
              <a:rPr lang="en-CA" sz="3200" b="1" dirty="0"/>
              <a:t>Provocation</a:t>
            </a:r>
          </a:p>
        </p:txBody>
      </p:sp>
      <p:grpSp>
        <p:nvGrpSpPr>
          <p:cNvPr id="27" name="Group 26">
            <a:extLst>
              <a:ext uri="{FF2B5EF4-FFF2-40B4-BE49-F238E27FC236}">
                <a16:creationId xmlns:a16="http://schemas.microsoft.com/office/drawing/2014/main" id="{B25CFF17-22EE-4B2B-7642-6CC4FCBE2ED3}"/>
              </a:ext>
            </a:extLst>
          </p:cNvPr>
          <p:cNvGrpSpPr/>
          <p:nvPr/>
        </p:nvGrpSpPr>
        <p:grpSpPr>
          <a:xfrm>
            <a:off x="0" y="4987941"/>
            <a:ext cx="12192000" cy="1870059"/>
            <a:chOff x="15821" y="4987941"/>
            <a:chExt cx="12192000" cy="1870059"/>
          </a:xfrm>
        </p:grpSpPr>
        <p:pic>
          <p:nvPicPr>
            <p:cNvPr id="9" name="Picture 8" descr="A group of people with their hands raised&#10;&#10;AI-generated content may be incorrect.">
              <a:extLst>
                <a:ext uri="{FF2B5EF4-FFF2-40B4-BE49-F238E27FC236}">
                  <a16:creationId xmlns:a16="http://schemas.microsoft.com/office/drawing/2014/main" id="{80D73EDA-47C4-F8E6-1EE8-1258B2742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38562" y="4987941"/>
              <a:ext cx="3116128" cy="1870059"/>
            </a:xfrm>
            <a:prstGeom prst="rect">
              <a:avLst/>
            </a:prstGeom>
          </p:spPr>
        </p:pic>
        <p:pic>
          <p:nvPicPr>
            <p:cNvPr id="18" name="Picture 17" descr="A group of people holding signs&#10;&#10;AI-generated content may be incorrect.">
              <a:extLst>
                <a:ext uri="{FF2B5EF4-FFF2-40B4-BE49-F238E27FC236}">
                  <a16:creationId xmlns:a16="http://schemas.microsoft.com/office/drawing/2014/main" id="{1D1C9BD2-C549-D3F4-0988-915457F95BE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73186" y="5614416"/>
              <a:ext cx="1865376" cy="1243584"/>
            </a:xfrm>
            <a:prstGeom prst="rect">
              <a:avLst/>
            </a:prstGeom>
          </p:spPr>
        </p:pic>
        <p:pic>
          <p:nvPicPr>
            <p:cNvPr id="19" name="Picture 18" descr="A group of people holding signs&#10;&#10;AI-generated content may be incorrect.">
              <a:extLst>
                <a:ext uri="{FF2B5EF4-FFF2-40B4-BE49-F238E27FC236}">
                  <a16:creationId xmlns:a16="http://schemas.microsoft.com/office/drawing/2014/main" id="{FF9216B1-D055-5F07-8B02-EBD4D41F211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54690" y="5614416"/>
              <a:ext cx="1865376" cy="1243584"/>
            </a:xfrm>
            <a:prstGeom prst="rect">
              <a:avLst/>
            </a:prstGeom>
          </p:spPr>
        </p:pic>
        <p:pic>
          <p:nvPicPr>
            <p:cNvPr id="20" name="Picture 19" descr="A group of people holding signs&#10;&#10;AI-generated content may be incorrect.">
              <a:extLst>
                <a:ext uri="{FF2B5EF4-FFF2-40B4-BE49-F238E27FC236}">
                  <a16:creationId xmlns:a16="http://schemas.microsoft.com/office/drawing/2014/main" id="{71C217A3-6050-EF49-C8EE-5B23ECD9CF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0066" y="5614416"/>
              <a:ext cx="1865376" cy="1243584"/>
            </a:xfrm>
            <a:prstGeom prst="rect">
              <a:avLst/>
            </a:prstGeom>
          </p:spPr>
        </p:pic>
        <p:pic>
          <p:nvPicPr>
            <p:cNvPr id="24" name="Picture 23" descr="A group of people holding signs&#10;&#10;AI-generated content may be incorrect.">
              <a:extLst>
                <a:ext uri="{FF2B5EF4-FFF2-40B4-BE49-F238E27FC236}">
                  <a16:creationId xmlns:a16="http://schemas.microsoft.com/office/drawing/2014/main" id="{2C072595-C2CD-5515-CDA5-28302ED724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0022" y="5614416"/>
              <a:ext cx="1865376" cy="1243584"/>
            </a:xfrm>
            <a:prstGeom prst="rect">
              <a:avLst/>
            </a:prstGeom>
          </p:spPr>
        </p:pic>
        <p:pic>
          <p:nvPicPr>
            <p:cNvPr id="25" name="Picture 24" descr="A group of people holding signs&#10;&#10;AI-generated content may be incorrect.">
              <a:extLst>
                <a:ext uri="{FF2B5EF4-FFF2-40B4-BE49-F238E27FC236}">
                  <a16:creationId xmlns:a16="http://schemas.microsoft.com/office/drawing/2014/main" id="{94A50B8C-007A-DD2C-C363-2544B7541B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913"/>
            <a:stretch>
              <a:fillRect/>
            </a:stretch>
          </p:blipFill>
          <p:spPr>
            <a:xfrm>
              <a:off x="15821" y="5614416"/>
              <a:ext cx="822378" cy="1243584"/>
            </a:xfrm>
            <a:prstGeom prst="rect">
              <a:avLst/>
            </a:prstGeom>
          </p:spPr>
        </p:pic>
        <p:pic>
          <p:nvPicPr>
            <p:cNvPr id="26" name="Picture 25" descr="A group of people holding signs&#10;&#10;AI-generated content may be incorrect.">
              <a:extLst>
                <a:ext uri="{FF2B5EF4-FFF2-40B4-BE49-F238E27FC236}">
                  <a16:creationId xmlns:a16="http://schemas.microsoft.com/office/drawing/2014/main" id="{10951159-5435-591B-EC2F-0917AC74B5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55913"/>
            <a:stretch>
              <a:fillRect/>
            </a:stretch>
          </p:blipFill>
          <p:spPr>
            <a:xfrm>
              <a:off x="11385442" y="5614416"/>
              <a:ext cx="822379" cy="1243584"/>
            </a:xfrm>
            <a:prstGeom prst="rect">
              <a:avLst/>
            </a:prstGeom>
          </p:spPr>
        </p:pic>
      </p:grpSp>
    </p:spTree>
    <p:extLst>
      <p:ext uri="{BB962C8B-B14F-4D97-AF65-F5344CB8AC3E}">
        <p14:creationId xmlns:p14="http://schemas.microsoft.com/office/powerpoint/2010/main" val="3322413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12087</TotalTime>
  <Words>2567</Words>
  <Application>Microsoft Office PowerPoint</Application>
  <PresentationFormat>Widescreen</PresentationFormat>
  <Paragraphs>206</Paragraphs>
  <Slides>46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Aptos Display</vt:lpstr>
      <vt:lpstr>Aptos Light</vt:lpstr>
      <vt:lpstr>Aptos SemiBold</vt:lpstr>
      <vt:lpstr>Arial</vt:lpstr>
      <vt:lpstr>SFRM1095</vt:lpstr>
      <vt:lpstr>Wingdings</vt:lpstr>
      <vt:lpstr>Office Theme</vt:lpstr>
      <vt:lpstr>PowerPoint Presentation</vt:lpstr>
      <vt:lpstr>Part I Politics of Information Access</vt:lpstr>
      <vt:lpstr>Our world in crises Intersecting concerns of  social justice and emancipation</vt:lpstr>
      <vt:lpstr>Our world in crises Intersecting concerns of  social justice and emancipation</vt:lpstr>
      <vt:lpstr>Our world in crises Intersecting concerns of  social justice and emancipation</vt:lpstr>
      <vt:lpstr>Our world in crises Intersecting concerns of  social justice and emancipation</vt:lpstr>
      <vt:lpstr>Our world in crises Intersecting concerns of  social justice and emancipation</vt:lpstr>
      <vt:lpstr>Our world in crises Intersecting concerns of  social justice and emancipation</vt:lpstr>
      <vt:lpstr>Provocation</vt:lpstr>
      <vt:lpstr>The politics of information access</vt:lpstr>
      <vt:lpstr>Emancipatory information access</vt:lpstr>
      <vt:lpstr>Part II Big Tech, AI,  and the Information Ecosystem</vt:lpstr>
      <vt:lpstr>PowerPoint Presentation</vt:lpstr>
      <vt:lpstr>PowerPoint Presentation</vt:lpstr>
      <vt:lpstr>PowerPoint Presentation</vt:lpstr>
      <vt:lpstr>PowerPoint Presentation</vt:lpstr>
      <vt:lpstr>PowerPoint Presentation</vt:lpstr>
      <vt:lpstr>The Authoritarian tendencies of Big Tech &amp; Silicon Valley</vt:lpstr>
      <vt:lpstr>A personal update…</vt:lpstr>
      <vt:lpstr>AI and information access</vt:lpstr>
      <vt:lpstr>AI Persuasion</vt:lpstr>
      <vt:lpstr>Calls for public platforms and digital sovereignty</vt:lpstr>
      <vt:lpstr>Part III What IR Owes to society</vt:lpstr>
      <vt:lpstr>PowerPoint Presentation</vt:lpstr>
      <vt:lpstr>PowerPoint Presentation</vt:lpstr>
      <vt:lpstr>PowerPoint Presentation</vt:lpstr>
      <vt:lpstr>Recent calls to critically examine the norms and values of the IR community</vt:lpstr>
      <vt:lpstr>PowerPoint Presentation</vt:lpstr>
      <vt:lpstr>Part IV Emancipatory IR</vt:lpstr>
      <vt:lpstr>PowerPoint Presentation</vt:lpstr>
      <vt:lpstr>A framework of practices, projects, and provocations for emancipatory IR</vt:lpstr>
      <vt:lpstr>Practices of emancipatory IR</vt:lpstr>
      <vt:lpstr>Practices of emancipatory IR</vt:lpstr>
      <vt:lpstr>PowerPoint Presentation</vt:lpstr>
      <vt:lpstr>Sociotechnical implications of generative AI for information access</vt:lpstr>
      <vt:lpstr>Practices of emancipatory IR</vt:lpstr>
      <vt:lpstr>Sociotechnical imaginaries</vt:lpstr>
      <vt:lpstr>PowerPoint Presentation</vt:lpstr>
      <vt:lpstr>Practices of emancipatory IR</vt:lpstr>
      <vt:lpstr>Potential projects for emancipatory IR</vt:lpstr>
      <vt:lpstr>Search result pages as sites of emancipatory pedagogy</vt:lpstr>
      <vt:lpstr>Research agenda for decentralized IR</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145</cp:revision>
  <dcterms:created xsi:type="dcterms:W3CDTF">2025-12-09T02:04:30Z</dcterms:created>
  <dcterms:modified xsi:type="dcterms:W3CDTF">2025-12-18T03:55:11Z</dcterms:modified>
</cp:coreProperties>
</file>