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64" r:id="rId4"/>
    <p:sldId id="266" r:id="rId5"/>
    <p:sldId id="267" r:id="rId6"/>
    <p:sldId id="268" r:id="rId7"/>
    <p:sldId id="269" r:id="rId8"/>
    <p:sldId id="271" r:id="rId9"/>
    <p:sldId id="272" r:id="rId10"/>
    <p:sldId id="274" r:id="rId11"/>
    <p:sldId id="275" r:id="rId12"/>
    <p:sldId id="277" r:id="rId13"/>
    <p:sldId id="278" r:id="rId14"/>
    <p:sldId id="279" r:id="rId15"/>
    <p:sldId id="280" r:id="rId16"/>
    <p:sldId id="375" r:id="rId17"/>
    <p:sldId id="376" r:id="rId18"/>
    <p:sldId id="377" r:id="rId19"/>
    <p:sldId id="378" r:id="rId20"/>
    <p:sldId id="379" r:id="rId21"/>
    <p:sldId id="381" r:id="rId22"/>
    <p:sldId id="705" r:id="rId23"/>
    <p:sldId id="70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C3E69B-DCB0-4A1B-8CCF-0DC50AE6FBDA}" v="625" dt="2022-07-14T20:20:21.6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79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06E188-68B9-4DD6-8E57-42C10265649E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8635AB-0741-4101-81A4-3F9AEACD7433}">
      <dgm:prSet phldrT="[Text]" custT="1"/>
      <dgm:spPr/>
      <dgm:t>
        <a:bodyPr/>
        <a:lstStyle/>
        <a:p>
          <a:r>
            <a:rPr lang="en-US" sz="1600">
              <a:solidFill>
                <a:schemeClr val="tx1">
                  <a:lumMod val="50000"/>
                  <a:lumOff val="50000"/>
                </a:schemeClr>
              </a:solidFill>
            </a:rPr>
            <a:t>Identify key efficiency bottlenecks and costs</a:t>
          </a:r>
        </a:p>
      </dgm:t>
    </dgm:pt>
    <dgm:pt modelId="{1B72CEA8-2DAD-4445-87A2-A7BF12F37D55}" type="parTrans" cxnId="{B459118A-7F85-4B67-BE4F-44B29B4F3037}">
      <dgm:prSet/>
      <dgm:spPr/>
      <dgm:t>
        <a:bodyPr/>
        <a:lstStyle/>
        <a:p>
          <a:endParaRPr lang="en-US" sz="160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C9256AB7-6D77-4272-A94D-6D986822C138}" type="sibTrans" cxnId="{B459118A-7F85-4B67-BE4F-44B29B4F3037}">
      <dgm:prSet/>
      <dgm:spPr/>
      <dgm:t>
        <a:bodyPr/>
        <a:lstStyle/>
        <a:p>
          <a:endParaRPr lang="en-US" sz="160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515669D9-56C3-4634-9194-66A481FB9CFD}">
      <dgm:prSet phldrT="[Text]" custT="1"/>
      <dgm:spPr/>
      <dgm:t>
        <a:bodyPr/>
        <a:lstStyle/>
        <a:p>
          <a:r>
            <a:rPr lang="en-US" sz="1600">
              <a:solidFill>
                <a:schemeClr val="tx1">
                  <a:lumMod val="50000"/>
                  <a:lumOff val="50000"/>
                </a:schemeClr>
              </a:solidFill>
            </a:rPr>
            <a:t>Find cheaper approximations</a:t>
          </a:r>
          <a:r>
            <a:rPr lang="en-US" sz="1600" b="0" i="0">
              <a:solidFill>
                <a:schemeClr val="tx1">
                  <a:lumMod val="50000"/>
                  <a:lumOff val="50000"/>
                </a:schemeClr>
              </a:solidFill>
            </a:rPr>
            <a:t>, or trade-off with other costs, </a:t>
          </a:r>
          <a:r>
            <a:rPr lang="en-US" sz="1600">
              <a:solidFill>
                <a:schemeClr val="tx1">
                  <a:lumMod val="50000"/>
                  <a:lumOff val="50000"/>
                </a:schemeClr>
              </a:solidFill>
            </a:rPr>
            <a:t>or </a:t>
          </a:r>
          <a:r>
            <a:rPr lang="en-US" sz="1600" b="0" i="0">
              <a:solidFill>
                <a:schemeClr val="tx1">
                  <a:lumMod val="50000"/>
                  <a:lumOff val="50000"/>
                </a:schemeClr>
              </a:solidFill>
            </a:rPr>
            <a:t>reduce the task</a:t>
          </a:r>
          <a:endParaRPr lang="en-US" sz="160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C25297FD-A2CB-4BE1-A1A2-69005EDB85C1}" type="parTrans" cxnId="{8DF7A200-D0BC-425A-99E1-D235AAD1D2A8}">
      <dgm:prSet/>
      <dgm:spPr/>
      <dgm:t>
        <a:bodyPr/>
        <a:lstStyle/>
        <a:p>
          <a:endParaRPr lang="en-US" sz="160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999E392A-9F6C-4AD1-AA73-0F5845C047A2}" type="sibTrans" cxnId="{8DF7A200-D0BC-425A-99E1-D235AAD1D2A8}">
      <dgm:prSet/>
      <dgm:spPr/>
      <dgm:t>
        <a:bodyPr/>
        <a:lstStyle/>
        <a:p>
          <a:endParaRPr lang="en-US" sz="160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7B5AB69D-88B1-4568-ACA0-ACC3F59EA989}">
      <dgm:prSet phldrT="[Text]" custT="1"/>
      <dgm:spPr/>
      <dgm:t>
        <a:bodyPr/>
        <a:lstStyle/>
        <a:p>
          <a:r>
            <a:rPr lang="en-US" sz="1600">
              <a:solidFill>
                <a:schemeClr val="tx1">
                  <a:lumMod val="50000"/>
                  <a:lumOff val="50000"/>
                </a:schemeClr>
              </a:solidFill>
            </a:rPr>
            <a:t>Develop more complicated models optimizing only for effectiveness</a:t>
          </a:r>
        </a:p>
      </dgm:t>
    </dgm:pt>
    <dgm:pt modelId="{5B7F132C-511C-49D0-BD97-B0E883F30DBF}" type="parTrans" cxnId="{0803925A-20F1-4713-8839-F7535ADD5E67}">
      <dgm:prSet/>
      <dgm:spPr/>
      <dgm:t>
        <a:bodyPr/>
        <a:lstStyle/>
        <a:p>
          <a:endParaRPr lang="en-US" sz="160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D3A55D8C-3EFD-4BD4-B9E8-59BEB45187C4}" type="sibTrans" cxnId="{0803925A-20F1-4713-8839-F7535ADD5E67}">
      <dgm:prSet/>
      <dgm:spPr/>
      <dgm:t>
        <a:bodyPr/>
        <a:lstStyle/>
        <a:p>
          <a:endParaRPr lang="en-US" sz="160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7429172A-DF98-4074-AFD3-1C96A3CDC516}" type="pres">
      <dgm:prSet presAssocID="{5606E188-68B9-4DD6-8E57-42C10265649E}" presName="cycle" presStyleCnt="0">
        <dgm:presLayoutVars>
          <dgm:dir/>
          <dgm:resizeHandles val="exact"/>
        </dgm:presLayoutVars>
      </dgm:prSet>
      <dgm:spPr/>
    </dgm:pt>
    <dgm:pt modelId="{A38914E6-1AAA-42FC-84D3-2808CA3A6CE5}" type="pres">
      <dgm:prSet presAssocID="{438635AB-0741-4101-81A4-3F9AEACD7433}" presName="dummy" presStyleCnt="0"/>
      <dgm:spPr/>
    </dgm:pt>
    <dgm:pt modelId="{EA1BB56A-6643-48F4-B61D-033402DC5C1C}" type="pres">
      <dgm:prSet presAssocID="{438635AB-0741-4101-81A4-3F9AEACD7433}" presName="node" presStyleLbl="revTx" presStyleIdx="0" presStyleCnt="3">
        <dgm:presLayoutVars>
          <dgm:bulletEnabled val="1"/>
        </dgm:presLayoutVars>
      </dgm:prSet>
      <dgm:spPr/>
    </dgm:pt>
    <dgm:pt modelId="{F01E465A-D8F7-422A-A496-FE7E541DB22C}" type="pres">
      <dgm:prSet presAssocID="{C9256AB7-6D77-4272-A94D-6D986822C138}" presName="sibTrans" presStyleLbl="node1" presStyleIdx="0" presStyleCnt="3"/>
      <dgm:spPr/>
    </dgm:pt>
    <dgm:pt modelId="{710150DE-9E76-46DB-864A-0B6D98B6C2FA}" type="pres">
      <dgm:prSet presAssocID="{515669D9-56C3-4634-9194-66A481FB9CFD}" presName="dummy" presStyleCnt="0"/>
      <dgm:spPr/>
    </dgm:pt>
    <dgm:pt modelId="{836792B1-1986-440F-A631-2FC8408457B7}" type="pres">
      <dgm:prSet presAssocID="{515669D9-56C3-4634-9194-66A481FB9CFD}" presName="node" presStyleLbl="revTx" presStyleIdx="1" presStyleCnt="3" custRadScaleRad="106356" custRadScaleInc="0">
        <dgm:presLayoutVars>
          <dgm:bulletEnabled val="1"/>
        </dgm:presLayoutVars>
      </dgm:prSet>
      <dgm:spPr/>
    </dgm:pt>
    <dgm:pt modelId="{E78969B9-7582-4D15-B99A-E0F9FFEF873F}" type="pres">
      <dgm:prSet presAssocID="{999E392A-9F6C-4AD1-AA73-0F5845C047A2}" presName="sibTrans" presStyleLbl="node1" presStyleIdx="1" presStyleCnt="3"/>
      <dgm:spPr/>
    </dgm:pt>
    <dgm:pt modelId="{95EF41FA-2C17-42FC-B430-B06B25B51297}" type="pres">
      <dgm:prSet presAssocID="{7B5AB69D-88B1-4568-ACA0-ACC3F59EA989}" presName="dummy" presStyleCnt="0"/>
      <dgm:spPr/>
    </dgm:pt>
    <dgm:pt modelId="{D34EC8D6-76A2-4F79-AFDD-4446FEFF8712}" type="pres">
      <dgm:prSet presAssocID="{7B5AB69D-88B1-4568-ACA0-ACC3F59EA989}" presName="node" presStyleLbl="revTx" presStyleIdx="2" presStyleCnt="3">
        <dgm:presLayoutVars>
          <dgm:bulletEnabled val="1"/>
        </dgm:presLayoutVars>
      </dgm:prSet>
      <dgm:spPr/>
    </dgm:pt>
    <dgm:pt modelId="{EDD5528D-8838-408D-AD9C-4765A1799CC8}" type="pres">
      <dgm:prSet presAssocID="{D3A55D8C-3EFD-4BD4-B9E8-59BEB45187C4}" presName="sibTrans" presStyleLbl="node1" presStyleIdx="2" presStyleCnt="3"/>
      <dgm:spPr/>
    </dgm:pt>
  </dgm:ptLst>
  <dgm:cxnLst>
    <dgm:cxn modelId="{8DF7A200-D0BC-425A-99E1-D235AAD1D2A8}" srcId="{5606E188-68B9-4DD6-8E57-42C10265649E}" destId="{515669D9-56C3-4634-9194-66A481FB9CFD}" srcOrd="1" destOrd="0" parTransId="{C25297FD-A2CB-4BE1-A1A2-69005EDB85C1}" sibTransId="{999E392A-9F6C-4AD1-AA73-0F5845C047A2}"/>
    <dgm:cxn modelId="{954B6D0E-D3FD-41F4-8F03-DBDC85F84123}" type="presOf" srcId="{515669D9-56C3-4634-9194-66A481FB9CFD}" destId="{836792B1-1986-440F-A631-2FC8408457B7}" srcOrd="0" destOrd="0" presId="urn:microsoft.com/office/officeart/2005/8/layout/cycle1"/>
    <dgm:cxn modelId="{D1FF0228-AD4C-466E-91F0-A60EF13D1393}" type="presOf" srcId="{438635AB-0741-4101-81A4-3F9AEACD7433}" destId="{EA1BB56A-6643-48F4-B61D-033402DC5C1C}" srcOrd="0" destOrd="0" presId="urn:microsoft.com/office/officeart/2005/8/layout/cycle1"/>
    <dgm:cxn modelId="{550FE25C-DBC2-4C94-9742-483130BA0785}" type="presOf" srcId="{999E392A-9F6C-4AD1-AA73-0F5845C047A2}" destId="{E78969B9-7582-4D15-B99A-E0F9FFEF873F}" srcOrd="0" destOrd="0" presId="urn:microsoft.com/office/officeart/2005/8/layout/cycle1"/>
    <dgm:cxn modelId="{81A98B5E-7074-4840-B3DA-C0A56ABDCEA2}" type="presOf" srcId="{7B5AB69D-88B1-4568-ACA0-ACC3F59EA989}" destId="{D34EC8D6-76A2-4F79-AFDD-4446FEFF8712}" srcOrd="0" destOrd="0" presId="urn:microsoft.com/office/officeart/2005/8/layout/cycle1"/>
    <dgm:cxn modelId="{E4A97566-9F37-4381-9F54-9AB139AEA8E0}" type="presOf" srcId="{5606E188-68B9-4DD6-8E57-42C10265649E}" destId="{7429172A-DF98-4074-AFD3-1C96A3CDC516}" srcOrd="0" destOrd="0" presId="urn:microsoft.com/office/officeart/2005/8/layout/cycle1"/>
    <dgm:cxn modelId="{0803925A-20F1-4713-8839-F7535ADD5E67}" srcId="{5606E188-68B9-4DD6-8E57-42C10265649E}" destId="{7B5AB69D-88B1-4568-ACA0-ACC3F59EA989}" srcOrd="2" destOrd="0" parTransId="{5B7F132C-511C-49D0-BD97-B0E883F30DBF}" sibTransId="{D3A55D8C-3EFD-4BD4-B9E8-59BEB45187C4}"/>
    <dgm:cxn modelId="{B459118A-7F85-4B67-BE4F-44B29B4F3037}" srcId="{5606E188-68B9-4DD6-8E57-42C10265649E}" destId="{438635AB-0741-4101-81A4-3F9AEACD7433}" srcOrd="0" destOrd="0" parTransId="{1B72CEA8-2DAD-4445-87A2-A7BF12F37D55}" sibTransId="{C9256AB7-6D77-4272-A94D-6D986822C138}"/>
    <dgm:cxn modelId="{E8EE43B2-E569-4888-AC9B-78AB6A601319}" type="presOf" srcId="{C9256AB7-6D77-4272-A94D-6D986822C138}" destId="{F01E465A-D8F7-422A-A496-FE7E541DB22C}" srcOrd="0" destOrd="0" presId="urn:microsoft.com/office/officeart/2005/8/layout/cycle1"/>
    <dgm:cxn modelId="{E33D86EB-9A45-401A-8EB9-5956782709A1}" type="presOf" srcId="{D3A55D8C-3EFD-4BD4-B9E8-59BEB45187C4}" destId="{EDD5528D-8838-408D-AD9C-4765A1799CC8}" srcOrd="0" destOrd="0" presId="urn:microsoft.com/office/officeart/2005/8/layout/cycle1"/>
    <dgm:cxn modelId="{F7A1F1E9-F327-402A-909A-9E7D63BCFE5C}" type="presParOf" srcId="{7429172A-DF98-4074-AFD3-1C96A3CDC516}" destId="{A38914E6-1AAA-42FC-84D3-2808CA3A6CE5}" srcOrd="0" destOrd="0" presId="urn:microsoft.com/office/officeart/2005/8/layout/cycle1"/>
    <dgm:cxn modelId="{06BB102B-BAB9-4518-B6B4-2B80C476767D}" type="presParOf" srcId="{7429172A-DF98-4074-AFD3-1C96A3CDC516}" destId="{EA1BB56A-6643-48F4-B61D-033402DC5C1C}" srcOrd="1" destOrd="0" presId="urn:microsoft.com/office/officeart/2005/8/layout/cycle1"/>
    <dgm:cxn modelId="{5F3B0980-9088-403F-8503-E78120CBF889}" type="presParOf" srcId="{7429172A-DF98-4074-AFD3-1C96A3CDC516}" destId="{F01E465A-D8F7-422A-A496-FE7E541DB22C}" srcOrd="2" destOrd="0" presId="urn:microsoft.com/office/officeart/2005/8/layout/cycle1"/>
    <dgm:cxn modelId="{9FF3017F-50FB-4D2C-AD0A-881B5588A825}" type="presParOf" srcId="{7429172A-DF98-4074-AFD3-1C96A3CDC516}" destId="{710150DE-9E76-46DB-864A-0B6D98B6C2FA}" srcOrd="3" destOrd="0" presId="urn:microsoft.com/office/officeart/2005/8/layout/cycle1"/>
    <dgm:cxn modelId="{C80489EC-21CF-42E1-9E67-E2F63C4C26D7}" type="presParOf" srcId="{7429172A-DF98-4074-AFD3-1C96A3CDC516}" destId="{836792B1-1986-440F-A631-2FC8408457B7}" srcOrd="4" destOrd="0" presId="urn:microsoft.com/office/officeart/2005/8/layout/cycle1"/>
    <dgm:cxn modelId="{3EF7B72D-A822-4F82-8651-2F0D41E06AF2}" type="presParOf" srcId="{7429172A-DF98-4074-AFD3-1C96A3CDC516}" destId="{E78969B9-7582-4D15-B99A-E0F9FFEF873F}" srcOrd="5" destOrd="0" presId="urn:microsoft.com/office/officeart/2005/8/layout/cycle1"/>
    <dgm:cxn modelId="{071C7050-F948-460E-98D6-6050A2E16F06}" type="presParOf" srcId="{7429172A-DF98-4074-AFD3-1C96A3CDC516}" destId="{95EF41FA-2C17-42FC-B430-B06B25B51297}" srcOrd="6" destOrd="0" presId="urn:microsoft.com/office/officeart/2005/8/layout/cycle1"/>
    <dgm:cxn modelId="{F7F6133E-C74F-417A-8233-0BD86646CA62}" type="presParOf" srcId="{7429172A-DF98-4074-AFD3-1C96A3CDC516}" destId="{D34EC8D6-76A2-4F79-AFDD-4446FEFF8712}" srcOrd="7" destOrd="0" presId="urn:microsoft.com/office/officeart/2005/8/layout/cycle1"/>
    <dgm:cxn modelId="{C2B62402-7E36-4D9D-8242-FF5773895934}" type="presParOf" srcId="{7429172A-DF98-4074-AFD3-1C96A3CDC516}" destId="{EDD5528D-8838-408D-AD9C-4765A1799CC8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BB56A-6643-48F4-B61D-033402DC5C1C}">
      <dsp:nvSpPr>
        <dsp:cNvPr id="0" name=""/>
        <dsp:cNvSpPr/>
      </dsp:nvSpPr>
      <dsp:spPr>
        <a:xfrm>
          <a:off x="3177663" y="337629"/>
          <a:ext cx="1720453" cy="1720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>
                  <a:lumMod val="50000"/>
                  <a:lumOff val="50000"/>
                </a:schemeClr>
              </a:solidFill>
            </a:rPr>
            <a:t>Identify key efficiency bottlenecks and costs</a:t>
          </a:r>
        </a:p>
      </dsp:txBody>
      <dsp:txXfrm>
        <a:off x="3177663" y="337629"/>
        <a:ext cx="1720453" cy="1720453"/>
      </dsp:txXfrm>
    </dsp:sp>
    <dsp:sp modelId="{F01E465A-D8F7-422A-A496-FE7E541DB22C}">
      <dsp:nvSpPr>
        <dsp:cNvPr id="0" name=""/>
        <dsp:cNvSpPr/>
      </dsp:nvSpPr>
      <dsp:spPr>
        <a:xfrm>
          <a:off x="556380" y="207"/>
          <a:ext cx="4068803" cy="4068803"/>
        </a:xfrm>
        <a:prstGeom prst="circularArrow">
          <a:avLst>
            <a:gd name="adj1" fmla="val 8245"/>
            <a:gd name="adj2" fmla="val 575855"/>
            <a:gd name="adj3" fmla="val 2965011"/>
            <a:gd name="adj4" fmla="val 48296"/>
            <a:gd name="adj5" fmla="val 962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792B1-1986-440F-A631-2FC8408457B7}">
      <dsp:nvSpPr>
        <dsp:cNvPr id="0" name=""/>
        <dsp:cNvSpPr/>
      </dsp:nvSpPr>
      <dsp:spPr>
        <a:xfrm>
          <a:off x="1730573" y="2845146"/>
          <a:ext cx="1720453" cy="1720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>
                  <a:lumMod val="50000"/>
                  <a:lumOff val="50000"/>
                </a:schemeClr>
              </a:solidFill>
            </a:rPr>
            <a:t>Find cheaper approximations</a:t>
          </a:r>
          <a:r>
            <a:rPr lang="en-US" sz="1600" b="0" i="0" kern="1200">
              <a:solidFill>
                <a:schemeClr val="tx1">
                  <a:lumMod val="50000"/>
                  <a:lumOff val="50000"/>
                </a:schemeClr>
              </a:solidFill>
            </a:rPr>
            <a:t>, or trade-off with other costs, </a:t>
          </a:r>
          <a:r>
            <a:rPr lang="en-US" sz="1600" kern="1200">
              <a:solidFill>
                <a:schemeClr val="tx1">
                  <a:lumMod val="50000"/>
                  <a:lumOff val="50000"/>
                </a:schemeClr>
              </a:solidFill>
            </a:rPr>
            <a:t>or </a:t>
          </a:r>
          <a:r>
            <a:rPr lang="en-US" sz="1600" b="0" i="0" kern="1200">
              <a:solidFill>
                <a:schemeClr val="tx1">
                  <a:lumMod val="50000"/>
                  <a:lumOff val="50000"/>
                </a:schemeClr>
              </a:solidFill>
            </a:rPr>
            <a:t>reduce the task</a:t>
          </a:r>
          <a:endParaRPr lang="en-US" sz="1600" kern="120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1730573" y="2845146"/>
        <a:ext cx="1720453" cy="1720453"/>
      </dsp:txXfrm>
    </dsp:sp>
    <dsp:sp modelId="{E78969B9-7582-4D15-B99A-E0F9FFEF873F}">
      <dsp:nvSpPr>
        <dsp:cNvPr id="0" name=""/>
        <dsp:cNvSpPr/>
      </dsp:nvSpPr>
      <dsp:spPr>
        <a:xfrm>
          <a:off x="556416" y="207"/>
          <a:ext cx="4068803" cy="4068803"/>
        </a:xfrm>
        <a:prstGeom prst="circularArrow">
          <a:avLst>
            <a:gd name="adj1" fmla="val 8245"/>
            <a:gd name="adj2" fmla="val 575855"/>
            <a:gd name="adj3" fmla="val 10175849"/>
            <a:gd name="adj4" fmla="val 7259134"/>
            <a:gd name="adj5" fmla="val 962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4EC8D6-76A2-4F79-AFDD-4446FEFF8712}">
      <dsp:nvSpPr>
        <dsp:cNvPr id="0" name=""/>
        <dsp:cNvSpPr/>
      </dsp:nvSpPr>
      <dsp:spPr>
        <a:xfrm>
          <a:off x="283483" y="337629"/>
          <a:ext cx="1720453" cy="1720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>
                  <a:lumMod val="50000"/>
                  <a:lumOff val="50000"/>
                </a:schemeClr>
              </a:solidFill>
            </a:rPr>
            <a:t>Develop more complicated models optimizing only for effectiveness</a:t>
          </a:r>
        </a:p>
      </dsp:txBody>
      <dsp:txXfrm>
        <a:off x="283483" y="337629"/>
        <a:ext cx="1720453" cy="1720453"/>
      </dsp:txXfrm>
    </dsp:sp>
    <dsp:sp modelId="{EDD5528D-8838-408D-AD9C-4765A1799CC8}">
      <dsp:nvSpPr>
        <dsp:cNvPr id="0" name=""/>
        <dsp:cNvSpPr/>
      </dsp:nvSpPr>
      <dsp:spPr>
        <a:xfrm>
          <a:off x="556398" y="-1067"/>
          <a:ext cx="4068803" cy="4068803"/>
        </a:xfrm>
        <a:prstGeom prst="circularArrow">
          <a:avLst>
            <a:gd name="adj1" fmla="val 8245"/>
            <a:gd name="adj2" fmla="val 575855"/>
            <a:gd name="adj3" fmla="val 16857842"/>
            <a:gd name="adj4" fmla="val 14966304"/>
            <a:gd name="adj5" fmla="val 962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14435-55EE-AA8B-0B2E-869455BCA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04CB45-A899-8173-A518-D833EC1A6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AC6FF-DB59-3BE5-9A55-EAFD175AC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3448-0787-43DA-A6A0-F726EFDC0B40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36FDA-1E4B-D86C-DC9C-46C32D4DA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554BC-4D6B-F9B7-B3DB-73E47063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EA55-2F17-4A86-A23B-26C11CB8F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6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B7560-810D-BA2C-DD22-E95F3CB13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38D12E-85E4-52CC-75DE-398D883DE6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36F80-6012-3E83-61B0-F4627E0E0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3448-0787-43DA-A6A0-F726EFDC0B40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12E70-8EFE-EC3B-DD86-6A192EC71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1AA02-89E7-09D7-F901-907DFE13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EA55-2F17-4A86-A23B-26C11CB8F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3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30D92A-7A36-2069-8AE5-AF7FB4B1E0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36250F-96BF-7661-CBF3-81ADDD12E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923C0-DD5A-6325-478B-267B97355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3448-0787-43DA-A6A0-F726EFDC0B40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C3777-7F4D-2F96-C8F3-7D7F98026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A39AA-833F-DF50-5DC0-1A00C6A95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EA55-2F17-4A86-A23B-26C11CB8F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56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22FA9-FF7E-1446-19FA-0232A3F4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272C8-2BC9-9359-53F4-A8579F686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E7A29-20F1-6B66-8B66-CDE72313D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3448-0787-43DA-A6A0-F726EFDC0B40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468DD-9AC2-6F1C-8D55-5C317392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66484-0DF3-ACBA-EA9A-86AF9EA56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EA55-2F17-4A86-A23B-26C11CB8F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1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1811B-1C91-B05A-E44A-8FA609CEC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2A2ED-8714-361C-B1CA-E8BB32801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C2558-028E-66A1-5AE8-0FC8EFC97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3448-0787-43DA-A6A0-F726EFDC0B40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4D8DA-6AA1-FF3B-69C3-606EF0DA6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686E5-74DA-75E3-6910-360E8C77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EA55-2F17-4A86-A23B-26C11CB8F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34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1234D-7E31-AC57-0CAB-603E0F665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20C84-140E-A93D-BA45-23F7CEA08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EE304-C0B6-F763-AF8F-56B6C5615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07AC6-3150-8A9C-39CC-FD6F3E208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3448-0787-43DA-A6A0-F726EFDC0B40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CDBCC-AB5A-3910-46AA-1EA314204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3CE2F-D6ED-0017-87D8-FD33FA67E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EA55-2F17-4A86-A23B-26C11CB8F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8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C80CD-73B2-7042-AFB2-591E69006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49C70-6340-736A-4EA6-CFC8D7A4A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2822E-7666-EF5D-B795-E4E44C6D0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5B08A-953E-16F2-C961-1BDA4095EB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6F848-179B-4FC9-2EEE-DBB72B5D6B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93D22F-4DF6-86D4-C6CB-9CDDDA526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3448-0787-43DA-A6A0-F726EFDC0B40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14727-C640-3032-4BB5-8FC6ED7E8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7CCCA0-5AF0-97F7-0F27-E6FF4E281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EA55-2F17-4A86-A23B-26C11CB8F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6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189E6-D8B0-BCBE-9B66-B71592B1A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69EB2E-29FE-85F4-1DAD-9F9E6EEE9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3448-0787-43DA-A6A0-F726EFDC0B40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441D5-45B2-2CED-9E37-801CDE64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C5F2E-2DB8-72DB-7F43-BCAA103FD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EA55-2F17-4A86-A23B-26C11CB8F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51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87A06B-DAE2-8DF8-7E3C-4B66D312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3448-0787-43DA-A6A0-F726EFDC0B40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8A5AC-1BD2-FA87-3AD6-F85A4EC46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C3FB5-9BD4-57C0-5978-5F934E5A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EA55-2F17-4A86-A23B-26C11CB8F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67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FA712-B111-2B09-8256-6A95B5012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F3CCA-A0EC-BCA5-D323-4FBA76645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038A6-68C6-BE5E-3610-8176A33D1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64E1F-D163-3ED9-0933-318B3E6E0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3448-0787-43DA-A6A0-F726EFDC0B40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352444-BC20-F142-8E1C-DF8B6C526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5BEB0-B92F-A74F-D3F2-A5BB96FE1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EA55-2F17-4A86-A23B-26C11CB8F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22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3552A-4330-AE56-4E9A-BAC58271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446130-D267-6D64-1D25-BD282811FC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6CD35-9F6F-AD79-E77F-737658E58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DFF67-7F79-5F76-8D2D-BD370D387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3448-0787-43DA-A6A0-F726EFDC0B40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14CC5-0422-F32F-63A5-22881D4B0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D45677-6085-BD19-231B-79533B8A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EA55-2F17-4A86-A23B-26C11CB8F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6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AD5A7C-B0C6-F1F3-4321-755B92142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29342-9346-5730-80E5-036B87D9E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3EB65-D535-CCA8-E8AE-E986CF9D5A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B3448-0787-43DA-A6A0-F726EFDC0B40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61C61-1C76-29E9-13B4-ED1E6975E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5015C-B23E-6119-6FCE-0C71A3E74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2EA55-2F17-4A86-A23B-26C11CB8F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1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s://trec.nist.gov/pubs/trec29/papers/MSAI.DL.pdf" TargetMode="External"/><Relationship Id="rId7" Type="http://schemas.openxmlformats.org/officeDocument/2006/relationships/image" Target="../media/image24.png"/><Relationship Id="rId2" Type="http://schemas.openxmlformats.org/officeDocument/2006/relationships/hyperlink" Target="https://arxiv.org/pdf/2007.10434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dl.acm.org/doi/pdf/10.1145/3404835.3463049" TargetMode="Externa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pdf/10.1145/3404835.3462889" TargetMode="External"/><Relationship Id="rId7" Type="http://schemas.openxmlformats.org/officeDocument/2006/relationships/image" Target="../media/image28.png"/><Relationship Id="rId2" Type="http://schemas.openxmlformats.org/officeDocument/2006/relationships/hyperlink" Target="https://dl.acm.org/doi/pdf/10.1145/3397271.3401224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link.springer.com/chapter/10.1007/978-3-030-99739-7_1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dl.acm.org/doi/pdf/10.1145/3404835.3462889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hyperlink" Target="https://dl.acm.org/doi/pdf/10.1145/3397271.3401204" TargetMode="External"/><Relationship Id="rId3" Type="http://schemas.openxmlformats.org/officeDocument/2006/relationships/hyperlink" Target="https://arxiv.org/pdf/2007.10434.pdf" TargetMode="External"/><Relationship Id="rId7" Type="http://schemas.openxmlformats.org/officeDocument/2006/relationships/image" Target="../media/image33.png"/><Relationship Id="rId12" Type="http://schemas.openxmlformats.org/officeDocument/2006/relationships/hyperlink" Target="https://arxiv.org/pdf/1904.08375.pdf" TargetMode="External"/><Relationship Id="rId2" Type="http://schemas.openxmlformats.org/officeDocument/2006/relationships/hyperlink" Target="https://arxiv.org/pdf/1907.03693.pdf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arxiv.org/pdf/1901.04085.pdf" TargetMode="External"/><Relationship Id="rId11" Type="http://schemas.openxmlformats.org/officeDocument/2006/relationships/hyperlink" Target="https://dl.acm.org/doi/abs/10.1145/3404835.3462891" TargetMode="External"/><Relationship Id="rId5" Type="http://schemas.openxmlformats.org/officeDocument/2006/relationships/hyperlink" Target="https://dl.acm.org/doi/pdf/10.1145/3404835.3463049" TargetMode="External"/><Relationship Id="rId10" Type="http://schemas.openxmlformats.org/officeDocument/2006/relationships/hyperlink" Target="https://aclanthology.org/2021.naacl-main.466.pdf" TargetMode="External"/><Relationship Id="rId4" Type="http://schemas.openxmlformats.org/officeDocument/2006/relationships/hyperlink" Target="https://trec.nist.gov/pubs/trec29/papers/MSAI.DL.pdf" TargetMode="External"/><Relationship Id="rId9" Type="http://schemas.openxmlformats.org/officeDocument/2006/relationships/hyperlink" Target="https://openreview.net/pdf?id=zeFrfgyZln" TargetMode="External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l.acm.org/doi/pdf/10.1145/3183713.3196909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pdf/10.1145/3209978.3210127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pdf/10.1145/3209978.3210127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pdf/10.1145/3209978.3210127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pdf/10.1145/3209978.3210127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tionary.org/wiki/efficient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pdf/10.1145/3209978.3210127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pdf/10.1145/3209978.3210127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" Type="http://schemas.openxmlformats.org/officeDocument/2006/relationships/image" Target="../media/image37.png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svg"/><Relationship Id="rId19" Type="http://schemas.openxmlformats.org/officeDocument/2006/relationships/hyperlink" Target="https://dl.acm.org/doi/pdf/10.1145/3209978.3210127" TargetMode="External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proceedings.mlr.press/v133/min21a/min21a.pdf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efficientqa.github.io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aclanthology.org/2020.sustainlp-1.24.pdf" TargetMode="External"/><Relationship Id="rId5" Type="http://schemas.openxmlformats.org/officeDocument/2006/relationships/hyperlink" Target="https://sites.google.com/view/sustainlp2020/shared-task" TargetMode="External"/><Relationship Id="rId10" Type="http://schemas.openxmlformats.org/officeDocument/2006/relationships/hyperlink" Target="https://txsun1997.github.io/papers/elue_paper.pdf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://eluebenchmark.fastnlp.top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6.12993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pdf/1901.04085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medium.com/tensorflow/fitting-larger-networks-into-memory-583e3c758ff9" TargetMode="External"/><Relationship Id="rId2" Type="http://schemas.openxmlformats.org/officeDocument/2006/relationships/hyperlink" Target="https://arxiv.org/pdf/1604.06174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198D0A0-F7F7-D8CA-0536-6B8E52360B2E}"/>
              </a:ext>
            </a:extLst>
          </p:cNvPr>
          <p:cNvSpPr/>
          <p:nvPr/>
        </p:nvSpPr>
        <p:spPr>
          <a:xfrm>
            <a:off x="3644055" y="5696557"/>
            <a:ext cx="2244490" cy="403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4">
            <a:extLst>
              <a:ext uri="{FF2B5EF4-FFF2-40B4-BE49-F238E27FC236}">
                <a16:creationId xmlns:a16="http://schemas.microsoft.com/office/drawing/2014/main" id="{98363D8F-C59B-2FD9-51A1-F902ACAD0E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7881" r="28506" b="285"/>
          <a:stretch/>
        </p:blipFill>
        <p:spPr>
          <a:xfrm>
            <a:off x="319663" y="1621670"/>
            <a:ext cx="1901206" cy="24520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D0C9D6-E040-92C9-EEA8-8664B102C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978" y="1653897"/>
            <a:ext cx="8145022" cy="2387600"/>
          </a:xfrm>
        </p:spPr>
        <p:txBody>
          <a:bodyPr anchor="ctr">
            <a:noAutofit/>
          </a:bodyPr>
          <a:lstStyle/>
          <a:p>
            <a:r>
              <a:rPr lang="en-US" sz="4800"/>
              <a:t>Efficient Machine Learning and Machine Learning for Efficiency in Information Retrieval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BD8185-D940-8715-3D93-C4789E5E3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44751"/>
            <a:ext cx="9144000" cy="1655762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>
                <a:latin typeface="Segoe UI Semilight" panose="020B0402040204020203" pitchFamily="34" charset="0"/>
                <a:cs typeface="Segoe UI Semilight" panose="020B0402040204020203" pitchFamily="34" charset="0"/>
              </a:rPr>
              <a:t>Bhaskar Mitra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/>
              <a:t>Principal Researcher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/>
              <a:t>Microsoft Research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/>
              <a:t>          @UnderdogGeek         bmitra@microsoft.com</a:t>
            </a:r>
          </a:p>
        </p:txBody>
      </p:sp>
      <p:pic>
        <p:nvPicPr>
          <p:cNvPr id="6" name="Picture 5" descr="File:&lt;strong&gt;Twitter&lt;/strong&gt; bird logo 2012.svg - Wikipedia, the free encyclopedia">
            <a:extLst>
              <a:ext uri="{FF2B5EF4-FFF2-40B4-BE49-F238E27FC236}">
                <a16:creationId xmlns:a16="http://schemas.microsoft.com/office/drawing/2014/main" id="{E9F7E5E6-45ED-AEBB-406B-362BA2982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55" y="5788636"/>
            <a:ext cx="270372" cy="219798"/>
          </a:xfrm>
          <a:prstGeom prst="rect">
            <a:avLst/>
          </a:prstGeom>
        </p:spPr>
      </p:pic>
      <p:pic>
        <p:nvPicPr>
          <p:cNvPr id="8" name="Picture 7" descr="File:&lt;strong&gt;Microsoft&lt;/strong&gt; &lt;strong&gt;Outlook&lt;/strong&gt; 2013 logo.svg - Wikipedia, the free ...">
            <a:extLst>
              <a:ext uri="{FF2B5EF4-FFF2-40B4-BE49-F238E27FC236}">
                <a16:creationId xmlns:a16="http://schemas.microsoft.com/office/drawing/2014/main" id="{A6F4FD43-4C00-9389-8A0E-B23A8CFBB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62" y="5754395"/>
            <a:ext cx="293631" cy="288281"/>
          </a:xfrm>
          <a:prstGeom prst="rect">
            <a:avLst/>
          </a:prstGeom>
        </p:spPr>
      </p:pic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1E496F9A-1B97-81AA-9E7C-54211EEF4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t="27035" r="6631" b="23049"/>
          <a:stretch/>
        </p:blipFill>
        <p:spPr bwMode="auto">
          <a:xfrm>
            <a:off x="6635658" y="133701"/>
            <a:ext cx="2635483" cy="6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F3E9A4-4FA0-802D-B87F-7D7441757FC0}"/>
              </a:ext>
            </a:extLst>
          </p:cNvPr>
          <p:cNvSpPr txBox="1"/>
          <p:nvPr/>
        </p:nvSpPr>
        <p:spPr>
          <a:xfrm>
            <a:off x="9211504" y="190162"/>
            <a:ext cx="29804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rgbClr val="737373"/>
                </a:solidFill>
                <a:effectLst/>
                <a:latin typeface="Noto Sans" panose="020B0502040504020204" pitchFamily="34" charset="0"/>
              </a:rPr>
              <a:t>Workshop on Reaching Efficiency in Neural Information Retrieval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8095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C41414-E0AC-2F9B-2247-8A9E94D2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Cheaper approximation: Transformer </a:t>
            </a:r>
            <a:r>
              <a:rPr lang="en-US" sz="3600">
                <a:sym typeface="Wingdings" panose="05000000000000000000" pitchFamily="2" charset="2"/>
              </a:rPr>
              <a:t> Conformer</a:t>
            </a:r>
            <a:endParaRPr lang="en-US" sz="36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DEB55EA-641B-D4A2-2D0D-B3AE285B3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7" y="1690688"/>
            <a:ext cx="10515599" cy="205274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/>
              <a:t>Conformer is an alternative to Transformer that employs a separable self-attention layer with linear GPU memory complexity (as opposed to Transformer’s quadratic complexity) and is augmented with additional convolutional layers to model short-distance attention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1C3003-1612-1DEF-7B2E-A2AA0889208A}"/>
              </a:ext>
            </a:extLst>
          </p:cNvPr>
          <p:cNvSpPr txBox="1"/>
          <p:nvPr/>
        </p:nvSpPr>
        <p:spPr>
          <a:xfrm>
            <a:off x="1" y="6257836"/>
            <a:ext cx="12203170" cy="60016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Mitra, Hofstätter, Zamani, and Craswell. </a:t>
            </a:r>
            <a:r>
              <a:rPr lang="en-US" sz="1100">
                <a:hlinkClick r:id="rId2"/>
              </a:rPr>
              <a:t>Conformer-Kernel with Query Term Independence for Document Retrieval</a:t>
            </a:r>
            <a:r>
              <a:rPr lang="en-US" sz="1100"/>
              <a:t>. ArXiv preprint. (2020)</a:t>
            </a:r>
          </a:p>
          <a:p>
            <a:pPr algn="ctr"/>
            <a:r>
              <a:rPr lang="en-US" sz="1100"/>
              <a:t>Mitra, Hofstätter, Zamani, and Craswell. </a:t>
            </a:r>
            <a:r>
              <a:rPr lang="en-US" sz="1100">
                <a:hlinkClick r:id="rId3"/>
              </a:rPr>
              <a:t>Conformer-Kernel with Query Term Independence at TREC 2020 Deep Learning Track</a:t>
            </a:r>
            <a:r>
              <a:rPr lang="en-US" sz="1100"/>
              <a:t>. In Proc. TREC. (2020)</a:t>
            </a:r>
          </a:p>
          <a:p>
            <a:pPr algn="ctr"/>
            <a:r>
              <a:rPr lang="en-US" sz="1100"/>
              <a:t>Mitra, Hofstätter, Zamani, and Craswell. </a:t>
            </a:r>
            <a:r>
              <a:rPr lang="en-US" sz="1100">
                <a:hlinkClick r:id="rId4"/>
              </a:rPr>
              <a:t>Improving Transformer-Kernel Ranking Model Using Conformer and Query Term Independence</a:t>
            </a:r>
            <a:r>
              <a:rPr lang="en-US" sz="1100"/>
              <a:t>. In Proc. SIGIR. (2021)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91996C-BED7-E39B-C9CF-C8EE9356D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1381" y="2900606"/>
            <a:ext cx="3809591" cy="5955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064730E-2631-5C74-F9F1-3C7AF3E1CE66}"/>
              </a:ext>
            </a:extLst>
          </p:cNvPr>
          <p:cNvGrpSpPr/>
          <p:nvPr/>
        </p:nvGrpSpPr>
        <p:grpSpPr>
          <a:xfrm>
            <a:off x="1668330" y="3423292"/>
            <a:ext cx="8855341" cy="2687441"/>
            <a:chOff x="1891433" y="3265306"/>
            <a:chExt cx="8855341" cy="268744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52D8CBB-BEA9-1575-6652-9DA06D265285}"/>
                </a:ext>
              </a:extLst>
            </p:cNvPr>
            <p:cNvGrpSpPr/>
            <p:nvPr/>
          </p:nvGrpSpPr>
          <p:grpSpPr>
            <a:xfrm>
              <a:off x="1891433" y="3734879"/>
              <a:ext cx="3805351" cy="2173763"/>
              <a:chOff x="6521145" y="1876836"/>
              <a:chExt cx="3183078" cy="181829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50B1A3A-329F-C8E0-6428-B24DE18A0A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78637"/>
              <a:stretch/>
            </p:blipFill>
            <p:spPr>
              <a:xfrm>
                <a:off x="6521145" y="3250830"/>
                <a:ext cx="3183078" cy="44430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2E69B35-0B0B-704C-324B-1A34FB08E8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100000"/>
                        </a14:imgEffect>
                      </a14:imgLayer>
                    </a14:imgProps>
                  </a:ext>
                </a:extLst>
              </a:blip>
              <a:srcRect b="29005"/>
              <a:stretch/>
            </p:blipFill>
            <p:spPr>
              <a:xfrm>
                <a:off x="6631699" y="1876836"/>
                <a:ext cx="2961971" cy="1373994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73E12F9-E90F-CC09-15A3-888C0FBE6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162" r="5458" b="56461"/>
            <a:stretch/>
          </p:blipFill>
          <p:spPr>
            <a:xfrm>
              <a:off x="7408804" y="3690775"/>
              <a:ext cx="3329524" cy="226197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3C3DF31-2D7F-34EE-902C-B0CB9AB27717}"/>
                </a:ext>
              </a:extLst>
            </p:cNvPr>
            <p:cNvSpPr txBox="1"/>
            <p:nvPr/>
          </p:nvSpPr>
          <p:spPr>
            <a:xfrm>
              <a:off x="7400357" y="3265306"/>
              <a:ext cx="3346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TREC 2020 Deep Learning Track</a:t>
              </a:r>
            </a:p>
            <a:p>
              <a:pPr algn="ctr"/>
              <a:r>
                <a:rPr lang="en-US" sz="1200" b="1"/>
                <a:t>(Document Ranking Task)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3245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BBCE4-EE61-3E17-43E9-982C0E52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Reduce the task: Passage-based document ranking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1AB764-577C-3AD0-5469-79E600ABF1E3}"/>
              </a:ext>
            </a:extLst>
          </p:cNvPr>
          <p:cNvSpPr txBox="1"/>
          <p:nvPr/>
        </p:nvSpPr>
        <p:spPr>
          <a:xfrm>
            <a:off x="1" y="6257836"/>
            <a:ext cx="12203170" cy="60016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Hofstätter, Zamani, Mitra, Craswell, and Hanbury. </a:t>
            </a:r>
            <a:r>
              <a:rPr lang="en-US" sz="1100">
                <a:hlinkClick r:id="rId2"/>
              </a:rPr>
              <a:t>Local Self-Attention over Long Text for Efficient Document Retrieval</a:t>
            </a:r>
            <a:r>
              <a:rPr lang="en-US" sz="1100"/>
              <a:t>. In Proc. SIGIR. (2020)</a:t>
            </a:r>
          </a:p>
          <a:p>
            <a:pPr algn="ctr"/>
            <a:r>
              <a:rPr lang="en-US" sz="1100"/>
              <a:t>Hofstätter, Mitra, Zamani, Craswell, and Hanbury. </a:t>
            </a:r>
            <a:r>
              <a:rPr lang="en-US" sz="1100">
                <a:hlinkClick r:id="rId3"/>
              </a:rPr>
              <a:t>Intra-Document Cascading: Learning to Select Passages for Neural Document Ranking</a:t>
            </a:r>
            <a:r>
              <a:rPr lang="en-US" sz="1100"/>
              <a:t>. In Proc. SIGIR. (2021) </a:t>
            </a:r>
          </a:p>
          <a:p>
            <a:pPr algn="ctr"/>
            <a:r>
              <a:rPr lang="en-US" sz="1100"/>
              <a:t>Kazai, Mitra, Dong, Zamani, Craswell, and Yang. </a:t>
            </a:r>
            <a:r>
              <a:rPr lang="en-US" sz="1100">
                <a:hlinkClick r:id="rId4"/>
              </a:rPr>
              <a:t>Less is Less: When Are Snippets Insufficient for Human vs Machine Relevance Estimation?</a:t>
            </a:r>
            <a:r>
              <a:rPr lang="en-US" sz="1100"/>
              <a:t> In Proc. ECIR. (2022)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289E4D-1FC0-09E5-2B8C-F66EE765B7A5}"/>
              </a:ext>
            </a:extLst>
          </p:cNvPr>
          <p:cNvSpPr/>
          <p:nvPr/>
        </p:nvSpPr>
        <p:spPr>
          <a:xfrm>
            <a:off x="838199" y="1506373"/>
            <a:ext cx="10515599" cy="145944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CEE5F26-4565-C91F-B74A-18EA63D05E7F}"/>
              </a:ext>
            </a:extLst>
          </p:cNvPr>
          <p:cNvSpPr/>
          <p:nvPr/>
        </p:nvSpPr>
        <p:spPr>
          <a:xfrm>
            <a:off x="838200" y="4705975"/>
            <a:ext cx="10515599" cy="145944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91F8B17-912A-FF8D-FEB4-10EF52268C69}"/>
              </a:ext>
            </a:extLst>
          </p:cNvPr>
          <p:cNvSpPr/>
          <p:nvPr/>
        </p:nvSpPr>
        <p:spPr>
          <a:xfrm>
            <a:off x="838199" y="3106174"/>
            <a:ext cx="10515599" cy="145944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A2179CD-5600-07A6-1384-F56F40D7F3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35702"/>
          <a:stretch/>
        </p:blipFill>
        <p:spPr>
          <a:xfrm>
            <a:off x="8203296" y="1521426"/>
            <a:ext cx="2884147" cy="1429338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7D9DC0C-9B50-37EF-BDB0-7971A740BAF0}"/>
              </a:ext>
            </a:extLst>
          </p:cNvPr>
          <p:cNvSpPr txBox="1">
            <a:spLocks/>
          </p:cNvSpPr>
          <p:nvPr/>
        </p:nvSpPr>
        <p:spPr>
          <a:xfrm>
            <a:off x="913415" y="1555217"/>
            <a:ext cx="7214666" cy="1361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400" b="1"/>
              <a:t>Strategy 1: Run BERT on first-k tokens from the document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400"/>
              <a:t>Considering only the first-k tokens leads to underestimation of relevance and consequently under-retrieval of longer documents (</a:t>
            </a:r>
            <a:r>
              <a:rPr lang="en-US" sz="1400">
                <a:hlinkClick r:id="rId2"/>
              </a:rPr>
              <a:t>Hofstätter et al., 2020</a:t>
            </a:r>
            <a:r>
              <a:rPr lang="en-US" sz="1400"/>
              <a:t>). Recent studies (</a:t>
            </a:r>
            <a:r>
              <a:rPr lang="en-US" sz="1400">
                <a:hlinkClick r:id="rId4"/>
              </a:rPr>
              <a:t>Kazai et al., 2022</a:t>
            </a:r>
            <a:r>
              <a:rPr lang="en-US" sz="1400"/>
              <a:t>) have also analyzed when single snippets are insufficient for both human and machine learning based relevance estimation.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B4EBDA7-F775-7933-2519-0AF847C7C5DB}"/>
              </a:ext>
            </a:extLst>
          </p:cNvPr>
          <p:cNvSpPr txBox="1">
            <a:spLocks/>
          </p:cNvSpPr>
          <p:nvPr/>
        </p:nvSpPr>
        <p:spPr>
          <a:xfrm>
            <a:off x="913415" y="3150954"/>
            <a:ext cx="8359846" cy="1361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400" b="1"/>
              <a:t>Strategy 2: Run BERT on multiple windows of k-tokens each from the document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400"/>
              <a:t>This is the approach proposed by </a:t>
            </a:r>
            <a:r>
              <a:rPr lang="en-US" sz="1400">
                <a:hlinkClick r:id="rId2"/>
              </a:rPr>
              <a:t>Hofstätter et al. (2020)</a:t>
            </a:r>
            <a:r>
              <a:rPr lang="en-US" sz="1400"/>
              <a:t>. However, the number of windows can be large corresponding to longer documents and running BERT too many times per query-document pair can also be prohibitively costly.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0E2D7FF-1411-8294-1959-2D9B1F51AA17}"/>
              </a:ext>
            </a:extLst>
          </p:cNvPr>
          <p:cNvSpPr txBox="1">
            <a:spLocks/>
          </p:cNvSpPr>
          <p:nvPr/>
        </p:nvSpPr>
        <p:spPr>
          <a:xfrm>
            <a:off x="913415" y="4754818"/>
            <a:ext cx="5905239" cy="1361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400" b="1"/>
              <a:t>Strategy 3: Run BERT on windows of text pre-selected using cheaper models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400"/>
              <a:t>This is the approach proposed by </a:t>
            </a:r>
            <a:r>
              <a:rPr lang="en-US" sz="1400">
                <a:hlinkClick r:id="rId3"/>
              </a:rPr>
              <a:t>Hofstätter et al. (2021)</a:t>
            </a:r>
            <a:r>
              <a:rPr lang="en-US" sz="1400"/>
              <a:t>. The approach (IDCM) was motivated by cascaded ranking pipelines, but in this case the cascades are employed within-document for passage selection.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F029C67-3376-FD34-DCEB-6BA5E930C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646" y="3154604"/>
            <a:ext cx="1642091" cy="13581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0BBEDD5-9BE5-BDD8-C6FC-F8628888B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8655" y="4741113"/>
            <a:ext cx="4268788" cy="138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82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3D6C77-D0AE-8D92-B905-BE9B1E6F3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256212" cy="1600200"/>
          </a:xfrm>
        </p:spPr>
        <p:txBody>
          <a:bodyPr anchor="ctr">
            <a:normAutofit/>
          </a:bodyPr>
          <a:lstStyle/>
          <a:p>
            <a:r>
              <a:rPr lang="en-US" sz="3800"/>
              <a:t>Intra-Document Cascaded Model (IDCM)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3AC7D5-A3F5-4E9A-219A-080AFFDDC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256212" cy="3811588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/>
              <a:t>We employ a cascaded architecture: a cheaper model ranks-and-prunes candidate passages and costlier BERT model inspects only selected passages from the document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/>
              <a:t>The cheaper model is trained via knowledge distillation from the BERT model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DCC6CE-61F4-7CD4-AAEE-59596CF2FD1A}"/>
              </a:ext>
            </a:extLst>
          </p:cNvPr>
          <p:cNvGrpSpPr/>
          <p:nvPr/>
        </p:nvGrpSpPr>
        <p:grpSpPr>
          <a:xfrm>
            <a:off x="6237316" y="188268"/>
            <a:ext cx="5780120" cy="4670590"/>
            <a:chOff x="5448101" y="634335"/>
            <a:chExt cx="6646645" cy="53707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182484-9DB4-0AA2-190F-E4D1D6461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8101" y="634335"/>
              <a:ext cx="6646645" cy="24628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0ACDFF-BB60-C3B6-52F8-070CD6F99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8101" y="3447675"/>
              <a:ext cx="6638224" cy="255744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73D2B5B-F990-F527-963D-53491BF8CDAD}"/>
              </a:ext>
            </a:extLst>
          </p:cNvPr>
          <p:cNvSpPr txBox="1"/>
          <p:nvPr/>
        </p:nvSpPr>
        <p:spPr>
          <a:xfrm>
            <a:off x="1" y="6596390"/>
            <a:ext cx="12203170" cy="2616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Hofstätter, Mitra, Zamani, Craswell, and Hanbury. </a:t>
            </a:r>
            <a:r>
              <a:rPr lang="en-US" sz="1100">
                <a:hlinkClick r:id="rId4"/>
              </a:rPr>
              <a:t>Intra-Document Cascading: Learning to Select Passages for Neural Document Ranking</a:t>
            </a:r>
            <a:r>
              <a:rPr lang="en-US" sz="1100"/>
              <a:t>. In Proc. SIGIR. (2021)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6A9E18-14F7-A849-99B9-A3061985C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016" y="4918114"/>
            <a:ext cx="5001396" cy="16782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DC6DF1-701C-244A-3566-ED97471464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33" b="55510"/>
          <a:stretch/>
        </p:blipFill>
        <p:spPr>
          <a:xfrm>
            <a:off x="203746" y="3657600"/>
            <a:ext cx="3189221" cy="28533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AD4A64-7DC0-E0D1-D4A3-7A1E3D0B85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1944" b="11572"/>
          <a:stretch/>
        </p:blipFill>
        <p:spPr>
          <a:xfrm>
            <a:off x="3090257" y="3451742"/>
            <a:ext cx="3189221" cy="30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33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D11DB-1EF8-A0FD-07DB-83605CBAF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46054"/>
          </a:xfrm>
        </p:spPr>
        <p:txBody>
          <a:bodyPr anchor="t"/>
          <a:lstStyle/>
          <a:p>
            <a:r>
              <a:rPr lang="en-US"/>
              <a:t>Challenges in scaling BERT to full retrieval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FC81BA-3561-B45A-6ECA-3CF22B3A7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250" y="4092870"/>
            <a:ext cx="4312510" cy="1273458"/>
          </a:xfrm>
        </p:spPr>
        <p:txBody>
          <a:bodyPr anchor="ctr"/>
          <a:lstStyle/>
          <a:p>
            <a:pPr algn="ctr"/>
            <a:r>
              <a:rPr lang="en-US"/>
              <a:t>Broadly two sets of approaches have emerged: Dense retrieval and Query Term Independent (QTI) models; both precompute document representations at indexing time and require very little computations at query response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4BF56D-33A3-40AD-A072-6B122044EC85}"/>
              </a:ext>
            </a:extLst>
          </p:cNvPr>
          <p:cNvSpPr txBox="1"/>
          <p:nvPr/>
        </p:nvSpPr>
        <p:spPr>
          <a:xfrm>
            <a:off x="1" y="6088559"/>
            <a:ext cx="12203170" cy="76944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Mitra, Rosset, Hawking, Craswell, Diaz, and Yilmaz. </a:t>
            </a:r>
            <a:r>
              <a:rPr lang="en-US" sz="1100">
                <a:hlinkClick r:id="rId2"/>
              </a:rPr>
              <a:t>Incorporating Query Term Independence Assumption for Efficient Retrieval and Ranking Using Deep Neural Networks</a:t>
            </a:r>
            <a:r>
              <a:rPr lang="en-US" sz="1100"/>
              <a:t>. ArXiv preprint. (2019)</a:t>
            </a:r>
          </a:p>
          <a:p>
            <a:pPr algn="ctr"/>
            <a:r>
              <a:rPr lang="en-US" sz="1100"/>
              <a:t>Mitra, Hofstätter, Zamani, and Craswell. </a:t>
            </a:r>
            <a:r>
              <a:rPr lang="en-US" sz="1100">
                <a:hlinkClick r:id="rId3"/>
              </a:rPr>
              <a:t>Conformer-Kernel with Query Term Independence for Document Retrieval</a:t>
            </a:r>
            <a:r>
              <a:rPr lang="en-US" sz="1100"/>
              <a:t>. ArXiv preprint. (2020)</a:t>
            </a:r>
          </a:p>
          <a:p>
            <a:pPr algn="ctr"/>
            <a:r>
              <a:rPr lang="en-US" sz="1100"/>
              <a:t>Mitra, Hofstätter, Zamani, and Craswell. </a:t>
            </a:r>
            <a:r>
              <a:rPr lang="en-US" sz="1100">
                <a:hlinkClick r:id="rId4"/>
              </a:rPr>
              <a:t>Conformer-Kernel with Query Term Independence at TREC 2020 Deep Learning Track</a:t>
            </a:r>
            <a:r>
              <a:rPr lang="en-US" sz="1100"/>
              <a:t>. In Proc. TREC. (2020)</a:t>
            </a:r>
          </a:p>
          <a:p>
            <a:pPr algn="ctr"/>
            <a:r>
              <a:rPr lang="en-US" sz="1100"/>
              <a:t>Mitra, Hofstätter, Zamani, and Craswell. </a:t>
            </a:r>
            <a:r>
              <a:rPr lang="en-US" sz="1100">
                <a:hlinkClick r:id="rId5"/>
              </a:rPr>
              <a:t>Improving Transformer-Kernel Ranking Model Using Conformer and Query Term Independence</a:t>
            </a:r>
            <a:r>
              <a:rPr lang="en-US" sz="1100"/>
              <a:t>. In Proc. SIGIR. (2021)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4D85E1-6604-5236-FFD6-DADF277AF421}"/>
              </a:ext>
            </a:extLst>
          </p:cNvPr>
          <p:cNvSpPr txBox="1"/>
          <p:nvPr/>
        </p:nvSpPr>
        <p:spPr>
          <a:xfrm>
            <a:off x="1617300" y="3672436"/>
            <a:ext cx="2685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hlinkClick r:id="rId6"/>
              </a:rPr>
              <a:t>Nogueira and Cho (2019)</a:t>
            </a:r>
            <a:endParaRPr lang="en-US" sz="120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A8D356A-3E93-0FB5-6032-F1F1DFBE18C4}"/>
              </a:ext>
            </a:extLst>
          </p:cNvPr>
          <p:cNvSpPr/>
          <p:nvPr/>
        </p:nvSpPr>
        <p:spPr>
          <a:xfrm rot="19800000">
            <a:off x="5201219" y="2017752"/>
            <a:ext cx="990999" cy="239372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376B986-240E-D3A9-DD86-9499C714870F}"/>
              </a:ext>
            </a:extLst>
          </p:cNvPr>
          <p:cNvSpPr/>
          <p:nvPr/>
        </p:nvSpPr>
        <p:spPr>
          <a:xfrm rot="1800000">
            <a:off x="5201220" y="2780914"/>
            <a:ext cx="990999" cy="239372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0FF9A97-39C5-609F-72F4-547470907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1510" y="565477"/>
            <a:ext cx="4742955" cy="130480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D962F02-6EE8-0630-D756-AB8AA0AE01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510" y="2704170"/>
            <a:ext cx="4881871" cy="2440936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A2750623-CCAE-F329-50AC-9AB3E8A735F8}"/>
              </a:ext>
            </a:extLst>
          </p:cNvPr>
          <p:cNvSpPr txBox="1"/>
          <p:nvPr/>
        </p:nvSpPr>
        <p:spPr>
          <a:xfrm>
            <a:off x="7446254" y="1906605"/>
            <a:ext cx="2992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Dense retrieval: </a:t>
            </a:r>
            <a:r>
              <a:rPr lang="en-US" sz="1200" dirty="0">
                <a:hlinkClick r:id="rId9"/>
              </a:rPr>
              <a:t>Xiong et al. (2021)</a:t>
            </a:r>
            <a:r>
              <a:rPr lang="en-US" sz="1200" dirty="0"/>
              <a:t>, </a:t>
            </a:r>
            <a:r>
              <a:rPr lang="en-US" sz="1200" dirty="0">
                <a:hlinkClick r:id="rId10"/>
              </a:rPr>
              <a:t>Qu et al. (2021)</a:t>
            </a:r>
            <a:r>
              <a:rPr lang="en-US" sz="1200" dirty="0"/>
              <a:t>, </a:t>
            </a:r>
            <a:r>
              <a:rPr lang="en-US" sz="1200" dirty="0">
                <a:hlinkClick r:id="rId11"/>
              </a:rPr>
              <a:t>Hofstätter et al. (2021)</a:t>
            </a:r>
            <a:r>
              <a:rPr lang="en-US" sz="1200" dirty="0"/>
              <a:t>, and others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BAA3BE9-CA55-2047-46ED-848F2B010A6B}"/>
              </a:ext>
            </a:extLst>
          </p:cNvPr>
          <p:cNvSpPr txBox="1"/>
          <p:nvPr/>
        </p:nvSpPr>
        <p:spPr>
          <a:xfrm>
            <a:off x="7555043" y="5145106"/>
            <a:ext cx="277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QTI: </a:t>
            </a:r>
            <a:r>
              <a:rPr lang="en-US" sz="1200" dirty="0">
                <a:hlinkClick r:id="rId2"/>
              </a:rPr>
              <a:t>Mitra et al. (2019)</a:t>
            </a:r>
            <a:r>
              <a:rPr lang="en-US" sz="1200" dirty="0"/>
              <a:t>, </a:t>
            </a:r>
            <a:r>
              <a:rPr lang="en-US" sz="1200" dirty="0">
                <a:hlinkClick r:id="rId12"/>
              </a:rPr>
              <a:t>Nogueira et al. (2019)</a:t>
            </a:r>
            <a:r>
              <a:rPr lang="en-US" sz="1200" dirty="0"/>
              <a:t>, </a:t>
            </a:r>
            <a:r>
              <a:rPr lang="en-US" sz="1200" dirty="0">
                <a:hlinkClick r:id="rId13"/>
              </a:rPr>
              <a:t>Dai and Callan (2020)</a:t>
            </a:r>
            <a:r>
              <a:rPr lang="en-US" sz="1200" dirty="0"/>
              <a:t>, and others  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0400790-A476-59AF-EB4C-7033760C2A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9788" y="2090524"/>
            <a:ext cx="4240775" cy="158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8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D3DD39-63C3-9070-27B5-1F9742D79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note about distillation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6B78A7-3F7C-73A9-98EA-45C27BF0B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10434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A popular recipe involves pretraining/finetuning large models and then knowledge distillation to smaller models that can be deployed in real-world retrieval systems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A2C152-6E20-1D90-E106-58BE648A2F62}"/>
              </a:ext>
            </a:extLst>
          </p:cNvPr>
          <p:cNvGrpSpPr/>
          <p:nvPr/>
        </p:nvGrpSpPr>
        <p:grpSpPr>
          <a:xfrm>
            <a:off x="1475798" y="3521941"/>
            <a:ext cx="9240404" cy="2655022"/>
            <a:chOff x="838200" y="3521941"/>
            <a:chExt cx="9240404" cy="265502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1A65F1-7FE4-5976-458C-0F5BE758F0E4}"/>
                </a:ext>
              </a:extLst>
            </p:cNvPr>
            <p:cNvSpPr/>
            <p:nvPr/>
          </p:nvSpPr>
          <p:spPr>
            <a:xfrm>
              <a:off x="838200" y="3521941"/>
              <a:ext cx="2655022" cy="26550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Pretrained model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e.g., 24-layer BERT</a:t>
              </a: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4472CE6A-2F09-2310-9EC2-ED9B79C8476C}"/>
                </a:ext>
              </a:extLst>
            </p:cNvPr>
            <p:cNvSpPr/>
            <p:nvPr/>
          </p:nvSpPr>
          <p:spPr>
            <a:xfrm>
              <a:off x="3752958" y="4729766"/>
              <a:ext cx="620301" cy="239372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BD139B-D257-9589-47B9-62277982E68F}"/>
                </a:ext>
              </a:extLst>
            </p:cNvPr>
            <p:cNvSpPr/>
            <p:nvPr/>
          </p:nvSpPr>
          <p:spPr>
            <a:xfrm>
              <a:off x="4632995" y="3521941"/>
              <a:ext cx="2655022" cy="26550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Finetuned model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e.g., 24-layer BERT</a:t>
              </a: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32917815-5BEF-9855-250B-CC1A13580FFF}"/>
                </a:ext>
              </a:extLst>
            </p:cNvPr>
            <p:cNvSpPr/>
            <p:nvPr/>
          </p:nvSpPr>
          <p:spPr>
            <a:xfrm>
              <a:off x="7547753" y="4729766"/>
              <a:ext cx="620301" cy="239372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3204F62-06B6-F5B5-19A2-8F06584768B5}"/>
                </a:ext>
              </a:extLst>
            </p:cNvPr>
            <p:cNvSpPr/>
            <p:nvPr/>
          </p:nvSpPr>
          <p:spPr>
            <a:xfrm>
              <a:off x="8426767" y="4023533"/>
              <a:ext cx="1651837" cy="165183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Distilled model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e.g., smaller model, or dense retriever, or QTI, or early-stage cascade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7433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45661-5531-E4A1-F860-4A66B6919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Machine Learning for Retrieval Efficiency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FF9CF-3463-F4F4-F598-2A7A15067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400" dirty="0"/>
              <a:t>In IR, predictive machine learning has largely been employed for relevance estimation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400" dirty="0" err="1">
                <a:hlinkClick r:id="rId2"/>
              </a:rPr>
              <a:t>Kraska</a:t>
            </a:r>
            <a:r>
              <a:rPr lang="en-US" sz="2400" dirty="0">
                <a:hlinkClick r:id="rId2"/>
              </a:rPr>
              <a:t> et al. (2018)</a:t>
            </a:r>
            <a:r>
              <a:rPr lang="en-US" sz="2400" dirty="0"/>
              <a:t> were one of the earliest to propose learned index structures where predictive machine learning is employed to speed up search over classical data structures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400" dirty="0"/>
              <a:t>Opinion: I believe there’s a significant opportunity to employ deep learning and other machine learning approaches to directly optimize for efficiency in our search and recommendation stacks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400" dirty="0"/>
              <a:t>Let’s look at an example…</a:t>
            </a:r>
          </a:p>
        </p:txBody>
      </p:sp>
    </p:spTree>
    <p:extLst>
      <p:ext uri="{BB962C8B-B14F-4D97-AF65-F5344CB8AC3E}">
        <p14:creationId xmlns:p14="http://schemas.microsoft.com/office/powerpoint/2010/main" val="2651727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F8C977-7CC5-4F70-8818-4A199400F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581"/>
          <a:stretch/>
        </p:blipFill>
        <p:spPr>
          <a:xfrm>
            <a:off x="922727" y="2973965"/>
            <a:ext cx="10346547" cy="302901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FFB1CED-A83B-459F-927C-6D0496AC41FF}"/>
              </a:ext>
            </a:extLst>
          </p:cNvPr>
          <p:cNvSpPr txBox="1">
            <a:spLocks/>
          </p:cNvSpPr>
          <p:nvPr/>
        </p:nvSpPr>
        <p:spPr>
          <a:xfrm>
            <a:off x="352159" y="365125"/>
            <a:ext cx="11487683" cy="2819950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GB" sz="3200">
                <a:latin typeface="+mj-lt"/>
              </a:rPr>
              <a:t>Large scale IR systems trade-off search result quality and query response time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sz="3200">
                <a:latin typeface="+mj-lt"/>
              </a:rPr>
              <a:t>In Bing, we have </a:t>
            </a:r>
            <a:r>
              <a:rPr lang="en-US" sz="4000"/>
              <a:t>a candidate generation </a:t>
            </a:r>
            <a:r>
              <a:rPr lang="en-US" sz="3400"/>
              <a:t>stage</a:t>
            </a:r>
            <a:r>
              <a:rPr lang="en-US" sz="3400">
                <a:latin typeface="+mj-lt"/>
              </a:rPr>
              <a:t> </a:t>
            </a:r>
            <a:r>
              <a:rPr lang="en-US" sz="3200">
                <a:latin typeface="+mj-lt"/>
              </a:rPr>
              <a:t>followed by </a:t>
            </a:r>
            <a:r>
              <a:rPr lang="en-US" sz="4000"/>
              <a:t>multiple rank and prune stages</a:t>
            </a:r>
            <a:endParaRPr lang="en-US" sz="3200">
              <a:latin typeface="+mj-lt"/>
            </a:endParaRP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sz="3200">
                <a:latin typeface="+mj-lt"/>
              </a:rPr>
              <a:t>Typically, we apply machine learning in the re-ranking stages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sz="3200">
                <a:latin typeface="+mj-lt"/>
              </a:rPr>
              <a:t>In this work, we explore reinforcement learning for effective and efficient candidate generation</a:t>
            </a:r>
            <a:endParaRPr lang="en-GB" sz="320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D2AFA-D414-0DCC-4B36-A8781AF6249C}"/>
              </a:ext>
            </a:extLst>
          </p:cNvPr>
          <p:cNvSpPr txBox="1"/>
          <p:nvPr/>
        </p:nvSpPr>
        <p:spPr>
          <a:xfrm>
            <a:off x="1" y="6596390"/>
            <a:ext cx="12203170" cy="2616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Rosset, Jose, Ghosh, Mitra, and Tiwary. </a:t>
            </a:r>
            <a:r>
              <a:rPr lang="en-US" sz="1100">
                <a:hlinkClick r:id="rId3"/>
              </a:rPr>
              <a:t>Optimizing Query Evaluations Using Reinforcement Learning for Web Search</a:t>
            </a:r>
            <a:r>
              <a:rPr lang="en-US" sz="1100"/>
              <a:t>. In Proc. SIGIR. (2018)</a:t>
            </a:r>
          </a:p>
        </p:txBody>
      </p:sp>
    </p:spTree>
    <p:extLst>
      <p:ext uri="{BB962C8B-B14F-4D97-AF65-F5344CB8AC3E}">
        <p14:creationId xmlns:p14="http://schemas.microsoft.com/office/powerpoint/2010/main" val="2296026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EA6CC1B-2324-448C-AE42-CAA99274CCD2}"/>
              </a:ext>
            </a:extLst>
          </p:cNvPr>
          <p:cNvSpPr txBox="1">
            <a:spLocks/>
          </p:cNvSpPr>
          <p:nvPr/>
        </p:nvSpPr>
        <p:spPr>
          <a:xfrm>
            <a:off x="545958" y="365125"/>
            <a:ext cx="11100085" cy="1233798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GB" sz="3200">
                <a:latin typeface="+mj-lt"/>
              </a:rPr>
              <a:t>In Bing, the index is distributed over multiple machines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GB" sz="3200">
                <a:latin typeface="+mj-lt"/>
              </a:rPr>
              <a:t>For candidate generation, on each machine the documents are linearly scanned using a match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F8C977-7CC5-4F70-8818-4A199400F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598923"/>
            <a:ext cx="10346547" cy="48527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F58CC0-C5F6-50AB-B88D-5756496BED1F}"/>
              </a:ext>
            </a:extLst>
          </p:cNvPr>
          <p:cNvSpPr txBox="1"/>
          <p:nvPr/>
        </p:nvSpPr>
        <p:spPr>
          <a:xfrm>
            <a:off x="1" y="6596390"/>
            <a:ext cx="12203170" cy="2616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Rosset, Jose, Ghosh, Mitra, and Tiwary. </a:t>
            </a:r>
            <a:r>
              <a:rPr lang="en-US" sz="1100">
                <a:hlinkClick r:id="rId3"/>
              </a:rPr>
              <a:t>Optimizing Query Evaluations Using Reinforcement Learning for Web Search</a:t>
            </a:r>
            <a:r>
              <a:rPr lang="en-US" sz="1100"/>
              <a:t>. In Proc. SIGIR. (2018)</a:t>
            </a:r>
          </a:p>
        </p:txBody>
      </p:sp>
    </p:spTree>
    <p:extLst>
      <p:ext uri="{BB962C8B-B14F-4D97-AF65-F5344CB8AC3E}">
        <p14:creationId xmlns:p14="http://schemas.microsoft.com/office/powerpoint/2010/main" val="2666511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F8C977-7CC5-4F70-8818-4A199400F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898" r="27328"/>
          <a:stretch/>
        </p:blipFill>
        <p:spPr>
          <a:xfrm>
            <a:off x="4672890" y="2504513"/>
            <a:ext cx="7519110" cy="1848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E388B1-E365-4CB6-9AC2-BB96EBDC65CC}"/>
              </a:ext>
            </a:extLst>
          </p:cNvPr>
          <p:cNvSpPr txBox="1">
            <a:spLocks/>
          </p:cNvSpPr>
          <p:nvPr/>
        </p:nvSpPr>
        <p:spPr>
          <a:xfrm>
            <a:off x="209443" y="706234"/>
            <a:ext cx="4463447" cy="5445533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GB" sz="3200" dirty="0">
                <a:latin typeface="+mj-lt"/>
              </a:rPr>
              <a:t>When a query comes in, it is automatically categorized, and a </a:t>
            </a:r>
            <a:r>
              <a:rPr lang="en-GB" sz="3300" dirty="0">
                <a:latin typeface="+mj-lt"/>
              </a:rPr>
              <a:t>pre-defined match plan is </a:t>
            </a:r>
            <a:r>
              <a:rPr lang="en-GB" sz="3200" dirty="0">
                <a:latin typeface="+mj-lt"/>
              </a:rPr>
              <a:t>selected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GB" sz="3200" dirty="0">
                <a:latin typeface="+mj-lt"/>
              </a:rPr>
              <a:t>A </a:t>
            </a:r>
            <a:r>
              <a:rPr lang="en-GB" sz="4400" dirty="0"/>
              <a:t>match rule </a:t>
            </a:r>
            <a:r>
              <a:rPr lang="en-GB" sz="3200" dirty="0">
                <a:latin typeface="+mj-lt"/>
              </a:rPr>
              <a:t>defines the condition that a document should satisfy to be selected as a candidate 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sz="3200" dirty="0">
                <a:latin typeface="+mj-lt"/>
              </a:rPr>
              <a:t>A </a:t>
            </a:r>
            <a:r>
              <a:rPr lang="en-US" sz="4400" dirty="0"/>
              <a:t>match plan </a:t>
            </a:r>
            <a:r>
              <a:rPr lang="en-US" sz="3200" dirty="0">
                <a:latin typeface="+mj-lt"/>
              </a:rPr>
              <a:t>consists of a sequence of match rules, and corresponding stopping criteria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GB" sz="3200" dirty="0">
                <a:latin typeface="+mj-lt"/>
              </a:rPr>
              <a:t>The </a:t>
            </a:r>
            <a:r>
              <a:rPr lang="en-GB" sz="4400" dirty="0"/>
              <a:t>stopping criteria </a:t>
            </a:r>
            <a:r>
              <a:rPr lang="en-GB" sz="3200" dirty="0">
                <a:latin typeface="+mj-lt"/>
              </a:rPr>
              <a:t>decides when the index scan using a particular match rule should terminate—and if the matching process should continue with the next match rule, or conclude, or reset to the beginning of the index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142794-5124-A96D-59EC-7555A0640984}"/>
              </a:ext>
            </a:extLst>
          </p:cNvPr>
          <p:cNvSpPr txBox="1"/>
          <p:nvPr/>
        </p:nvSpPr>
        <p:spPr>
          <a:xfrm>
            <a:off x="1" y="6596390"/>
            <a:ext cx="12203170" cy="2616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Rosset, Jose, Ghosh, Mitra, and Tiwary. </a:t>
            </a:r>
            <a:r>
              <a:rPr lang="en-US" sz="1100">
                <a:hlinkClick r:id="rId3"/>
              </a:rPr>
              <a:t>Optimizing Query Evaluations Using Reinforcement Learning for Web Search</a:t>
            </a:r>
            <a:r>
              <a:rPr lang="en-US" sz="1100"/>
              <a:t>. In Proc. SIGIR. (2018)</a:t>
            </a:r>
          </a:p>
        </p:txBody>
      </p:sp>
    </p:spTree>
    <p:extLst>
      <p:ext uri="{BB962C8B-B14F-4D97-AF65-F5344CB8AC3E}">
        <p14:creationId xmlns:p14="http://schemas.microsoft.com/office/powerpoint/2010/main" val="859676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F8C977-7CC5-4F70-8818-4A199400F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898" r="27328"/>
          <a:stretch/>
        </p:blipFill>
        <p:spPr>
          <a:xfrm>
            <a:off x="4672890" y="2504513"/>
            <a:ext cx="7519110" cy="1848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E388B1-E365-4CB6-9AC2-BB96EBDC65CC}"/>
              </a:ext>
            </a:extLst>
          </p:cNvPr>
          <p:cNvSpPr txBox="1">
            <a:spLocks/>
          </p:cNvSpPr>
          <p:nvPr/>
        </p:nvSpPr>
        <p:spPr>
          <a:xfrm>
            <a:off x="209444" y="706234"/>
            <a:ext cx="4229898" cy="5445533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sz="3200">
                <a:latin typeface="+mj-lt"/>
              </a:rPr>
              <a:t>Match plans influence the trade-off between effectiveness and efficiency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sz="3200">
                <a:latin typeface="+mj-lt"/>
              </a:rPr>
              <a:t>E.g., long queries with rare intents may require expensive match plans that consider body text and search deeper into the index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sz="3200">
                <a:latin typeface="+mj-lt"/>
              </a:rPr>
              <a:t>In contrast, for popular navigational queries a shallow scan against URL and title metastreams may be sufficient</a:t>
            </a:r>
            <a:endParaRPr lang="en-GB" sz="320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262E23-8F19-3969-4255-256A71E03199}"/>
              </a:ext>
            </a:extLst>
          </p:cNvPr>
          <p:cNvSpPr txBox="1"/>
          <p:nvPr/>
        </p:nvSpPr>
        <p:spPr>
          <a:xfrm>
            <a:off x="1" y="6596390"/>
            <a:ext cx="12203170" cy="2616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Rosset, Jose, Ghosh, Mitra, and Tiwary. </a:t>
            </a:r>
            <a:r>
              <a:rPr lang="en-US" sz="1100">
                <a:hlinkClick r:id="rId3"/>
              </a:rPr>
              <a:t>Optimizing Query Evaluations Using Reinforcement Learning for Web Search</a:t>
            </a:r>
            <a:r>
              <a:rPr lang="en-US" sz="1100"/>
              <a:t>. In Proc. SIGIR. (2018)</a:t>
            </a:r>
          </a:p>
        </p:txBody>
      </p:sp>
    </p:spTree>
    <p:extLst>
      <p:ext uri="{BB962C8B-B14F-4D97-AF65-F5344CB8AC3E}">
        <p14:creationId xmlns:p14="http://schemas.microsoft.com/office/powerpoint/2010/main" val="1399378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B3A08B-6DF7-2C39-CFC3-2623D32E1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939" y="2797612"/>
            <a:ext cx="7914121" cy="1262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7A3BA5-E10A-FC1F-8E7F-9DE9F6719C95}"/>
              </a:ext>
            </a:extLst>
          </p:cNvPr>
          <p:cNvSpPr txBox="1"/>
          <p:nvPr/>
        </p:nvSpPr>
        <p:spPr>
          <a:xfrm>
            <a:off x="3047526" y="4150579"/>
            <a:ext cx="60969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/>
              <a:t>Source: </a:t>
            </a:r>
            <a:r>
              <a:rPr lang="en-US" sz="1400">
                <a:hlinkClick r:id="rId3"/>
              </a:rPr>
              <a:t>https://en.wiktionary.org/wiki/efficient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373547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F8C977-7CC5-4F70-8818-4A199400F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898" r="27328"/>
          <a:stretch/>
        </p:blipFill>
        <p:spPr>
          <a:xfrm>
            <a:off x="4672890" y="1084380"/>
            <a:ext cx="7519110" cy="1848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E388B1-E365-4CB6-9AC2-BB96EBDC65CC}"/>
              </a:ext>
            </a:extLst>
          </p:cNvPr>
          <p:cNvSpPr txBox="1">
            <a:spLocks/>
          </p:cNvSpPr>
          <p:nvPr/>
        </p:nvSpPr>
        <p:spPr>
          <a:xfrm>
            <a:off x="771365" y="3187629"/>
            <a:ext cx="10216760" cy="3192736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>
                <a:latin typeface="+mj-lt"/>
              </a:rPr>
              <a:t>E.g.,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>
                <a:latin typeface="+mj-lt"/>
              </a:rPr>
              <a:t>Query: halloween costumes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>
                <a:latin typeface="+mj-lt"/>
              </a:rPr>
              <a:t>Match rule: mr</a:t>
            </a:r>
            <a:r>
              <a:rPr lang="en-GB" baseline="-25000">
                <a:latin typeface="+mj-lt"/>
              </a:rPr>
              <a:t>A</a:t>
            </a:r>
            <a:r>
              <a:rPr lang="en-GB">
                <a:latin typeface="+mj-lt"/>
              </a:rPr>
              <a:t> → (</a:t>
            </a:r>
            <a:r>
              <a:rPr lang="en-GB" err="1">
                <a:latin typeface="+mj-lt"/>
              </a:rPr>
              <a:t>halloween</a:t>
            </a:r>
            <a:r>
              <a:rPr lang="en-GB">
                <a:latin typeface="+mj-lt"/>
              </a:rPr>
              <a:t> ∈ A|U|B|T ) ∧ (costumes ∈ A|U|B|T )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>
                <a:latin typeface="+mj-lt"/>
              </a:rPr>
              <a:t>Q</a:t>
            </a:r>
            <a:r>
              <a:rPr lang="en-GB" err="1">
                <a:latin typeface="+mj-lt"/>
              </a:rPr>
              <a:t>uery</a:t>
            </a:r>
            <a:r>
              <a:rPr lang="en-GB">
                <a:latin typeface="+mj-lt"/>
              </a:rPr>
              <a:t>: </a:t>
            </a:r>
            <a:r>
              <a:rPr lang="en-GB" err="1">
                <a:latin typeface="+mj-lt"/>
              </a:rPr>
              <a:t>facebook</a:t>
            </a:r>
            <a:r>
              <a:rPr lang="en-GB">
                <a:latin typeface="+mj-lt"/>
              </a:rPr>
              <a:t> login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en-GB">
                <a:solidFill>
                  <a:prstClr val="black"/>
                </a:solidFill>
                <a:latin typeface="Segoe UI Light"/>
              </a:rPr>
              <a:t>Match rule: </a:t>
            </a:r>
            <a:r>
              <a:rPr lang="en-GB" err="1">
                <a:solidFill>
                  <a:prstClr val="black"/>
                </a:solidFill>
                <a:latin typeface="Segoe UI Light"/>
              </a:rPr>
              <a:t>mr</a:t>
            </a:r>
            <a:r>
              <a:rPr lang="en-GB" baseline="-25000" err="1">
                <a:solidFill>
                  <a:prstClr val="black"/>
                </a:solidFill>
                <a:latin typeface="Segoe UI Light"/>
              </a:rPr>
              <a:t>B</a:t>
            </a:r>
            <a:r>
              <a:rPr lang="en-GB">
                <a:solidFill>
                  <a:prstClr val="black"/>
                </a:solidFill>
                <a:latin typeface="Segoe UI Light"/>
              </a:rPr>
              <a:t> → (</a:t>
            </a:r>
            <a:r>
              <a:rPr lang="en-GB" err="1">
                <a:solidFill>
                  <a:prstClr val="black"/>
                </a:solidFill>
                <a:latin typeface="Segoe UI Light"/>
              </a:rPr>
              <a:t>facebook</a:t>
            </a:r>
            <a:r>
              <a:rPr lang="en-GB">
                <a:solidFill>
                  <a:prstClr val="black"/>
                </a:solidFill>
                <a:latin typeface="Segoe UI Light"/>
              </a:rPr>
              <a:t> ∈ U|T )</a:t>
            </a:r>
            <a:endParaRPr lang="en-GB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C253D9-077C-E9CB-67C0-E277E290506D}"/>
              </a:ext>
            </a:extLst>
          </p:cNvPr>
          <p:cNvSpPr txBox="1"/>
          <p:nvPr/>
        </p:nvSpPr>
        <p:spPr>
          <a:xfrm>
            <a:off x="1" y="6596390"/>
            <a:ext cx="12203170" cy="2616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Rosset, Jose, Ghosh, Mitra, and Tiwary. </a:t>
            </a:r>
            <a:r>
              <a:rPr lang="en-US" sz="1100">
                <a:hlinkClick r:id="rId3"/>
              </a:rPr>
              <a:t>Optimizing Query Evaluations Using Reinforcement Learning for Web Search</a:t>
            </a:r>
            <a:r>
              <a:rPr lang="en-US" sz="1100"/>
              <a:t>. In Proc. SIGIR. (2018)</a:t>
            </a:r>
          </a:p>
        </p:txBody>
      </p:sp>
    </p:spTree>
    <p:extLst>
      <p:ext uri="{BB962C8B-B14F-4D97-AF65-F5344CB8AC3E}">
        <p14:creationId xmlns:p14="http://schemas.microsoft.com/office/powerpoint/2010/main" val="2353179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F8C977-7CC5-4F70-8818-4A199400F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898" r="27328"/>
          <a:stretch/>
        </p:blipFill>
        <p:spPr>
          <a:xfrm>
            <a:off x="4672890" y="1084380"/>
            <a:ext cx="7519110" cy="1848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E388B1-E365-4CB6-9AC2-BB96EBDC65CC}"/>
              </a:ext>
            </a:extLst>
          </p:cNvPr>
          <p:cNvSpPr txBox="1">
            <a:spLocks/>
          </p:cNvSpPr>
          <p:nvPr/>
        </p:nvSpPr>
        <p:spPr>
          <a:xfrm>
            <a:off x="771365" y="3187629"/>
            <a:ext cx="10216760" cy="3192736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GB">
                <a:latin typeface="+mj-lt"/>
              </a:rPr>
              <a:t>During execution, two accumulators are tracked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>
                <a:latin typeface="+mj-lt"/>
              </a:rPr>
              <a:t>  u: the number of blocks accessed from disk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>
                <a:latin typeface="+mj-lt"/>
              </a:rPr>
              <a:t>  v: the cum. number of term matches in all inspected documents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>
                <a:latin typeface="+mj-lt"/>
              </a:rPr>
              <a:t>A stopping criteria sets thresholds for each – when either thresholds are met, the scan using that particular match rule terminates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>
                <a:latin typeface="+mj-lt"/>
              </a:rPr>
              <a:t>Matching may then continue with a new match rule, or terminate, or re-start from beginning</a:t>
            </a:r>
            <a:endParaRPr lang="en-GB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273AB6-7AF6-0312-3BD9-F7B40E564C36}"/>
              </a:ext>
            </a:extLst>
          </p:cNvPr>
          <p:cNvSpPr txBox="1"/>
          <p:nvPr/>
        </p:nvSpPr>
        <p:spPr>
          <a:xfrm>
            <a:off x="1" y="6596390"/>
            <a:ext cx="12203170" cy="2616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Rosset, Jose, Ghosh, Mitra, and Tiwary. </a:t>
            </a:r>
            <a:r>
              <a:rPr lang="en-US" sz="1100">
                <a:hlinkClick r:id="rId3"/>
              </a:rPr>
              <a:t>Optimizing Query Evaluations Using Reinforcement Learning for Web Search</a:t>
            </a:r>
            <a:r>
              <a:rPr lang="en-US" sz="1100"/>
              <a:t>. In Proc. SIGIR. (2018)</a:t>
            </a:r>
          </a:p>
        </p:txBody>
      </p:sp>
    </p:spTree>
    <p:extLst>
      <p:ext uri="{BB962C8B-B14F-4D97-AF65-F5344CB8AC3E}">
        <p14:creationId xmlns:p14="http://schemas.microsoft.com/office/powerpoint/2010/main" val="4003482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AA123ED6-C170-EAB1-B0B9-BF5149813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428" y="4677772"/>
            <a:ext cx="3009900" cy="847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6B06B5-F487-1CCA-B61C-738CAF116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Optimizing query evaluations using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3A677-4D58-C8D6-CF42-D0A610921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1159"/>
            <a:ext cx="5503882" cy="4755376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GB" sz="2000"/>
              <a:t>Learn a policy π</a:t>
            </a:r>
            <a:r>
              <a:rPr lang="en-GB" sz="2000" baseline="-25000"/>
              <a:t>θ</a:t>
            </a:r>
            <a:r>
              <a:rPr lang="en-GB" sz="2000"/>
              <a:t> : S → A which maximizes the cumulative discounted reward R, where γ is the discount rate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endParaRPr lang="en-US" sz="2000"/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2000"/>
              <a:t>We employ table-based Q learning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2000"/>
              <a:t>State space: index blocks accessed (</a:t>
            </a:r>
            <a:r>
              <a:rPr lang="en-US" sz="2000" err="1"/>
              <a:t>u</a:t>
            </a:r>
            <a:r>
              <a:rPr lang="en-US" sz="2000" baseline="-25000" err="1"/>
              <a:t>t</a:t>
            </a:r>
            <a:r>
              <a:rPr lang="en-US" sz="2000"/>
              <a:t>) and term matches (</a:t>
            </a:r>
            <a:r>
              <a:rPr lang="en-US" sz="2000" err="1"/>
              <a:t>v</a:t>
            </a:r>
            <a:r>
              <a:rPr lang="en-US" sz="2000" baseline="-25000" err="1"/>
              <a:t>t</a:t>
            </a:r>
            <a:r>
              <a:rPr lang="en-US" sz="2000"/>
              <a:t>)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2000"/>
              <a:t>Action space: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2000"/>
              <a:t>Reward function:</a:t>
            </a:r>
          </a:p>
          <a:p>
            <a:pPr marL="0" indent="0">
              <a:lnSpc>
                <a:spcPct val="110000"/>
              </a:lnSpc>
              <a:spcBef>
                <a:spcPts val="2400"/>
              </a:spcBef>
              <a:buNone/>
            </a:pPr>
            <a:r>
              <a:rPr lang="en-GB" sz="1600"/>
              <a:t>g(d</a:t>
            </a:r>
            <a:r>
              <a:rPr lang="en-GB" sz="1600" baseline="-25000"/>
              <a:t>i</a:t>
            </a:r>
            <a:r>
              <a:rPr lang="en-GB" sz="1600"/>
              <a:t>) is the relevance of the </a:t>
            </a:r>
            <a:r>
              <a:rPr lang="en-GB" sz="1600" err="1"/>
              <a:t>i</a:t>
            </a:r>
            <a:r>
              <a:rPr lang="en-GB" sz="1600" baseline="30000" err="1"/>
              <a:t>th</a:t>
            </a:r>
            <a:r>
              <a:rPr lang="en-GB" sz="1600"/>
              <a:t> document estimated based on the subsequent L1 ranker score—considering only top n documents</a:t>
            </a:r>
            <a:endParaRPr lang="en-US" sz="160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CC50B65-555E-DC78-392B-95C5E26221A2}"/>
              </a:ext>
            </a:extLst>
          </p:cNvPr>
          <p:cNvGrpSpPr/>
          <p:nvPr/>
        </p:nvGrpSpPr>
        <p:grpSpPr>
          <a:xfrm>
            <a:off x="6264492" y="1871145"/>
            <a:ext cx="5448241" cy="4529398"/>
            <a:chOff x="4977704" y="936151"/>
            <a:chExt cx="6757747" cy="5618057"/>
          </a:xfrm>
        </p:grpSpPr>
        <p:pic>
          <p:nvPicPr>
            <p:cNvPr id="39" name="Graphic 38" descr="Head with Gears">
              <a:extLst>
                <a:ext uri="{FF2B5EF4-FFF2-40B4-BE49-F238E27FC236}">
                  <a16:creationId xmlns:a16="http://schemas.microsoft.com/office/drawing/2014/main" id="{04B86623-B926-62B5-C9DE-1C7D0F05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24811" y="5272647"/>
              <a:ext cx="914400" cy="914400"/>
            </a:xfrm>
            <a:prstGeom prst="rect">
              <a:avLst/>
            </a:prstGeom>
          </p:spPr>
        </p:pic>
        <p:pic>
          <p:nvPicPr>
            <p:cNvPr id="41" name="Graphic 40" descr="Gauge">
              <a:extLst>
                <a:ext uri="{FF2B5EF4-FFF2-40B4-BE49-F238E27FC236}">
                  <a16:creationId xmlns:a16="http://schemas.microsoft.com/office/drawing/2014/main" id="{F4A76F3E-AFCE-CCC5-416F-C417BA876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05737" y="2993235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Ribbon">
              <a:extLst>
                <a:ext uri="{FF2B5EF4-FFF2-40B4-BE49-F238E27FC236}">
                  <a16:creationId xmlns:a16="http://schemas.microsoft.com/office/drawing/2014/main" id="{B4DF5AF6-0DC6-A250-43BC-1325C3BF0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93384" y="3075653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Line Arrow: Straight">
              <a:extLst>
                <a:ext uri="{FF2B5EF4-FFF2-40B4-BE49-F238E27FC236}">
                  <a16:creationId xmlns:a16="http://schemas.microsoft.com/office/drawing/2014/main" id="{267B0B30-4EDC-84D2-95AD-3E05E0064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6200000">
              <a:off x="7812088" y="2297274"/>
              <a:ext cx="914400" cy="914400"/>
            </a:xfrm>
            <a:prstGeom prst="rect">
              <a:avLst/>
            </a:prstGeom>
          </p:spPr>
        </p:pic>
        <p:pic>
          <p:nvPicPr>
            <p:cNvPr id="47" name="Graphic 46" descr="Line Arrow: Clockwise curve">
              <a:extLst>
                <a:ext uri="{FF2B5EF4-FFF2-40B4-BE49-F238E27FC236}">
                  <a16:creationId xmlns:a16="http://schemas.microsoft.com/office/drawing/2014/main" id="{0263BE71-5DEB-CB35-EB2E-437E41DC3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4500000">
              <a:off x="5688259" y="1570397"/>
              <a:ext cx="1534343" cy="1534343"/>
            </a:xfrm>
            <a:prstGeom prst="rect">
              <a:avLst/>
            </a:prstGeom>
          </p:spPr>
        </p:pic>
        <p:pic>
          <p:nvPicPr>
            <p:cNvPr id="49" name="Graphic 48" descr="Line Arrow: Clockwise curve">
              <a:extLst>
                <a:ext uri="{FF2B5EF4-FFF2-40B4-BE49-F238E27FC236}">
                  <a16:creationId xmlns:a16="http://schemas.microsoft.com/office/drawing/2014/main" id="{37CC2A07-E79A-8D1A-88B0-0C799B7F2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9900000">
              <a:off x="9315663" y="1578334"/>
              <a:ext cx="1534343" cy="1534343"/>
            </a:xfrm>
            <a:prstGeom prst="rect">
              <a:avLst/>
            </a:prstGeom>
          </p:spPr>
        </p:pic>
        <p:pic>
          <p:nvPicPr>
            <p:cNvPr id="51" name="Graphic 50" descr="Line Arrow: Clockwise curve">
              <a:extLst>
                <a:ext uri="{FF2B5EF4-FFF2-40B4-BE49-F238E27FC236}">
                  <a16:creationId xmlns:a16="http://schemas.microsoft.com/office/drawing/2014/main" id="{7F0ABB81-EA74-2DCD-628F-CEC467C4B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5300000">
              <a:off x="9315664" y="4381442"/>
              <a:ext cx="1534343" cy="1534343"/>
            </a:xfrm>
            <a:prstGeom prst="rect">
              <a:avLst/>
            </a:prstGeom>
          </p:spPr>
        </p:pic>
        <p:pic>
          <p:nvPicPr>
            <p:cNvPr id="53" name="Graphic 52" descr="Line Arrow: Straight">
              <a:extLst>
                <a:ext uri="{FF2B5EF4-FFF2-40B4-BE49-F238E27FC236}">
                  <a16:creationId xmlns:a16="http://schemas.microsoft.com/office/drawing/2014/main" id="{67CA80CA-8901-155A-AF16-7A02613BE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6200000">
              <a:off x="7824811" y="4276887"/>
              <a:ext cx="914400" cy="9144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E2FA59E-D92F-F2AC-0DC9-CCAF99E1F997}"/>
                </a:ext>
              </a:extLst>
            </p:cNvPr>
            <p:cNvSpPr txBox="1"/>
            <p:nvPr/>
          </p:nvSpPr>
          <p:spPr>
            <a:xfrm>
              <a:off x="7315080" y="936151"/>
              <a:ext cx="1895713" cy="3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index</a:t>
              </a:r>
              <a:endParaRPr lang="en-GB" sz="14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DFE58FC-B629-E6BF-9A42-55AB10F3D4DF}"/>
                </a:ext>
              </a:extLst>
            </p:cNvPr>
            <p:cNvSpPr txBox="1"/>
            <p:nvPr/>
          </p:nvSpPr>
          <p:spPr>
            <a:xfrm>
              <a:off x="4977704" y="3991615"/>
              <a:ext cx="1895713" cy="3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match rule</a:t>
              </a:r>
              <a:endParaRPr lang="en-GB" sz="140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012EADE-0857-2FC2-CA07-9B0ECEFC3FB8}"/>
                </a:ext>
              </a:extLst>
            </p:cNvPr>
            <p:cNvSpPr txBox="1"/>
            <p:nvPr/>
          </p:nvSpPr>
          <p:spPr>
            <a:xfrm>
              <a:off x="9165717" y="3882285"/>
              <a:ext cx="2569734" cy="648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/>
                <a:t>relevance discounted by index blocks accessed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5083F0D-75AD-4A33-9CE7-F7BE43E65E8D}"/>
                </a:ext>
              </a:extLst>
            </p:cNvPr>
            <p:cNvSpPr txBox="1"/>
            <p:nvPr/>
          </p:nvSpPr>
          <p:spPr>
            <a:xfrm>
              <a:off x="7334154" y="6172456"/>
              <a:ext cx="1895713" cy="3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agent</a:t>
              </a:r>
              <a:endParaRPr lang="en-GB" sz="14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39C9BB4-857E-0E70-0870-CF316B5A1699}"/>
                </a:ext>
              </a:extLst>
            </p:cNvPr>
            <p:cNvSpPr txBox="1"/>
            <p:nvPr/>
          </p:nvSpPr>
          <p:spPr>
            <a:xfrm>
              <a:off x="7488492" y="3658552"/>
              <a:ext cx="1516289" cy="648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accumulators(u, v)</a:t>
              </a:r>
              <a:endParaRPr lang="en-GB" sz="1400"/>
            </a:p>
          </p:txBody>
        </p:sp>
        <p:pic>
          <p:nvPicPr>
            <p:cNvPr id="65" name="Graphic 64" descr="Database">
              <a:extLst>
                <a:ext uri="{FF2B5EF4-FFF2-40B4-BE49-F238E27FC236}">
                  <a16:creationId xmlns:a16="http://schemas.microsoft.com/office/drawing/2014/main" id="{6CE0706A-2B35-CA72-6ADC-8C275EF4E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789437" y="1290582"/>
              <a:ext cx="914400" cy="914400"/>
            </a:xfrm>
            <a:prstGeom prst="rect">
              <a:avLst/>
            </a:prstGeom>
          </p:spPr>
        </p:pic>
        <p:pic>
          <p:nvPicPr>
            <p:cNvPr id="67" name="Graphic 66" descr="Magnifying glass">
              <a:extLst>
                <a:ext uri="{FF2B5EF4-FFF2-40B4-BE49-F238E27FC236}">
                  <a16:creationId xmlns:a16="http://schemas.microsoft.com/office/drawing/2014/main" id="{AB5CE67D-D240-CB7E-52AD-5CBE7F4A1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468361" y="3075596"/>
              <a:ext cx="914400" cy="914400"/>
            </a:xfrm>
            <a:prstGeom prst="rect">
              <a:avLst/>
            </a:prstGeom>
          </p:spPr>
        </p:pic>
        <p:pic>
          <p:nvPicPr>
            <p:cNvPr id="69" name="Graphic 68" descr="Line Arrow: Clockwise curve">
              <a:extLst>
                <a:ext uri="{FF2B5EF4-FFF2-40B4-BE49-F238E27FC236}">
                  <a16:creationId xmlns:a16="http://schemas.microsoft.com/office/drawing/2014/main" id="{8295F562-0AF3-ADE0-E6D8-405525613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20700000">
              <a:off x="5713215" y="4389380"/>
              <a:ext cx="1534343" cy="1534343"/>
            </a:xfrm>
            <a:prstGeom prst="rect">
              <a:avLst/>
            </a:prstGeom>
          </p:spPr>
        </p:pic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B04808FB-1702-36E3-1D4D-CB87DBA600F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49877" y="2319271"/>
            <a:ext cx="3369637" cy="85547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261BB58-951D-916D-19D5-BFFB127FC3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74827" y="4397539"/>
            <a:ext cx="3143712" cy="399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0FACB0-AF54-494C-4940-63CF3E4FA204}"/>
              </a:ext>
            </a:extLst>
          </p:cNvPr>
          <p:cNvSpPr txBox="1"/>
          <p:nvPr/>
        </p:nvSpPr>
        <p:spPr>
          <a:xfrm>
            <a:off x="1" y="6596390"/>
            <a:ext cx="12203170" cy="2616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Rosset, Jose, Ghosh, Mitra, and Tiwary. </a:t>
            </a:r>
            <a:r>
              <a:rPr lang="en-US" sz="1100">
                <a:hlinkClick r:id="rId19"/>
              </a:rPr>
              <a:t>Optimizing Query Evaluations Using Reinforcement Learning for Web Search</a:t>
            </a:r>
            <a:r>
              <a:rPr lang="en-US" sz="1100"/>
              <a:t>. In Proc. SIGIR. (2018)</a:t>
            </a:r>
          </a:p>
        </p:txBody>
      </p:sp>
    </p:spTree>
    <p:extLst>
      <p:ext uri="{BB962C8B-B14F-4D97-AF65-F5344CB8AC3E}">
        <p14:creationId xmlns:p14="http://schemas.microsoft.com/office/powerpoint/2010/main" val="2572808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5D8B7-811B-EA11-98F4-1065F14DF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summary…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9088A5-1048-413E-09F0-3CC61998D806}"/>
              </a:ext>
            </a:extLst>
          </p:cNvPr>
          <p:cNvGrpSpPr/>
          <p:nvPr/>
        </p:nvGrpSpPr>
        <p:grpSpPr>
          <a:xfrm>
            <a:off x="1301631" y="1779457"/>
            <a:ext cx="9588739" cy="3299087"/>
            <a:chOff x="996278" y="2618180"/>
            <a:chExt cx="9588739" cy="329908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D406FE9-DE46-010B-1771-2B5F222BA7D2}"/>
                </a:ext>
              </a:extLst>
            </p:cNvPr>
            <p:cNvSpPr/>
            <p:nvPr/>
          </p:nvSpPr>
          <p:spPr>
            <a:xfrm>
              <a:off x="996278" y="4087921"/>
              <a:ext cx="9588739" cy="1829346"/>
            </a:xfrm>
            <a:prstGeom prst="roundRect">
              <a:avLst>
                <a:gd name="adj" fmla="val 305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2549134-88A4-1477-E6DD-E7AB47C04FF0}"/>
                </a:ext>
              </a:extLst>
            </p:cNvPr>
            <p:cNvGrpSpPr/>
            <p:nvPr/>
          </p:nvGrpSpPr>
          <p:grpSpPr>
            <a:xfrm>
              <a:off x="1838774" y="2618181"/>
              <a:ext cx="2514146" cy="1249521"/>
              <a:chOff x="9441208" y="1938911"/>
              <a:chExt cx="2514146" cy="1249521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0F06E184-E89E-3AC5-9A1C-F125F8239FE3}"/>
                  </a:ext>
                </a:extLst>
              </p:cNvPr>
              <p:cNvSpPr/>
              <p:nvPr/>
            </p:nvSpPr>
            <p:spPr>
              <a:xfrm>
                <a:off x="9441208" y="1938911"/>
                <a:ext cx="2514146" cy="1249521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sz="1600" b="1"/>
                  <a:t>     Complex trade-offs between different costs makes benchmarking challenging</a:t>
                </a:r>
              </a:p>
            </p:txBody>
          </p:sp>
          <p:pic>
            <p:nvPicPr>
              <p:cNvPr id="6" name="Graphic 5" descr="Lights On with solid fill">
                <a:extLst>
                  <a:ext uri="{FF2B5EF4-FFF2-40B4-BE49-F238E27FC236}">
                    <a16:creationId xmlns:a16="http://schemas.microsoft.com/office/drawing/2014/main" id="{BAC0AB03-B85A-BA41-AF29-E49EE5FF3C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534939" y="2000605"/>
                <a:ext cx="316632" cy="316632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8A11BC4-A2E8-016E-C45C-72843E021BDE}"/>
                </a:ext>
              </a:extLst>
            </p:cNvPr>
            <p:cNvGrpSpPr/>
            <p:nvPr/>
          </p:nvGrpSpPr>
          <p:grpSpPr>
            <a:xfrm>
              <a:off x="4838927" y="2618182"/>
              <a:ext cx="2514146" cy="1249521"/>
              <a:chOff x="9441208" y="1938911"/>
              <a:chExt cx="2514146" cy="1249521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6118892-07FF-FCE0-B4C3-16F0DA4F4F36}"/>
                  </a:ext>
                </a:extLst>
              </p:cNvPr>
              <p:cNvSpPr/>
              <p:nvPr/>
            </p:nvSpPr>
            <p:spPr>
              <a:xfrm>
                <a:off x="9441208" y="1938911"/>
                <a:ext cx="2514146" cy="1249521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sz="1600" b="1"/>
                  <a:t>     Typical playbook for efficiency: find cheaper approximation, trade-off other costs, reduce task</a:t>
                </a:r>
              </a:p>
            </p:txBody>
          </p:sp>
          <p:pic>
            <p:nvPicPr>
              <p:cNvPr id="9" name="Graphic 8" descr="Lights On with solid fill">
                <a:extLst>
                  <a:ext uri="{FF2B5EF4-FFF2-40B4-BE49-F238E27FC236}">
                    <a16:creationId xmlns:a16="http://schemas.microsoft.com/office/drawing/2014/main" id="{4DC5C8FC-0FEC-A3D1-47B0-422FC6C13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534939" y="2000605"/>
                <a:ext cx="316632" cy="316632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EE530E5-6985-C266-3288-8D6525E931CB}"/>
                </a:ext>
              </a:extLst>
            </p:cNvPr>
            <p:cNvGrpSpPr/>
            <p:nvPr/>
          </p:nvGrpSpPr>
          <p:grpSpPr>
            <a:xfrm>
              <a:off x="7839080" y="2618180"/>
              <a:ext cx="2514146" cy="1249521"/>
              <a:chOff x="9441208" y="1938911"/>
              <a:chExt cx="2514146" cy="1249521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E1F47F3A-2002-E9CF-E57E-F59B4B55D554}"/>
                  </a:ext>
                </a:extLst>
              </p:cNvPr>
              <p:cNvSpPr/>
              <p:nvPr/>
            </p:nvSpPr>
            <p:spPr>
              <a:xfrm>
                <a:off x="9441208" y="1938911"/>
                <a:ext cx="2514146" cy="1249521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sz="1600" b="1"/>
                  <a:t>     Machine learning can be employed to directly improve efficiency of large-scale IR systems</a:t>
                </a:r>
              </a:p>
            </p:txBody>
          </p:sp>
          <p:pic>
            <p:nvPicPr>
              <p:cNvPr id="12" name="Graphic 11" descr="Lights On with solid fill">
                <a:extLst>
                  <a:ext uri="{FF2B5EF4-FFF2-40B4-BE49-F238E27FC236}">
                    <a16:creationId xmlns:a16="http://schemas.microsoft.com/office/drawing/2014/main" id="{6E62B13C-0A9F-E8F5-F794-66827AA25A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534939" y="2000605"/>
                <a:ext cx="316632" cy="316632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0596AC-5D0A-C7FB-4482-93E0B2812B10}"/>
                </a:ext>
              </a:extLst>
            </p:cNvPr>
            <p:cNvSpPr txBox="1"/>
            <p:nvPr/>
          </p:nvSpPr>
          <p:spPr>
            <a:xfrm>
              <a:off x="1838775" y="4385288"/>
              <a:ext cx="251414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How can we create a shared task to encourage more efficient deep learning approaches for IR?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8128BE-3EB4-7070-7F16-F1A471705E42}"/>
                </a:ext>
              </a:extLst>
            </p:cNvPr>
            <p:cNvSpPr txBox="1"/>
            <p:nvPr/>
          </p:nvSpPr>
          <p:spPr>
            <a:xfrm>
              <a:off x="4838928" y="4385288"/>
              <a:ext cx="2514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What would deep learning models for IR look like if designed with specific retrieval data-structures in mind from the start?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CD1EFE-76B6-C0A6-B2AB-3AD4CE0CBEB7}"/>
                </a:ext>
              </a:extLst>
            </p:cNvPr>
            <p:cNvSpPr txBox="1"/>
            <p:nvPr/>
          </p:nvSpPr>
          <p:spPr>
            <a:xfrm>
              <a:off x="7839080" y="4385288"/>
              <a:ext cx="2514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What are the key opportunities to employ predictive machine learning to speed up large-scale retrieval systems?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FFE6EA3-8554-49AB-D478-8197206CE25D}"/>
                </a:ext>
              </a:extLst>
            </p:cNvPr>
            <p:cNvSpPr txBox="1"/>
            <p:nvPr/>
          </p:nvSpPr>
          <p:spPr>
            <a:xfrm rot="16200000">
              <a:off x="480963" y="4710206"/>
              <a:ext cx="16154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Questions to the audience…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3CD3C7-7296-5C95-E7DF-7C25F761A01F}"/>
              </a:ext>
            </a:extLst>
          </p:cNvPr>
          <p:cNvGrpSpPr/>
          <p:nvPr/>
        </p:nvGrpSpPr>
        <p:grpSpPr>
          <a:xfrm>
            <a:off x="4017537" y="6471445"/>
            <a:ext cx="4156927" cy="310701"/>
            <a:chOff x="7445035" y="5514646"/>
            <a:chExt cx="4156927" cy="31070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4AC943A-0109-A94F-481D-04527AD553E6}"/>
                </a:ext>
              </a:extLst>
            </p:cNvPr>
            <p:cNvSpPr/>
            <p:nvPr/>
          </p:nvSpPr>
          <p:spPr>
            <a:xfrm>
              <a:off x="7733933" y="5514646"/>
              <a:ext cx="150637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@</a:t>
              </a:r>
              <a:r>
                <a:rPr lang="en-US" sz="140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UnderdogGeek</a:t>
              </a:r>
              <a:endParaRPr lang="en-GB" sz="1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E428EDB-B939-FCC5-00B0-6593F6D953E1}"/>
                </a:ext>
              </a:extLst>
            </p:cNvPr>
            <p:cNvSpPr/>
            <p:nvPr/>
          </p:nvSpPr>
          <p:spPr>
            <a:xfrm>
              <a:off x="9681434" y="5517570"/>
              <a:ext cx="192052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bmitra@microsoft.com</a:t>
              </a:r>
              <a:endParaRPr lang="en-GB" sz="1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7" name="Picture 16" descr="File:&lt;strong&gt;Twitter&lt;/strong&gt; bird logo 2012.svg - Wikipedia, the free encyclopedia">
              <a:extLst>
                <a:ext uri="{FF2B5EF4-FFF2-40B4-BE49-F238E27FC236}">
                  <a16:creationId xmlns:a16="http://schemas.microsoft.com/office/drawing/2014/main" id="{EDAC2FEE-81B0-A5E3-7970-1D14C698F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5035" y="5530214"/>
              <a:ext cx="309200" cy="251362"/>
            </a:xfrm>
            <a:prstGeom prst="rect">
              <a:avLst/>
            </a:prstGeom>
          </p:spPr>
        </p:pic>
        <p:pic>
          <p:nvPicPr>
            <p:cNvPr id="19" name="Picture 18" descr="File:&lt;strong&gt;Microsoft&lt;/strong&gt; &lt;strong&gt;Outlook&lt;/strong&gt; 2013 logo.svg - Wikipedia, the free ...">
              <a:extLst>
                <a:ext uri="{FF2B5EF4-FFF2-40B4-BE49-F238E27FC236}">
                  <a16:creationId xmlns:a16="http://schemas.microsoft.com/office/drawing/2014/main" id="{163F076A-2573-6589-F14A-45A30BF97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804" y="5514646"/>
              <a:ext cx="293631" cy="288281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D243F60-68BB-1282-A2FA-D3D77F2EA81E}"/>
              </a:ext>
            </a:extLst>
          </p:cNvPr>
          <p:cNvSpPr txBox="1"/>
          <p:nvPr/>
        </p:nvSpPr>
        <p:spPr>
          <a:xfrm>
            <a:off x="8859946" y="5409041"/>
            <a:ext cx="3332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02868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D286BE9-2546-C91B-10B3-9DCB3B790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41208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E97CAB-0338-8A20-8A57-7027E036D375}"/>
              </a:ext>
            </a:extLst>
          </p:cNvPr>
          <p:cNvGrpSpPr/>
          <p:nvPr/>
        </p:nvGrpSpPr>
        <p:grpSpPr>
          <a:xfrm>
            <a:off x="9441208" y="1043660"/>
            <a:ext cx="2514146" cy="1249521"/>
            <a:chOff x="9441208" y="1938911"/>
            <a:chExt cx="2514146" cy="124952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417E752-3F29-FCE0-EC36-C150B538134A}"/>
                </a:ext>
              </a:extLst>
            </p:cNvPr>
            <p:cNvSpPr/>
            <p:nvPr/>
          </p:nvSpPr>
          <p:spPr>
            <a:xfrm>
              <a:off x="9441208" y="1938911"/>
              <a:ext cx="2514146" cy="1249521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US" sz="1600" b="1"/>
                <a:t>     Complex trade-offs between different costs makes benchmarking challenging</a:t>
              </a:r>
            </a:p>
          </p:txBody>
        </p:sp>
        <p:pic>
          <p:nvPicPr>
            <p:cNvPr id="14" name="Graphic 13" descr="Lights On with solid fill">
              <a:extLst>
                <a:ext uri="{FF2B5EF4-FFF2-40B4-BE49-F238E27FC236}">
                  <a16:creationId xmlns:a16="http://schemas.microsoft.com/office/drawing/2014/main" id="{45216A45-A4FE-5E42-7FC8-6C2F16B3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34939" y="2000605"/>
              <a:ext cx="316632" cy="31663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1E365C-61F7-C452-C782-3D28BC47A180}"/>
              </a:ext>
            </a:extLst>
          </p:cNvPr>
          <p:cNvGrpSpPr/>
          <p:nvPr/>
        </p:nvGrpSpPr>
        <p:grpSpPr>
          <a:xfrm>
            <a:off x="9441208" y="2804240"/>
            <a:ext cx="2514146" cy="1249521"/>
            <a:chOff x="9441208" y="1938911"/>
            <a:chExt cx="2514146" cy="124952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4229C2C-4EBF-178C-CBD1-A6CB349EE757}"/>
                </a:ext>
              </a:extLst>
            </p:cNvPr>
            <p:cNvSpPr/>
            <p:nvPr/>
          </p:nvSpPr>
          <p:spPr>
            <a:xfrm>
              <a:off x="9441208" y="1938911"/>
              <a:ext cx="2514146" cy="1249521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US" sz="1600" b="1"/>
                <a:t>     Typical playbook for efficiency: find cheaper approximation, trade-off other costs, reduce task</a:t>
              </a:r>
            </a:p>
          </p:txBody>
        </p:sp>
        <p:pic>
          <p:nvPicPr>
            <p:cNvPr id="18" name="Graphic 17" descr="Lights On with solid fill">
              <a:extLst>
                <a:ext uri="{FF2B5EF4-FFF2-40B4-BE49-F238E27FC236}">
                  <a16:creationId xmlns:a16="http://schemas.microsoft.com/office/drawing/2014/main" id="{9AAAB633-2609-A108-5645-7540A55C1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34939" y="2000605"/>
              <a:ext cx="316632" cy="31663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BE128F-9C40-769E-EDDC-B08093FC9E29}"/>
              </a:ext>
            </a:extLst>
          </p:cNvPr>
          <p:cNvGrpSpPr/>
          <p:nvPr/>
        </p:nvGrpSpPr>
        <p:grpSpPr>
          <a:xfrm>
            <a:off x="9441208" y="4564820"/>
            <a:ext cx="2514146" cy="1249521"/>
            <a:chOff x="9441208" y="1938911"/>
            <a:chExt cx="2514146" cy="124952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4A4DD95-4A1C-13AF-E5DC-21E9CAA3242F}"/>
                </a:ext>
              </a:extLst>
            </p:cNvPr>
            <p:cNvSpPr/>
            <p:nvPr/>
          </p:nvSpPr>
          <p:spPr>
            <a:xfrm>
              <a:off x="9441208" y="1938911"/>
              <a:ext cx="2514146" cy="1249521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US" sz="1600" b="1"/>
                <a:t>     Machine learning can be employed to directly improve efficiency of large-scale IR systems</a:t>
              </a:r>
            </a:p>
          </p:txBody>
        </p:sp>
        <p:pic>
          <p:nvPicPr>
            <p:cNvPr id="21" name="Graphic 20" descr="Lights On with solid fill">
              <a:extLst>
                <a:ext uri="{FF2B5EF4-FFF2-40B4-BE49-F238E27FC236}">
                  <a16:creationId xmlns:a16="http://schemas.microsoft.com/office/drawing/2014/main" id="{621382E2-991C-7280-A055-AD878E883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34939" y="2000605"/>
              <a:ext cx="316632" cy="31663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4D5324A-C927-5CA3-5915-F02ADD2A78EF}"/>
              </a:ext>
            </a:extLst>
          </p:cNvPr>
          <p:cNvSpPr txBox="1"/>
          <p:nvPr/>
        </p:nvSpPr>
        <p:spPr>
          <a:xfrm>
            <a:off x="9441208" y="480493"/>
            <a:ext cx="2514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Key points:</a:t>
            </a:r>
          </a:p>
        </p:txBody>
      </p:sp>
    </p:spTree>
    <p:extLst>
      <p:ext uri="{BB962C8B-B14F-4D97-AF65-F5344CB8AC3E}">
        <p14:creationId xmlns:p14="http://schemas.microsoft.com/office/powerpoint/2010/main" val="3349831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61A8C-D240-E01D-D8AF-164E51354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468903" cy="16002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000"/>
              <a:t>Challenges of benchmarking for efficiency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1D9F4-893C-2E6B-BA2B-29C87BFE6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2000"/>
              <a:t>What do we measure and what do we control for? How do we capture trade-offs between measures?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2000"/>
              <a:t>What stages of the pipeline can we evaluate?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2000"/>
              <a:t>How do we test the benchmark for construct validity and prevent negative externalities?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F7709B-5240-080E-E8BD-539E9580D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6991" y="627725"/>
            <a:ext cx="2985008" cy="223766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685587-AC5E-8ACD-F5BC-9D2431FF4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991" y="3171948"/>
            <a:ext cx="2985009" cy="85879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458CBC-75EB-4690-A897-49C8CB5CD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544" y="4337300"/>
            <a:ext cx="2995456" cy="238649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6D16EB-91BF-F629-2881-71C162C78B0F}"/>
              </a:ext>
            </a:extLst>
          </p:cNvPr>
          <p:cNvSpPr txBox="1"/>
          <p:nvPr/>
        </p:nvSpPr>
        <p:spPr>
          <a:xfrm>
            <a:off x="5065106" y="1169478"/>
            <a:ext cx="4131438" cy="115416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 dirty="0" err="1"/>
              <a:t>SustaiNLP</a:t>
            </a:r>
            <a:r>
              <a:rPr lang="en-US" sz="1400" b="1" dirty="0"/>
              <a:t> (2020) Shared Task</a:t>
            </a:r>
          </a:p>
          <a:p>
            <a:r>
              <a:rPr lang="en-US" sz="1100" b="1" dirty="0"/>
              <a:t>Website: </a:t>
            </a:r>
            <a:r>
              <a:rPr lang="en-US" sz="1100" dirty="0">
                <a:hlinkClick r:id="rId5"/>
              </a:rPr>
              <a:t>https://sites.google.com/view/sustainlp2020/shared-task</a:t>
            </a:r>
            <a:endParaRPr lang="en-US" sz="1100" dirty="0"/>
          </a:p>
          <a:p>
            <a:r>
              <a:rPr lang="en-US" sz="1100" b="1" dirty="0"/>
              <a:t>Paper: </a:t>
            </a:r>
            <a:r>
              <a:rPr lang="en-US" sz="1100" dirty="0">
                <a:hlinkClick r:id="rId6"/>
              </a:rPr>
              <a:t>https://aclanthology.org/2020.sustainlp-1.24.pdf</a:t>
            </a:r>
            <a:endParaRPr lang="en-US" sz="1100" dirty="0"/>
          </a:p>
          <a:p>
            <a:pPr>
              <a:spcBef>
                <a:spcPts val="600"/>
              </a:spcBef>
            </a:pPr>
            <a:r>
              <a:rPr lang="en-US" sz="1400" dirty="0"/>
              <a:t>Benchmarks effectiveness and </a:t>
            </a:r>
            <a:r>
              <a:rPr lang="en-US" sz="1400" b="1" dirty="0"/>
              <a:t>inference-time energy-consumption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40DE8C-69B6-A6EF-A769-0E121889C9EC}"/>
              </a:ext>
            </a:extLst>
          </p:cNvPr>
          <p:cNvSpPr txBox="1"/>
          <p:nvPr/>
        </p:nvSpPr>
        <p:spPr>
          <a:xfrm>
            <a:off x="6357713" y="135893"/>
            <a:ext cx="47865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/>
              <a:t>(Some relevant examples from our NLP peers)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AB0BF7-D654-0785-0D27-4CA198878A3C}"/>
              </a:ext>
            </a:extLst>
          </p:cNvPr>
          <p:cNvSpPr txBox="1"/>
          <p:nvPr/>
        </p:nvSpPr>
        <p:spPr>
          <a:xfrm>
            <a:off x="5065106" y="3024266"/>
            <a:ext cx="4131438" cy="115416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 dirty="0" err="1"/>
              <a:t>NeurIPS</a:t>
            </a:r>
            <a:r>
              <a:rPr lang="en-US" sz="1400" b="1" dirty="0"/>
              <a:t> 2020 </a:t>
            </a:r>
            <a:r>
              <a:rPr lang="en-US" sz="1400" b="1" dirty="0" err="1"/>
              <a:t>EfficientQA</a:t>
            </a:r>
            <a:r>
              <a:rPr lang="en-US" sz="1400" b="1" dirty="0"/>
              <a:t> Competition</a:t>
            </a:r>
          </a:p>
          <a:p>
            <a:r>
              <a:rPr lang="en-US" sz="1100" b="1" dirty="0"/>
              <a:t>Website: </a:t>
            </a:r>
            <a:r>
              <a:rPr lang="en-US" sz="1100" dirty="0">
                <a:hlinkClick r:id="rId7"/>
              </a:rPr>
              <a:t>https://efficientqa.github.io/</a:t>
            </a:r>
            <a:endParaRPr lang="en-US" sz="1100" dirty="0"/>
          </a:p>
          <a:p>
            <a:r>
              <a:rPr lang="en-US" sz="1100" b="1" dirty="0"/>
              <a:t>Paper: </a:t>
            </a:r>
            <a:r>
              <a:rPr lang="en-US" sz="1100" dirty="0">
                <a:hlinkClick r:id="rId8"/>
              </a:rPr>
              <a:t>http://proceedings.mlr.press/v133/min21a/min21a.pdf</a:t>
            </a:r>
            <a:endParaRPr lang="en-US" sz="1100" dirty="0"/>
          </a:p>
          <a:p>
            <a:pPr>
              <a:spcBef>
                <a:spcPts val="600"/>
              </a:spcBef>
            </a:pPr>
            <a:r>
              <a:rPr lang="en-US" sz="1400" dirty="0"/>
              <a:t>Benchmarks effectiveness while grouping submitted systems by their </a:t>
            </a:r>
            <a:r>
              <a:rPr lang="en-US" sz="1400" b="1" dirty="0"/>
              <a:t>inference-time docker image size</a:t>
            </a:r>
            <a:endParaRPr lang="en-US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873870-F11F-345A-AE40-C7D7C32E9AE9}"/>
              </a:ext>
            </a:extLst>
          </p:cNvPr>
          <p:cNvSpPr txBox="1"/>
          <p:nvPr/>
        </p:nvSpPr>
        <p:spPr>
          <a:xfrm>
            <a:off x="5065106" y="4953464"/>
            <a:ext cx="4131438" cy="115416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/>
              <a:t>ELUE (Efficient Language Understanding Evaluation)</a:t>
            </a:r>
          </a:p>
          <a:p>
            <a:r>
              <a:rPr lang="en-US" sz="1100" b="1"/>
              <a:t>Website: </a:t>
            </a:r>
            <a:r>
              <a:rPr lang="en-US" sz="1100">
                <a:hlinkClick r:id="rId9"/>
              </a:rPr>
              <a:t>http://eluebenchmark.fastnlp.top/</a:t>
            </a:r>
            <a:endParaRPr lang="en-US" sz="1100"/>
          </a:p>
          <a:p>
            <a:r>
              <a:rPr lang="en-US" sz="1100" b="1"/>
              <a:t>Paper: </a:t>
            </a:r>
            <a:r>
              <a:rPr lang="en-US" sz="1100">
                <a:hlinkClick r:id="rId10"/>
              </a:rPr>
              <a:t>https://txsun1997.github.io/papers/elue_paper.pdf</a:t>
            </a:r>
            <a:endParaRPr lang="en-US" sz="1100"/>
          </a:p>
          <a:p>
            <a:pPr>
              <a:spcBef>
                <a:spcPts val="600"/>
              </a:spcBef>
            </a:pPr>
            <a:r>
              <a:rPr lang="en-US" sz="1400"/>
              <a:t>(Benchmarks effectiveness, </a:t>
            </a:r>
            <a:r>
              <a:rPr lang="en-US" sz="1400" b="1"/>
              <a:t>number of model parameters</a:t>
            </a:r>
            <a:r>
              <a:rPr lang="en-US" sz="1400"/>
              <a:t>, and </a:t>
            </a:r>
            <a:r>
              <a:rPr lang="en-US" sz="1400" b="1"/>
              <a:t>inference-time FLOPs</a:t>
            </a:r>
            <a:r>
              <a:rPr lang="en-US" sz="1400"/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634115-26F3-0DB3-CD14-4AF60DB25F11}"/>
              </a:ext>
            </a:extLst>
          </p:cNvPr>
          <p:cNvSpPr txBox="1"/>
          <p:nvPr/>
        </p:nvSpPr>
        <p:spPr>
          <a:xfrm>
            <a:off x="335120" y="6290694"/>
            <a:ext cx="8502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What would a TREC Neural Efficiency Track look like?</a:t>
            </a:r>
          </a:p>
        </p:txBody>
      </p:sp>
    </p:spTree>
    <p:extLst>
      <p:ext uri="{BB962C8B-B14F-4D97-AF65-F5344CB8AC3E}">
        <p14:creationId xmlns:p14="http://schemas.microsoft.com/office/powerpoint/2010/main" val="76403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649470-4DC0-DEC7-C56C-788A3C352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Benchmarking by jointly considering effectiveness, efficiency, and robustness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5568D63-12FD-1C34-96EB-87B417E1E6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05979" y="1825625"/>
            <a:ext cx="4742826" cy="4351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496965-95EF-3416-0206-4DC84EB9DCCB}"/>
              </a:ext>
            </a:extLst>
          </p:cNvPr>
          <p:cNvSpPr txBox="1"/>
          <p:nvPr/>
        </p:nvSpPr>
        <p:spPr>
          <a:xfrm>
            <a:off x="1" y="6596390"/>
            <a:ext cx="12203170" cy="2616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Hofstätter, Craswell, Mitra, Zamani, and Hanbury. </a:t>
            </a:r>
            <a:r>
              <a:rPr lang="en-US" sz="1100">
                <a:hlinkClick r:id="rId3"/>
              </a:rPr>
              <a:t>Are We There Yet? A Decision Framework for Replacing Term-Based Retrieval with Dense Retrieval Systems</a:t>
            </a:r>
            <a:r>
              <a:rPr lang="en-US" sz="1100"/>
              <a:t>. ArXiv preprint. (2022)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F4C217-C58F-2432-D0C2-021D35CD9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08" y="4161683"/>
            <a:ext cx="6262364" cy="1262972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03F858-2418-ABAD-CE46-FB5EABE277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6711585" cy="4508151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/>
              <a:t>A preliminary framework:</a:t>
            </a:r>
          </a:p>
          <a:p>
            <a:pPr>
              <a:lnSpc>
                <a:spcPct val="120000"/>
              </a:lnSpc>
            </a:pPr>
            <a:r>
              <a:rPr lang="en-US"/>
              <a:t>Identify key measures of effectiveness, efficiency, and robustness</a:t>
            </a:r>
          </a:p>
          <a:p>
            <a:pPr>
              <a:lnSpc>
                <a:spcPct val="120000"/>
              </a:lnSpc>
            </a:pPr>
            <a:r>
              <a:rPr lang="en-US"/>
              <a:t>Measures can either be traded-off against each other, or act as guardrails</a:t>
            </a:r>
          </a:p>
          <a:p>
            <a:pPr>
              <a:lnSpc>
                <a:spcPct val="120000"/>
              </a:lnSpc>
            </a:pPr>
            <a:r>
              <a:rPr lang="en-US"/>
              <a:t>Apply value-laden and business-informed trade-offs between cost and robustness measures to define aggregate measures, e.g.,</a:t>
            </a:r>
          </a:p>
          <a:p>
            <a:pPr>
              <a:lnSpc>
                <a:spcPct val="120000"/>
              </a:lnSpc>
            </a:pPr>
            <a:endParaRPr lang="en-US"/>
          </a:p>
          <a:p>
            <a:pPr>
              <a:lnSpc>
                <a:spcPct val="120000"/>
              </a:lnSpc>
            </a:pPr>
            <a:endParaRPr lang="en-US"/>
          </a:p>
          <a:p>
            <a:pPr>
              <a:lnSpc>
                <a:spcPct val="120000"/>
              </a:lnSpc>
            </a:pPr>
            <a:endParaRPr lang="en-US"/>
          </a:p>
          <a:p>
            <a:pPr>
              <a:lnSpc>
                <a:spcPct val="120000"/>
              </a:lnSpc>
            </a:pPr>
            <a:endParaRPr lang="en-US"/>
          </a:p>
          <a:p>
            <a:pPr>
              <a:lnSpc>
                <a:spcPct val="120000"/>
              </a:lnSpc>
            </a:pPr>
            <a:r>
              <a:rPr lang="en-US"/>
              <a:t>Identify the set of acceptable solutions (again) based on value-laden and business-informed trade-offs decision boundaries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7EBEAF-29D9-1656-3AA6-066B389C26B8}"/>
              </a:ext>
            </a:extLst>
          </p:cNvPr>
          <p:cNvSpPr/>
          <p:nvPr/>
        </p:nvSpPr>
        <p:spPr>
          <a:xfrm>
            <a:off x="6879543" y="5213516"/>
            <a:ext cx="445629" cy="177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15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DECC-21CF-D225-9339-79A317A85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Developing more efficient neural IR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74E22-EAFC-0D8E-EAFA-91A4F0698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30412"/>
            <a:ext cx="5181600" cy="4351338"/>
          </a:xfrm>
        </p:spPr>
        <p:txBody>
          <a:bodyPr anchor="ctr"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/>
              <a:t>This playbook has been useful in allowing explorations of more ambitious architectures and then reducing their costs / footprints to make them practically deployable in large commercial settings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/>
              <a:t>However, we should ask: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/>
              <a:t>Would we build different models if we are informed by broader system design (data structures and algorithms) and cost considerations from the very start?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/>
              <a:t>Are groups with access to large compute resources adequately incentivized to consider efficiency as early as possible in the development process, especially given that large compute resources can be a competitive advantage?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/>
              <a:t>Are we missing out on use-cases where machine learning is employed specifically to improve efficiency, instead of effectiveness?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DAF8D92-823B-C09E-D32B-1622CE006B4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76826467"/>
              </p:ext>
            </p:extLst>
          </p:nvPr>
        </p:nvGraphicFramePr>
        <p:xfrm>
          <a:off x="6172200" y="1825625"/>
          <a:ext cx="5181600" cy="456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72D967D-2039-64F9-17BF-04B710758DA7}"/>
              </a:ext>
            </a:extLst>
          </p:cNvPr>
          <p:cNvSpPr txBox="1"/>
          <p:nvPr/>
        </p:nvSpPr>
        <p:spPr>
          <a:xfrm>
            <a:off x="8028129" y="3150131"/>
            <a:ext cx="1469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A typical model development playbook</a:t>
            </a:r>
          </a:p>
        </p:txBody>
      </p:sp>
    </p:spTree>
    <p:extLst>
      <p:ext uri="{BB962C8B-B14F-4D97-AF65-F5344CB8AC3E}">
        <p14:creationId xmlns:p14="http://schemas.microsoft.com/office/powerpoint/2010/main" val="2240505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4E4D15-04FC-EC34-6349-2AE382E41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Case studies: Scaling BERT-based relevance models to long documents and full retrieval settings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F28D147E-CE29-F253-D130-12474E7A5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60" y="2516462"/>
            <a:ext cx="5191038" cy="1938426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406F80BB-927A-A046-CB89-869881D9DD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137"/>
          <a:stretch/>
        </p:blipFill>
        <p:spPr>
          <a:xfrm>
            <a:off x="321160" y="4729749"/>
            <a:ext cx="5191038" cy="2200057"/>
          </a:xfrm>
          <a:custGeom>
            <a:avLst/>
            <a:gdLst>
              <a:gd name="connsiteX0" fmla="*/ 0 w 5191038"/>
              <a:gd name="connsiteY0" fmla="*/ 0 h 2200057"/>
              <a:gd name="connsiteX1" fmla="*/ 576782 w 5191038"/>
              <a:gd name="connsiteY1" fmla="*/ 0 h 2200057"/>
              <a:gd name="connsiteX2" fmla="*/ 1101654 w 5191038"/>
              <a:gd name="connsiteY2" fmla="*/ 0 h 2200057"/>
              <a:gd name="connsiteX3" fmla="*/ 1730346 w 5191038"/>
              <a:gd name="connsiteY3" fmla="*/ 0 h 2200057"/>
              <a:gd name="connsiteX4" fmla="*/ 2203307 w 5191038"/>
              <a:gd name="connsiteY4" fmla="*/ 0 h 2200057"/>
              <a:gd name="connsiteX5" fmla="*/ 2780089 w 5191038"/>
              <a:gd name="connsiteY5" fmla="*/ 0 h 2200057"/>
              <a:gd name="connsiteX6" fmla="*/ 3304961 w 5191038"/>
              <a:gd name="connsiteY6" fmla="*/ 0 h 2200057"/>
              <a:gd name="connsiteX7" fmla="*/ 3881743 w 5191038"/>
              <a:gd name="connsiteY7" fmla="*/ 0 h 2200057"/>
              <a:gd name="connsiteX8" fmla="*/ 4510435 w 5191038"/>
              <a:gd name="connsiteY8" fmla="*/ 0 h 2200057"/>
              <a:gd name="connsiteX9" fmla="*/ 5191038 w 5191038"/>
              <a:gd name="connsiteY9" fmla="*/ 0 h 2200057"/>
              <a:gd name="connsiteX10" fmla="*/ 5191038 w 5191038"/>
              <a:gd name="connsiteY10" fmla="*/ 550014 h 2200057"/>
              <a:gd name="connsiteX11" fmla="*/ 5191038 w 5191038"/>
              <a:gd name="connsiteY11" fmla="*/ 1122029 h 2200057"/>
              <a:gd name="connsiteX12" fmla="*/ 5191038 w 5191038"/>
              <a:gd name="connsiteY12" fmla="*/ 1672043 h 2200057"/>
              <a:gd name="connsiteX13" fmla="*/ 5191038 w 5191038"/>
              <a:gd name="connsiteY13" fmla="*/ 2200057 h 2200057"/>
              <a:gd name="connsiteX14" fmla="*/ 4614256 w 5191038"/>
              <a:gd name="connsiteY14" fmla="*/ 2200057 h 2200057"/>
              <a:gd name="connsiteX15" fmla="*/ 4089384 w 5191038"/>
              <a:gd name="connsiteY15" fmla="*/ 2200057 h 2200057"/>
              <a:gd name="connsiteX16" fmla="*/ 3512602 w 5191038"/>
              <a:gd name="connsiteY16" fmla="*/ 2200057 h 2200057"/>
              <a:gd name="connsiteX17" fmla="*/ 2935820 w 5191038"/>
              <a:gd name="connsiteY17" fmla="*/ 2200057 h 2200057"/>
              <a:gd name="connsiteX18" fmla="*/ 2462859 w 5191038"/>
              <a:gd name="connsiteY18" fmla="*/ 2200057 h 2200057"/>
              <a:gd name="connsiteX19" fmla="*/ 2041808 w 5191038"/>
              <a:gd name="connsiteY19" fmla="*/ 2200057 h 2200057"/>
              <a:gd name="connsiteX20" fmla="*/ 1465026 w 5191038"/>
              <a:gd name="connsiteY20" fmla="*/ 2200057 h 2200057"/>
              <a:gd name="connsiteX21" fmla="*/ 940155 w 5191038"/>
              <a:gd name="connsiteY21" fmla="*/ 2200057 h 2200057"/>
              <a:gd name="connsiteX22" fmla="*/ 0 w 5191038"/>
              <a:gd name="connsiteY22" fmla="*/ 2200057 h 2200057"/>
              <a:gd name="connsiteX23" fmla="*/ 0 w 5191038"/>
              <a:gd name="connsiteY23" fmla="*/ 1650043 h 2200057"/>
              <a:gd name="connsiteX24" fmla="*/ 0 w 5191038"/>
              <a:gd name="connsiteY24" fmla="*/ 1144030 h 2200057"/>
              <a:gd name="connsiteX25" fmla="*/ 0 w 5191038"/>
              <a:gd name="connsiteY25" fmla="*/ 660017 h 2200057"/>
              <a:gd name="connsiteX26" fmla="*/ 0 w 5191038"/>
              <a:gd name="connsiteY26" fmla="*/ 0 h 220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91038" h="2200057" fill="none" extrusionOk="0">
                <a:moveTo>
                  <a:pt x="0" y="0"/>
                </a:moveTo>
                <a:cubicBezTo>
                  <a:pt x="200263" y="-61167"/>
                  <a:pt x="375243" y="52816"/>
                  <a:pt x="576782" y="0"/>
                </a:cubicBezTo>
                <a:cubicBezTo>
                  <a:pt x="778321" y="-52816"/>
                  <a:pt x="932004" y="40644"/>
                  <a:pt x="1101654" y="0"/>
                </a:cubicBezTo>
                <a:cubicBezTo>
                  <a:pt x="1271304" y="-40644"/>
                  <a:pt x="1534498" y="38978"/>
                  <a:pt x="1730346" y="0"/>
                </a:cubicBezTo>
                <a:cubicBezTo>
                  <a:pt x="1926194" y="-38978"/>
                  <a:pt x="2050623" y="37751"/>
                  <a:pt x="2203307" y="0"/>
                </a:cubicBezTo>
                <a:cubicBezTo>
                  <a:pt x="2355991" y="-37751"/>
                  <a:pt x="2647515" y="14881"/>
                  <a:pt x="2780089" y="0"/>
                </a:cubicBezTo>
                <a:cubicBezTo>
                  <a:pt x="2912663" y="-14881"/>
                  <a:pt x="3159696" y="10343"/>
                  <a:pt x="3304961" y="0"/>
                </a:cubicBezTo>
                <a:cubicBezTo>
                  <a:pt x="3450226" y="-10343"/>
                  <a:pt x="3724797" y="60499"/>
                  <a:pt x="3881743" y="0"/>
                </a:cubicBezTo>
                <a:cubicBezTo>
                  <a:pt x="4038689" y="-60499"/>
                  <a:pt x="4345647" y="23286"/>
                  <a:pt x="4510435" y="0"/>
                </a:cubicBezTo>
                <a:cubicBezTo>
                  <a:pt x="4675223" y="-23286"/>
                  <a:pt x="4858897" y="3760"/>
                  <a:pt x="5191038" y="0"/>
                </a:cubicBezTo>
                <a:cubicBezTo>
                  <a:pt x="5200444" y="142630"/>
                  <a:pt x="5147334" y="357341"/>
                  <a:pt x="5191038" y="550014"/>
                </a:cubicBezTo>
                <a:cubicBezTo>
                  <a:pt x="5234742" y="742687"/>
                  <a:pt x="5123256" y="941739"/>
                  <a:pt x="5191038" y="1122029"/>
                </a:cubicBezTo>
                <a:cubicBezTo>
                  <a:pt x="5258820" y="1302319"/>
                  <a:pt x="5167256" y="1502377"/>
                  <a:pt x="5191038" y="1672043"/>
                </a:cubicBezTo>
                <a:cubicBezTo>
                  <a:pt x="5214820" y="1841709"/>
                  <a:pt x="5148712" y="2048521"/>
                  <a:pt x="5191038" y="2200057"/>
                </a:cubicBezTo>
                <a:cubicBezTo>
                  <a:pt x="4981488" y="2246676"/>
                  <a:pt x="4868320" y="2170190"/>
                  <a:pt x="4614256" y="2200057"/>
                </a:cubicBezTo>
                <a:cubicBezTo>
                  <a:pt x="4360192" y="2229924"/>
                  <a:pt x="4290905" y="2192263"/>
                  <a:pt x="4089384" y="2200057"/>
                </a:cubicBezTo>
                <a:cubicBezTo>
                  <a:pt x="3887863" y="2207851"/>
                  <a:pt x="3714683" y="2192007"/>
                  <a:pt x="3512602" y="2200057"/>
                </a:cubicBezTo>
                <a:cubicBezTo>
                  <a:pt x="3310521" y="2208107"/>
                  <a:pt x="3163563" y="2191808"/>
                  <a:pt x="2935820" y="2200057"/>
                </a:cubicBezTo>
                <a:cubicBezTo>
                  <a:pt x="2708077" y="2208306"/>
                  <a:pt x="2689904" y="2160819"/>
                  <a:pt x="2462859" y="2200057"/>
                </a:cubicBezTo>
                <a:cubicBezTo>
                  <a:pt x="2235814" y="2239295"/>
                  <a:pt x="2182667" y="2174469"/>
                  <a:pt x="2041808" y="2200057"/>
                </a:cubicBezTo>
                <a:cubicBezTo>
                  <a:pt x="1900949" y="2225645"/>
                  <a:pt x="1617447" y="2138550"/>
                  <a:pt x="1465026" y="2200057"/>
                </a:cubicBezTo>
                <a:cubicBezTo>
                  <a:pt x="1312605" y="2261564"/>
                  <a:pt x="1115513" y="2154201"/>
                  <a:pt x="940155" y="2200057"/>
                </a:cubicBezTo>
                <a:cubicBezTo>
                  <a:pt x="764797" y="2245913"/>
                  <a:pt x="443460" y="2099252"/>
                  <a:pt x="0" y="2200057"/>
                </a:cubicBezTo>
                <a:cubicBezTo>
                  <a:pt x="-4428" y="1986883"/>
                  <a:pt x="62750" y="1891428"/>
                  <a:pt x="0" y="1650043"/>
                </a:cubicBezTo>
                <a:cubicBezTo>
                  <a:pt x="-62750" y="1408658"/>
                  <a:pt x="33981" y="1270846"/>
                  <a:pt x="0" y="1144030"/>
                </a:cubicBezTo>
                <a:cubicBezTo>
                  <a:pt x="-33981" y="1017214"/>
                  <a:pt x="55880" y="849420"/>
                  <a:pt x="0" y="660017"/>
                </a:cubicBezTo>
                <a:cubicBezTo>
                  <a:pt x="-55880" y="470614"/>
                  <a:pt x="7266" y="257573"/>
                  <a:pt x="0" y="0"/>
                </a:cubicBezTo>
                <a:close/>
              </a:path>
              <a:path w="5191038" h="2200057" stroke="0" extrusionOk="0">
                <a:moveTo>
                  <a:pt x="0" y="0"/>
                </a:moveTo>
                <a:cubicBezTo>
                  <a:pt x="212473" y="-42961"/>
                  <a:pt x="369327" y="28968"/>
                  <a:pt x="472961" y="0"/>
                </a:cubicBezTo>
                <a:cubicBezTo>
                  <a:pt x="576595" y="-28968"/>
                  <a:pt x="809206" y="16619"/>
                  <a:pt x="894012" y="0"/>
                </a:cubicBezTo>
                <a:cubicBezTo>
                  <a:pt x="978818" y="-16619"/>
                  <a:pt x="1156623" y="2580"/>
                  <a:pt x="1418884" y="0"/>
                </a:cubicBezTo>
                <a:cubicBezTo>
                  <a:pt x="1681145" y="-2580"/>
                  <a:pt x="1787836" y="39584"/>
                  <a:pt x="1995666" y="0"/>
                </a:cubicBezTo>
                <a:cubicBezTo>
                  <a:pt x="2203496" y="-39584"/>
                  <a:pt x="2348461" y="12589"/>
                  <a:pt x="2624358" y="0"/>
                </a:cubicBezTo>
                <a:cubicBezTo>
                  <a:pt x="2900255" y="-12589"/>
                  <a:pt x="2943468" y="5000"/>
                  <a:pt x="3097319" y="0"/>
                </a:cubicBezTo>
                <a:cubicBezTo>
                  <a:pt x="3251170" y="-5000"/>
                  <a:pt x="3443652" y="11591"/>
                  <a:pt x="3622191" y="0"/>
                </a:cubicBezTo>
                <a:cubicBezTo>
                  <a:pt x="3800730" y="-11591"/>
                  <a:pt x="4105250" y="50073"/>
                  <a:pt x="4302794" y="0"/>
                </a:cubicBezTo>
                <a:cubicBezTo>
                  <a:pt x="4500338" y="-50073"/>
                  <a:pt x="4827453" y="62860"/>
                  <a:pt x="5191038" y="0"/>
                </a:cubicBezTo>
                <a:cubicBezTo>
                  <a:pt x="5195021" y="144445"/>
                  <a:pt x="5185570" y="298202"/>
                  <a:pt x="5191038" y="484013"/>
                </a:cubicBezTo>
                <a:cubicBezTo>
                  <a:pt x="5196506" y="669824"/>
                  <a:pt x="5141479" y="920065"/>
                  <a:pt x="5191038" y="1078028"/>
                </a:cubicBezTo>
                <a:cubicBezTo>
                  <a:pt x="5240597" y="1235992"/>
                  <a:pt x="5140508" y="1366392"/>
                  <a:pt x="5191038" y="1650043"/>
                </a:cubicBezTo>
                <a:cubicBezTo>
                  <a:pt x="5241568" y="1933695"/>
                  <a:pt x="5153831" y="2038029"/>
                  <a:pt x="5191038" y="2200057"/>
                </a:cubicBezTo>
                <a:cubicBezTo>
                  <a:pt x="5079829" y="2225016"/>
                  <a:pt x="4965501" y="2165831"/>
                  <a:pt x="4769987" y="2200057"/>
                </a:cubicBezTo>
                <a:cubicBezTo>
                  <a:pt x="4574473" y="2234283"/>
                  <a:pt x="4354322" y="2194593"/>
                  <a:pt x="4089384" y="2200057"/>
                </a:cubicBezTo>
                <a:cubicBezTo>
                  <a:pt x="3824446" y="2205521"/>
                  <a:pt x="3766919" y="2198647"/>
                  <a:pt x="3564513" y="2200057"/>
                </a:cubicBezTo>
                <a:cubicBezTo>
                  <a:pt x="3362107" y="2201467"/>
                  <a:pt x="3295314" y="2180416"/>
                  <a:pt x="3091552" y="2200057"/>
                </a:cubicBezTo>
                <a:cubicBezTo>
                  <a:pt x="2887790" y="2219698"/>
                  <a:pt x="2764200" y="2196539"/>
                  <a:pt x="2514770" y="2200057"/>
                </a:cubicBezTo>
                <a:cubicBezTo>
                  <a:pt x="2265340" y="2203575"/>
                  <a:pt x="2249606" y="2160407"/>
                  <a:pt x="2093719" y="2200057"/>
                </a:cubicBezTo>
                <a:cubicBezTo>
                  <a:pt x="1937832" y="2239707"/>
                  <a:pt x="1769947" y="2155077"/>
                  <a:pt x="1672668" y="2200057"/>
                </a:cubicBezTo>
                <a:cubicBezTo>
                  <a:pt x="1575389" y="2245037"/>
                  <a:pt x="1362483" y="2190939"/>
                  <a:pt x="1095886" y="2200057"/>
                </a:cubicBezTo>
                <a:cubicBezTo>
                  <a:pt x="829289" y="2209175"/>
                  <a:pt x="343198" y="2123138"/>
                  <a:pt x="0" y="2200057"/>
                </a:cubicBezTo>
                <a:cubicBezTo>
                  <a:pt x="-27624" y="2084215"/>
                  <a:pt x="29688" y="1761939"/>
                  <a:pt x="0" y="1650043"/>
                </a:cubicBezTo>
                <a:cubicBezTo>
                  <a:pt x="-29688" y="1538147"/>
                  <a:pt x="60803" y="1293494"/>
                  <a:pt x="0" y="1100029"/>
                </a:cubicBezTo>
                <a:cubicBezTo>
                  <a:pt x="-60803" y="906564"/>
                  <a:pt x="44040" y="668079"/>
                  <a:pt x="0" y="550014"/>
                </a:cubicBezTo>
                <a:cubicBezTo>
                  <a:pt x="-44040" y="431950"/>
                  <a:pt x="38965" y="273410"/>
                  <a:pt x="0" y="0"/>
                </a:cubicBezTo>
                <a:close/>
              </a:path>
            </a:pathLst>
          </a:custGeom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0074757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CEBB1F12-E395-FAD6-ED8E-B0E59788644C}"/>
              </a:ext>
            </a:extLst>
          </p:cNvPr>
          <p:cNvSpPr txBox="1"/>
          <p:nvPr/>
        </p:nvSpPr>
        <p:spPr>
          <a:xfrm>
            <a:off x="1573804" y="4316388"/>
            <a:ext cx="2685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Nogueira and Cho (2019)</a:t>
            </a:r>
            <a:endParaRPr lang="en-US" sz="12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E79769D-34A8-6C7D-FE86-D35B25334D75}"/>
              </a:ext>
            </a:extLst>
          </p:cNvPr>
          <p:cNvSpPr txBox="1"/>
          <p:nvPr/>
        </p:nvSpPr>
        <p:spPr>
          <a:xfrm>
            <a:off x="7013594" y="2193296"/>
            <a:ext cx="2068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How do we scale to longer documents?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D14F524-BD12-2CFD-0938-E6017DE51F6F}"/>
              </a:ext>
            </a:extLst>
          </p:cNvPr>
          <p:cNvSpPr txBox="1"/>
          <p:nvPr/>
        </p:nvSpPr>
        <p:spPr>
          <a:xfrm>
            <a:off x="7013594" y="3227578"/>
            <a:ext cx="2068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How do we scale to full retrieval from large collections?</a:t>
            </a:r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783EFFC9-8D06-8837-7893-CA3DF59AF6D3}"/>
              </a:ext>
            </a:extLst>
          </p:cNvPr>
          <p:cNvSpPr/>
          <p:nvPr/>
        </p:nvSpPr>
        <p:spPr>
          <a:xfrm rot="20700000">
            <a:off x="5792799" y="2602827"/>
            <a:ext cx="990999" cy="239372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Arrow: Right 104">
            <a:extLst>
              <a:ext uri="{FF2B5EF4-FFF2-40B4-BE49-F238E27FC236}">
                <a16:creationId xmlns:a16="http://schemas.microsoft.com/office/drawing/2014/main" id="{337E5A57-75BE-3CBA-63C6-12E37D1E0FC3}"/>
              </a:ext>
            </a:extLst>
          </p:cNvPr>
          <p:cNvSpPr/>
          <p:nvPr/>
        </p:nvSpPr>
        <p:spPr>
          <a:xfrm rot="900000">
            <a:off x="5792800" y="3365990"/>
            <a:ext cx="990999" cy="239372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: Folded Corner 106">
            <a:extLst>
              <a:ext uri="{FF2B5EF4-FFF2-40B4-BE49-F238E27FC236}">
                <a16:creationId xmlns:a16="http://schemas.microsoft.com/office/drawing/2014/main" id="{E00781BC-18A3-C485-2290-6C0D992004F2}"/>
              </a:ext>
            </a:extLst>
          </p:cNvPr>
          <p:cNvSpPr/>
          <p:nvPr/>
        </p:nvSpPr>
        <p:spPr>
          <a:xfrm>
            <a:off x="9297468" y="2183024"/>
            <a:ext cx="504385" cy="666873"/>
          </a:xfrm>
          <a:prstGeom prst="foldedCorner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1050"/>
          </a:p>
        </p:txBody>
      </p:sp>
      <p:sp>
        <p:nvSpPr>
          <p:cNvPr id="108" name="Flowchart: Magnetic Disk 107">
            <a:extLst>
              <a:ext uri="{FF2B5EF4-FFF2-40B4-BE49-F238E27FC236}">
                <a16:creationId xmlns:a16="http://schemas.microsoft.com/office/drawing/2014/main" id="{CB457045-4528-7CB7-59CA-05E1879B13C0}"/>
              </a:ext>
            </a:extLst>
          </p:cNvPr>
          <p:cNvSpPr/>
          <p:nvPr/>
        </p:nvSpPr>
        <p:spPr>
          <a:xfrm>
            <a:off x="9298933" y="3355487"/>
            <a:ext cx="502920" cy="667512"/>
          </a:xfrm>
          <a:prstGeom prst="flowChartMagneticDisk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9661A5D-9AAD-77D8-5F6F-0AC0C402ACEF}"/>
              </a:ext>
            </a:extLst>
          </p:cNvPr>
          <p:cNvSpPr txBox="1"/>
          <p:nvPr/>
        </p:nvSpPr>
        <p:spPr>
          <a:xfrm>
            <a:off x="9802668" y="2217050"/>
            <a:ext cx="228560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/>
              <a:t>Bottleneck:</a:t>
            </a:r>
            <a:r>
              <a:rPr lang="en-US" sz="1400"/>
              <a:t> Peak GPU memory during training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CB594C8-95A3-900B-BFD9-71ADA1690007}"/>
              </a:ext>
            </a:extLst>
          </p:cNvPr>
          <p:cNvSpPr txBox="1"/>
          <p:nvPr/>
        </p:nvSpPr>
        <p:spPr>
          <a:xfrm>
            <a:off x="9802668" y="3319911"/>
            <a:ext cx="2285604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/>
              <a:t>Challenge:</a:t>
            </a:r>
            <a:r>
              <a:rPr lang="en-US" sz="1400"/>
              <a:t> Collection size vs.  expected online query response time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D6B503E-CD4E-400B-CB09-CC2294392BAA}"/>
              </a:ext>
            </a:extLst>
          </p:cNvPr>
          <p:cNvSpPr txBox="1"/>
          <p:nvPr/>
        </p:nvSpPr>
        <p:spPr>
          <a:xfrm rot="900000">
            <a:off x="8830187" y="4908532"/>
            <a:ext cx="625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/>
              <a:t>🤔</a:t>
            </a:r>
          </a:p>
        </p:txBody>
      </p:sp>
    </p:spTree>
    <p:extLst>
      <p:ext uri="{BB962C8B-B14F-4D97-AF65-F5344CB8AC3E}">
        <p14:creationId xmlns:p14="http://schemas.microsoft.com/office/powerpoint/2010/main" val="3724403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37C42C-1148-6B06-C8C3-278091CEF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938646" cy="1600200"/>
          </a:xfrm>
        </p:spPr>
        <p:txBody>
          <a:bodyPr anchor="ctr">
            <a:normAutofit/>
          </a:bodyPr>
          <a:lstStyle/>
          <a:p>
            <a:r>
              <a:rPr lang="en-US" sz="3600"/>
              <a:t>Challenges in scaling BERT to longer inputs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8590D9A2-D130-8A39-EC75-9F251E31EE77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2057399"/>
                <a:ext cx="4938646" cy="4291909"/>
              </a:xfrm>
            </p:spPr>
            <p:txBody>
              <a:bodyPr anchor="ctr">
                <a:norm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buNone/>
                </a:pPr>
                <a:r>
                  <a:rPr lang="en-US"/>
                  <a:t>At training time, the</a:t>
                </a:r>
                <a:r>
                  <a:rPr lang="en-CA"/>
                  <a:t> </a:t>
                </a:r>
                <a:r>
                  <a:rPr lang="en-US"/>
                  <a:t>GPU memory requirement for BERT’s self-attention layers grows quadratically </a:t>
                </a:r>
                <a:r>
                  <a:rPr lang="en-US" i="1" err="1"/>
                  <a:t>w.r.t.</a:t>
                </a:r>
                <a:r>
                  <a:rPr lang="en-US"/>
                  <a:t> to input length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buNone/>
                </a:pPr>
                <a:r>
                  <a:rPr lang="en-CA"/>
                  <a:t>The quadratic complexity is a direct result of storing all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/>
                  <a:t>-dimensional attention matrices in GPU memory during training for easier backpropagation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buNone/>
                </a:pPr>
                <a:r>
                  <a:rPr lang="en-CA"/>
                  <a:t>Potential workarounds:</a:t>
                </a: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CA" b="1" u="sng"/>
                  <a:t>Trade-off</a:t>
                </a:r>
                <a:r>
                  <a:rPr lang="en-CA"/>
                  <a:t> GPU memory and training time by proactively releasing GPU memory during forward pass at the cost of redundant re-computations during backward pass</a:t>
                </a: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CA" b="1" u="sng"/>
                  <a:t>Find cheaper approximation</a:t>
                </a:r>
                <a:r>
                  <a:rPr lang="en-CA"/>
                  <a:t> to self-attention layers</a:t>
                </a: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CA" b="1" u="sng"/>
                  <a:t>Reduce the input space</a:t>
                </a:r>
                <a:r>
                  <a:rPr lang="en-CA"/>
                  <a:t> by running BERT on select passages in the document</a:t>
                </a:r>
                <a:endParaRPr lang="en-US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8590D9A2-D130-8A39-EC75-9F251E31EE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2057399"/>
                <a:ext cx="4938646" cy="4291909"/>
              </a:xfrm>
              <a:blipFill>
                <a:blip r:embed="rId2"/>
                <a:stretch>
                  <a:fillRect l="-741" b="-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6ACAD323-959E-7CA1-5573-666BAADA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2" y="853383"/>
            <a:ext cx="5183188" cy="268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875FE33-789D-5B24-7709-5FC19AFF7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2" y="3869645"/>
            <a:ext cx="5183188" cy="247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554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4FA6-CAC3-9159-9B9B-40D480B3A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/>
              <a:t>Trade-off GPU memory and training time using gradient checkpointing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05DC59BD-9760-D188-5F92-7C9B0A1DC35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 anchor="ctr">
                <a:normAutofit fontScale="62500" lnSpcReduction="20000"/>
              </a:bodyPr>
              <a:lstStyle/>
              <a:p>
                <a:pPr marL="0" indent="0">
                  <a:lnSpc>
                    <a:spcPct val="120000"/>
                  </a:lnSpc>
                  <a:spcBef>
                    <a:spcPts val="1200"/>
                  </a:spcBef>
                  <a:buNone/>
                </a:pPr>
                <a:r>
                  <a:rPr lang="en-US" dirty="0"/>
                  <a:t>At training time, during the forward-pass the model caches all intermediate outputs in GPU memory so that during backward-pass we can easily compute the gradients of a layer’s outputs </a:t>
                </a:r>
                <a:r>
                  <a:rPr lang="en-US" i="1" dirty="0" err="1"/>
                  <a:t>w.r.t.</a:t>
                </a:r>
                <a:r>
                  <a:rPr lang="en-US" i="1" dirty="0"/>
                  <a:t> </a:t>
                </a:r>
                <a:r>
                  <a:rPr lang="en-US" dirty="0"/>
                  <a:t>its inputs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1200"/>
                  </a:spcBef>
                  <a:buNone/>
                </a:pPr>
                <a:r>
                  <a:rPr lang="en-US" dirty="0"/>
                  <a:t>Under gradient checkpointing </a:t>
                </a:r>
                <a:r>
                  <a:rPr lang="en-US" sz="2800" dirty="0"/>
                  <a:t>(</a:t>
                </a:r>
                <a:r>
                  <a:rPr lang="en-US" sz="2800" dirty="0">
                    <a:hlinkClick r:id="rId2"/>
                  </a:rPr>
                  <a:t>Chen et al., 2016</a:t>
                </a:r>
                <a:r>
                  <a:rPr lang="en-US" sz="2800" dirty="0"/>
                  <a:t>)</a:t>
                </a:r>
                <a:r>
                  <a:rPr lang="en-US" dirty="0"/>
                  <a:t>, in contrast, the model only saves intermediate outputs at specific checkpoints; during the backward-pass, missing intermediate outputs are recomputed based on the closed preceding checkpoint(s)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1200"/>
                  </a:spcBef>
                  <a:buNone/>
                </a:pPr>
                <a:r>
                  <a:rPr lang="en-US" dirty="0"/>
                  <a:t>For Transformers, this allows us to store only one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dirty="0"/>
                  <a:t>-dimensional attention matrix in GPU memory at any given time!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05DC59BD-9760-D188-5F92-7C9B0A1DC3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1059" r="-2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FE72F-5E17-DFED-CF0D-251EE60239BF}"/>
              </a:ext>
            </a:extLst>
          </p:cNvPr>
          <p:cNvGrpSpPr/>
          <p:nvPr/>
        </p:nvGrpSpPr>
        <p:grpSpPr>
          <a:xfrm>
            <a:off x="6019800" y="1773569"/>
            <a:ext cx="6155080" cy="4455449"/>
            <a:chOff x="5605661" y="1088475"/>
            <a:chExt cx="6155080" cy="4455449"/>
          </a:xfrm>
        </p:grpSpPr>
        <p:pic>
          <p:nvPicPr>
            <p:cNvPr id="6" name="Picture 2" descr="Image for post">
              <a:extLst>
                <a:ext uri="{FF2B5EF4-FFF2-40B4-BE49-F238E27FC236}">
                  <a16:creationId xmlns:a16="http://schemas.microsoft.com/office/drawing/2014/main" id="{46F2409E-39B0-2A99-89FE-38C74CCE96C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7229" y="2045213"/>
              <a:ext cx="5153025" cy="115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for post">
              <a:extLst>
                <a:ext uri="{FF2B5EF4-FFF2-40B4-BE49-F238E27FC236}">
                  <a16:creationId xmlns:a16="http://schemas.microsoft.com/office/drawing/2014/main" id="{B1E60B1A-B683-7153-66BE-89FBDF83697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0405" y="3804347"/>
              <a:ext cx="5153025" cy="115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ontent Placeholder 5">
              <a:extLst>
                <a:ext uri="{FF2B5EF4-FFF2-40B4-BE49-F238E27FC236}">
                  <a16:creationId xmlns:a16="http://schemas.microsoft.com/office/drawing/2014/main" id="{DD3E975B-EEBB-CB88-A8CF-5364B4064762}"/>
                </a:ext>
              </a:extLst>
            </p:cNvPr>
            <p:cNvSpPr txBox="1">
              <a:spLocks/>
            </p:cNvSpPr>
            <p:nvPr/>
          </p:nvSpPr>
          <p:spPr>
            <a:xfrm>
              <a:off x="6075167" y="1561300"/>
              <a:ext cx="5157787" cy="36121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sz="1500"/>
                <a:t>Without gradient checkpointing:</a:t>
              </a:r>
              <a:endParaRPr lang="en-CA" sz="1500"/>
            </a:p>
          </p:txBody>
        </p:sp>
        <p:sp>
          <p:nvSpPr>
            <p:cNvPr id="12" name="Content Placeholder 5">
              <a:extLst>
                <a:ext uri="{FF2B5EF4-FFF2-40B4-BE49-F238E27FC236}">
                  <a16:creationId xmlns:a16="http://schemas.microsoft.com/office/drawing/2014/main" id="{6D68AB0F-04B9-9538-BC58-825E137FF76F}"/>
                </a:ext>
              </a:extLst>
            </p:cNvPr>
            <p:cNvSpPr txBox="1">
              <a:spLocks/>
            </p:cNvSpPr>
            <p:nvPr/>
          </p:nvSpPr>
          <p:spPr>
            <a:xfrm>
              <a:off x="6062467" y="3320434"/>
              <a:ext cx="5157787" cy="36121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sz="1500"/>
                <a:t>With gradient checkpointing:</a:t>
              </a:r>
              <a:endParaRPr lang="en-CA" sz="15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3650A0C-0E29-F421-7589-46ECCAE84093}"/>
                </a:ext>
              </a:extLst>
            </p:cNvPr>
            <p:cNvSpPr/>
            <p:nvPr/>
          </p:nvSpPr>
          <p:spPr>
            <a:xfrm>
              <a:off x="7900298" y="3727237"/>
              <a:ext cx="546133" cy="546133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81C3AF-DE32-56DB-DFC1-42E651A49764}"/>
                </a:ext>
              </a:extLst>
            </p:cNvPr>
            <p:cNvSpPr txBox="1"/>
            <p:nvPr/>
          </p:nvSpPr>
          <p:spPr>
            <a:xfrm>
              <a:off x="9058232" y="3339459"/>
              <a:ext cx="131875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checkpoint</a:t>
              </a:r>
              <a:endParaRPr lang="en-CA" sz="1500"/>
            </a:p>
          </p:txBody>
        </p:sp>
        <p:cxnSp>
          <p:nvCxnSpPr>
            <p:cNvPr id="18" name="Connector: Curved 17">
              <a:extLst>
                <a:ext uri="{FF2B5EF4-FFF2-40B4-BE49-F238E27FC236}">
                  <a16:creationId xmlns:a16="http://schemas.microsoft.com/office/drawing/2014/main" id="{9F5F8F9D-76ED-200C-DE99-2C50D9190666}"/>
                </a:ext>
              </a:extLst>
            </p:cNvPr>
            <p:cNvCxnSpPr>
              <a:cxnSpLocks/>
              <a:stCxn id="16" idx="1"/>
              <a:endCxn id="14" idx="7"/>
            </p:cNvCxnSpPr>
            <p:nvPr/>
          </p:nvCxnSpPr>
          <p:spPr>
            <a:xfrm rot="10800000" flipV="1">
              <a:off x="8366452" y="3501042"/>
              <a:ext cx="691780" cy="306174"/>
            </a:xfrm>
            <a:prstGeom prst="curvedConnector2">
              <a:avLst/>
            </a:prstGeom>
            <a:ln w="12700"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4E9E60-4881-6A21-D7BD-C0CA05F4A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96355" y="1088475"/>
              <a:ext cx="462655" cy="397339"/>
            </a:xfrm>
            <a:prstGeom prst="rect">
              <a:avLst/>
            </a:prstGeom>
          </p:spPr>
        </p:pic>
        <p:sp>
          <p:nvSpPr>
            <p:cNvPr id="22" name="Content Placeholder 5">
              <a:extLst>
                <a:ext uri="{FF2B5EF4-FFF2-40B4-BE49-F238E27FC236}">
                  <a16:creationId xmlns:a16="http://schemas.microsoft.com/office/drawing/2014/main" id="{0B44878B-35BD-9CFB-6E73-14317E3565C0}"/>
                </a:ext>
              </a:extLst>
            </p:cNvPr>
            <p:cNvSpPr txBox="1">
              <a:spLocks/>
            </p:cNvSpPr>
            <p:nvPr/>
          </p:nvSpPr>
          <p:spPr>
            <a:xfrm>
              <a:off x="9709367" y="1101094"/>
              <a:ext cx="2051374" cy="36121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sz="1500"/>
                <a:t>Stored in GPU memory</a:t>
              </a:r>
              <a:endParaRPr lang="en-CA" sz="15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D6ADD4-FAD5-C283-61E8-9AC420069973}"/>
                </a:ext>
              </a:extLst>
            </p:cNvPr>
            <p:cNvSpPr txBox="1"/>
            <p:nvPr/>
          </p:nvSpPr>
          <p:spPr>
            <a:xfrm>
              <a:off x="5605661" y="5266925"/>
              <a:ext cx="609679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hlinkClick r:id="rId7"/>
                </a:rPr>
                <a:t>https://medium.com/tensorflow/fitting-larger-networks-into-memory-583e3c758ff9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12619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ll about Segoe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2421</Words>
  <Application>Microsoft Office PowerPoint</Application>
  <PresentationFormat>Widescreen</PresentationFormat>
  <Paragraphs>170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Cambria Math</vt:lpstr>
      <vt:lpstr>Noto Sans</vt:lpstr>
      <vt:lpstr>Segoe UI Light</vt:lpstr>
      <vt:lpstr>Segoe UI Semibold</vt:lpstr>
      <vt:lpstr>Segoe UI Semilight</vt:lpstr>
      <vt:lpstr>Office Theme</vt:lpstr>
      <vt:lpstr>Efficient Machine Learning and Machine Learning for Efficiency in Information Retrieval</vt:lpstr>
      <vt:lpstr>PowerPoint Presentation</vt:lpstr>
      <vt:lpstr>PowerPoint Presentation</vt:lpstr>
      <vt:lpstr>Challenges of benchmarking for efficiency</vt:lpstr>
      <vt:lpstr>Benchmarking by jointly considering effectiveness, efficiency, and robustness</vt:lpstr>
      <vt:lpstr>Developing more efficient neural IR models</vt:lpstr>
      <vt:lpstr>Case studies: Scaling BERT-based relevance models to long documents and full retrieval settings</vt:lpstr>
      <vt:lpstr>Challenges in scaling BERT to longer inputs</vt:lpstr>
      <vt:lpstr>Trade-off GPU memory and training time using gradient checkpointing</vt:lpstr>
      <vt:lpstr>Cheaper approximation: Transformer  Conformer</vt:lpstr>
      <vt:lpstr>Reduce the task: Passage-based document ranking</vt:lpstr>
      <vt:lpstr>Intra-Document Cascaded Model (IDCM)</vt:lpstr>
      <vt:lpstr>Challenges in scaling BERT to full retrieval </vt:lpstr>
      <vt:lpstr>A note about distillation</vt:lpstr>
      <vt:lpstr>Machine Learning for Retrieval Efficiency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Optimizing query evaluations using reinforcement learning</vt:lpstr>
      <vt:lpstr>In summary…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Machine Learning and Machine Learning for Efficiency</dc:title>
  <dc:creator>Bhaskar Mitra (HE/HIM)</dc:creator>
  <cp:lastModifiedBy>Bhaskar Mitra (HE/HIM)</cp:lastModifiedBy>
  <cp:revision>6</cp:revision>
  <dcterms:created xsi:type="dcterms:W3CDTF">2022-07-06T15:32:20Z</dcterms:created>
  <dcterms:modified xsi:type="dcterms:W3CDTF">2022-07-15T11:27:26Z</dcterms:modified>
</cp:coreProperties>
</file>