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7" r:id="rId5"/>
    <p:sldId id="733" r:id="rId6"/>
    <p:sldId id="432" r:id="rId7"/>
    <p:sldId id="732" r:id="rId8"/>
    <p:sldId id="734" r:id="rId9"/>
    <p:sldId id="735" r:id="rId10"/>
    <p:sldId id="736" r:id="rId11"/>
    <p:sldId id="737" r:id="rId12"/>
    <p:sldId id="738" r:id="rId13"/>
    <p:sldId id="739" r:id="rId14"/>
    <p:sldId id="740" r:id="rId15"/>
    <p:sldId id="741" r:id="rId16"/>
    <p:sldId id="742" r:id="rId17"/>
    <p:sldId id="743" r:id="rId18"/>
    <p:sldId id="744" r:id="rId19"/>
    <p:sldId id="745" r:id="rId20"/>
    <p:sldId id="746" r:id="rId21"/>
    <p:sldId id="747" r:id="rId22"/>
    <p:sldId id="748" r:id="rId23"/>
    <p:sldId id="749" r:id="rId24"/>
    <p:sldId id="750" r:id="rId25"/>
    <p:sldId id="751" r:id="rId26"/>
    <p:sldId id="753" r:id="rId27"/>
    <p:sldId id="754" r:id="rId28"/>
    <p:sldId id="755" r:id="rId29"/>
    <p:sldId id="756" r:id="rId30"/>
    <p:sldId id="757" r:id="rId31"/>
    <p:sldId id="758" r:id="rId32"/>
    <p:sldId id="759" r:id="rId33"/>
    <p:sldId id="760" r:id="rId34"/>
    <p:sldId id="761" r:id="rId35"/>
    <p:sldId id="762" r:id="rId36"/>
    <p:sldId id="763" r:id="rId37"/>
    <p:sldId id="772" r:id="rId38"/>
    <p:sldId id="773" r:id="rId39"/>
    <p:sldId id="776" r:id="rId40"/>
    <p:sldId id="777" r:id="rId41"/>
    <p:sldId id="778" r:id="rId42"/>
    <p:sldId id="779" r:id="rId43"/>
    <p:sldId id="780" r:id="rId44"/>
    <p:sldId id="781" r:id="rId45"/>
    <p:sldId id="782" r:id="rId46"/>
    <p:sldId id="783" r:id="rId47"/>
    <p:sldId id="764" r:id="rId48"/>
    <p:sldId id="765" r:id="rId49"/>
    <p:sldId id="769" r:id="rId50"/>
    <p:sldId id="52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6" autoAdjust="0"/>
    <p:restoredTop sz="94660"/>
  </p:normalViewPr>
  <p:slideViewPr>
    <p:cSldViewPr snapToGrid="0">
      <p:cViewPr varScale="1">
        <p:scale>
          <a:sx n="115" d="100"/>
          <a:sy n="115" d="100"/>
        </p:scale>
        <p:origin x="48" y="4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65CB1-610E-42F5-AEC2-2B0C75C091C8}" type="datetimeFigureOut">
              <a:rPr lang="en-CA" smtClean="0"/>
              <a:t>2020-04-18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0C875-9E23-459B-9287-FA9374B26659}" type="slidenum">
              <a:rPr lang="en-CA" smtClean="0"/>
              <a:t>‹#›</a:t>
            </a:fld>
            <a:endParaRPr lang="en-CA"/>
          </a:p>
        </p:txBody>
      </p:sp>
    </p:spTree>
    <p:extLst>
      <p:ext uri="{BB962C8B-B14F-4D97-AF65-F5344CB8AC3E}">
        <p14:creationId xmlns:p14="http://schemas.microsoft.com/office/powerpoint/2010/main" val="114514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Clever Hans was a horse. It was claimed that he could do simple arithmetic. If you asked Hans a question he would respond by tapping his hoof. After a thorough investigation, it was, however, determined that what Clever Hans was really good at was at reading very subtle and, in fact, unintentional clues that his trainer was giving him via his body language. Hans didn’t know arithmetic at all. But he was very good at spotting body language that CORRELATED highly with the right answer.</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39</a:t>
            </a:fld>
            <a:endParaRPr lang="en-GB"/>
          </a:p>
        </p:txBody>
      </p:sp>
    </p:spTree>
    <p:extLst>
      <p:ext uri="{BB962C8B-B14F-4D97-AF65-F5344CB8AC3E}">
        <p14:creationId xmlns:p14="http://schemas.microsoft.com/office/powerpoint/2010/main" val="50656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traditional IR model, such as BM25, makes very few assumptions about the target collection. You can argue that the inverse document frequencies (and couple of the BM25 hyper-parameters) are all that you would learn from your collection. Which is why you can throw BM25 at most retrieval task (e.g., TREC or Web ranking in Bing) and it would give you pretty reasonable performance in most cases out-of-the-box. </a:t>
            </a:r>
            <a:br>
              <a:rPr lang="en-US" dirty="0"/>
            </a:br>
            <a:br>
              <a:rPr lang="en-US" dirty="0"/>
            </a:br>
            <a:r>
              <a:rPr lang="en-US" dirty="0"/>
              <a:t>On the other hand, take a deep neural model and train it on Bing Web ranking task and then evaluate it on TREC data and I bet it falls flat on its face.</a:t>
            </a:r>
            <a:endParaRPr lang="en-GB" dirty="0"/>
          </a:p>
        </p:txBody>
      </p:sp>
      <p:sp>
        <p:nvSpPr>
          <p:cNvPr id="4" name="Slide Number Placeholder 3"/>
          <p:cNvSpPr>
            <a:spLocks noGrp="1"/>
          </p:cNvSpPr>
          <p:nvPr>
            <p:ph type="sldNum" sz="quarter" idx="10"/>
          </p:nvPr>
        </p:nvSpPr>
        <p:spPr/>
        <p:txBody>
          <a:bodyPr/>
          <a:lstStyle/>
          <a:p>
            <a:fld id="{C59BCC03-32F5-4FF9-B894-22F9CA7C7280}" type="slidenum">
              <a:rPr lang="en-GB" smtClean="0"/>
              <a:t>40</a:t>
            </a:fld>
            <a:endParaRPr lang="en-GB"/>
          </a:p>
        </p:txBody>
      </p:sp>
    </p:spTree>
    <p:extLst>
      <p:ext uri="{BB962C8B-B14F-4D97-AF65-F5344CB8AC3E}">
        <p14:creationId xmlns:p14="http://schemas.microsoft.com/office/powerpoint/2010/main" val="267843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B7F6-A922-477C-A398-D11E328728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AC08EE8-9D2A-4ADA-B177-3E29DF4F1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A9D62AD-B738-407F-B955-179A265FCDC9}"/>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ED5A494B-8242-41F6-BA1D-9371B6D4E4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DC5B18-41F2-4D7E-95F0-051EE9B60CDA}"/>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78112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E9EE-20A5-403E-98A6-D16A16D5C2F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009C11F-937A-4A02-AF89-042963F7C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537272-8C9D-4E3E-B0ED-37E7EA41335D}"/>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B9A464C5-D40F-4943-B7F6-7F35A4A678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C13FEA-EC47-4D81-A491-B13F911FAF67}"/>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00087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8223C-C171-4C8F-850A-A1A5E57935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BFFCBE-47C6-4640-A472-1DA9556081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0EB879-FC36-4601-90E8-F5CB97169C6E}"/>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6C6E1FF1-61D6-47F7-B646-5CC2D0658A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26334CE-21B2-41D2-A41E-CCAD72BF8759}"/>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66266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E2D3-C9F3-40D4-A38E-45DC8FF3829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7414DA-5C60-486F-8976-04AC7D864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17DDDF-E78A-4F99-B949-40F4D9373931}"/>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820D900E-0192-4BA1-8441-4EB8008720F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7FF073-461B-452B-9666-13D96E4C0BB9}"/>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64232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84C4-A247-4CF1-82B8-C6A1225951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7DEC07A-9C40-4803-8292-2FC098729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39370-0FC6-4659-A289-31F930DE7DAB}"/>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66C94284-1C68-4756-9FBB-028F751651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4423A65-4F96-4A9E-A0FF-47A0BA401FAF}"/>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76978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6B87-A238-4B11-942E-E6E6E2866E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7404EA-1CBB-4D88-9660-A247BEE47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0DFF78-7E79-463A-8246-F60191F73A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1F777E1-21D4-4C71-9169-EEAC564B6B1A}"/>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6" name="Footer Placeholder 5">
            <a:extLst>
              <a:ext uri="{FF2B5EF4-FFF2-40B4-BE49-F238E27FC236}">
                <a16:creationId xmlns:a16="http://schemas.microsoft.com/office/drawing/2014/main" id="{6A691CC0-3624-457A-B1A3-C5B7A3983F5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8F5A689-CB79-4E2C-A4FE-6431B2B0AA3F}"/>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310060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71CA-F2D0-45D0-A0B7-356870103AA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DEE1443-18F9-439C-88DA-4F1F0D15C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4A10A-3C09-45AA-9E4B-F1A80AEF7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839BE47-C9BB-43FB-9900-6D967559E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2456AA-BE1B-4401-A068-375CDF91A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3181176-F8F0-454D-A6CF-18A3AC3FBD8E}"/>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8" name="Footer Placeholder 7">
            <a:extLst>
              <a:ext uri="{FF2B5EF4-FFF2-40B4-BE49-F238E27FC236}">
                <a16:creationId xmlns:a16="http://schemas.microsoft.com/office/drawing/2014/main" id="{00C720FD-9A72-4601-B374-70CEB8B1F4D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3600EC9-18DC-48A7-A014-41FFCB7BFC22}"/>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768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43E-A2F6-434E-9180-45E9E70C10C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9D7A02A-C2A0-42AC-BA2F-0A70814D4D43}"/>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4" name="Footer Placeholder 3">
            <a:extLst>
              <a:ext uri="{FF2B5EF4-FFF2-40B4-BE49-F238E27FC236}">
                <a16:creationId xmlns:a16="http://schemas.microsoft.com/office/drawing/2014/main" id="{AD3E37CA-0A90-4B54-97E1-21D793D461D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5AEDC27-61AE-4379-9E07-73FABCD989D0}"/>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8275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E5A6B-E4ED-423C-AE42-6D7FC6B8E6C7}"/>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3" name="Footer Placeholder 2">
            <a:extLst>
              <a:ext uri="{FF2B5EF4-FFF2-40B4-BE49-F238E27FC236}">
                <a16:creationId xmlns:a16="http://schemas.microsoft.com/office/drawing/2014/main" id="{AA9E978E-0605-40A0-85A7-4DDF282662B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0727D04-7036-4279-AA34-A06B7539FD08}"/>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6213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983F-ED54-4DCB-AACE-73B5F11CA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2081833-82EE-4CA7-8750-CA72882AD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BBA3307-212E-48C0-A576-C7887793A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01693-C20C-4B96-859F-AB9C8E2A3D12}"/>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6" name="Footer Placeholder 5">
            <a:extLst>
              <a:ext uri="{FF2B5EF4-FFF2-40B4-BE49-F238E27FC236}">
                <a16:creationId xmlns:a16="http://schemas.microsoft.com/office/drawing/2014/main" id="{49B61D90-F255-4985-85FA-0FD0C4236F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60664D-FEC9-411C-A56B-165EEE479F4E}"/>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23389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E76F-51E8-4DFD-B3F5-8A27708E8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4B6D54B-F6C2-4C6F-B952-EDF2557C1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E589B29-E599-4469-BBC0-48E3EF467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08339-4110-4BD4-AED7-6C307115B275}"/>
              </a:ext>
            </a:extLst>
          </p:cNvPr>
          <p:cNvSpPr>
            <a:spLocks noGrp="1"/>
          </p:cNvSpPr>
          <p:nvPr>
            <p:ph type="dt" sz="half" idx="10"/>
          </p:nvPr>
        </p:nvSpPr>
        <p:spPr/>
        <p:txBody>
          <a:bodyPr/>
          <a:lstStyle/>
          <a:p>
            <a:fld id="{90344B55-93E9-47CA-872F-70173BDD7951}" type="datetimeFigureOut">
              <a:rPr lang="en-CA" smtClean="0"/>
              <a:t>2020-04-18</a:t>
            </a:fld>
            <a:endParaRPr lang="en-CA"/>
          </a:p>
        </p:txBody>
      </p:sp>
      <p:sp>
        <p:nvSpPr>
          <p:cNvPr id="6" name="Footer Placeholder 5">
            <a:extLst>
              <a:ext uri="{FF2B5EF4-FFF2-40B4-BE49-F238E27FC236}">
                <a16:creationId xmlns:a16="http://schemas.microsoft.com/office/drawing/2014/main" id="{EA6DC80D-BA1F-4AAF-90D2-0F028FC99D9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EAB850-112F-41E1-8AD5-8DF33008E238}"/>
              </a:ext>
            </a:extLst>
          </p:cNvPr>
          <p:cNvSpPr>
            <a:spLocks noGrp="1"/>
          </p:cNvSpPr>
          <p:nvPr>
            <p:ph type="sldNum" sz="quarter" idx="12"/>
          </p:nvPr>
        </p:nvSpPr>
        <p:spPr/>
        <p:txBody>
          <a:bodyPr/>
          <a:lstStyle/>
          <a:p>
            <a:fld id="{52A83E93-2DBD-405F-A268-ED0B777308BA}" type="slidenum">
              <a:rPr lang="en-CA" smtClean="0"/>
              <a:t>‹#›</a:t>
            </a:fld>
            <a:endParaRPr lang="en-CA"/>
          </a:p>
        </p:txBody>
      </p:sp>
    </p:spTree>
    <p:extLst>
      <p:ext uri="{BB962C8B-B14F-4D97-AF65-F5344CB8AC3E}">
        <p14:creationId xmlns:p14="http://schemas.microsoft.com/office/powerpoint/2010/main" val="148039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8516C-833A-4D01-9642-3070410547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9B90285-1B20-4109-9760-D25A56509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DA73B3-147B-481E-BB77-93EDE10C28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44B55-93E9-47CA-872F-70173BDD7951}" type="datetimeFigureOut">
              <a:rPr lang="en-CA" smtClean="0"/>
              <a:t>2020-04-18</a:t>
            </a:fld>
            <a:endParaRPr lang="en-CA"/>
          </a:p>
        </p:txBody>
      </p:sp>
      <p:sp>
        <p:nvSpPr>
          <p:cNvPr id="5" name="Footer Placeholder 4">
            <a:extLst>
              <a:ext uri="{FF2B5EF4-FFF2-40B4-BE49-F238E27FC236}">
                <a16:creationId xmlns:a16="http://schemas.microsoft.com/office/drawing/2014/main" id="{297716D7-C936-4799-BA3F-4570B94FB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5FD643E-DDA3-4EBB-81B8-E0CD57E39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83E93-2DBD-405F-A268-ED0B777308BA}" type="slidenum">
              <a:rPr lang="en-CA" smtClean="0"/>
              <a:t>‹#›</a:t>
            </a:fld>
            <a:endParaRPr lang="en-CA"/>
          </a:p>
        </p:txBody>
      </p:sp>
    </p:spTree>
    <p:extLst>
      <p:ext uri="{BB962C8B-B14F-4D97-AF65-F5344CB8AC3E}">
        <p14:creationId xmlns:p14="http://schemas.microsoft.com/office/powerpoint/2010/main" val="1366220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iro.umontreal.ca/~lisa/pointeurs/ir0895-he-2.pdf" TargetMode="Externa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hyperlink" Target="https://papers.nips.cc/paper/5019-a-deep-architecture-for-matching-short-texts.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hyperlink" Target="http://www.cs.cmu.edu/~zhuyund/papers/WSDM_2018_Dai.pdf" TargetMode="External"/><Relationship Id="rId4" Type="http://schemas.openxmlformats.org/officeDocument/2006/relationships/hyperlink" Target="https://arxiv.org/pdf/1706.06613.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hyperlink" Target="https://arxiv.org/abs/1503.00075v3.pdf" TargetMode="External"/><Relationship Id="rId26" Type="http://schemas.openxmlformats.org/officeDocument/2006/relationships/image" Target="../media/image40.png"/><Relationship Id="rId3" Type="http://schemas.openxmlformats.org/officeDocument/2006/relationships/hyperlink" Target="https://arxiv.org/abs/1412.6629" TargetMode="External"/><Relationship Id="rId21" Type="http://schemas.openxmlformats.org/officeDocument/2006/relationships/hyperlink" Target="https://arxiv.org/pdf/1704.03940.pdf" TargetMode="External"/><Relationship Id="rId7" Type="http://schemas.openxmlformats.org/officeDocument/2006/relationships/hyperlink" Target="https://arxiv.org/abs/1406.3830v1" TargetMode="External"/><Relationship Id="rId12" Type="http://schemas.openxmlformats.org/officeDocument/2006/relationships/image" Target="../media/image33.png"/><Relationship Id="rId17" Type="http://schemas.openxmlformats.org/officeDocument/2006/relationships/image" Target="../media/image36.png"/><Relationship Id="rId25" Type="http://schemas.openxmlformats.org/officeDocument/2006/relationships/hyperlink" Target="https://arxiv.org/pdf/1701.07795.pdf" TargetMode="External"/><Relationship Id="rId2" Type="http://schemas.openxmlformats.org/officeDocument/2006/relationships/image" Target="../media/image28.png"/><Relationship Id="rId16" Type="http://schemas.openxmlformats.org/officeDocument/2006/relationships/hyperlink" Target="https://papers.nips.cc/paper/5550-convolutional-neural-network-architectures-for-matching-natural-language-sentences" TargetMode="External"/><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dl.acm.org/citation.cfm?id=2767738" TargetMode="External"/><Relationship Id="rId24" Type="http://schemas.openxmlformats.org/officeDocument/2006/relationships/image" Target="../media/image39.png"/><Relationship Id="rId5" Type="http://schemas.openxmlformats.org/officeDocument/2006/relationships/hyperlink" Target="http://www.aclweb.org/anthology/P14-1062" TargetMode="External"/><Relationship Id="rId15" Type="http://schemas.openxmlformats.org/officeDocument/2006/relationships/image" Target="../media/image35.png"/><Relationship Id="rId23" Type="http://schemas.openxmlformats.org/officeDocument/2006/relationships/hyperlink" Target="https://arxiv.org/pdf/1606.04648.pdf" TargetMode="External"/><Relationship Id="rId10" Type="http://schemas.openxmlformats.org/officeDocument/2006/relationships/image" Target="../media/image32.png"/><Relationship Id="rId19" Type="http://schemas.openxmlformats.org/officeDocument/2006/relationships/hyperlink" Target="http://dl.acm.org/citation.cfm?id=2983769" TargetMode="External"/><Relationship Id="rId4" Type="http://schemas.openxmlformats.org/officeDocument/2006/relationships/image" Target="../media/image29.png"/><Relationship Id="rId9" Type="http://schemas.openxmlformats.org/officeDocument/2006/relationships/hyperlink" Target="http://aclweb.org/anthology/D/D14/D14-1181.pdf" TargetMode="External"/><Relationship Id="rId14" Type="http://schemas.openxmlformats.org/officeDocument/2006/relationships/hyperlink" Target="https://arxiv.org/abs/1504.05070v2.pdf" TargetMode="External"/><Relationship Id="rId22" Type="http://schemas.openxmlformats.org/officeDocument/2006/relationships/image" Target="../media/image38.png"/><Relationship Id="rId27" Type="http://schemas.openxmlformats.org/officeDocument/2006/relationships/hyperlink" Target="https://arxiv.org/pdf/1704.08803.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bit.ly/fntir-neural"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hyperlink" Target="https://arxiv.org/pdf/1802.05365.pdf" TargetMode="External"/><Relationship Id="rId5" Type="http://schemas.openxmlformats.org/officeDocument/2006/relationships/hyperlink" Target="https://arxiv.org/pdf/1810.04805.pdf" TargetMode="External"/><Relationship Id="rId4" Type="http://schemas.openxmlformats.org/officeDocument/2006/relationships/hyperlink" Target="http://jalammar.github.io/illustrated-ber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rxiv.org/pdf/1810.04805.pdf" TargetMode="Externa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hyperlink" Target="https://arxiv.org/pdf/1901.04085.pdf" TargetMode="Externa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spotify/annoy" TargetMode="External"/><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1907.03693.pdf" TargetMode="External"/><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s://arxiv.org/pdf/1805.03403.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microsoft.github.io/TREC-2019-Deep-Learn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2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23" name="Picture 22" descr="A picture containing web, outdoor object, outdoor&#10;&#10;Description automatically generated">
            <a:extLst>
              <a:ext uri="{FF2B5EF4-FFF2-40B4-BE49-F238E27FC236}">
                <a16:creationId xmlns:a16="http://schemas.microsoft.com/office/drawing/2014/main" id="{419D73B7-1F5E-44B5-A138-1EAA87E9FD5E}"/>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artisticBlur radius="3"/>
                    </a14:imgEffect>
                  </a14:imgLayer>
                </a14:imgProps>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C9B4F6B-94C3-4D2B-AF59-22B871FA75F2}"/>
              </a:ext>
            </a:extLst>
          </p:cNvPr>
          <p:cNvSpPr>
            <a:spLocks noGrp="1"/>
          </p:cNvSpPr>
          <p:nvPr>
            <p:ph type="ctrTitle"/>
          </p:nvPr>
        </p:nvSpPr>
        <p:spPr>
          <a:xfrm>
            <a:off x="1036794" y="1122362"/>
            <a:ext cx="10118412" cy="2900518"/>
          </a:xfrm>
        </p:spPr>
        <p:txBody>
          <a:bodyPr>
            <a:normAutofit/>
          </a:bodyPr>
          <a:lstStyle/>
          <a:p>
            <a:r>
              <a:rPr lang="en-US" sz="5200" dirty="0">
                <a:solidFill>
                  <a:srgbClr val="FFFFFF"/>
                </a:solidFill>
              </a:rPr>
              <a:t>Deep Neural Methods for Retrieval</a:t>
            </a:r>
            <a:endParaRPr lang="en-CA" sz="5200" dirty="0">
              <a:solidFill>
                <a:srgbClr val="FFFFFF"/>
              </a:solidFill>
            </a:endParaRPr>
          </a:p>
        </p:txBody>
      </p:sp>
      <p:sp>
        <p:nvSpPr>
          <p:cNvPr id="3" name="Subtitle 2">
            <a:extLst>
              <a:ext uri="{FF2B5EF4-FFF2-40B4-BE49-F238E27FC236}">
                <a16:creationId xmlns:a16="http://schemas.microsoft.com/office/drawing/2014/main" id="{08277F85-514C-4DA2-8BDF-730822AF0BA4}"/>
              </a:ext>
            </a:extLst>
          </p:cNvPr>
          <p:cNvSpPr>
            <a:spLocks noGrp="1"/>
          </p:cNvSpPr>
          <p:nvPr>
            <p:ph type="subTitle" idx="1"/>
          </p:nvPr>
        </p:nvSpPr>
        <p:spPr>
          <a:xfrm>
            <a:off x="2306283" y="4566108"/>
            <a:ext cx="9144000" cy="1748662"/>
          </a:xfrm>
        </p:spPr>
        <p:txBody>
          <a:bodyPr>
            <a:normAutofit lnSpcReduction="10000"/>
          </a:bodyPr>
          <a:lstStyle/>
          <a:p>
            <a:pPr algn="r"/>
            <a:r>
              <a:rPr lang="en-US" sz="2800" b="1" dirty="0">
                <a:solidFill>
                  <a:srgbClr val="FFFFFF"/>
                </a:solidFill>
              </a:rPr>
              <a:t>Bhaskar Mitra</a:t>
            </a:r>
          </a:p>
          <a:p>
            <a:pPr algn="r"/>
            <a:r>
              <a:rPr lang="en-US" sz="2200" dirty="0">
                <a:solidFill>
                  <a:srgbClr val="FFFFFF"/>
                </a:solidFill>
              </a:rPr>
              <a:t>Principal Applied Scientist, Microsoft</a:t>
            </a:r>
          </a:p>
          <a:p>
            <a:pPr algn="r"/>
            <a:r>
              <a:rPr lang="en-US" sz="2200" dirty="0">
                <a:solidFill>
                  <a:srgbClr val="FFFFFF"/>
                </a:solidFill>
              </a:rPr>
              <a:t>PhD candidate, University College London</a:t>
            </a:r>
          </a:p>
          <a:p>
            <a:pPr algn="r"/>
            <a:r>
              <a:rPr lang="en-US" sz="2200" dirty="0">
                <a:solidFill>
                  <a:srgbClr val="FFFFFF"/>
                </a:solidFill>
              </a:rPr>
              <a:t>@</a:t>
            </a:r>
            <a:r>
              <a:rPr lang="en-US" sz="2200" dirty="0" err="1">
                <a:solidFill>
                  <a:srgbClr val="FFFFFF"/>
                </a:solidFill>
              </a:rPr>
              <a:t>UnderdogGeek</a:t>
            </a:r>
            <a:endParaRPr lang="en-CA" sz="2200" dirty="0">
              <a:solidFill>
                <a:srgbClr val="FFFFFF"/>
              </a:solidFill>
            </a:endParaRPr>
          </a:p>
        </p:txBody>
      </p:sp>
      <p:pic>
        <p:nvPicPr>
          <p:cNvPr id="13" name="Picture 12" descr="File:&lt;strong&gt;Twitter&lt;/strong&gt; bird logo 2012.svg - Wikipedia, the free encyclopedia">
            <a:extLst>
              <a:ext uri="{FF2B5EF4-FFF2-40B4-BE49-F238E27FC236}">
                <a16:creationId xmlns:a16="http://schemas.microsoft.com/office/drawing/2014/main" id="{BDE235F7-FA69-4068-A52C-D878974D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3101" y="5853624"/>
            <a:ext cx="270372" cy="219798"/>
          </a:xfrm>
          <a:prstGeom prst="rect">
            <a:avLst/>
          </a:prstGeom>
        </p:spPr>
      </p:pic>
    </p:spTree>
    <p:extLst>
      <p:ext uri="{BB962C8B-B14F-4D97-AF65-F5344CB8AC3E}">
        <p14:creationId xmlns:p14="http://schemas.microsoft.com/office/powerpoint/2010/main" val="3149393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49775" b="26649"/>
          <a:stretch/>
        </p:blipFill>
        <p:spPr>
          <a:xfrm>
            <a:off x="1486845" y="2359572"/>
            <a:ext cx="9218310" cy="3683876"/>
          </a:xfrm>
          <a:prstGeom prst="rect">
            <a:avLst/>
          </a:prstGeom>
        </p:spPr>
      </p:pic>
    </p:spTree>
    <p:extLst>
      <p:ext uri="{BB962C8B-B14F-4D97-AF65-F5344CB8AC3E}">
        <p14:creationId xmlns:p14="http://schemas.microsoft.com/office/powerpoint/2010/main" val="21553537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76109" b="315"/>
          <a:stretch/>
        </p:blipFill>
        <p:spPr>
          <a:xfrm>
            <a:off x="1486845" y="2359572"/>
            <a:ext cx="9218310" cy="3683876"/>
          </a:xfrm>
          <a:prstGeom prst="rect">
            <a:avLst/>
          </a:prstGeom>
        </p:spPr>
      </p:pic>
    </p:spTree>
    <p:extLst>
      <p:ext uri="{BB962C8B-B14F-4D97-AF65-F5344CB8AC3E}">
        <p14:creationId xmlns:p14="http://schemas.microsoft.com/office/powerpoint/2010/main" val="22010591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1D9CDC-7B97-4AF6-A8FD-5EE41993BF30}"/>
              </a:ext>
            </a:extLst>
          </p:cNvPr>
          <p:cNvSpPr>
            <a:spLocks noGrp="1"/>
          </p:cNvSpPr>
          <p:nvPr>
            <p:ph type="title"/>
          </p:nvPr>
        </p:nvSpPr>
        <p:spPr/>
        <p:txBody>
          <a:bodyPr/>
          <a:lstStyle/>
          <a:p>
            <a:r>
              <a:rPr lang="en-US" dirty="0"/>
              <a:t>Deep Structured Semantic Model</a:t>
            </a:r>
            <a:endParaRPr lang="en-CA" dirty="0"/>
          </a:p>
        </p:txBody>
      </p:sp>
      <p:sp>
        <p:nvSpPr>
          <p:cNvPr id="5" name="Content Placeholder 4">
            <a:extLst>
              <a:ext uri="{FF2B5EF4-FFF2-40B4-BE49-F238E27FC236}">
                <a16:creationId xmlns:a16="http://schemas.microsoft.com/office/drawing/2014/main" id="{F22EDE15-9C75-462E-9E1E-425B7808E0D0}"/>
              </a:ext>
            </a:extLst>
          </p:cNvPr>
          <p:cNvSpPr>
            <a:spLocks noGrp="1"/>
          </p:cNvSpPr>
          <p:nvPr>
            <p:ph idx="1"/>
          </p:nvPr>
        </p:nvSpPr>
        <p:spPr>
          <a:xfrm>
            <a:off x="6019014" y="1135930"/>
            <a:ext cx="5028395" cy="4655270"/>
          </a:xfrm>
        </p:spPr>
        <p:txBody>
          <a:bodyPr>
            <a:normAutofit/>
          </a:bodyPr>
          <a:lstStyle/>
          <a:p>
            <a:pPr marL="0" indent="0">
              <a:spcBef>
                <a:spcPts val="2400"/>
              </a:spcBef>
              <a:buNone/>
            </a:pPr>
            <a:r>
              <a:rPr lang="en-US" sz="2000" dirty="0"/>
              <a:t>To train the model we can use any of the loss functions we learned about in the last lecture</a:t>
            </a:r>
          </a:p>
          <a:p>
            <a:pPr marL="0" indent="0">
              <a:spcBef>
                <a:spcPts val="2400"/>
              </a:spcBef>
              <a:buNone/>
            </a:pPr>
            <a:r>
              <a:rPr lang="en-US" sz="2000" dirty="0"/>
              <a:t>Cross-entropy loss against randomly sampled negative documents is commonly used</a:t>
            </a:r>
            <a:endParaRPr lang="en-GB" sz="2000" dirty="0"/>
          </a:p>
          <a:p>
            <a:pPr marL="0" indent="0">
              <a:spcBef>
                <a:spcPts val="2400"/>
              </a:spcBef>
              <a:buNone/>
            </a:pPr>
            <a:r>
              <a:rPr lang="en-US" sz="2000" dirty="0"/>
              <a:t> </a:t>
            </a:r>
            <a:endParaRPr lang="en-GB" sz="2000" dirty="0"/>
          </a:p>
        </p:txBody>
      </p:sp>
      <p:pic>
        <p:nvPicPr>
          <p:cNvPr id="1028" name="Picture 4">
            <a:extLst>
              <a:ext uri="{FF2B5EF4-FFF2-40B4-BE49-F238E27FC236}">
                <a16:creationId xmlns:a16="http://schemas.microsoft.com/office/drawing/2014/main" id="{FBEC76B8-30A0-4660-97DD-C9F39AB3B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319"/>
          <a:stretch/>
        </p:blipFill>
        <p:spPr bwMode="auto">
          <a:xfrm>
            <a:off x="1186447" y="2903617"/>
            <a:ext cx="3776551" cy="28875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1D5325D-C6DD-4785-AE0A-5C24D19CAFF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p:txBody>
      </p:sp>
      <p:pic>
        <p:nvPicPr>
          <p:cNvPr id="6" name="Picture 5">
            <a:extLst>
              <a:ext uri="{FF2B5EF4-FFF2-40B4-BE49-F238E27FC236}">
                <a16:creationId xmlns:a16="http://schemas.microsoft.com/office/drawing/2014/main" id="{F891DDA6-4C57-44EA-8FFA-4A15ADFC4F3A}"/>
              </a:ext>
            </a:extLst>
          </p:cNvPr>
          <p:cNvPicPr>
            <a:picLocks noChangeAspect="1"/>
          </p:cNvPicPr>
          <p:nvPr/>
        </p:nvPicPr>
        <p:blipFill>
          <a:blip r:embed="rId4"/>
          <a:stretch>
            <a:fillRect/>
          </a:stretch>
        </p:blipFill>
        <p:spPr>
          <a:xfrm>
            <a:off x="6130151" y="4465751"/>
            <a:ext cx="4806119" cy="1430995"/>
          </a:xfrm>
          <a:prstGeom prst="rect">
            <a:avLst/>
          </a:prstGeom>
        </p:spPr>
      </p:pic>
    </p:spTree>
    <p:extLst>
      <p:ext uri="{BB962C8B-B14F-4D97-AF65-F5344CB8AC3E}">
        <p14:creationId xmlns:p14="http://schemas.microsoft.com/office/powerpoint/2010/main" val="218294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26B24-4814-480E-9C4B-5C19B98E7CB4}"/>
              </a:ext>
            </a:extLst>
          </p:cNvPr>
          <p:cNvSpPr>
            <a:spLocks noGrp="1"/>
          </p:cNvSpPr>
          <p:nvPr>
            <p:ph type="title"/>
          </p:nvPr>
        </p:nvSpPr>
        <p:spPr>
          <a:xfrm>
            <a:off x="1141413" y="1047945"/>
            <a:ext cx="5934508" cy="1639886"/>
          </a:xfrm>
        </p:spPr>
        <p:txBody>
          <a:bodyPr>
            <a:normAutofit/>
          </a:bodyPr>
          <a:lstStyle/>
          <a:p>
            <a:r>
              <a:rPr lang="en-US" sz="4400" dirty="0"/>
              <a:t>Shift-invariant neural operations</a:t>
            </a:r>
            <a:endParaRPr lang="en-GB" sz="4400" dirty="0"/>
          </a:p>
        </p:txBody>
      </p:sp>
      <p:sp>
        <p:nvSpPr>
          <p:cNvPr id="5" name="Text Placeholder 4">
            <a:extLst>
              <a:ext uri="{FF2B5EF4-FFF2-40B4-BE49-F238E27FC236}">
                <a16:creationId xmlns:a16="http://schemas.microsoft.com/office/drawing/2014/main" id="{62866D19-FE14-4B7C-BEFC-429F7F84BCFC}"/>
              </a:ext>
            </a:extLst>
          </p:cNvPr>
          <p:cNvSpPr>
            <a:spLocks noGrp="1"/>
          </p:cNvSpPr>
          <p:nvPr>
            <p:ph type="body" sz="half" idx="2"/>
          </p:nvPr>
        </p:nvSpPr>
        <p:spPr>
          <a:xfrm>
            <a:off x="1141410" y="3107973"/>
            <a:ext cx="5934511" cy="3463158"/>
          </a:xfrm>
        </p:spPr>
        <p:txBody>
          <a:bodyPr>
            <a:normAutofit fontScale="70000" lnSpcReduction="20000"/>
          </a:bodyPr>
          <a:lstStyle/>
          <a:p>
            <a:pPr>
              <a:lnSpc>
                <a:spcPct val="140000"/>
              </a:lnSpc>
              <a:spcBef>
                <a:spcPts val="2400"/>
              </a:spcBef>
            </a:pPr>
            <a:r>
              <a:rPr lang="en-US" sz="2400" dirty="0"/>
              <a:t>Detecting a pattern in one part of the input space is similar to detecting it in another</a:t>
            </a:r>
          </a:p>
          <a:p>
            <a:pPr>
              <a:lnSpc>
                <a:spcPct val="140000"/>
              </a:lnSpc>
              <a:spcBef>
                <a:spcPts val="2400"/>
              </a:spcBef>
            </a:pPr>
            <a:r>
              <a:rPr lang="en-US" sz="2400" dirty="0"/>
              <a:t>Leverage redundancy by moving a window over the whole input space and then aggregate</a:t>
            </a:r>
          </a:p>
          <a:p>
            <a:pPr>
              <a:lnSpc>
                <a:spcPct val="140000"/>
              </a:lnSpc>
              <a:spcBef>
                <a:spcPts val="2400"/>
              </a:spcBef>
            </a:pPr>
            <a:r>
              <a:rPr lang="en-US" sz="2400" dirty="0"/>
              <a:t>On each instance of the window a kernel—also known as a filter or a cell—is applied</a:t>
            </a:r>
          </a:p>
          <a:p>
            <a:pPr>
              <a:lnSpc>
                <a:spcPct val="140000"/>
              </a:lnSpc>
              <a:spcBef>
                <a:spcPts val="2400"/>
              </a:spcBef>
            </a:pPr>
            <a:r>
              <a:rPr lang="en-US" sz="2400" dirty="0"/>
              <a:t>Different aggregation strategies lead to different architectures</a:t>
            </a:r>
            <a:endParaRPr lang="en-GB" sz="2400" dirty="0"/>
          </a:p>
        </p:txBody>
      </p:sp>
      <p:pic>
        <p:nvPicPr>
          <p:cNvPr id="12" name="Picture 11">
            <a:extLst>
              <a:ext uri="{FF2B5EF4-FFF2-40B4-BE49-F238E27FC236}">
                <a16:creationId xmlns:a16="http://schemas.microsoft.com/office/drawing/2014/main" id="{4CBDF3FE-9EF1-444F-9983-601AA549B169}"/>
              </a:ext>
            </a:extLst>
          </p:cNvPr>
          <p:cNvPicPr>
            <a:picLocks noChangeAspect="1"/>
          </p:cNvPicPr>
          <p:nvPr/>
        </p:nvPicPr>
        <p:blipFill>
          <a:blip r:embed="rId2"/>
          <a:stretch>
            <a:fillRect/>
          </a:stretch>
        </p:blipFill>
        <p:spPr>
          <a:xfrm>
            <a:off x="8055399" y="2955894"/>
            <a:ext cx="3438442" cy="3005588"/>
          </a:xfrm>
          <a:prstGeom prst="rect">
            <a:avLst/>
          </a:prstGeom>
        </p:spPr>
      </p:pic>
    </p:spTree>
    <p:extLst>
      <p:ext uri="{BB962C8B-B14F-4D97-AF65-F5344CB8AC3E}">
        <p14:creationId xmlns:p14="http://schemas.microsoft.com/office/powerpoint/2010/main" val="241831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a:t>
            </a:r>
            <a:endParaRPr lang="en-GB" sz="4000"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spcBef>
                    <a:spcPts val="2400"/>
                  </a:spcBef>
                </a:pPr>
                <a:r>
                  <a:rPr lang="en-US" sz="1800" dirty="0"/>
                  <a:t>Move the window over the input space each time applying the same cell over the window</a:t>
                </a:r>
              </a:p>
              <a:p>
                <a:pPr>
                  <a:spcBef>
                    <a:spcPts val="2400"/>
                  </a:spcBef>
                  <a:spcAft>
                    <a:spcPts val="1800"/>
                  </a:spcAft>
                </a:pPr>
                <a:r>
                  <a:rPr lang="en-US" sz="1800" dirty="0"/>
                  <a:t>A typical cell operation can be,</a:t>
                </a:r>
              </a:p>
              <a:p>
                <a:pPr>
                  <a:spcBef>
                    <a:spcPts val="2400"/>
                  </a:spcBef>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rPr>
                            <m:t>𝑊𝑋</m:t>
                          </m:r>
                          <m:r>
                            <a:rPr lang="en-US" sz="1800" i="1">
                              <a:latin typeface="Cambria Math" panose="02040503050406030204" pitchFamily="18" charset="0"/>
                            </a:rPr>
                            <m:t>+</m:t>
                          </m:r>
                          <m:r>
                            <a:rPr lang="en-US" sz="1800" i="1">
                              <a:latin typeface="Cambria Math" panose="02040503050406030204" pitchFamily="18" charset="0"/>
                            </a:rPr>
                            <m:t>𝑏</m:t>
                          </m:r>
                        </m:e>
                      </m:d>
                    </m:oMath>
                  </m:oMathPara>
                </a14:m>
                <a:endParaRPr lang="en-GB" sz="1800" dirty="0"/>
              </a:p>
              <a:p>
                <a:pPr>
                  <a:spcBef>
                    <a:spcPts val="2400"/>
                  </a:spcBef>
                </a:pPr>
                <a:endParaRPr lang="en-GB" sz="1800" dirty="0"/>
              </a:p>
            </p:txBody>
          </p:sp>
        </mc:Choice>
        <mc:Fallback>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821" t="-2970"/>
                </a:stretch>
              </a:blipFill>
            </p:spPr>
            <p:txBody>
              <a:bodyPr/>
              <a:lstStyle/>
              <a:p>
                <a:r>
                  <a:rPr lang="en-CA">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Tree>
    <p:extLst>
      <p:ext uri="{BB962C8B-B14F-4D97-AF65-F5344CB8AC3E}">
        <p14:creationId xmlns:p14="http://schemas.microsoft.com/office/powerpoint/2010/main" val="375128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Pooling</a:t>
            </a:r>
            <a:endParaRPr lang="en-GB" sz="4000"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US" sz="1700" dirty="0"/>
                  <a:t>Move the window over the input space each time applying an aggregate function over each dimension in within the window</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𝑚𝑎𝑥</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r>
                        <a:rPr lang="en-US" sz="1700" i="1">
                          <a:latin typeface="Cambria Math" panose="02040503050406030204" pitchFamily="18" charset="0"/>
                        </a:rPr>
                        <m:t>   </m:t>
                      </m:r>
                      <m:r>
                        <a:rPr lang="en-US" sz="1700" i="1">
                          <a:latin typeface="Cambria Math" panose="02040503050406030204" pitchFamily="18" charset="0"/>
                        </a:rPr>
                        <m:t>𝑜𝑟</m:t>
                      </m:r>
                      <m:r>
                        <a:rPr lang="en-US" sz="1700" i="1">
                          <a:latin typeface="Cambria Math" panose="02040503050406030204" pitchFamily="18" charset="0"/>
                        </a:rPr>
                        <m:t>   </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𝑎𝑣𝑔</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oMath>
                  </m:oMathPara>
                </a14:m>
                <a:endParaRPr lang="en-GB" sz="1700" dirty="0"/>
              </a:p>
            </p:txBody>
          </p:sp>
        </mc:Choice>
        <mc:Fallback>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a:stretch>
              </a:blipFill>
            </p:spPr>
            <p:txBody>
              <a:bodyPr/>
              <a:lstStyle/>
              <a:p>
                <a:r>
                  <a:rPr lang="en-CA">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
        <p:nvSpPr>
          <p:cNvPr id="6" name="Arc 5">
            <a:extLst>
              <a:ext uri="{FF2B5EF4-FFF2-40B4-BE49-F238E27FC236}">
                <a16:creationId xmlns:a16="http://schemas.microsoft.com/office/drawing/2014/main" id="{5BCCF055-88F2-48D1-81A8-D7A1A4072B66}"/>
              </a:ext>
            </a:extLst>
          </p:cNvPr>
          <p:cNvSpPr/>
          <p:nvPr/>
        </p:nvSpPr>
        <p:spPr>
          <a:xfrm rot="5400000" flipV="1">
            <a:off x="5320999" y="3072319"/>
            <a:ext cx="673155" cy="1330527"/>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73516430-B5BB-4054-8709-B28B3C50E1DA}"/>
              </a:ext>
            </a:extLst>
          </p:cNvPr>
          <p:cNvSpPr txBox="1"/>
          <p:nvPr/>
        </p:nvSpPr>
        <p:spPr>
          <a:xfrm flipH="1">
            <a:off x="714766" y="3858090"/>
            <a:ext cx="1355540"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max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1" name="TextBox 10">
            <a:extLst>
              <a:ext uri="{FF2B5EF4-FFF2-40B4-BE49-F238E27FC236}">
                <a16:creationId xmlns:a16="http://schemas.microsoft.com/office/drawing/2014/main" id="{76068881-0AF4-404A-8809-D1E13E67EA92}"/>
              </a:ext>
            </a:extLst>
          </p:cNvPr>
          <p:cNvSpPr txBox="1"/>
          <p:nvPr/>
        </p:nvSpPr>
        <p:spPr>
          <a:xfrm flipH="1">
            <a:off x="5657577" y="3858090"/>
            <a:ext cx="172093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average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3" name="Arc 12">
            <a:extLst>
              <a:ext uri="{FF2B5EF4-FFF2-40B4-BE49-F238E27FC236}">
                <a16:creationId xmlns:a16="http://schemas.microsoft.com/office/drawing/2014/main" id="{F17D459E-F5E4-46D7-AD17-6E8961611194}"/>
              </a:ext>
            </a:extLst>
          </p:cNvPr>
          <p:cNvSpPr/>
          <p:nvPr/>
        </p:nvSpPr>
        <p:spPr>
          <a:xfrm rot="5400000">
            <a:off x="1738662" y="3127793"/>
            <a:ext cx="673155" cy="1219580"/>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47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7D9DF-CDE1-4A8D-8133-CB4DD0C44B64}"/>
              </a:ext>
            </a:extLst>
          </p:cNvPr>
          <p:cNvPicPr>
            <a:picLocks noChangeAspect="1"/>
          </p:cNvPicPr>
          <p:nvPr/>
        </p:nvPicPr>
        <p:blipFill>
          <a:blip r:embed="rId2"/>
          <a:stretch>
            <a:fillRect/>
          </a:stretch>
        </p:blipFill>
        <p:spPr>
          <a:xfrm>
            <a:off x="6540079" y="3094217"/>
            <a:ext cx="5122751" cy="3138312"/>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 w/ Global Pooling</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GB" sz="1700" dirty="0"/>
              <a:t>Stacking a global pooling layer on top of a convolutional layer is a common strategy for generating a fixed length embedding for a variable length text</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361629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Recurrence</a:t>
            </a:r>
            <a:endParaRPr lang="en-GB" sz="4000"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pPr>
                <a:r>
                  <a:rPr lang="en-US" sz="1700" dirty="0"/>
                  <a:t>Similar to a convolution layer but additional dependency on previous hidden state</a:t>
                </a:r>
              </a:p>
              <a:p>
                <a:pPr>
                  <a:lnSpc>
                    <a:spcPct val="100000"/>
                  </a:lnSpc>
                  <a:spcBef>
                    <a:spcPts val="1800"/>
                  </a:spcBef>
                  <a:spcAft>
                    <a:spcPts val="1800"/>
                  </a:spcAft>
                </a:pPr>
                <a:r>
                  <a:rPr lang="en-US" sz="1700" dirty="0"/>
                  <a:t>A simple cell operation shown below but others like LSTM and GRUs are more popular in practice,</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ea typeface="Cambria Math" panose="02040503050406030204" pitchFamily="18" charset="0"/>
                        </a:rPr>
                        <m:t>𝜎</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rPr>
                            <m:t>𝑊</m:t>
                          </m:r>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rPr>
                            <m:t>𝑈</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r>
                                <a:rPr lang="en-US" sz="1700" i="1">
                                  <a:latin typeface="Cambria Math" panose="02040503050406030204" pitchFamily="18" charset="0"/>
                                </a:rPr>
                                <m:t>−1</m:t>
                              </m:r>
                            </m:sub>
                          </m:sSub>
                          <m:r>
                            <a:rPr lang="en-US" sz="1700" i="1">
                              <a:latin typeface="Cambria Math" panose="02040503050406030204" pitchFamily="18" charset="0"/>
                            </a:rPr>
                            <m:t>+</m:t>
                          </m:r>
                          <m:r>
                            <a:rPr lang="en-US" sz="1700" i="1">
                              <a:latin typeface="Cambria Math" panose="02040503050406030204" pitchFamily="18" charset="0"/>
                            </a:rPr>
                            <m:t>𝑏</m:t>
                          </m:r>
                        </m:e>
                      </m:d>
                    </m:oMath>
                  </m:oMathPara>
                </a14:m>
                <a:endParaRPr lang="en-GB" sz="1700" dirty="0"/>
              </a:p>
            </p:txBody>
          </p:sp>
        </mc:Choice>
        <mc:Fallback>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a:stretch>
              </a:blipFill>
            </p:spPr>
            <p:txBody>
              <a:bodyPr/>
              <a:lstStyle/>
              <a:p>
                <a:r>
                  <a:rPr lang="en-CA">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 + [1 x </a:t>
                      </a:r>
                      <a:r>
                        <a:rPr lang="en-US" sz="1600" dirty="0" err="1"/>
                        <a:t>out_channels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8" name="Picture 7">
            <a:extLst>
              <a:ext uri="{FF2B5EF4-FFF2-40B4-BE49-F238E27FC236}">
                <a16:creationId xmlns:a16="http://schemas.microsoft.com/office/drawing/2014/main" id="{941B8A47-F917-4E54-8C33-AB433D973579}"/>
              </a:ext>
            </a:extLst>
          </p:cNvPr>
          <p:cNvPicPr>
            <a:picLocks noChangeAspect="1"/>
          </p:cNvPicPr>
          <p:nvPr/>
        </p:nvPicPr>
        <p:blipFill>
          <a:blip r:embed="rId3"/>
          <a:stretch>
            <a:fillRect/>
          </a:stretch>
        </p:blipFill>
        <p:spPr>
          <a:xfrm>
            <a:off x="7127475" y="4177465"/>
            <a:ext cx="4645958" cy="2063006"/>
          </a:xfrm>
          <a:prstGeom prst="rect">
            <a:avLst/>
          </a:prstGeom>
        </p:spPr>
      </p:pic>
    </p:spTree>
    <p:extLst>
      <p:ext uri="{BB962C8B-B14F-4D97-AF65-F5344CB8AC3E}">
        <p14:creationId xmlns:p14="http://schemas.microsoft.com/office/powerpoint/2010/main" val="375752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488A-A9D3-411D-9E9D-7D79A00DE16C}"/>
              </a:ext>
            </a:extLst>
          </p:cNvPr>
          <p:cNvSpPr>
            <a:spLocks noGrp="1"/>
          </p:cNvSpPr>
          <p:nvPr>
            <p:ph type="title"/>
          </p:nvPr>
        </p:nvSpPr>
        <p:spPr>
          <a:xfrm>
            <a:off x="1146705" y="754938"/>
            <a:ext cx="4170137" cy="1824762"/>
          </a:xfrm>
        </p:spPr>
        <p:txBody>
          <a:bodyPr>
            <a:normAutofit/>
          </a:bodyPr>
          <a:lstStyle/>
          <a:p>
            <a:r>
              <a:rPr lang="en-US" sz="4000" dirty="0"/>
              <a:t>Convolutional DSSM (CDSSM)</a:t>
            </a:r>
            <a:endParaRPr lang="en-GB" sz="4000" dirty="0"/>
          </a:p>
        </p:txBody>
      </p:sp>
      <p:sp>
        <p:nvSpPr>
          <p:cNvPr id="4" name="Text Placeholder 3">
            <a:extLst>
              <a:ext uri="{FF2B5EF4-FFF2-40B4-BE49-F238E27FC236}">
                <a16:creationId xmlns:a16="http://schemas.microsoft.com/office/drawing/2014/main" id="{5C413767-D76D-4E8E-8035-219487915F7A}"/>
              </a:ext>
            </a:extLst>
          </p:cNvPr>
          <p:cNvSpPr>
            <a:spLocks noGrp="1"/>
          </p:cNvSpPr>
          <p:nvPr>
            <p:ph type="body" sz="half" idx="2"/>
          </p:nvPr>
        </p:nvSpPr>
        <p:spPr>
          <a:xfrm>
            <a:off x="1146706" y="2936979"/>
            <a:ext cx="5302540" cy="1447296"/>
          </a:xfrm>
        </p:spPr>
        <p:txBody>
          <a:bodyPr vert="horz" lIns="91440" tIns="45720" rIns="91440" bIns="45720" rtlCol="0">
            <a:normAutofit/>
          </a:bodyPr>
          <a:lstStyle/>
          <a:p>
            <a:pPr>
              <a:spcBef>
                <a:spcPts val="1800"/>
              </a:spcBef>
            </a:pPr>
            <a:r>
              <a:rPr lang="en-US" sz="1800" dirty="0"/>
              <a:t>Replace bag-of-words assumption by concatenating term vectors in a sequence on the input</a:t>
            </a:r>
          </a:p>
          <a:p>
            <a:pPr lvl="0">
              <a:spcBef>
                <a:spcPts val="1800"/>
              </a:spcBef>
              <a:buSzTx/>
              <a:defRPr/>
            </a:pPr>
            <a:r>
              <a:rPr lang="en-US" sz="1800" dirty="0"/>
              <a:t>Convolution followed by global max-pooling</a:t>
            </a:r>
          </a:p>
        </p:txBody>
      </p:sp>
      <p:sp>
        <p:nvSpPr>
          <p:cNvPr id="7" name="Rectangle 6">
            <a:extLst>
              <a:ext uri="{FF2B5EF4-FFF2-40B4-BE49-F238E27FC236}">
                <a16:creationId xmlns:a16="http://schemas.microsoft.com/office/drawing/2014/main" id="{9296FACF-45ED-455A-BC5E-A058AFB73D21}"/>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2"/>
              </a:rPr>
              <a:t>A latent semantic model with convolutional-pooling structure for information retrieval</a:t>
            </a:r>
            <a:r>
              <a:rPr lang="en-GB" sz="1200" dirty="0"/>
              <a:t>. In CIKM, 2014.</a:t>
            </a:r>
          </a:p>
        </p:txBody>
      </p:sp>
      <p:pic>
        <p:nvPicPr>
          <p:cNvPr id="9" name="Content Placeholder 6">
            <a:extLst>
              <a:ext uri="{FF2B5EF4-FFF2-40B4-BE49-F238E27FC236}">
                <a16:creationId xmlns:a16="http://schemas.microsoft.com/office/drawing/2014/main" id="{2791C840-2F8C-45DD-96F4-905B0ADE4652}"/>
              </a:ext>
            </a:extLst>
          </p:cNvPr>
          <p:cNvPicPr>
            <a:picLocks noChangeAspect="1"/>
          </p:cNvPicPr>
          <p:nvPr/>
        </p:nvPicPr>
        <p:blipFill>
          <a:blip r:embed="rId3"/>
          <a:stretch>
            <a:fillRect/>
          </a:stretch>
        </p:blipFill>
        <p:spPr>
          <a:xfrm>
            <a:off x="6698916" y="1634483"/>
            <a:ext cx="5118942" cy="3767143"/>
          </a:xfrm>
          <a:prstGeom prst="rect">
            <a:avLst/>
          </a:prstGeom>
        </p:spPr>
      </p:pic>
      <p:pic>
        <p:nvPicPr>
          <p:cNvPr id="11" name="Content Placeholder 4">
            <a:extLst>
              <a:ext uri="{FF2B5EF4-FFF2-40B4-BE49-F238E27FC236}">
                <a16:creationId xmlns:a16="http://schemas.microsoft.com/office/drawing/2014/main" id="{352CC3CE-EC66-4CB8-A6AF-8DBD15991B10}"/>
              </a:ext>
            </a:extLst>
          </p:cNvPr>
          <p:cNvPicPr>
            <a:picLocks noGrp="1" noChangeAspect="1"/>
          </p:cNvPicPr>
          <p:nvPr>
            <p:ph idx="1"/>
          </p:nvPr>
        </p:nvPicPr>
        <p:blipFill rotWithShape="1">
          <a:blip r:embed="rId4"/>
          <a:srcRect t="31018" b="37298"/>
          <a:stretch/>
        </p:blipFill>
        <p:spPr>
          <a:xfrm>
            <a:off x="1396376" y="4384275"/>
            <a:ext cx="4881920" cy="2034703"/>
          </a:xfrm>
          <a:prstGeom prst="rect">
            <a:avLst/>
          </a:prstGeom>
        </p:spPr>
      </p:pic>
    </p:spTree>
    <p:extLst>
      <p:ext uri="{BB962C8B-B14F-4D97-AF65-F5344CB8AC3E}">
        <p14:creationId xmlns:p14="http://schemas.microsoft.com/office/powerpoint/2010/main" val="260154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8905-4732-488B-990F-A1CACDB10C92}"/>
              </a:ext>
            </a:extLst>
          </p:cNvPr>
          <p:cNvSpPr>
            <a:spLocks noGrp="1"/>
          </p:cNvSpPr>
          <p:nvPr>
            <p:ph type="title"/>
          </p:nvPr>
        </p:nvSpPr>
        <p:spPr>
          <a:xfrm>
            <a:off x="1141413" y="609600"/>
            <a:ext cx="5204886" cy="1639886"/>
          </a:xfrm>
        </p:spPr>
        <p:txBody>
          <a:bodyPr/>
          <a:lstStyle/>
          <a:p>
            <a:r>
              <a:rPr lang="en-US" dirty="0"/>
              <a:t>Interaction-based networks</a:t>
            </a:r>
            <a:endParaRPr lang="en-GB" dirty="0"/>
          </a:p>
        </p:txBody>
      </p:sp>
      <p:pic>
        <p:nvPicPr>
          <p:cNvPr id="7" name="Picture 6">
            <a:extLst>
              <a:ext uri="{FF2B5EF4-FFF2-40B4-BE49-F238E27FC236}">
                <a16:creationId xmlns:a16="http://schemas.microsoft.com/office/drawing/2014/main" id="{3833FAE5-84D1-48B8-BC56-DAFBD98F0EC6}"/>
              </a:ext>
            </a:extLst>
          </p:cNvPr>
          <p:cNvPicPr>
            <a:picLocks noChangeAspect="1"/>
          </p:cNvPicPr>
          <p:nvPr/>
        </p:nvPicPr>
        <p:blipFill>
          <a:blip r:embed="rId2"/>
          <a:stretch>
            <a:fillRect/>
          </a:stretch>
        </p:blipFill>
        <p:spPr>
          <a:xfrm>
            <a:off x="6346299" y="2773478"/>
            <a:ext cx="5700682" cy="2894647"/>
          </a:xfrm>
          <a:prstGeom prst="rect">
            <a:avLst/>
          </a:prstGeom>
        </p:spPr>
      </p:pic>
      <mc:AlternateContent xmlns:mc="http://schemas.openxmlformats.org/markup-compatibility/2006">
        <mc:Choice xmlns:a14="http://schemas.microsoft.com/office/drawing/2010/main" Requires="a14">
          <p:sp>
            <p:nvSpPr>
              <p:cNvPr id="6" name="Text Placeholder 5">
                <a:extLst>
                  <a:ext uri="{FF2B5EF4-FFF2-40B4-BE49-F238E27FC236}">
                    <a16:creationId xmlns:a16="http://schemas.microsoft.com/office/drawing/2014/main" id="{BCCFB5FE-0135-4D5B-A803-670FA2CB9476}"/>
                  </a:ext>
                </a:extLst>
              </p:cNvPr>
              <p:cNvSpPr>
                <a:spLocks noGrp="1"/>
              </p:cNvSpPr>
              <p:nvPr>
                <p:ph type="body" sz="half" idx="2"/>
              </p:nvPr>
            </p:nvSpPr>
            <p:spPr>
              <a:xfrm>
                <a:off x="1141409" y="2773478"/>
                <a:ext cx="5628783" cy="3017722"/>
              </a:xfrm>
            </p:spPr>
            <p:txBody>
              <a:bodyPr vert="horz" lIns="91440" tIns="45720" rIns="91440" bIns="45720" rtlCol="0">
                <a:normAutofit/>
              </a:bodyPr>
              <a:lstStyle/>
              <a:p>
                <a:pPr>
                  <a:spcBef>
                    <a:spcPts val="1800"/>
                  </a:spcBef>
                </a:pPr>
                <a:r>
                  <a:rPr lang="en-US" sz="1800" dirty="0"/>
                  <a:t>Typically a document is relevant if some part of the document contains information relevant to the query</a:t>
                </a:r>
              </a:p>
              <a:p>
                <a:pPr>
                  <a:spcBef>
                    <a:spcPts val="1800"/>
                  </a:spcBef>
                </a:pPr>
                <a:r>
                  <a:rPr lang="en-US" sz="1800" dirty="0"/>
                  <a:t>Interaction matrix </a:t>
                </a:r>
                <a14:m>
                  <m:oMath xmlns:m="http://schemas.openxmlformats.org/officeDocument/2006/math">
                    <m:r>
                      <a:rPr lang="en-US" sz="1800">
                        <a:latin typeface="Cambria Math" panose="02040503050406030204" pitchFamily="18" charset="0"/>
                      </a:rPr>
                      <m:t>𝑋</m:t>
                    </m:r>
                  </m:oMath>
                </a14:m>
                <a:r>
                  <a:rPr lang="en-US" sz="1800" dirty="0"/>
                  <a:t>—where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𝑖𝑗</m:t>
                        </m:r>
                      </m:sub>
                    </m:sSub>
                  </m:oMath>
                </a14:m>
                <a:r>
                  <a:rPr lang="en-US" sz="1800" dirty="0"/>
                  <a:t> is obtained by comparing the i</a:t>
                </a:r>
                <a:r>
                  <a:rPr lang="en-US" sz="1800" baseline="30000" dirty="0"/>
                  <a:t>th</a:t>
                </a:r>
                <a:r>
                  <a:rPr lang="en-US" sz="1800" dirty="0"/>
                  <a:t> window over query terms with the j</a:t>
                </a:r>
                <a:r>
                  <a:rPr lang="en-US" sz="1800" baseline="30000" dirty="0"/>
                  <a:t>th</a:t>
                </a:r>
                <a:r>
                  <a:rPr lang="en-US" sz="1800" dirty="0"/>
                  <a:t> window over the document terms—captures evidence of relevance from different parts of the document</a:t>
                </a:r>
              </a:p>
              <a:p>
                <a:pPr>
                  <a:spcBef>
                    <a:spcPts val="1800"/>
                  </a:spcBef>
                </a:pPr>
                <a:r>
                  <a:rPr lang="en-US" sz="1800" dirty="0"/>
                  <a:t>Additional neural network layers can inspect the interaction matrix and aggregate the evidence to estimate overall relevance</a:t>
                </a:r>
              </a:p>
              <a:p>
                <a:pPr>
                  <a:spcBef>
                    <a:spcPts val="1800"/>
                  </a:spcBef>
                </a:pPr>
                <a:endParaRPr lang="en-GB" sz="1800" dirty="0"/>
              </a:p>
            </p:txBody>
          </p:sp>
        </mc:Choice>
        <mc:Fallback>
          <p:sp>
            <p:nvSpPr>
              <p:cNvPr id="6" name="Text Placeholder 5">
                <a:extLst>
                  <a:ext uri="{FF2B5EF4-FFF2-40B4-BE49-F238E27FC236}">
                    <a16:creationId xmlns:a16="http://schemas.microsoft.com/office/drawing/2014/main" id="{BCCFB5FE-0135-4D5B-A803-670FA2CB9476}"/>
                  </a:ext>
                </a:extLst>
              </p:cNvPr>
              <p:cNvSpPr>
                <a:spLocks noGrp="1" noRot="1" noChangeAspect="1" noMove="1" noResize="1" noEditPoints="1" noAdjustHandles="1" noChangeArrowheads="1" noChangeShapeType="1" noTextEdit="1"/>
              </p:cNvSpPr>
              <p:nvPr>
                <p:ph type="body" sz="half" idx="2"/>
              </p:nvPr>
            </p:nvSpPr>
            <p:spPr>
              <a:xfrm>
                <a:off x="1141409" y="2773478"/>
                <a:ext cx="5628783" cy="3017722"/>
              </a:xfrm>
              <a:blipFill>
                <a:blip r:embed="rId3"/>
                <a:stretch>
                  <a:fillRect l="-866" t="-2020" r="-1623"/>
                </a:stretch>
              </a:blipFill>
            </p:spPr>
            <p:txBody>
              <a:bodyPr/>
              <a:lstStyle/>
              <a:p>
                <a:r>
                  <a:rPr lang="en-CA">
                    <a:noFill/>
                  </a:rPr>
                  <a:t> </a:t>
                </a:r>
              </a:p>
            </p:txBody>
          </p:sp>
        </mc:Fallback>
      </mc:AlternateContent>
      <p:sp>
        <p:nvSpPr>
          <p:cNvPr id="8" name="Rectangle 7">
            <a:extLst>
              <a:ext uri="{FF2B5EF4-FFF2-40B4-BE49-F238E27FC236}">
                <a16:creationId xmlns:a16="http://schemas.microsoft.com/office/drawing/2014/main" id="{D9ACE813-C7A0-4A0D-9BF2-A2991B64BF0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err="1"/>
              <a:t>Zhengdong</a:t>
            </a:r>
            <a:r>
              <a:rPr lang="en-GB" sz="1200" dirty="0"/>
              <a:t> Lu and Hang Li. </a:t>
            </a:r>
            <a:r>
              <a:rPr lang="en-GB" sz="1200" dirty="0">
                <a:hlinkClick r:id="rId4"/>
              </a:rPr>
              <a:t>A deep architecture for matching short texts</a:t>
            </a:r>
            <a:r>
              <a:rPr lang="en-GB" sz="1200" dirty="0"/>
              <a:t>. In NIPS, 2013.</a:t>
            </a:r>
          </a:p>
        </p:txBody>
      </p:sp>
    </p:spTree>
    <p:extLst>
      <p:ext uri="{BB962C8B-B14F-4D97-AF65-F5344CB8AC3E}">
        <p14:creationId xmlns:p14="http://schemas.microsoft.com/office/powerpoint/2010/main" val="241284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B36DED-2D65-4C23-9DF0-CADDC60C447C}"/>
              </a:ext>
            </a:extLst>
          </p:cNvPr>
          <p:cNvSpPr txBox="1">
            <a:spLocks/>
          </p:cNvSpPr>
          <p:nvPr/>
        </p:nvSpPr>
        <p:spPr>
          <a:xfrm>
            <a:off x="839788" y="457200"/>
            <a:ext cx="3932237" cy="160020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Topics</a:t>
            </a:r>
            <a:endParaRPr lang="en-CA" sz="4800" b="1" dirty="0"/>
          </a:p>
        </p:txBody>
      </p:sp>
      <p:sp>
        <p:nvSpPr>
          <p:cNvPr id="15" name="Content Placeholder 14">
            <a:extLst>
              <a:ext uri="{FF2B5EF4-FFF2-40B4-BE49-F238E27FC236}">
                <a16:creationId xmlns:a16="http://schemas.microsoft.com/office/drawing/2014/main" id="{0043CA94-800B-4CC4-A3EC-9AA6DD8C6D0A}"/>
              </a:ext>
            </a:extLst>
          </p:cNvPr>
          <p:cNvSpPr>
            <a:spLocks noGrp="1"/>
          </p:cNvSpPr>
          <p:nvPr>
            <p:ph idx="1"/>
          </p:nvPr>
        </p:nvSpPr>
        <p:spPr>
          <a:xfrm>
            <a:off x="4264040" y="2160449"/>
            <a:ext cx="7085021" cy="4016514"/>
          </a:xfrm>
        </p:spPr>
        <p:txBody>
          <a:bodyPr>
            <a:normAutofit/>
          </a:bodyPr>
          <a:lstStyle/>
          <a:p>
            <a:pPr marL="0" indent="0">
              <a:lnSpc>
                <a:spcPct val="100000"/>
              </a:lnSpc>
              <a:spcBef>
                <a:spcPts val="3000"/>
              </a:spcBef>
              <a:buNone/>
            </a:pPr>
            <a:r>
              <a:rPr lang="en-US" sz="3200" b="1" dirty="0"/>
              <a:t>Last week</a:t>
            </a:r>
          </a:p>
          <a:p>
            <a:pPr marL="0" indent="0">
              <a:lnSpc>
                <a:spcPct val="100000"/>
              </a:lnSpc>
              <a:spcBef>
                <a:spcPts val="1800"/>
              </a:spcBef>
              <a:buNone/>
            </a:pPr>
            <a:r>
              <a:rPr lang="en-US" sz="3200" dirty="0"/>
              <a:t>Fundamentals of learning to rank</a:t>
            </a:r>
          </a:p>
          <a:p>
            <a:pPr marL="0" indent="0">
              <a:lnSpc>
                <a:spcPct val="100000"/>
              </a:lnSpc>
              <a:spcBef>
                <a:spcPts val="5400"/>
              </a:spcBef>
              <a:buNone/>
            </a:pPr>
            <a:r>
              <a:rPr lang="en-US" sz="3200" b="1" dirty="0"/>
              <a:t>This week</a:t>
            </a:r>
          </a:p>
          <a:p>
            <a:pPr marL="0" indent="0">
              <a:lnSpc>
                <a:spcPct val="100000"/>
              </a:lnSpc>
              <a:spcBef>
                <a:spcPts val="1800"/>
              </a:spcBef>
              <a:buNone/>
            </a:pPr>
            <a:r>
              <a:rPr lang="en-US" sz="3200" dirty="0"/>
              <a:t>Deep neural methods for retrieval</a:t>
            </a:r>
            <a:endParaRPr lang="en-CA" sz="3200" dirty="0"/>
          </a:p>
        </p:txBody>
      </p:sp>
    </p:spTree>
    <p:extLst>
      <p:ext uri="{BB962C8B-B14F-4D97-AF65-F5344CB8AC3E}">
        <p14:creationId xmlns:p14="http://schemas.microsoft.com/office/powerpoint/2010/main" val="4101337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AB93-F12A-4DAD-88D2-E7AE14F01AAC}"/>
              </a:ext>
            </a:extLst>
          </p:cNvPr>
          <p:cNvSpPr>
            <a:spLocks noGrp="1"/>
          </p:cNvSpPr>
          <p:nvPr>
            <p:ph type="title"/>
          </p:nvPr>
        </p:nvSpPr>
        <p:spPr>
          <a:xfrm>
            <a:off x="1146705" y="609601"/>
            <a:ext cx="4328381" cy="1395264"/>
          </a:xfrm>
        </p:spPr>
        <p:txBody>
          <a:bodyPr>
            <a:normAutofit/>
          </a:bodyPr>
          <a:lstStyle/>
          <a:p>
            <a:r>
              <a:rPr lang="en-US" sz="4000" dirty="0"/>
              <a:t>Kernel pooling</a:t>
            </a:r>
            <a:endParaRPr lang="en-CA" sz="4000" dirty="0"/>
          </a:p>
        </p:txBody>
      </p:sp>
      <p:pic>
        <p:nvPicPr>
          <p:cNvPr id="5" name="Content Placeholder 4">
            <a:extLst>
              <a:ext uri="{FF2B5EF4-FFF2-40B4-BE49-F238E27FC236}">
                <a16:creationId xmlns:a16="http://schemas.microsoft.com/office/drawing/2014/main" id="{34937066-B722-45BA-9694-360CA7972BBA}"/>
              </a:ext>
            </a:extLst>
          </p:cNvPr>
          <p:cNvPicPr>
            <a:picLocks noGrp="1" noChangeAspect="1"/>
          </p:cNvPicPr>
          <p:nvPr>
            <p:ph idx="1"/>
          </p:nvPr>
        </p:nvPicPr>
        <p:blipFill>
          <a:blip r:embed="rId2"/>
          <a:stretch>
            <a:fillRect/>
          </a:stretch>
        </p:blipFill>
        <p:spPr>
          <a:xfrm>
            <a:off x="6144115" y="995382"/>
            <a:ext cx="5108078" cy="5199062"/>
          </a:xfrm>
          <a:prstGeom prst="rect">
            <a:avLst/>
          </a:prstGeom>
        </p:spPr>
      </p:pic>
      <p:pic>
        <p:nvPicPr>
          <p:cNvPr id="6" name="Picture 5">
            <a:extLst>
              <a:ext uri="{FF2B5EF4-FFF2-40B4-BE49-F238E27FC236}">
                <a16:creationId xmlns:a16="http://schemas.microsoft.com/office/drawing/2014/main" id="{7A0A661B-D952-4071-A975-8CF6782C0782}"/>
              </a:ext>
            </a:extLst>
          </p:cNvPr>
          <p:cNvPicPr>
            <a:picLocks noChangeAspect="1"/>
          </p:cNvPicPr>
          <p:nvPr/>
        </p:nvPicPr>
        <p:blipFill>
          <a:blip r:embed="rId3"/>
          <a:stretch>
            <a:fillRect/>
          </a:stretch>
        </p:blipFill>
        <p:spPr>
          <a:xfrm>
            <a:off x="1146705" y="2874215"/>
            <a:ext cx="4328381" cy="2223080"/>
          </a:xfrm>
          <a:prstGeom prst="rect">
            <a:avLst/>
          </a:prstGeom>
        </p:spPr>
      </p:pic>
      <p:sp>
        <p:nvSpPr>
          <p:cNvPr id="8" name="Rectangle 7">
            <a:extLst>
              <a:ext uri="{FF2B5EF4-FFF2-40B4-BE49-F238E27FC236}">
                <a16:creationId xmlns:a16="http://schemas.microsoft.com/office/drawing/2014/main" id="{F2F06BB0-4662-4A3E-AA95-BE9EACFAD2D9}"/>
              </a:ext>
            </a:extLst>
          </p:cNvPr>
          <p:cNvSpPr/>
          <p:nvPr/>
        </p:nvSpPr>
        <p:spPr>
          <a:xfrm>
            <a:off x="179651" y="6377166"/>
            <a:ext cx="11832699" cy="461665"/>
          </a:xfrm>
          <a:prstGeom prst="rect">
            <a:avLst/>
          </a:prstGeom>
        </p:spPr>
        <p:txBody>
          <a:bodyPr wrap="square">
            <a:spAutoFit/>
          </a:bodyPr>
          <a:lstStyle/>
          <a:p>
            <a:pPr lvl="0" algn="ctr">
              <a:defRPr/>
            </a:pPr>
            <a:r>
              <a:rPr lang="en-GB" sz="1200" dirty="0"/>
              <a:t>Chenyan Xiong, </a:t>
            </a:r>
            <a:r>
              <a:rPr lang="en-GB" sz="1200" dirty="0" err="1"/>
              <a:t>Zhuyun</a:t>
            </a:r>
            <a:r>
              <a:rPr lang="en-GB" sz="1200" dirty="0"/>
              <a:t> Dai, Jamie Callan, </a:t>
            </a:r>
            <a:r>
              <a:rPr lang="en-GB" sz="1200" dirty="0" err="1"/>
              <a:t>Zhiyuan</a:t>
            </a:r>
            <a:r>
              <a:rPr lang="en-GB" sz="1200" dirty="0"/>
              <a:t> Liu, and Russell Power. </a:t>
            </a:r>
            <a:r>
              <a:rPr lang="en-GB" sz="1200" dirty="0">
                <a:hlinkClick r:id="rId4"/>
              </a:rPr>
              <a:t>End-to-end neural ad-hoc ranking with kernel pooling</a:t>
            </a:r>
            <a:r>
              <a:rPr lang="en-GB" sz="1200" dirty="0"/>
              <a:t>. In SIGIR, 2017.</a:t>
            </a:r>
          </a:p>
          <a:p>
            <a:pPr lvl="0" algn="ctr">
              <a:defRPr/>
            </a:pPr>
            <a:r>
              <a:rPr lang="en-GB" sz="1200" dirty="0" err="1"/>
              <a:t>Zhuyun</a:t>
            </a:r>
            <a:r>
              <a:rPr lang="en-GB" sz="1200" dirty="0"/>
              <a:t> Dai, Chenyan Xiong, Jamie Callan, and </a:t>
            </a:r>
            <a:r>
              <a:rPr lang="en-GB" sz="1200" dirty="0" err="1"/>
              <a:t>Zhiyuan</a:t>
            </a:r>
            <a:r>
              <a:rPr lang="en-GB" sz="1200" dirty="0"/>
              <a:t> Liu. </a:t>
            </a:r>
            <a:r>
              <a:rPr lang="en-GB" sz="1200" dirty="0">
                <a:hlinkClick r:id="rId5"/>
              </a:rPr>
              <a:t>Convolutional neural networks for soft-matching n-grams in ad-hoc search</a:t>
            </a:r>
            <a:r>
              <a:rPr lang="en-GB" sz="1200" dirty="0"/>
              <a:t>. In WSDM, 2018.</a:t>
            </a:r>
          </a:p>
        </p:txBody>
      </p:sp>
    </p:spTree>
    <p:extLst>
      <p:ext uri="{BB962C8B-B14F-4D97-AF65-F5344CB8AC3E}">
        <p14:creationId xmlns:p14="http://schemas.microsoft.com/office/powerpoint/2010/main" val="2480307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767422"/>
            <a:ext cx="4491086" cy="3023777"/>
          </a:xfrm>
        </p:spPr>
        <p:txBody>
          <a:bodyPr vert="horz" lIns="91440" tIns="45720" rIns="91440" bIns="45720" rtlCol="0">
            <a:normAutofit/>
          </a:bodyPr>
          <a:lstStyle/>
          <a:p>
            <a:pPr>
              <a:spcBef>
                <a:spcPts val="1800"/>
              </a:spcBef>
            </a:pPr>
            <a:r>
              <a:rPr lang="en-US" sz="1800" dirty="0"/>
              <a:t>Mitra et al. [2016] argue that both lexical and semantic matching is important for document ranking</a:t>
            </a:r>
          </a:p>
          <a:p>
            <a:pPr>
              <a:spcBef>
                <a:spcPts val="1800"/>
              </a:spcBef>
            </a:pPr>
            <a:r>
              <a:rPr lang="en-US" sz="1800" dirty="0"/>
              <a:t>Duet model is a linear combination of two DNNs—focusing on lexical and semantic matching, respectively—jointly trained on labelled data</a:t>
            </a:r>
            <a:endParaRPr lang="en-GB" sz="1800" dirty="0"/>
          </a:p>
        </p:txBody>
      </p:sp>
      <p:pic>
        <p:nvPicPr>
          <p:cNvPr id="8" name="Content Placeholder 7">
            <a:extLst>
              <a:ext uri="{FF2B5EF4-FFF2-40B4-BE49-F238E27FC236}">
                <a16:creationId xmlns:a16="http://schemas.microsoft.com/office/drawing/2014/main" id="{DA15E828-4F20-44DC-A41C-09F652ECE96B}"/>
              </a:ext>
            </a:extLst>
          </p:cNvPr>
          <p:cNvPicPr>
            <a:picLocks noGrp="1" noChangeAspect="1"/>
          </p:cNvPicPr>
          <p:nvPr>
            <p:ph idx="1"/>
          </p:nvPr>
        </p:nvPicPr>
        <p:blipFill>
          <a:blip r:embed="rId2"/>
          <a:stretch>
            <a:fillRect/>
          </a:stretch>
        </p:blipFill>
        <p:spPr>
          <a:xfrm>
            <a:off x="6437133" y="2102576"/>
            <a:ext cx="5209787" cy="3688623"/>
          </a:xfrm>
          <a:prstGeom prst="rect">
            <a:avLst/>
          </a:prstGeom>
        </p:spPr>
      </p:pic>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146736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449915"/>
                <a:ext cx="4478974" cy="3690493"/>
              </a:xfrm>
            </p:spPr>
            <p:txBody>
              <a:bodyPr vert="horz" lIns="91440" tIns="45720" rIns="91440" bIns="45720" rtlCol="0">
                <a:noAutofit/>
              </a:bodyPr>
              <a:lstStyle/>
              <a:p>
                <a:pPr>
                  <a:lnSpc>
                    <a:spcPct val="140000"/>
                  </a:lnSpc>
                  <a:spcBef>
                    <a:spcPts val="1800"/>
                  </a:spcBef>
                </a:pPr>
                <a:r>
                  <a:rPr lang="en-US" dirty="0"/>
                  <a:t>Lexical sub-model operates over input matrix </a:t>
                </a:r>
                <a14:m>
                  <m:oMath xmlns:m="http://schemas.openxmlformats.org/officeDocument/2006/math">
                    <m:r>
                      <a:rPr lang="en-US" b="0" i="1" smtClean="0">
                        <a:latin typeface="Cambria Math" panose="02040503050406030204" pitchFamily="18" charset="0"/>
                      </a:rPr>
                      <m:t>𝑋</m:t>
                    </m:r>
                  </m:oMath>
                </a14:m>
                <a:endParaRPr lang="en-US" dirty="0"/>
              </a:p>
              <a:p>
                <a:pPr>
                  <a:spcBef>
                    <a:spcPts val="2400"/>
                  </a:spcBef>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1, </m:t>
                              </m:r>
                              <m:r>
                                <a:rPr lang="en-US" i="1">
                                  <a:latin typeface="Cambria Math" panose="02040503050406030204" pitchFamily="18" charset="0"/>
                                </a:rPr>
                                <m:t>𝑖𝑓</m:t>
                              </m:r>
                              <m:r>
                                <a:rPr lang="en-US" i="1">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r>
                                    <a:rPr lang="en-US" b="0" i="1" smtClean="0">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m:t>
                                  </m:r>
                                  <m:r>
                                    <a:rPr lang="en-US" b="0" i="1" smtClean="0">
                                      <a:latin typeface="Cambria Math" panose="02040503050406030204" pitchFamily="18" charset="0"/>
                                    </a:rPr>
                                    <m:t>,</m:t>
                                  </m:r>
                                  <m:r>
                                    <a:rPr lang="en-US" i="1">
                                      <a:latin typeface="Cambria Math" panose="02040503050406030204" pitchFamily="18" charset="0"/>
                                    </a:rPr>
                                    <m:t>𝑗</m:t>
                                  </m:r>
                                </m:sub>
                              </m:sSub>
                            </m:e>
                            <m:e>
                              <m:r>
                                <a:rPr lang="en-US" i="1">
                                  <a:latin typeface="Cambria Math" panose="02040503050406030204" pitchFamily="18" charset="0"/>
                                </a:rPr>
                                <m:t>  0, </m:t>
                              </m:r>
                              <m:r>
                                <a:rPr lang="en-US" i="1">
                                  <a:latin typeface="Cambria Math" panose="02040503050406030204" pitchFamily="18" charset="0"/>
                                </a:rPr>
                                <m:t>𝑜𝑡h𝑒𝑟𝑤𝑖𝑠𝑒</m:t>
                              </m:r>
                            </m:e>
                          </m:eqArr>
                        </m:e>
                      </m:d>
                    </m:oMath>
                  </m:oMathPara>
                </a14:m>
                <a:endParaRPr lang="en-US" dirty="0"/>
              </a:p>
              <a:p>
                <a:pPr>
                  <a:spcBef>
                    <a:spcPts val="2400"/>
                  </a:spcBef>
                </a:pPr>
                <a:r>
                  <a:rPr lang="en-US" dirty="0"/>
                  <a:t>In relevant documents,</a:t>
                </a:r>
              </a:p>
              <a:p>
                <a:pPr marL="342900" indent="-342900">
                  <a:lnSpc>
                    <a:spcPct val="140000"/>
                  </a:lnSpc>
                  <a:spcBef>
                    <a:spcPts val="0"/>
                  </a:spcBef>
                  <a:buFont typeface="+mj-lt"/>
                  <a:buAutoNum type="arabicPeriod"/>
                </a:pPr>
                <a:r>
                  <a:rPr lang="en-US" dirty="0"/>
                  <a:t>Many matches, typically in clusters</a:t>
                </a:r>
              </a:p>
              <a:p>
                <a:pPr marL="342900" indent="-342900">
                  <a:lnSpc>
                    <a:spcPct val="140000"/>
                  </a:lnSpc>
                  <a:spcBef>
                    <a:spcPts val="0"/>
                  </a:spcBef>
                  <a:buFont typeface="+mj-lt"/>
                  <a:buAutoNum type="arabicPeriod"/>
                </a:pPr>
                <a:r>
                  <a:rPr lang="en-US" dirty="0"/>
                  <a:t>Matches localized early in document</a:t>
                </a:r>
              </a:p>
              <a:p>
                <a:pPr marL="342900" indent="-342900">
                  <a:lnSpc>
                    <a:spcPct val="140000"/>
                  </a:lnSpc>
                  <a:spcBef>
                    <a:spcPts val="0"/>
                  </a:spcBef>
                  <a:buFont typeface="+mj-lt"/>
                  <a:buAutoNum type="arabicPeriod"/>
                </a:pPr>
                <a:r>
                  <a:rPr lang="en-US" dirty="0"/>
                  <a:t>Matches for all query terms</a:t>
                </a:r>
              </a:p>
              <a:p>
                <a:pPr marL="342900" indent="-342900">
                  <a:lnSpc>
                    <a:spcPct val="140000"/>
                  </a:lnSpc>
                  <a:spcBef>
                    <a:spcPts val="0"/>
                  </a:spcBef>
                  <a:buFont typeface="+mj-lt"/>
                  <a:buAutoNum type="arabicPeriod"/>
                </a:pPr>
                <a:r>
                  <a:rPr lang="en-US" dirty="0"/>
                  <a:t>In-order (phrasal) matches</a:t>
                </a:r>
              </a:p>
            </p:txBody>
          </p:sp>
        </mc:Choice>
        <mc:Fallback>
          <p:sp>
            <p:nvSpPr>
              <p:cNvPr id="7" name="Text Placeholder 6">
                <a:extLst>
                  <a:ext uri="{FF2B5EF4-FFF2-40B4-BE49-F238E27FC236}">
                    <a16:creationId xmlns:a16="http://schemas.microsoft.com/office/drawing/2014/main" id="{71A611D5-5922-4466-8A35-1301B17DEDC7}"/>
                  </a:ext>
                </a:extLst>
              </p:cNvPr>
              <p:cNvSpPr>
                <a:spLocks noGrp="1" noRot="1" noChangeAspect="1" noMove="1" noResize="1" noEditPoints="1" noAdjustHandles="1" noChangeArrowheads="1" noChangeShapeType="1" noTextEdit="1"/>
              </p:cNvSpPr>
              <p:nvPr>
                <p:ph type="body" sz="half" idx="2"/>
              </p:nvPr>
            </p:nvSpPr>
            <p:spPr>
              <a:xfrm>
                <a:off x="1146705" y="2449915"/>
                <a:ext cx="4478974" cy="3690493"/>
              </a:xfrm>
              <a:blipFill>
                <a:blip r:embed="rId2"/>
                <a:stretch>
                  <a:fillRect l="-952" t="-23802"/>
                </a:stretch>
              </a:blipFill>
            </p:spPr>
            <p:txBody>
              <a:bodyPr/>
              <a:lstStyle/>
              <a:p>
                <a:r>
                  <a:rPr lang="en-CA">
                    <a:noFill/>
                  </a:rPr>
                  <a:t> </a:t>
                </a:r>
              </a:p>
            </p:txBody>
          </p:sp>
        </mc:Fallback>
      </mc:AlternateContent>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pic>
        <p:nvPicPr>
          <p:cNvPr id="11" name="Content Placeholder 4">
            <a:extLst>
              <a:ext uri="{FF2B5EF4-FFF2-40B4-BE49-F238E27FC236}">
                <a16:creationId xmlns:a16="http://schemas.microsoft.com/office/drawing/2014/main" id="{716BF9A1-8551-46E6-BA79-6C4E55F8945F}"/>
              </a:ext>
            </a:extLst>
          </p:cNvPr>
          <p:cNvPicPr>
            <a:picLocks noGrp="1" noChangeAspect="1"/>
          </p:cNvPicPr>
          <p:nvPr>
            <p:ph idx="1"/>
          </p:nvPr>
        </p:nvPicPr>
        <p:blipFill>
          <a:blip r:embed="rId4"/>
          <a:stretch>
            <a:fillRect/>
          </a:stretch>
        </p:blipFill>
        <p:spPr>
          <a:xfrm>
            <a:off x="5816264" y="2449915"/>
            <a:ext cx="5891213" cy="3341284"/>
          </a:xfrm>
          <a:prstGeom prst="rect">
            <a:avLst/>
          </a:prstGeom>
        </p:spPr>
      </p:pic>
    </p:spTree>
    <p:extLst>
      <p:ext uri="{BB962C8B-B14F-4D97-AF65-F5344CB8AC3E}">
        <p14:creationId xmlns:p14="http://schemas.microsoft.com/office/powerpoint/2010/main" val="244193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Grp="1" noChangeAspect="1"/>
          </p:cNvPicPr>
          <p:nvPr>
            <p:ph idx="1"/>
          </p:nvPr>
        </p:nvPicPr>
        <p:blipFill>
          <a:blip r:embed="rId2"/>
          <a:stretch>
            <a:fillRect/>
          </a:stretch>
        </p:blipFill>
        <p:spPr>
          <a:xfrm>
            <a:off x="7261600" y="4294689"/>
            <a:ext cx="3259354" cy="2279137"/>
          </a:xfrm>
          <a:prstGeom prst="rect">
            <a:avLst/>
          </a:prstGeom>
        </p:spPr>
      </p:pic>
      <p:sp>
        <p:nvSpPr>
          <p:cNvPr id="5" name="Title 4"/>
          <p:cNvSpPr>
            <a:spLocks noGrp="1"/>
          </p:cNvSpPr>
          <p:nvPr>
            <p:ph type="title"/>
          </p:nvPr>
        </p:nvSpPr>
        <p:spPr>
          <a:xfrm>
            <a:off x="353253" y="544496"/>
            <a:ext cx="8051032" cy="1478570"/>
          </a:xfrm>
        </p:spPr>
        <p:txBody>
          <a:bodyPr>
            <a:normAutofit/>
          </a:bodyPr>
          <a:lstStyle/>
          <a:p>
            <a:r>
              <a:rPr lang="en-US" dirty="0"/>
              <a:t>Many other neural architectures</a:t>
            </a:r>
            <a:endParaRPr lang="en-GB" dirty="0"/>
          </a:p>
        </p:txBody>
      </p:sp>
      <p:sp>
        <p:nvSpPr>
          <p:cNvPr id="10" name="TextBox 9"/>
          <p:cNvSpPr txBox="1"/>
          <p:nvPr/>
        </p:nvSpPr>
        <p:spPr>
          <a:xfrm>
            <a:off x="8308425" y="6573826"/>
            <a:ext cx="11657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3"/>
              </a:rPr>
              <a:t>Palangi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p:cNvPicPr>
          <p:nvPr/>
        </p:nvPicPr>
        <p:blipFill>
          <a:blip r:embed="rId4"/>
          <a:stretch>
            <a:fillRect/>
          </a:stretch>
        </p:blipFill>
        <p:spPr>
          <a:xfrm>
            <a:off x="217494" y="1936896"/>
            <a:ext cx="1847838" cy="2357793"/>
          </a:xfrm>
          <a:prstGeom prst="rect">
            <a:avLst/>
          </a:prstGeom>
        </p:spPr>
      </p:pic>
      <p:sp>
        <p:nvSpPr>
          <p:cNvPr id="12" name="TextBox 11"/>
          <p:cNvSpPr txBox="1"/>
          <p:nvPr/>
        </p:nvSpPr>
        <p:spPr>
          <a:xfrm>
            <a:off x="410283" y="4294689"/>
            <a:ext cx="1462260"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5"/>
              </a:rPr>
              <a:t>Kalchbrenner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3" name="Picture 12"/>
          <p:cNvPicPr>
            <a:picLocks noChangeAspect="1"/>
          </p:cNvPicPr>
          <p:nvPr/>
        </p:nvPicPr>
        <p:blipFill>
          <a:blip r:embed="rId6"/>
          <a:stretch>
            <a:fillRect/>
          </a:stretch>
        </p:blipFill>
        <p:spPr>
          <a:xfrm>
            <a:off x="2414672" y="1831291"/>
            <a:ext cx="3122168" cy="1465087"/>
          </a:xfrm>
          <a:prstGeom prst="rect">
            <a:avLst/>
          </a:prstGeom>
        </p:spPr>
      </p:pic>
      <p:sp>
        <p:nvSpPr>
          <p:cNvPr id="14" name="TextBox 13"/>
          <p:cNvSpPr txBox="1"/>
          <p:nvPr/>
        </p:nvSpPr>
        <p:spPr>
          <a:xfrm>
            <a:off x="3444200" y="3296378"/>
            <a:ext cx="106311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7"/>
              </a:rPr>
              <a:t>Denil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5" name="Picture 14"/>
          <p:cNvPicPr>
            <a:picLocks noChangeAspect="1"/>
          </p:cNvPicPr>
          <p:nvPr/>
        </p:nvPicPr>
        <p:blipFill>
          <a:blip r:embed="rId8"/>
          <a:stretch>
            <a:fillRect/>
          </a:stretch>
        </p:blipFill>
        <p:spPr>
          <a:xfrm>
            <a:off x="2797624" y="3572439"/>
            <a:ext cx="3858122" cy="1618388"/>
          </a:xfrm>
          <a:prstGeom prst="rect">
            <a:avLst/>
          </a:prstGeom>
        </p:spPr>
      </p:pic>
      <p:sp>
        <p:nvSpPr>
          <p:cNvPr id="16" name="TextBox 15"/>
          <p:cNvSpPr txBox="1"/>
          <p:nvPr/>
        </p:nvSpPr>
        <p:spPr>
          <a:xfrm>
            <a:off x="4744191" y="5100496"/>
            <a:ext cx="72648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9"/>
              </a:rPr>
              <a:t>Kim,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7" name="Picture 16"/>
          <p:cNvPicPr>
            <a:picLocks noChangeAspect="1"/>
          </p:cNvPicPr>
          <p:nvPr/>
        </p:nvPicPr>
        <p:blipFill>
          <a:blip r:embed="rId10"/>
          <a:stretch>
            <a:fillRect/>
          </a:stretch>
        </p:blipFill>
        <p:spPr>
          <a:xfrm>
            <a:off x="5660113" y="1760973"/>
            <a:ext cx="3694762" cy="1640688"/>
          </a:xfrm>
          <a:prstGeom prst="rect">
            <a:avLst/>
          </a:prstGeom>
        </p:spPr>
      </p:pic>
      <p:sp>
        <p:nvSpPr>
          <p:cNvPr id="18" name="TextBox 17"/>
          <p:cNvSpPr txBox="1"/>
          <p:nvPr/>
        </p:nvSpPr>
        <p:spPr>
          <a:xfrm>
            <a:off x="6692206" y="3401661"/>
            <a:ext cx="163057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1"/>
              </a:rPr>
              <a:t>Severyn and Moschitti,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rotWithShape="1">
          <a:blip r:embed="rId12"/>
          <a:srcRect r="3143"/>
          <a:stretch/>
        </p:blipFill>
        <p:spPr>
          <a:xfrm>
            <a:off x="3046632" y="5248096"/>
            <a:ext cx="1701691" cy="1265144"/>
          </a:xfrm>
          <a:prstGeom prst="rect">
            <a:avLst/>
          </a:prstGeom>
        </p:spPr>
      </p:pic>
      <p:pic>
        <p:nvPicPr>
          <p:cNvPr id="3" name="Picture 2"/>
          <p:cNvPicPr>
            <a:picLocks noChangeAspect="1"/>
          </p:cNvPicPr>
          <p:nvPr/>
        </p:nvPicPr>
        <p:blipFill>
          <a:blip r:embed="rId13"/>
          <a:stretch>
            <a:fillRect/>
          </a:stretch>
        </p:blipFill>
        <p:spPr>
          <a:xfrm>
            <a:off x="5009811" y="5425515"/>
            <a:ext cx="2252764" cy="1087725"/>
          </a:xfrm>
          <a:prstGeom prst="rect">
            <a:avLst/>
          </a:prstGeom>
        </p:spPr>
      </p:pic>
      <p:sp>
        <p:nvSpPr>
          <p:cNvPr id="20" name="TextBox 19"/>
          <p:cNvSpPr txBox="1"/>
          <p:nvPr/>
        </p:nvSpPr>
        <p:spPr>
          <a:xfrm>
            <a:off x="5607041" y="6513240"/>
            <a:ext cx="1058303"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4"/>
              </a:rPr>
              <a:t>Zhao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15"/>
          <a:stretch>
            <a:fillRect/>
          </a:stretch>
        </p:blipFill>
        <p:spPr>
          <a:xfrm>
            <a:off x="9967531" y="5473408"/>
            <a:ext cx="1901491" cy="1039832"/>
          </a:xfrm>
          <a:prstGeom prst="rect">
            <a:avLst/>
          </a:prstGeom>
        </p:spPr>
      </p:pic>
      <p:sp>
        <p:nvSpPr>
          <p:cNvPr id="21" name="TextBox 20"/>
          <p:cNvSpPr txBox="1"/>
          <p:nvPr/>
        </p:nvSpPr>
        <p:spPr>
          <a:xfrm>
            <a:off x="10442023" y="6513240"/>
            <a:ext cx="9525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6"/>
              </a:rPr>
              <a:t>Hu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2" name="Content Placeholder 9">
            <a:extLst>
              <a:ext uri="{FF2B5EF4-FFF2-40B4-BE49-F238E27FC236}">
                <a16:creationId xmlns:a16="http://schemas.microsoft.com/office/drawing/2014/main" id="{F8FFCD0E-666A-4DB1-9083-C0901B6756AF}"/>
              </a:ext>
            </a:extLst>
          </p:cNvPr>
          <p:cNvPicPr>
            <a:picLocks noChangeAspect="1"/>
          </p:cNvPicPr>
          <p:nvPr/>
        </p:nvPicPr>
        <p:blipFill>
          <a:blip r:embed="rId17"/>
          <a:stretch>
            <a:fillRect/>
          </a:stretch>
        </p:blipFill>
        <p:spPr>
          <a:xfrm>
            <a:off x="46176" y="4868030"/>
            <a:ext cx="2879272" cy="1399942"/>
          </a:xfrm>
          <a:prstGeom prst="rect">
            <a:avLst/>
          </a:prstGeom>
        </p:spPr>
      </p:pic>
      <p:sp>
        <p:nvSpPr>
          <p:cNvPr id="23" name="TextBox 22">
            <a:extLst>
              <a:ext uri="{FF2B5EF4-FFF2-40B4-BE49-F238E27FC236}">
                <a16:creationId xmlns:a16="http://schemas.microsoft.com/office/drawing/2014/main" id="{55099638-E543-4E72-8B9B-691E6377722A}"/>
              </a:ext>
            </a:extLst>
          </p:cNvPr>
          <p:cNvSpPr txBox="1"/>
          <p:nvPr/>
        </p:nvSpPr>
        <p:spPr>
          <a:xfrm>
            <a:off x="3576031" y="6665640"/>
            <a:ext cx="94769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8"/>
              </a:rPr>
              <a:t>Tai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
        <p:nvSpPr>
          <p:cNvPr id="24" name="TextBox 23">
            <a:extLst>
              <a:ext uri="{FF2B5EF4-FFF2-40B4-BE49-F238E27FC236}">
                <a16:creationId xmlns:a16="http://schemas.microsoft.com/office/drawing/2014/main" id="{47E77192-8AC7-418D-A5D8-D7D50ABD6C50}"/>
              </a:ext>
            </a:extLst>
          </p:cNvPr>
          <p:cNvSpPr txBox="1"/>
          <p:nvPr/>
        </p:nvSpPr>
        <p:spPr>
          <a:xfrm>
            <a:off x="979102" y="6267680"/>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19"/>
              </a:rPr>
              <a:t>Guo et al., 2016</a:t>
            </a:r>
            <a:r>
              <a:rPr lang="en-US" dirty="0"/>
              <a:t>)</a:t>
            </a:r>
            <a:endParaRPr lang="en-GB" dirty="0"/>
          </a:p>
        </p:txBody>
      </p:sp>
      <p:pic>
        <p:nvPicPr>
          <p:cNvPr id="6" name="Picture 5">
            <a:extLst>
              <a:ext uri="{FF2B5EF4-FFF2-40B4-BE49-F238E27FC236}">
                <a16:creationId xmlns:a16="http://schemas.microsoft.com/office/drawing/2014/main" id="{C000F3FE-C1D4-483B-A3BC-673915EF15E3}"/>
              </a:ext>
            </a:extLst>
          </p:cNvPr>
          <p:cNvPicPr>
            <a:picLocks noChangeAspect="1"/>
          </p:cNvPicPr>
          <p:nvPr/>
        </p:nvPicPr>
        <p:blipFill>
          <a:blip r:embed="rId20"/>
          <a:stretch>
            <a:fillRect/>
          </a:stretch>
        </p:blipFill>
        <p:spPr>
          <a:xfrm>
            <a:off x="8782511" y="1097080"/>
            <a:ext cx="3319023" cy="913801"/>
          </a:xfrm>
          <a:prstGeom prst="rect">
            <a:avLst/>
          </a:prstGeom>
        </p:spPr>
      </p:pic>
      <p:sp>
        <p:nvSpPr>
          <p:cNvPr id="25" name="TextBox 24">
            <a:extLst>
              <a:ext uri="{FF2B5EF4-FFF2-40B4-BE49-F238E27FC236}">
                <a16:creationId xmlns:a16="http://schemas.microsoft.com/office/drawing/2014/main" id="{CBC82E81-3522-481C-B168-9775A13F0D1B}"/>
              </a:ext>
            </a:extLst>
          </p:cNvPr>
          <p:cNvSpPr txBox="1"/>
          <p:nvPr/>
        </p:nvSpPr>
        <p:spPr>
          <a:xfrm>
            <a:off x="9935312" y="1940829"/>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1"/>
              </a:rPr>
              <a:t>Hui et al., 2017</a:t>
            </a:r>
            <a:r>
              <a:rPr lang="en-US" dirty="0"/>
              <a:t>)</a:t>
            </a:r>
            <a:endParaRPr lang="en-GB" dirty="0"/>
          </a:p>
        </p:txBody>
      </p:sp>
      <p:pic>
        <p:nvPicPr>
          <p:cNvPr id="7" name="Picture 6">
            <a:extLst>
              <a:ext uri="{FF2B5EF4-FFF2-40B4-BE49-F238E27FC236}">
                <a16:creationId xmlns:a16="http://schemas.microsoft.com/office/drawing/2014/main" id="{9C4F9DD1-1C2D-47EC-BFA8-BFDFDEB49B88}"/>
              </a:ext>
            </a:extLst>
          </p:cNvPr>
          <p:cNvPicPr>
            <a:picLocks noChangeAspect="1"/>
          </p:cNvPicPr>
          <p:nvPr/>
        </p:nvPicPr>
        <p:blipFill>
          <a:blip r:embed="rId22"/>
          <a:stretch>
            <a:fillRect/>
          </a:stretch>
        </p:blipFill>
        <p:spPr>
          <a:xfrm>
            <a:off x="9354875" y="2572917"/>
            <a:ext cx="2595384" cy="505657"/>
          </a:xfrm>
          <a:prstGeom prst="rect">
            <a:avLst/>
          </a:prstGeom>
        </p:spPr>
      </p:pic>
      <p:sp>
        <p:nvSpPr>
          <p:cNvPr id="26" name="TextBox 25">
            <a:extLst>
              <a:ext uri="{FF2B5EF4-FFF2-40B4-BE49-F238E27FC236}">
                <a16:creationId xmlns:a16="http://schemas.microsoft.com/office/drawing/2014/main" id="{25E21EA4-6713-4BE4-A614-CBBD4AD49430}"/>
              </a:ext>
            </a:extLst>
          </p:cNvPr>
          <p:cNvSpPr txBox="1"/>
          <p:nvPr/>
        </p:nvSpPr>
        <p:spPr>
          <a:xfrm>
            <a:off x="10100699" y="3074184"/>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3"/>
              </a:rPr>
              <a:t>Pang et al., 2017</a:t>
            </a:r>
            <a:r>
              <a:rPr lang="en-US" dirty="0"/>
              <a:t>)</a:t>
            </a:r>
            <a:endParaRPr lang="en-GB" dirty="0"/>
          </a:p>
        </p:txBody>
      </p:sp>
      <p:pic>
        <p:nvPicPr>
          <p:cNvPr id="8" name="Picture 7">
            <a:extLst>
              <a:ext uri="{FF2B5EF4-FFF2-40B4-BE49-F238E27FC236}">
                <a16:creationId xmlns:a16="http://schemas.microsoft.com/office/drawing/2014/main" id="{06486FE5-F532-4469-932C-8917B6BCA874}"/>
              </a:ext>
            </a:extLst>
          </p:cNvPr>
          <p:cNvPicPr>
            <a:picLocks noChangeAspect="1"/>
          </p:cNvPicPr>
          <p:nvPr/>
        </p:nvPicPr>
        <p:blipFill>
          <a:blip r:embed="rId24"/>
          <a:stretch>
            <a:fillRect/>
          </a:stretch>
        </p:blipFill>
        <p:spPr>
          <a:xfrm>
            <a:off x="8580704" y="3280620"/>
            <a:ext cx="1786850" cy="738130"/>
          </a:xfrm>
          <a:prstGeom prst="rect">
            <a:avLst/>
          </a:prstGeom>
        </p:spPr>
      </p:pic>
      <p:sp>
        <p:nvSpPr>
          <p:cNvPr id="27" name="TextBox 26">
            <a:extLst>
              <a:ext uri="{FF2B5EF4-FFF2-40B4-BE49-F238E27FC236}">
                <a16:creationId xmlns:a16="http://schemas.microsoft.com/office/drawing/2014/main" id="{74020023-635C-4D51-92A3-F7429F18C40E}"/>
              </a:ext>
            </a:extLst>
          </p:cNvPr>
          <p:cNvSpPr txBox="1"/>
          <p:nvPr/>
        </p:nvSpPr>
        <p:spPr>
          <a:xfrm>
            <a:off x="8922261" y="4025857"/>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5"/>
              </a:rPr>
              <a:t>Jaech et al., 2017</a:t>
            </a:r>
            <a:r>
              <a:rPr lang="en-US" dirty="0"/>
              <a:t>)</a:t>
            </a:r>
            <a:endParaRPr lang="en-GB" dirty="0"/>
          </a:p>
        </p:txBody>
      </p:sp>
      <p:pic>
        <p:nvPicPr>
          <p:cNvPr id="28" name="Picture 27">
            <a:extLst>
              <a:ext uri="{FF2B5EF4-FFF2-40B4-BE49-F238E27FC236}">
                <a16:creationId xmlns:a16="http://schemas.microsoft.com/office/drawing/2014/main" id="{8EDDFF28-BF78-45AF-AC8B-CBB38CA499FC}"/>
              </a:ext>
            </a:extLst>
          </p:cNvPr>
          <p:cNvPicPr>
            <a:picLocks noChangeAspect="1"/>
          </p:cNvPicPr>
          <p:nvPr/>
        </p:nvPicPr>
        <p:blipFill rotWithShape="1">
          <a:blip r:embed="rId26"/>
          <a:srcRect r="699"/>
          <a:stretch/>
        </p:blipFill>
        <p:spPr>
          <a:xfrm>
            <a:off x="10557414" y="3440887"/>
            <a:ext cx="1346115" cy="899166"/>
          </a:xfrm>
          <a:prstGeom prst="rect">
            <a:avLst/>
          </a:prstGeom>
        </p:spPr>
      </p:pic>
      <p:sp>
        <p:nvSpPr>
          <p:cNvPr id="29" name="TextBox 28">
            <a:extLst>
              <a:ext uri="{FF2B5EF4-FFF2-40B4-BE49-F238E27FC236}">
                <a16:creationId xmlns:a16="http://schemas.microsoft.com/office/drawing/2014/main" id="{072216CB-F287-4F35-A8CF-0218EB205FB4}"/>
              </a:ext>
            </a:extLst>
          </p:cNvPr>
          <p:cNvSpPr txBox="1"/>
          <p:nvPr/>
        </p:nvSpPr>
        <p:spPr>
          <a:xfrm>
            <a:off x="10570469" y="4340053"/>
            <a:ext cx="13200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hlinkClick r:id="rId27"/>
              </a:rPr>
              <a:t>(</a:t>
            </a:r>
            <a:r>
              <a:rPr lang="en-US" sz="900" kern="0" dirty="0">
                <a:solidFill>
                  <a:sysClr val="windowText" lastClr="000000"/>
                </a:solidFill>
                <a:hlinkClick r:id="rId27"/>
              </a:rPr>
              <a:t>Dehghani et al., 2017</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572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fltVal val="0"/>
                                          </p:val>
                                        </p:tav>
                                        <p:tav tm="100000">
                                          <p:val>
                                            <p:strVal val="#ppt_w"/>
                                          </p:val>
                                        </p:tav>
                                      </p:tavLst>
                                    </p:anim>
                                    <p:anim calcmode="lin" valueType="num">
                                      <p:cBhvr>
                                        <p:cTn id="8" dur="200" fill="hold"/>
                                        <p:tgtEl>
                                          <p:spTgt spid="11"/>
                                        </p:tgtEl>
                                        <p:attrNameLst>
                                          <p:attrName>ppt_h</p:attrName>
                                        </p:attrNameLst>
                                      </p:cBhvr>
                                      <p:tavLst>
                                        <p:tav tm="0">
                                          <p:val>
                                            <p:fltVal val="0"/>
                                          </p:val>
                                        </p:tav>
                                        <p:tav tm="100000">
                                          <p:val>
                                            <p:strVal val="#ppt_h"/>
                                          </p:val>
                                        </p:tav>
                                      </p:tavLst>
                                    </p:anim>
                                    <p:animEffect transition="in" filter="fade">
                                      <p:cBhvr>
                                        <p:cTn id="9" dur="2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 fill="hold"/>
                                        <p:tgtEl>
                                          <p:spTgt spid="12"/>
                                        </p:tgtEl>
                                        <p:attrNameLst>
                                          <p:attrName>ppt_w</p:attrName>
                                        </p:attrNameLst>
                                      </p:cBhvr>
                                      <p:tavLst>
                                        <p:tav tm="0">
                                          <p:val>
                                            <p:fltVal val="0"/>
                                          </p:val>
                                        </p:tav>
                                        <p:tav tm="100000">
                                          <p:val>
                                            <p:strVal val="#ppt_w"/>
                                          </p:val>
                                        </p:tav>
                                      </p:tavLst>
                                    </p:anim>
                                    <p:anim calcmode="lin" valueType="num">
                                      <p:cBhvr>
                                        <p:cTn id="13" dur="200" fill="hold"/>
                                        <p:tgtEl>
                                          <p:spTgt spid="12"/>
                                        </p:tgtEl>
                                        <p:attrNameLst>
                                          <p:attrName>ppt_h</p:attrName>
                                        </p:attrNameLst>
                                      </p:cBhvr>
                                      <p:tavLst>
                                        <p:tav tm="0">
                                          <p:val>
                                            <p:fltVal val="0"/>
                                          </p:val>
                                        </p:tav>
                                        <p:tav tm="100000">
                                          <p:val>
                                            <p:strVal val="#ppt_h"/>
                                          </p:val>
                                        </p:tav>
                                      </p:tavLst>
                                    </p:anim>
                                    <p:animEffect transition="in" filter="fade">
                                      <p:cBhvr>
                                        <p:cTn id="14" dur="200"/>
                                        <p:tgtEl>
                                          <p:spTgt spid="12"/>
                                        </p:tgtEl>
                                      </p:cBhvr>
                                    </p:animEffect>
                                  </p:childTnLst>
                                </p:cTn>
                              </p:par>
                            </p:childTnLst>
                          </p:cTn>
                        </p:par>
                        <p:par>
                          <p:cTn id="15" fill="hold">
                            <p:stCondLst>
                              <p:cond delay="2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 fill="hold"/>
                                        <p:tgtEl>
                                          <p:spTgt spid="17"/>
                                        </p:tgtEl>
                                        <p:attrNameLst>
                                          <p:attrName>ppt_w</p:attrName>
                                        </p:attrNameLst>
                                      </p:cBhvr>
                                      <p:tavLst>
                                        <p:tav tm="0">
                                          <p:val>
                                            <p:fltVal val="0"/>
                                          </p:val>
                                        </p:tav>
                                        <p:tav tm="100000">
                                          <p:val>
                                            <p:strVal val="#ppt_w"/>
                                          </p:val>
                                        </p:tav>
                                      </p:tavLst>
                                    </p:anim>
                                    <p:anim calcmode="lin" valueType="num">
                                      <p:cBhvr>
                                        <p:cTn id="19" dur="200" fill="hold"/>
                                        <p:tgtEl>
                                          <p:spTgt spid="17"/>
                                        </p:tgtEl>
                                        <p:attrNameLst>
                                          <p:attrName>ppt_h</p:attrName>
                                        </p:attrNameLst>
                                      </p:cBhvr>
                                      <p:tavLst>
                                        <p:tav tm="0">
                                          <p:val>
                                            <p:fltVal val="0"/>
                                          </p:val>
                                        </p:tav>
                                        <p:tav tm="100000">
                                          <p:val>
                                            <p:strVal val="#ppt_h"/>
                                          </p:val>
                                        </p:tav>
                                      </p:tavLst>
                                    </p:anim>
                                    <p:animEffect transition="in" filter="fade">
                                      <p:cBhvr>
                                        <p:cTn id="20" dur="2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200" fill="hold"/>
                                        <p:tgtEl>
                                          <p:spTgt spid="18"/>
                                        </p:tgtEl>
                                        <p:attrNameLst>
                                          <p:attrName>ppt_w</p:attrName>
                                        </p:attrNameLst>
                                      </p:cBhvr>
                                      <p:tavLst>
                                        <p:tav tm="0">
                                          <p:val>
                                            <p:fltVal val="0"/>
                                          </p:val>
                                        </p:tav>
                                        <p:tav tm="100000">
                                          <p:val>
                                            <p:strVal val="#ppt_w"/>
                                          </p:val>
                                        </p:tav>
                                      </p:tavLst>
                                    </p:anim>
                                    <p:anim calcmode="lin" valueType="num">
                                      <p:cBhvr>
                                        <p:cTn id="24" dur="200" fill="hold"/>
                                        <p:tgtEl>
                                          <p:spTgt spid="18"/>
                                        </p:tgtEl>
                                        <p:attrNameLst>
                                          <p:attrName>ppt_h</p:attrName>
                                        </p:attrNameLst>
                                      </p:cBhvr>
                                      <p:tavLst>
                                        <p:tav tm="0">
                                          <p:val>
                                            <p:fltVal val="0"/>
                                          </p:val>
                                        </p:tav>
                                        <p:tav tm="100000">
                                          <p:val>
                                            <p:strVal val="#ppt_h"/>
                                          </p:val>
                                        </p:tav>
                                      </p:tavLst>
                                    </p:anim>
                                    <p:animEffect transition="in" filter="fade">
                                      <p:cBhvr>
                                        <p:cTn id="25" dur="200"/>
                                        <p:tgtEl>
                                          <p:spTgt spid="18"/>
                                        </p:tgtEl>
                                      </p:cBhvr>
                                    </p:animEffect>
                                  </p:childTnLst>
                                </p:cTn>
                              </p:par>
                            </p:childTnLst>
                          </p:cTn>
                        </p:par>
                        <p:par>
                          <p:cTn id="26" fill="hold">
                            <p:stCondLst>
                              <p:cond delay="4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00" fill="hold"/>
                                        <p:tgtEl>
                                          <p:spTgt spid="24"/>
                                        </p:tgtEl>
                                        <p:attrNameLst>
                                          <p:attrName>ppt_w</p:attrName>
                                        </p:attrNameLst>
                                      </p:cBhvr>
                                      <p:tavLst>
                                        <p:tav tm="0">
                                          <p:val>
                                            <p:fltVal val="0"/>
                                          </p:val>
                                        </p:tav>
                                        <p:tav tm="100000">
                                          <p:val>
                                            <p:strVal val="#ppt_w"/>
                                          </p:val>
                                        </p:tav>
                                      </p:tavLst>
                                    </p:anim>
                                    <p:anim calcmode="lin" valueType="num">
                                      <p:cBhvr>
                                        <p:cTn id="35" dur="200" fill="hold"/>
                                        <p:tgtEl>
                                          <p:spTgt spid="24"/>
                                        </p:tgtEl>
                                        <p:attrNameLst>
                                          <p:attrName>ppt_h</p:attrName>
                                        </p:attrNameLst>
                                      </p:cBhvr>
                                      <p:tavLst>
                                        <p:tav tm="0">
                                          <p:val>
                                            <p:fltVal val="0"/>
                                          </p:val>
                                        </p:tav>
                                        <p:tav tm="100000">
                                          <p:val>
                                            <p:strVal val="#ppt_h"/>
                                          </p:val>
                                        </p:tav>
                                      </p:tavLst>
                                    </p:anim>
                                    <p:animEffect transition="in" filter="fade">
                                      <p:cBhvr>
                                        <p:cTn id="36" dur="200"/>
                                        <p:tgtEl>
                                          <p:spTgt spid="24"/>
                                        </p:tgtEl>
                                      </p:cBhvr>
                                    </p:animEffect>
                                  </p:childTnLst>
                                </p:cTn>
                              </p:par>
                            </p:childTnLst>
                          </p:cTn>
                        </p:par>
                        <p:par>
                          <p:cTn id="37" fill="hold">
                            <p:stCondLst>
                              <p:cond delay="600"/>
                            </p:stCondLst>
                            <p:childTnLst>
                              <p:par>
                                <p:cTn id="38" presetID="53" presetClass="entr" presetSubtype="1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 fill="hold"/>
                                        <p:tgtEl>
                                          <p:spTgt spid="9"/>
                                        </p:tgtEl>
                                        <p:attrNameLst>
                                          <p:attrName>ppt_w</p:attrName>
                                        </p:attrNameLst>
                                      </p:cBhvr>
                                      <p:tavLst>
                                        <p:tav tm="0">
                                          <p:val>
                                            <p:fltVal val="0"/>
                                          </p:val>
                                        </p:tav>
                                        <p:tav tm="100000">
                                          <p:val>
                                            <p:strVal val="#ppt_w"/>
                                          </p:val>
                                        </p:tav>
                                      </p:tavLst>
                                    </p:anim>
                                    <p:anim calcmode="lin" valueType="num">
                                      <p:cBhvr>
                                        <p:cTn id="41" dur="200" fill="hold"/>
                                        <p:tgtEl>
                                          <p:spTgt spid="9"/>
                                        </p:tgtEl>
                                        <p:attrNameLst>
                                          <p:attrName>ppt_h</p:attrName>
                                        </p:attrNameLst>
                                      </p:cBhvr>
                                      <p:tavLst>
                                        <p:tav tm="0">
                                          <p:val>
                                            <p:fltVal val="0"/>
                                          </p:val>
                                        </p:tav>
                                        <p:tav tm="100000">
                                          <p:val>
                                            <p:strVal val="#ppt_h"/>
                                          </p:val>
                                        </p:tav>
                                      </p:tavLst>
                                    </p:anim>
                                    <p:animEffect transition="in" filter="fade">
                                      <p:cBhvr>
                                        <p:cTn id="42" dur="2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animEffect transition="in" filter="fade">
                                      <p:cBhvr>
                                        <p:cTn id="47" dur="200"/>
                                        <p:tgtEl>
                                          <p:spTgt spid="10"/>
                                        </p:tgtEl>
                                      </p:cBhvr>
                                    </p:animEffect>
                                  </p:childTnLst>
                                </p:cTn>
                              </p:par>
                            </p:childTnLst>
                          </p:cTn>
                        </p:par>
                        <p:par>
                          <p:cTn id="48" fill="hold">
                            <p:stCondLst>
                              <p:cond delay="8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Effect transition="in" filter="fade">
                                      <p:cBhvr>
                                        <p:cTn id="53" dur="200"/>
                                        <p:tgtEl>
                                          <p:spTgt spid="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200" fill="hold"/>
                                        <p:tgtEl>
                                          <p:spTgt spid="25"/>
                                        </p:tgtEl>
                                        <p:attrNameLst>
                                          <p:attrName>ppt_w</p:attrName>
                                        </p:attrNameLst>
                                      </p:cBhvr>
                                      <p:tavLst>
                                        <p:tav tm="0">
                                          <p:val>
                                            <p:fltVal val="0"/>
                                          </p:val>
                                        </p:tav>
                                        <p:tav tm="100000">
                                          <p:val>
                                            <p:strVal val="#ppt_w"/>
                                          </p:val>
                                        </p:tav>
                                      </p:tavLst>
                                    </p:anim>
                                    <p:anim calcmode="lin" valueType="num">
                                      <p:cBhvr>
                                        <p:cTn id="57" dur="200" fill="hold"/>
                                        <p:tgtEl>
                                          <p:spTgt spid="25"/>
                                        </p:tgtEl>
                                        <p:attrNameLst>
                                          <p:attrName>ppt_h</p:attrName>
                                        </p:attrNameLst>
                                      </p:cBhvr>
                                      <p:tavLst>
                                        <p:tav tm="0">
                                          <p:val>
                                            <p:fltVal val="0"/>
                                          </p:val>
                                        </p:tav>
                                        <p:tav tm="100000">
                                          <p:val>
                                            <p:strVal val="#ppt_h"/>
                                          </p:val>
                                        </p:tav>
                                      </p:tavLst>
                                    </p:anim>
                                    <p:animEffect transition="in" filter="fade">
                                      <p:cBhvr>
                                        <p:cTn id="58" dur="200"/>
                                        <p:tgtEl>
                                          <p:spTgt spid="25"/>
                                        </p:tgtEl>
                                      </p:cBhvr>
                                    </p:animEffect>
                                  </p:childTnLst>
                                </p:cTn>
                              </p:par>
                            </p:childTnLst>
                          </p:cTn>
                        </p:par>
                        <p:par>
                          <p:cTn id="59" fill="hold">
                            <p:stCondLst>
                              <p:cond delay="1000"/>
                            </p:stCondLst>
                            <p:childTnLst>
                              <p:par>
                                <p:cTn id="60" presetID="53" presetClass="entr" presetSubtype="16"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200" fill="hold"/>
                                        <p:tgtEl>
                                          <p:spTgt spid="15"/>
                                        </p:tgtEl>
                                        <p:attrNameLst>
                                          <p:attrName>ppt_w</p:attrName>
                                        </p:attrNameLst>
                                      </p:cBhvr>
                                      <p:tavLst>
                                        <p:tav tm="0">
                                          <p:val>
                                            <p:fltVal val="0"/>
                                          </p:val>
                                        </p:tav>
                                        <p:tav tm="100000">
                                          <p:val>
                                            <p:strVal val="#ppt_w"/>
                                          </p:val>
                                        </p:tav>
                                      </p:tavLst>
                                    </p:anim>
                                    <p:anim calcmode="lin" valueType="num">
                                      <p:cBhvr>
                                        <p:cTn id="63" dur="200" fill="hold"/>
                                        <p:tgtEl>
                                          <p:spTgt spid="15"/>
                                        </p:tgtEl>
                                        <p:attrNameLst>
                                          <p:attrName>ppt_h</p:attrName>
                                        </p:attrNameLst>
                                      </p:cBhvr>
                                      <p:tavLst>
                                        <p:tav tm="0">
                                          <p:val>
                                            <p:fltVal val="0"/>
                                          </p:val>
                                        </p:tav>
                                        <p:tav tm="100000">
                                          <p:val>
                                            <p:strVal val="#ppt_h"/>
                                          </p:val>
                                        </p:tav>
                                      </p:tavLst>
                                    </p:anim>
                                    <p:animEffect transition="in" filter="fade">
                                      <p:cBhvr>
                                        <p:cTn id="64" dur="2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00" fill="hold"/>
                                        <p:tgtEl>
                                          <p:spTgt spid="16"/>
                                        </p:tgtEl>
                                        <p:attrNameLst>
                                          <p:attrName>ppt_w</p:attrName>
                                        </p:attrNameLst>
                                      </p:cBhvr>
                                      <p:tavLst>
                                        <p:tav tm="0">
                                          <p:val>
                                            <p:fltVal val="0"/>
                                          </p:val>
                                        </p:tav>
                                        <p:tav tm="100000">
                                          <p:val>
                                            <p:strVal val="#ppt_w"/>
                                          </p:val>
                                        </p:tav>
                                      </p:tavLst>
                                    </p:anim>
                                    <p:anim calcmode="lin" valueType="num">
                                      <p:cBhvr>
                                        <p:cTn id="68" dur="200" fill="hold"/>
                                        <p:tgtEl>
                                          <p:spTgt spid="16"/>
                                        </p:tgtEl>
                                        <p:attrNameLst>
                                          <p:attrName>ppt_h</p:attrName>
                                        </p:attrNameLst>
                                      </p:cBhvr>
                                      <p:tavLst>
                                        <p:tav tm="0">
                                          <p:val>
                                            <p:fltVal val="0"/>
                                          </p:val>
                                        </p:tav>
                                        <p:tav tm="100000">
                                          <p:val>
                                            <p:strVal val="#ppt_h"/>
                                          </p:val>
                                        </p:tav>
                                      </p:tavLst>
                                    </p:anim>
                                    <p:animEffect transition="in" filter="fade">
                                      <p:cBhvr>
                                        <p:cTn id="69" dur="200"/>
                                        <p:tgtEl>
                                          <p:spTgt spid="16"/>
                                        </p:tgtEl>
                                      </p:cBhvr>
                                    </p:animEffect>
                                  </p:childTnLst>
                                </p:cTn>
                              </p:par>
                            </p:childTnLst>
                          </p:cTn>
                        </p:par>
                        <p:par>
                          <p:cTn id="70" fill="hold">
                            <p:stCondLst>
                              <p:cond delay="1200"/>
                            </p:stCondLst>
                            <p:childTnLst>
                              <p:par>
                                <p:cTn id="71" presetID="53" presetClass="entr" presetSubtype="16"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200" fill="hold"/>
                                        <p:tgtEl>
                                          <p:spTgt spid="4"/>
                                        </p:tgtEl>
                                        <p:attrNameLst>
                                          <p:attrName>ppt_w</p:attrName>
                                        </p:attrNameLst>
                                      </p:cBhvr>
                                      <p:tavLst>
                                        <p:tav tm="0">
                                          <p:val>
                                            <p:fltVal val="0"/>
                                          </p:val>
                                        </p:tav>
                                        <p:tav tm="100000">
                                          <p:val>
                                            <p:strVal val="#ppt_w"/>
                                          </p:val>
                                        </p:tav>
                                      </p:tavLst>
                                    </p:anim>
                                    <p:anim calcmode="lin" valueType="num">
                                      <p:cBhvr>
                                        <p:cTn id="74" dur="200" fill="hold"/>
                                        <p:tgtEl>
                                          <p:spTgt spid="4"/>
                                        </p:tgtEl>
                                        <p:attrNameLst>
                                          <p:attrName>ppt_h</p:attrName>
                                        </p:attrNameLst>
                                      </p:cBhvr>
                                      <p:tavLst>
                                        <p:tav tm="0">
                                          <p:val>
                                            <p:fltVal val="0"/>
                                          </p:val>
                                        </p:tav>
                                        <p:tav tm="100000">
                                          <p:val>
                                            <p:strVal val="#ppt_h"/>
                                          </p:val>
                                        </p:tav>
                                      </p:tavLst>
                                    </p:anim>
                                    <p:animEffect transition="in" filter="fade">
                                      <p:cBhvr>
                                        <p:cTn id="75" dur="200"/>
                                        <p:tgtEl>
                                          <p:spTgt spid="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200" fill="hold"/>
                                        <p:tgtEl>
                                          <p:spTgt spid="21"/>
                                        </p:tgtEl>
                                        <p:attrNameLst>
                                          <p:attrName>ppt_w</p:attrName>
                                        </p:attrNameLst>
                                      </p:cBhvr>
                                      <p:tavLst>
                                        <p:tav tm="0">
                                          <p:val>
                                            <p:fltVal val="0"/>
                                          </p:val>
                                        </p:tav>
                                        <p:tav tm="100000">
                                          <p:val>
                                            <p:strVal val="#ppt_w"/>
                                          </p:val>
                                        </p:tav>
                                      </p:tavLst>
                                    </p:anim>
                                    <p:anim calcmode="lin" valueType="num">
                                      <p:cBhvr>
                                        <p:cTn id="79" dur="200" fill="hold"/>
                                        <p:tgtEl>
                                          <p:spTgt spid="21"/>
                                        </p:tgtEl>
                                        <p:attrNameLst>
                                          <p:attrName>ppt_h</p:attrName>
                                        </p:attrNameLst>
                                      </p:cBhvr>
                                      <p:tavLst>
                                        <p:tav tm="0">
                                          <p:val>
                                            <p:fltVal val="0"/>
                                          </p:val>
                                        </p:tav>
                                        <p:tav tm="100000">
                                          <p:val>
                                            <p:strVal val="#ppt_h"/>
                                          </p:val>
                                        </p:tav>
                                      </p:tavLst>
                                    </p:anim>
                                    <p:animEffect transition="in" filter="fade">
                                      <p:cBhvr>
                                        <p:cTn id="80" dur="200"/>
                                        <p:tgtEl>
                                          <p:spTgt spid="21"/>
                                        </p:tgtEl>
                                      </p:cBhvr>
                                    </p:animEffect>
                                  </p:childTnLst>
                                </p:cTn>
                              </p:par>
                            </p:childTnLst>
                          </p:cTn>
                        </p:par>
                        <p:par>
                          <p:cTn id="81" fill="hold">
                            <p:stCondLst>
                              <p:cond delay="1400"/>
                            </p:stCondLst>
                            <p:childTnLst>
                              <p:par>
                                <p:cTn id="82" presetID="53" presetClass="entr" presetSubtype="16"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cBhvr>
                                        <p:cTn id="84" dur="200" fill="hold"/>
                                        <p:tgtEl>
                                          <p:spTgt spid="2"/>
                                        </p:tgtEl>
                                        <p:attrNameLst>
                                          <p:attrName>ppt_w</p:attrName>
                                        </p:attrNameLst>
                                      </p:cBhvr>
                                      <p:tavLst>
                                        <p:tav tm="0">
                                          <p:val>
                                            <p:fltVal val="0"/>
                                          </p:val>
                                        </p:tav>
                                        <p:tav tm="100000">
                                          <p:val>
                                            <p:strVal val="#ppt_w"/>
                                          </p:val>
                                        </p:tav>
                                      </p:tavLst>
                                    </p:anim>
                                    <p:anim calcmode="lin" valueType="num">
                                      <p:cBhvr>
                                        <p:cTn id="85" dur="200" fill="hold"/>
                                        <p:tgtEl>
                                          <p:spTgt spid="2"/>
                                        </p:tgtEl>
                                        <p:attrNameLst>
                                          <p:attrName>ppt_h</p:attrName>
                                        </p:attrNameLst>
                                      </p:cBhvr>
                                      <p:tavLst>
                                        <p:tav tm="0">
                                          <p:val>
                                            <p:fltVal val="0"/>
                                          </p:val>
                                        </p:tav>
                                        <p:tav tm="100000">
                                          <p:val>
                                            <p:strVal val="#ppt_h"/>
                                          </p:val>
                                        </p:tav>
                                      </p:tavLst>
                                    </p:anim>
                                    <p:animEffect transition="in" filter="fade">
                                      <p:cBhvr>
                                        <p:cTn id="86" dur="200"/>
                                        <p:tgtEl>
                                          <p:spTgt spid="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200" fill="hold"/>
                                        <p:tgtEl>
                                          <p:spTgt spid="23"/>
                                        </p:tgtEl>
                                        <p:attrNameLst>
                                          <p:attrName>ppt_w</p:attrName>
                                        </p:attrNameLst>
                                      </p:cBhvr>
                                      <p:tavLst>
                                        <p:tav tm="0">
                                          <p:val>
                                            <p:fltVal val="0"/>
                                          </p:val>
                                        </p:tav>
                                        <p:tav tm="100000">
                                          <p:val>
                                            <p:strVal val="#ppt_w"/>
                                          </p:val>
                                        </p:tav>
                                      </p:tavLst>
                                    </p:anim>
                                    <p:anim calcmode="lin" valueType="num">
                                      <p:cBhvr>
                                        <p:cTn id="90" dur="200" fill="hold"/>
                                        <p:tgtEl>
                                          <p:spTgt spid="23"/>
                                        </p:tgtEl>
                                        <p:attrNameLst>
                                          <p:attrName>ppt_h</p:attrName>
                                        </p:attrNameLst>
                                      </p:cBhvr>
                                      <p:tavLst>
                                        <p:tav tm="0">
                                          <p:val>
                                            <p:fltVal val="0"/>
                                          </p:val>
                                        </p:tav>
                                        <p:tav tm="100000">
                                          <p:val>
                                            <p:strVal val="#ppt_h"/>
                                          </p:val>
                                        </p:tav>
                                      </p:tavLst>
                                    </p:anim>
                                    <p:animEffect transition="in" filter="fade">
                                      <p:cBhvr>
                                        <p:cTn id="91" dur="200"/>
                                        <p:tgtEl>
                                          <p:spTgt spid="23"/>
                                        </p:tgtEl>
                                      </p:cBhvr>
                                    </p:animEffect>
                                  </p:childTnLst>
                                </p:cTn>
                              </p:par>
                            </p:childTnLst>
                          </p:cTn>
                        </p:par>
                        <p:par>
                          <p:cTn id="92" fill="hold">
                            <p:stCondLst>
                              <p:cond delay="1600"/>
                            </p:stCondLst>
                            <p:childTnLst>
                              <p:par>
                                <p:cTn id="93" presetID="5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200" fill="hold"/>
                                        <p:tgtEl>
                                          <p:spTgt spid="28"/>
                                        </p:tgtEl>
                                        <p:attrNameLst>
                                          <p:attrName>ppt_w</p:attrName>
                                        </p:attrNameLst>
                                      </p:cBhvr>
                                      <p:tavLst>
                                        <p:tav tm="0">
                                          <p:val>
                                            <p:fltVal val="0"/>
                                          </p:val>
                                        </p:tav>
                                        <p:tav tm="100000">
                                          <p:val>
                                            <p:strVal val="#ppt_w"/>
                                          </p:val>
                                        </p:tav>
                                      </p:tavLst>
                                    </p:anim>
                                    <p:anim calcmode="lin" valueType="num">
                                      <p:cBhvr>
                                        <p:cTn id="96" dur="200" fill="hold"/>
                                        <p:tgtEl>
                                          <p:spTgt spid="28"/>
                                        </p:tgtEl>
                                        <p:attrNameLst>
                                          <p:attrName>ppt_h</p:attrName>
                                        </p:attrNameLst>
                                      </p:cBhvr>
                                      <p:tavLst>
                                        <p:tav tm="0">
                                          <p:val>
                                            <p:fltVal val="0"/>
                                          </p:val>
                                        </p:tav>
                                        <p:tav tm="100000">
                                          <p:val>
                                            <p:strVal val="#ppt_h"/>
                                          </p:val>
                                        </p:tav>
                                      </p:tavLst>
                                    </p:anim>
                                    <p:animEffect transition="in" filter="fade">
                                      <p:cBhvr>
                                        <p:cTn id="97" dur="200"/>
                                        <p:tgtEl>
                                          <p:spTgt spid="2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200" fill="hold"/>
                                        <p:tgtEl>
                                          <p:spTgt spid="29"/>
                                        </p:tgtEl>
                                        <p:attrNameLst>
                                          <p:attrName>ppt_w</p:attrName>
                                        </p:attrNameLst>
                                      </p:cBhvr>
                                      <p:tavLst>
                                        <p:tav tm="0">
                                          <p:val>
                                            <p:fltVal val="0"/>
                                          </p:val>
                                        </p:tav>
                                        <p:tav tm="100000">
                                          <p:val>
                                            <p:strVal val="#ppt_w"/>
                                          </p:val>
                                        </p:tav>
                                      </p:tavLst>
                                    </p:anim>
                                    <p:anim calcmode="lin" valueType="num">
                                      <p:cBhvr>
                                        <p:cTn id="101" dur="200" fill="hold"/>
                                        <p:tgtEl>
                                          <p:spTgt spid="29"/>
                                        </p:tgtEl>
                                        <p:attrNameLst>
                                          <p:attrName>ppt_h</p:attrName>
                                        </p:attrNameLst>
                                      </p:cBhvr>
                                      <p:tavLst>
                                        <p:tav tm="0">
                                          <p:val>
                                            <p:fltVal val="0"/>
                                          </p:val>
                                        </p:tav>
                                        <p:tav tm="100000">
                                          <p:val>
                                            <p:strVal val="#ppt_h"/>
                                          </p:val>
                                        </p:tav>
                                      </p:tavLst>
                                    </p:anim>
                                    <p:animEffect transition="in" filter="fade">
                                      <p:cBhvr>
                                        <p:cTn id="102" dur="200"/>
                                        <p:tgtEl>
                                          <p:spTgt spid="29"/>
                                        </p:tgtEl>
                                      </p:cBhvr>
                                    </p:animEffect>
                                  </p:childTnLst>
                                </p:cTn>
                              </p:par>
                            </p:childTnLst>
                          </p:cTn>
                        </p:par>
                        <p:par>
                          <p:cTn id="103" fill="hold">
                            <p:stCondLst>
                              <p:cond delay="1800"/>
                            </p:stCondLst>
                            <p:childTnLst>
                              <p:par>
                                <p:cTn id="104" presetID="53" presetClass="entr" presetSubtype="16" fill="hold" grpId="0" nodeType="afterEffect">
                                  <p:stCondLst>
                                    <p:cond delay="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200" fill="hold"/>
                                        <p:tgtEl>
                                          <p:spTgt spid="14"/>
                                        </p:tgtEl>
                                        <p:attrNameLst>
                                          <p:attrName>ppt_w</p:attrName>
                                        </p:attrNameLst>
                                      </p:cBhvr>
                                      <p:tavLst>
                                        <p:tav tm="0">
                                          <p:val>
                                            <p:fltVal val="0"/>
                                          </p:val>
                                        </p:tav>
                                        <p:tav tm="100000">
                                          <p:val>
                                            <p:strVal val="#ppt_w"/>
                                          </p:val>
                                        </p:tav>
                                      </p:tavLst>
                                    </p:anim>
                                    <p:anim calcmode="lin" valueType="num">
                                      <p:cBhvr>
                                        <p:cTn id="107" dur="200" fill="hold"/>
                                        <p:tgtEl>
                                          <p:spTgt spid="14"/>
                                        </p:tgtEl>
                                        <p:attrNameLst>
                                          <p:attrName>ppt_h</p:attrName>
                                        </p:attrNameLst>
                                      </p:cBhvr>
                                      <p:tavLst>
                                        <p:tav tm="0">
                                          <p:val>
                                            <p:fltVal val="0"/>
                                          </p:val>
                                        </p:tav>
                                        <p:tav tm="100000">
                                          <p:val>
                                            <p:strVal val="#ppt_h"/>
                                          </p:val>
                                        </p:tav>
                                      </p:tavLst>
                                    </p:anim>
                                    <p:animEffect transition="in" filter="fade">
                                      <p:cBhvr>
                                        <p:cTn id="108" dur="200"/>
                                        <p:tgtEl>
                                          <p:spTgt spid="14"/>
                                        </p:tgtEl>
                                      </p:cBhvr>
                                    </p:animEffect>
                                  </p:childTnLst>
                                </p:cTn>
                              </p:par>
                              <p:par>
                                <p:cTn id="109" presetID="53" presetClass="entr" presetSubtype="16"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200" fill="hold"/>
                                        <p:tgtEl>
                                          <p:spTgt spid="13"/>
                                        </p:tgtEl>
                                        <p:attrNameLst>
                                          <p:attrName>ppt_w</p:attrName>
                                        </p:attrNameLst>
                                      </p:cBhvr>
                                      <p:tavLst>
                                        <p:tav tm="0">
                                          <p:val>
                                            <p:fltVal val="0"/>
                                          </p:val>
                                        </p:tav>
                                        <p:tav tm="100000">
                                          <p:val>
                                            <p:strVal val="#ppt_w"/>
                                          </p:val>
                                        </p:tav>
                                      </p:tavLst>
                                    </p:anim>
                                    <p:anim calcmode="lin" valueType="num">
                                      <p:cBhvr>
                                        <p:cTn id="112" dur="200" fill="hold"/>
                                        <p:tgtEl>
                                          <p:spTgt spid="13"/>
                                        </p:tgtEl>
                                        <p:attrNameLst>
                                          <p:attrName>ppt_h</p:attrName>
                                        </p:attrNameLst>
                                      </p:cBhvr>
                                      <p:tavLst>
                                        <p:tav tm="0">
                                          <p:val>
                                            <p:fltVal val="0"/>
                                          </p:val>
                                        </p:tav>
                                        <p:tav tm="100000">
                                          <p:val>
                                            <p:strVal val="#ppt_h"/>
                                          </p:val>
                                        </p:tav>
                                      </p:tavLst>
                                    </p:anim>
                                    <p:animEffect transition="in" filter="fade">
                                      <p:cBhvr>
                                        <p:cTn id="113" dur="200"/>
                                        <p:tgtEl>
                                          <p:spTgt spid="13"/>
                                        </p:tgtEl>
                                      </p:cBhvr>
                                    </p:animEffect>
                                  </p:childTnLst>
                                </p:cTn>
                              </p:par>
                            </p:childTnLst>
                          </p:cTn>
                        </p:par>
                        <p:par>
                          <p:cTn id="114" fill="hold">
                            <p:stCondLst>
                              <p:cond delay="2000"/>
                            </p:stCondLst>
                            <p:childTnLst>
                              <p:par>
                                <p:cTn id="115" presetID="53" presetClass="entr" presetSubtype="16" fill="hold"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p:cTn id="117" dur="200" fill="hold"/>
                                        <p:tgtEl>
                                          <p:spTgt spid="7"/>
                                        </p:tgtEl>
                                        <p:attrNameLst>
                                          <p:attrName>ppt_w</p:attrName>
                                        </p:attrNameLst>
                                      </p:cBhvr>
                                      <p:tavLst>
                                        <p:tav tm="0">
                                          <p:val>
                                            <p:fltVal val="0"/>
                                          </p:val>
                                        </p:tav>
                                        <p:tav tm="100000">
                                          <p:val>
                                            <p:strVal val="#ppt_w"/>
                                          </p:val>
                                        </p:tav>
                                      </p:tavLst>
                                    </p:anim>
                                    <p:anim calcmode="lin" valueType="num">
                                      <p:cBhvr>
                                        <p:cTn id="118" dur="200" fill="hold"/>
                                        <p:tgtEl>
                                          <p:spTgt spid="7"/>
                                        </p:tgtEl>
                                        <p:attrNameLst>
                                          <p:attrName>ppt_h</p:attrName>
                                        </p:attrNameLst>
                                      </p:cBhvr>
                                      <p:tavLst>
                                        <p:tav tm="0">
                                          <p:val>
                                            <p:fltVal val="0"/>
                                          </p:val>
                                        </p:tav>
                                        <p:tav tm="100000">
                                          <p:val>
                                            <p:strVal val="#ppt_h"/>
                                          </p:val>
                                        </p:tav>
                                      </p:tavLst>
                                    </p:anim>
                                    <p:animEffect transition="in" filter="fade">
                                      <p:cBhvr>
                                        <p:cTn id="119" dur="200"/>
                                        <p:tgtEl>
                                          <p:spTgt spid="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200" fill="hold"/>
                                        <p:tgtEl>
                                          <p:spTgt spid="26"/>
                                        </p:tgtEl>
                                        <p:attrNameLst>
                                          <p:attrName>ppt_w</p:attrName>
                                        </p:attrNameLst>
                                      </p:cBhvr>
                                      <p:tavLst>
                                        <p:tav tm="0">
                                          <p:val>
                                            <p:fltVal val="0"/>
                                          </p:val>
                                        </p:tav>
                                        <p:tav tm="100000">
                                          <p:val>
                                            <p:strVal val="#ppt_w"/>
                                          </p:val>
                                        </p:tav>
                                      </p:tavLst>
                                    </p:anim>
                                    <p:anim calcmode="lin" valueType="num">
                                      <p:cBhvr>
                                        <p:cTn id="123" dur="200" fill="hold"/>
                                        <p:tgtEl>
                                          <p:spTgt spid="26"/>
                                        </p:tgtEl>
                                        <p:attrNameLst>
                                          <p:attrName>ppt_h</p:attrName>
                                        </p:attrNameLst>
                                      </p:cBhvr>
                                      <p:tavLst>
                                        <p:tav tm="0">
                                          <p:val>
                                            <p:fltVal val="0"/>
                                          </p:val>
                                        </p:tav>
                                        <p:tav tm="100000">
                                          <p:val>
                                            <p:strVal val="#ppt_h"/>
                                          </p:val>
                                        </p:tav>
                                      </p:tavLst>
                                    </p:anim>
                                    <p:animEffect transition="in" filter="fade">
                                      <p:cBhvr>
                                        <p:cTn id="124" dur="200"/>
                                        <p:tgtEl>
                                          <p:spTgt spid="26"/>
                                        </p:tgtEl>
                                      </p:cBhvr>
                                    </p:animEffect>
                                  </p:childTnLst>
                                </p:cTn>
                              </p:par>
                            </p:childTnLst>
                          </p:cTn>
                        </p:par>
                        <p:par>
                          <p:cTn id="125" fill="hold">
                            <p:stCondLst>
                              <p:cond delay="2200"/>
                            </p:stCondLst>
                            <p:childTnLst>
                              <p:par>
                                <p:cTn id="126" presetID="53" presetClass="entr" presetSubtype="16"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200" fill="hold"/>
                                        <p:tgtEl>
                                          <p:spTgt spid="3"/>
                                        </p:tgtEl>
                                        <p:attrNameLst>
                                          <p:attrName>ppt_w</p:attrName>
                                        </p:attrNameLst>
                                      </p:cBhvr>
                                      <p:tavLst>
                                        <p:tav tm="0">
                                          <p:val>
                                            <p:fltVal val="0"/>
                                          </p:val>
                                        </p:tav>
                                        <p:tav tm="100000">
                                          <p:val>
                                            <p:strVal val="#ppt_w"/>
                                          </p:val>
                                        </p:tav>
                                      </p:tavLst>
                                    </p:anim>
                                    <p:anim calcmode="lin" valueType="num">
                                      <p:cBhvr>
                                        <p:cTn id="129" dur="200" fill="hold"/>
                                        <p:tgtEl>
                                          <p:spTgt spid="3"/>
                                        </p:tgtEl>
                                        <p:attrNameLst>
                                          <p:attrName>ppt_h</p:attrName>
                                        </p:attrNameLst>
                                      </p:cBhvr>
                                      <p:tavLst>
                                        <p:tav tm="0">
                                          <p:val>
                                            <p:fltVal val="0"/>
                                          </p:val>
                                        </p:tav>
                                        <p:tav tm="100000">
                                          <p:val>
                                            <p:strVal val="#ppt_h"/>
                                          </p:val>
                                        </p:tav>
                                      </p:tavLst>
                                    </p:anim>
                                    <p:animEffect transition="in" filter="fade">
                                      <p:cBhvr>
                                        <p:cTn id="130" dur="200"/>
                                        <p:tgtEl>
                                          <p:spTgt spid="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200" fill="hold"/>
                                        <p:tgtEl>
                                          <p:spTgt spid="20"/>
                                        </p:tgtEl>
                                        <p:attrNameLst>
                                          <p:attrName>ppt_w</p:attrName>
                                        </p:attrNameLst>
                                      </p:cBhvr>
                                      <p:tavLst>
                                        <p:tav tm="0">
                                          <p:val>
                                            <p:fltVal val="0"/>
                                          </p:val>
                                        </p:tav>
                                        <p:tav tm="100000">
                                          <p:val>
                                            <p:strVal val="#ppt_w"/>
                                          </p:val>
                                        </p:tav>
                                      </p:tavLst>
                                    </p:anim>
                                    <p:anim calcmode="lin" valueType="num">
                                      <p:cBhvr>
                                        <p:cTn id="134" dur="200" fill="hold"/>
                                        <p:tgtEl>
                                          <p:spTgt spid="20"/>
                                        </p:tgtEl>
                                        <p:attrNameLst>
                                          <p:attrName>ppt_h</p:attrName>
                                        </p:attrNameLst>
                                      </p:cBhvr>
                                      <p:tavLst>
                                        <p:tav tm="0">
                                          <p:val>
                                            <p:fltVal val="0"/>
                                          </p:val>
                                        </p:tav>
                                        <p:tav tm="100000">
                                          <p:val>
                                            <p:strVal val="#ppt_h"/>
                                          </p:val>
                                        </p:tav>
                                      </p:tavLst>
                                    </p:anim>
                                    <p:animEffect transition="in" filter="fade">
                                      <p:cBhvr>
                                        <p:cTn id="135" dur="200"/>
                                        <p:tgtEl>
                                          <p:spTgt spid="20"/>
                                        </p:tgtEl>
                                      </p:cBhvr>
                                    </p:animEffect>
                                  </p:childTnLst>
                                </p:cTn>
                              </p:par>
                            </p:childTnLst>
                          </p:cTn>
                        </p:par>
                        <p:par>
                          <p:cTn id="136" fill="hold">
                            <p:stCondLst>
                              <p:cond delay="2400"/>
                            </p:stCondLst>
                            <p:childTnLst>
                              <p:par>
                                <p:cTn id="137" presetID="53" presetClass="entr" presetSubtype="16" fill="hold" nodeType="after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p:cTn id="139" dur="200" fill="hold"/>
                                        <p:tgtEl>
                                          <p:spTgt spid="8"/>
                                        </p:tgtEl>
                                        <p:attrNameLst>
                                          <p:attrName>ppt_w</p:attrName>
                                        </p:attrNameLst>
                                      </p:cBhvr>
                                      <p:tavLst>
                                        <p:tav tm="0">
                                          <p:val>
                                            <p:fltVal val="0"/>
                                          </p:val>
                                        </p:tav>
                                        <p:tav tm="100000">
                                          <p:val>
                                            <p:strVal val="#ppt_w"/>
                                          </p:val>
                                        </p:tav>
                                      </p:tavLst>
                                    </p:anim>
                                    <p:anim calcmode="lin" valueType="num">
                                      <p:cBhvr>
                                        <p:cTn id="140" dur="200" fill="hold"/>
                                        <p:tgtEl>
                                          <p:spTgt spid="8"/>
                                        </p:tgtEl>
                                        <p:attrNameLst>
                                          <p:attrName>ppt_h</p:attrName>
                                        </p:attrNameLst>
                                      </p:cBhvr>
                                      <p:tavLst>
                                        <p:tav tm="0">
                                          <p:val>
                                            <p:fltVal val="0"/>
                                          </p:val>
                                        </p:tav>
                                        <p:tav tm="100000">
                                          <p:val>
                                            <p:strVal val="#ppt_h"/>
                                          </p:val>
                                        </p:tav>
                                      </p:tavLst>
                                    </p:anim>
                                    <p:animEffect transition="in" filter="fade">
                                      <p:cBhvr>
                                        <p:cTn id="141" dur="200"/>
                                        <p:tgtEl>
                                          <p:spTgt spid="8"/>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200" fill="hold"/>
                                        <p:tgtEl>
                                          <p:spTgt spid="27"/>
                                        </p:tgtEl>
                                        <p:attrNameLst>
                                          <p:attrName>ppt_w</p:attrName>
                                        </p:attrNameLst>
                                      </p:cBhvr>
                                      <p:tavLst>
                                        <p:tav tm="0">
                                          <p:val>
                                            <p:fltVal val="0"/>
                                          </p:val>
                                        </p:tav>
                                        <p:tav tm="100000">
                                          <p:val>
                                            <p:strVal val="#ppt_w"/>
                                          </p:val>
                                        </p:tav>
                                      </p:tavLst>
                                    </p:anim>
                                    <p:anim calcmode="lin" valueType="num">
                                      <p:cBhvr>
                                        <p:cTn id="145" dur="200" fill="hold"/>
                                        <p:tgtEl>
                                          <p:spTgt spid="27"/>
                                        </p:tgtEl>
                                        <p:attrNameLst>
                                          <p:attrName>ppt_h</p:attrName>
                                        </p:attrNameLst>
                                      </p:cBhvr>
                                      <p:tavLst>
                                        <p:tav tm="0">
                                          <p:val>
                                            <p:fltVal val="0"/>
                                          </p:val>
                                        </p:tav>
                                        <p:tav tm="100000">
                                          <p:val>
                                            <p:strVal val="#ppt_h"/>
                                          </p:val>
                                        </p:tav>
                                      </p:tavLst>
                                    </p:anim>
                                    <p:animEffect transition="in" filter="fade">
                                      <p:cBhvr>
                                        <p:cTn id="146"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1" grpId="0"/>
      <p:bldP spid="23" grpId="0"/>
      <p:bldP spid="24" grpId="0"/>
      <p:bldP spid="25" grpId="0"/>
      <p:bldP spid="26"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256696"/>
            <a:ext cx="5622726" cy="1173589"/>
          </a:xfrm>
        </p:spPr>
        <p:txBody>
          <a:bodyPr vert="horz" lIns="91440" tIns="45720" rIns="91440" bIns="45720" rtlCol="0">
            <a:normAutofit/>
          </a:bodyPr>
          <a:lstStyle/>
          <a:p>
            <a:pPr>
              <a:spcBef>
                <a:spcPts val="1800"/>
              </a:spcBef>
            </a:pPr>
            <a:r>
              <a:rPr lang="en-US" sz="2400" dirty="0"/>
              <a:t>Impact across both academia and industry</a:t>
            </a:r>
            <a:endParaRPr lang="en-GB" sz="3200" dirty="0"/>
          </a:p>
        </p:txBody>
      </p:sp>
      <p:pic>
        <p:nvPicPr>
          <p:cNvPr id="4" name="Picture 3">
            <a:extLst>
              <a:ext uri="{FF2B5EF4-FFF2-40B4-BE49-F238E27FC236}">
                <a16:creationId xmlns:a16="http://schemas.microsoft.com/office/drawing/2014/main" id="{C3F15B60-8A9B-4181-9715-B33BB8D81742}"/>
              </a:ext>
            </a:extLst>
          </p:cNvPr>
          <p:cNvPicPr>
            <a:picLocks noChangeAspect="1"/>
          </p:cNvPicPr>
          <p:nvPr/>
        </p:nvPicPr>
        <p:blipFill>
          <a:blip r:embed="rId2"/>
          <a:stretch>
            <a:fillRect/>
          </a:stretch>
        </p:blipFill>
        <p:spPr>
          <a:xfrm>
            <a:off x="7939945" y="1056387"/>
            <a:ext cx="3906921" cy="61981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04DABB7-22B2-481A-968D-5247849D1991}"/>
              </a:ext>
            </a:extLst>
          </p:cNvPr>
          <p:cNvPicPr>
            <a:picLocks noChangeAspect="1"/>
          </p:cNvPicPr>
          <p:nvPr/>
        </p:nvPicPr>
        <p:blipFill rotWithShape="1">
          <a:blip r:embed="rId3"/>
          <a:srcRect t="1" b="24613"/>
          <a:stretch/>
        </p:blipFill>
        <p:spPr>
          <a:xfrm>
            <a:off x="740628" y="3254478"/>
            <a:ext cx="6434877" cy="3805143"/>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11B4859D-5C51-4B01-ACA4-5BBA84C968E9}"/>
              </a:ext>
            </a:extLst>
          </p:cNvPr>
          <p:cNvSpPr>
            <a:spLocks noGrp="1"/>
          </p:cNvSpPr>
          <p:nvPr>
            <p:ph type="title"/>
          </p:nvPr>
        </p:nvSpPr>
        <p:spPr>
          <a:xfrm>
            <a:off x="1146704" y="609601"/>
            <a:ext cx="5622727" cy="1358288"/>
          </a:xfrm>
        </p:spPr>
        <p:txBody>
          <a:bodyPr>
            <a:normAutofit/>
          </a:bodyPr>
          <a:lstStyle/>
          <a:p>
            <a:r>
              <a:rPr lang="en-US" sz="4800" dirty="0"/>
              <a:t>BERT for Ranking</a:t>
            </a:r>
            <a:endParaRPr lang="en-GB" sz="4800" dirty="0"/>
          </a:p>
        </p:txBody>
      </p:sp>
    </p:spTree>
    <p:extLst>
      <p:ext uri="{BB962C8B-B14F-4D97-AF65-F5344CB8AC3E}">
        <p14:creationId xmlns:p14="http://schemas.microsoft.com/office/powerpoint/2010/main" val="716557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70B3C-E6EE-4DFC-833B-51E551FBC0B1}"/>
              </a:ext>
            </a:extLst>
          </p:cNvPr>
          <p:cNvPicPr>
            <a:picLocks noChangeAspect="1"/>
          </p:cNvPicPr>
          <p:nvPr/>
        </p:nvPicPr>
        <p:blipFill>
          <a:blip r:embed="rId2"/>
          <a:stretch>
            <a:fillRect/>
          </a:stretch>
        </p:blipFill>
        <p:spPr>
          <a:xfrm>
            <a:off x="6956417" y="2045589"/>
            <a:ext cx="4694327" cy="407857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Attention</a:t>
            </a:r>
            <a:endParaRPr lang="en-GB" sz="4000"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2590718"/>
              </a:xfrm>
            </p:spPr>
            <p:txBody>
              <a:bodyPr>
                <a:normAutofit/>
              </a:bodyPr>
              <a:lstStyle/>
              <a:p>
                <a:pPr>
                  <a:lnSpc>
                    <a:spcPct val="110000"/>
                  </a:lnSpc>
                  <a:spcBef>
                    <a:spcPts val="1800"/>
                  </a:spcBef>
                </a:pPr>
                <a:r>
                  <a:rPr lang="en-US" sz="1700" dirty="0"/>
                  <a:t>Given a set of n items and an input context, produce a probability distribution {a</a:t>
                </a:r>
                <a:r>
                  <a:rPr lang="en-US" sz="1700" baseline="-25000" dirty="0"/>
                  <a:t>1</a:t>
                </a:r>
                <a:r>
                  <a:rPr lang="en-US" sz="1700" dirty="0"/>
                  <a:t>, …, a</a:t>
                </a:r>
                <a:r>
                  <a:rPr lang="en-US" sz="1700" baseline="-25000" dirty="0"/>
                  <a:t>i</a:t>
                </a:r>
                <a:r>
                  <a:rPr lang="en-US" sz="1700" dirty="0"/>
                  <a:t>, …, a</a:t>
                </a:r>
                <a:r>
                  <a:rPr lang="en-US" sz="1700" baseline="-25000" dirty="0"/>
                  <a:t>n</a:t>
                </a:r>
                <a:r>
                  <a:rPr lang="en-US" sz="1700" dirty="0"/>
                  <a:t>} of attending to each item as a function of similarity between a learned representation (q) of the context and learned representations (k</a:t>
                </a:r>
                <a:r>
                  <a:rPr lang="en-US" sz="1700" baseline="-25000" dirty="0"/>
                  <a:t>i</a:t>
                </a:r>
                <a:r>
                  <a:rPr lang="en-US" sz="1700" dirty="0"/>
                  <a:t>) of the items</a:t>
                </a:r>
              </a:p>
              <a:p>
                <a:pPr>
                  <a:lnSpc>
                    <a:spcPct val="11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panose="02040503050406030204" pitchFamily="18" charset="0"/>
                            </a:rPr>
                            <m:t>𝑎</m:t>
                          </m:r>
                        </m:e>
                        <m:sub>
                          <m:r>
                            <a:rPr lang="en-US" sz="1700" i="1">
                              <a:latin typeface="Cambria Math" panose="02040503050406030204" pitchFamily="18" charset="0"/>
                            </a:rPr>
                            <m:t>𝑖</m:t>
                          </m:r>
                        </m:sub>
                      </m:sSub>
                      <m:r>
                        <a:rPr lang="en-US" sz="1700" i="1">
                          <a:latin typeface="Cambria Math" panose="02040503050406030204" pitchFamily="18" charset="0"/>
                        </a:rPr>
                        <m:t>=</m:t>
                      </m:r>
                      <m:f>
                        <m:fPr>
                          <m:ctrlPr>
                            <a:rPr lang="en-US" sz="1700" i="1" smtClean="0">
                              <a:latin typeface="Cambria Math" panose="02040503050406030204" pitchFamily="18" charset="0"/>
                            </a:rPr>
                          </m:ctrlPr>
                        </m:fPr>
                        <m:num>
                          <m:r>
                            <a:rPr lang="en-US" sz="1700" i="1" smtClean="0">
                              <a:latin typeface="Cambria Math" panose="02040503050406030204" pitchFamily="18" charset="0"/>
                              <a:ea typeface="Cambria Math" panose="02040503050406030204" pitchFamily="18" charset="0"/>
                            </a:rPr>
                            <m:t>𝜑</m:t>
                          </m:r>
                          <m:d>
                            <m:dPr>
                              <m:ctrlPr>
                                <a:rPr lang="en-US" sz="1700" i="1">
                                  <a:latin typeface="Cambria Math" panose="02040503050406030204" pitchFamily="18" charset="0"/>
                                  <a:ea typeface="Cambria Math" panose="02040503050406030204" pitchFamily="18" charset="0"/>
                                </a:rPr>
                              </m:ctrlPr>
                            </m:dPr>
                            <m:e>
                              <m:r>
                                <a:rPr lang="en-US" sz="1700" b="0" i="1" smtClean="0">
                                  <a:latin typeface="Cambria Math" panose="02040503050406030204" pitchFamily="18" charset="0"/>
                                  <a:ea typeface="Cambria Math" panose="02040503050406030204" pitchFamily="18" charset="0"/>
                                </a:rPr>
                                <m:t>𝑞</m:t>
                              </m:r>
                              <m:r>
                                <a:rPr lang="en-US" sz="1700" b="0" i="1" smtClean="0">
                                  <a:latin typeface="Cambria Math" panose="02040503050406030204" pitchFamily="18" charset="0"/>
                                  <a:ea typeface="Cambria Math" panose="02040503050406030204" pitchFamily="18" charset="0"/>
                                </a:rPr>
                                <m:t>, </m:t>
                              </m:r>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𝑘</m:t>
                                  </m:r>
                                </m:e>
                                <m:sub>
                                  <m:r>
                                    <a:rPr lang="en-US" sz="1700" i="1">
                                      <a:latin typeface="Cambria Math" panose="02040503050406030204" pitchFamily="18" charset="0"/>
                                    </a:rPr>
                                    <m:t>𝑖</m:t>
                                  </m:r>
                                </m:sub>
                              </m:sSub>
                            </m:e>
                          </m:d>
                        </m:num>
                        <m:den>
                          <m:nary>
                            <m:naryPr>
                              <m:chr m:val="∑"/>
                              <m:limLoc m:val="subSup"/>
                              <m:ctrlPr>
                                <a:rPr lang="en-US" sz="1700" i="1" smtClean="0">
                                  <a:latin typeface="Cambria Math" panose="02040503050406030204" pitchFamily="18" charset="0"/>
                                </a:rPr>
                              </m:ctrlPr>
                            </m:naryPr>
                            <m:sub>
                              <m:r>
                                <a:rPr lang="en-US" sz="1700" b="0" i="1" smtClean="0">
                                  <a:latin typeface="Cambria Math" panose="02040503050406030204" pitchFamily="18" charset="0"/>
                                </a:rPr>
                                <m:t>𝑗</m:t>
                              </m:r>
                            </m:sub>
                            <m:sup>
                              <m:r>
                                <a:rPr lang="en-US" sz="1700" b="0" i="1" smtClean="0">
                                  <a:latin typeface="Cambria Math" panose="02040503050406030204" pitchFamily="18" charset="0"/>
                                </a:rPr>
                                <m:t>𝑛</m:t>
                              </m:r>
                            </m:sup>
                            <m:e>
                              <m:r>
                                <a:rPr lang="en-US" sz="1700" i="1">
                                  <a:latin typeface="Cambria Math" panose="02040503050406030204" pitchFamily="18" charset="0"/>
                                  <a:ea typeface="Cambria Math" panose="02040503050406030204" pitchFamily="18" charset="0"/>
                                </a:rPr>
                                <m:t>𝜑</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ea typeface="Cambria Math" panose="02040503050406030204" pitchFamily="18" charset="0"/>
                                    </a:rPr>
                                    <m:t>𝑞</m:t>
                                  </m:r>
                                  <m:r>
                                    <a:rPr lang="en-US" sz="1700" i="1">
                                      <a:latin typeface="Cambria Math" panose="02040503050406030204" pitchFamily="18" charset="0"/>
                                      <a:ea typeface="Cambria Math" panose="02040503050406030204" pitchFamily="18" charset="0"/>
                                    </a:rPr>
                                    <m:t>, </m:t>
                                  </m:r>
                                  <m:sSub>
                                    <m:sSubPr>
                                      <m:ctrlPr>
                                        <a:rPr lang="en-US" sz="1700" i="1">
                                          <a:latin typeface="Cambria Math" panose="02040503050406030204" pitchFamily="18" charset="0"/>
                                        </a:rPr>
                                      </m:ctrlPr>
                                    </m:sSubPr>
                                    <m:e>
                                      <m:r>
                                        <a:rPr lang="en-US" sz="1700" i="1">
                                          <a:latin typeface="Cambria Math" panose="02040503050406030204" pitchFamily="18" charset="0"/>
                                        </a:rPr>
                                        <m:t>𝑘</m:t>
                                      </m:r>
                                    </m:e>
                                    <m:sub>
                                      <m:r>
                                        <a:rPr lang="en-US" sz="1700" b="0" i="1" smtClean="0">
                                          <a:latin typeface="Cambria Math" panose="02040503050406030204" pitchFamily="18" charset="0"/>
                                        </a:rPr>
                                        <m:t>𝑗</m:t>
                                      </m:r>
                                    </m:sub>
                                  </m:sSub>
                                </m:e>
                              </m:d>
                            </m:e>
                          </m:nary>
                        </m:den>
                      </m:f>
                    </m:oMath>
                  </m:oMathPara>
                </a14:m>
                <a:endParaRPr lang="en-GB" sz="1700" dirty="0"/>
              </a:p>
              <a:p>
                <a:pPr>
                  <a:lnSpc>
                    <a:spcPct val="110000"/>
                  </a:lnSpc>
                  <a:spcBef>
                    <a:spcPts val="1800"/>
                  </a:spcBef>
                </a:pPr>
                <a:r>
                  <a:rPr lang="en-GB" sz="1700" dirty="0"/>
                  <a:t>The aggregated output is given by </a:t>
                </a:r>
                <a14:m>
                  <m:oMath xmlns:m="http://schemas.openxmlformats.org/officeDocument/2006/math">
                    <m:nary>
                      <m:naryPr>
                        <m:chr m:val="∑"/>
                        <m:limLoc m:val="subSup"/>
                        <m:ctrlPr>
                          <a:rPr lang="en-GB" sz="1700" i="1" smtClean="0">
                            <a:latin typeface="Cambria Math" panose="02040503050406030204" pitchFamily="18" charset="0"/>
                          </a:rPr>
                        </m:ctrlPr>
                      </m:naryPr>
                      <m:sub>
                        <m:r>
                          <m:rPr>
                            <m:brk m:alnAt="25"/>
                          </m:rPr>
                          <a:rPr lang="en-US" sz="1700" b="0" i="1" smtClean="0">
                            <a:latin typeface="Cambria Math" panose="02040503050406030204" pitchFamily="18" charset="0"/>
                          </a:rPr>
                          <m:t>𝑖</m:t>
                        </m:r>
                      </m:sub>
                      <m:sup>
                        <m:r>
                          <a:rPr lang="en-US" sz="1700" b="0" i="1" smtClean="0">
                            <a:latin typeface="Cambria Math" panose="02040503050406030204" pitchFamily="18" charset="0"/>
                          </a:rPr>
                          <m:t>𝑛</m:t>
                        </m:r>
                      </m:sup>
                      <m:e>
                        <m:sSub>
                          <m:sSubPr>
                            <m:ctrlPr>
                              <a:rPr lang="en-US" sz="1700" i="1">
                                <a:latin typeface="Cambria Math" panose="02040503050406030204" pitchFamily="18" charset="0"/>
                              </a:rPr>
                            </m:ctrlPr>
                          </m:sSubPr>
                          <m:e>
                            <m:r>
                              <a:rPr lang="en-US" sz="1700" i="1">
                                <a:latin typeface="Cambria Math" panose="02040503050406030204" pitchFamily="18" charset="0"/>
                              </a:rPr>
                              <m:t>𝑎</m:t>
                            </m:r>
                          </m:e>
                          <m:sub>
                            <m:r>
                              <a:rPr lang="en-US" sz="1700" i="1">
                                <a:latin typeface="Cambria Math" panose="02040503050406030204" pitchFamily="18" charset="0"/>
                              </a:rPr>
                              <m:t>𝑖</m:t>
                            </m:r>
                          </m:sub>
                        </m:sSub>
                        <m:r>
                          <a:rPr lang="en-GB" sz="170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b="0" i="1" smtClean="0">
                                <a:latin typeface="Cambria Math" panose="02040503050406030204" pitchFamily="18" charset="0"/>
                              </a:rPr>
                              <m:t>𝑣</m:t>
                            </m:r>
                          </m:e>
                          <m:sub>
                            <m:r>
                              <a:rPr lang="en-US" sz="1700" i="1">
                                <a:latin typeface="Cambria Math" panose="02040503050406030204" pitchFamily="18" charset="0"/>
                              </a:rPr>
                              <m:t>𝑖</m:t>
                            </m:r>
                          </m:sub>
                        </m:sSub>
                      </m:e>
                    </m:nary>
                  </m:oMath>
                </a14:m>
                <a:endParaRPr lang="en-GB" sz="1700" dirty="0"/>
              </a:p>
            </p:txBody>
          </p:sp>
        </mc:Choice>
        <mc:Fallback>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2590718"/>
              </a:xfrm>
              <a:blipFill>
                <a:blip r:embed="rId3"/>
                <a:stretch>
                  <a:fillRect l="-616" t="-471" r="-1232" b="-16706"/>
                </a:stretch>
              </a:blipFill>
            </p:spPr>
            <p:txBody>
              <a:bodyPr/>
              <a:lstStyle/>
              <a:p>
                <a:r>
                  <a:rPr lang="en-CA">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1410" y="5511743"/>
          <a:ext cx="5929216" cy="74168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 [1 x </a:t>
                      </a:r>
                      <a:r>
                        <a:rPr lang="en-US" sz="1600" dirty="0" err="1"/>
                        <a:t>ctx_channels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
        <p:nvSpPr>
          <p:cNvPr id="206" name="Text Placeholder 6">
            <a:extLst>
              <a:ext uri="{FF2B5EF4-FFF2-40B4-BE49-F238E27FC236}">
                <a16:creationId xmlns:a16="http://schemas.microsoft.com/office/drawing/2014/main" id="{9F98F4F9-9223-49A4-A3C6-EA20C5CCC070}"/>
              </a:ext>
            </a:extLst>
          </p:cNvPr>
          <p:cNvSpPr txBox="1">
            <a:spLocks/>
          </p:cNvSpPr>
          <p:nvPr/>
        </p:nvSpPr>
        <p:spPr>
          <a:xfrm>
            <a:off x="6928895" y="6278596"/>
            <a:ext cx="4749369" cy="59700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lnSpc>
                <a:spcPct val="110000"/>
              </a:lnSpc>
              <a:spcBef>
                <a:spcPts val="1800"/>
              </a:spcBef>
            </a:pPr>
            <a:r>
              <a:rPr lang="en-US" sz="1400" dirty="0"/>
              <a:t>* When attending over a sequence (and not a set), the key k and value v are typically a function of the item </a:t>
            </a:r>
            <a:r>
              <a:rPr lang="en-US" sz="1400" i="1" dirty="0"/>
              <a:t>and</a:t>
            </a:r>
            <a:r>
              <a:rPr lang="en-US" sz="1400" dirty="0"/>
              <a:t> some encoding of the position</a:t>
            </a:r>
            <a:endParaRPr lang="en-GB" sz="1400" dirty="0"/>
          </a:p>
        </p:txBody>
      </p:sp>
    </p:spTree>
    <p:extLst>
      <p:ext uri="{BB962C8B-B14F-4D97-AF65-F5344CB8AC3E}">
        <p14:creationId xmlns:p14="http://schemas.microsoft.com/office/powerpoint/2010/main" val="335423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9199B-2E65-4BE8-B914-D1CC12ACC88F}"/>
              </a:ext>
            </a:extLst>
          </p:cNvPr>
          <p:cNvPicPr>
            <a:picLocks noChangeAspect="1"/>
          </p:cNvPicPr>
          <p:nvPr/>
        </p:nvPicPr>
        <p:blipFill>
          <a:blip r:embed="rId2"/>
          <a:stretch>
            <a:fillRect/>
          </a:stretch>
        </p:blipFill>
        <p:spPr>
          <a:xfrm>
            <a:off x="6956417" y="2045588"/>
            <a:ext cx="4925995" cy="407857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Self attention</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2590718"/>
          </a:xfrm>
        </p:spPr>
        <p:txBody>
          <a:bodyPr>
            <a:normAutofit/>
          </a:bodyPr>
          <a:lstStyle/>
          <a:p>
            <a:pPr>
              <a:lnSpc>
                <a:spcPct val="110000"/>
              </a:lnSpc>
              <a:spcBef>
                <a:spcPts val="1800"/>
              </a:spcBef>
            </a:pPr>
            <a:r>
              <a:rPr lang="en-US" sz="1700" dirty="0"/>
              <a:t>Given a sequence (or set) of n items, treat each item as the context at a time and attend over the whole sequence (or set), and repeat for all n items</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1410" y="5511743"/>
          <a:ext cx="5929216" cy="74168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[words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14274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2F582-616E-48A6-962E-96380B897396}"/>
              </a:ext>
            </a:extLst>
          </p:cNvPr>
          <p:cNvPicPr>
            <a:picLocks noChangeAspect="1"/>
          </p:cNvPicPr>
          <p:nvPr/>
        </p:nvPicPr>
        <p:blipFill>
          <a:blip r:embed="rId2"/>
          <a:stretch>
            <a:fillRect/>
          </a:stretch>
        </p:blipFill>
        <p:spPr>
          <a:xfrm>
            <a:off x="7291726" y="2045588"/>
            <a:ext cx="4590686" cy="407857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Self attention</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2590718"/>
          </a:xfrm>
        </p:spPr>
        <p:txBody>
          <a:bodyPr>
            <a:normAutofit/>
          </a:bodyPr>
          <a:lstStyle/>
          <a:p>
            <a:pPr>
              <a:lnSpc>
                <a:spcPct val="110000"/>
              </a:lnSpc>
              <a:spcBef>
                <a:spcPts val="1800"/>
              </a:spcBef>
            </a:pPr>
            <a:r>
              <a:rPr lang="en-US" sz="1700" dirty="0"/>
              <a:t>Given a sequence (or set) of n items, treat each item as the context at a time and attend over the whole sequence (or set), and repeat for all n items</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1410" y="5511743"/>
          <a:ext cx="5929216" cy="74168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[words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291094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4C1FC2-396A-4A52-81F2-E101EE771E85}"/>
              </a:ext>
            </a:extLst>
          </p:cNvPr>
          <p:cNvPicPr>
            <a:picLocks noChangeAspect="1"/>
          </p:cNvPicPr>
          <p:nvPr/>
        </p:nvPicPr>
        <p:blipFill>
          <a:blip r:embed="rId2"/>
          <a:stretch>
            <a:fillRect/>
          </a:stretch>
        </p:blipFill>
        <p:spPr>
          <a:xfrm>
            <a:off x="7291726" y="2045588"/>
            <a:ext cx="4590686" cy="407857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Self attention</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2590718"/>
          </a:xfrm>
        </p:spPr>
        <p:txBody>
          <a:bodyPr>
            <a:normAutofit/>
          </a:bodyPr>
          <a:lstStyle/>
          <a:p>
            <a:pPr>
              <a:lnSpc>
                <a:spcPct val="110000"/>
              </a:lnSpc>
              <a:spcBef>
                <a:spcPts val="1800"/>
              </a:spcBef>
            </a:pPr>
            <a:r>
              <a:rPr lang="en-US" sz="1700" dirty="0"/>
              <a:t>Given a sequence (or set) of n items, treat each item as the context at a time and attend over the whole sequence (or set), and repeat for all n items</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1410" y="5511743"/>
          <a:ext cx="5929216" cy="74168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[words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772633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transformers</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2590718"/>
          </a:xfrm>
        </p:spPr>
        <p:txBody>
          <a:bodyPr>
            <a:normAutofit/>
          </a:bodyPr>
          <a:lstStyle/>
          <a:p>
            <a:pPr>
              <a:lnSpc>
                <a:spcPct val="110000"/>
              </a:lnSpc>
              <a:spcBef>
                <a:spcPts val="1800"/>
              </a:spcBef>
            </a:pPr>
            <a:r>
              <a:rPr lang="en-US" sz="2000" dirty="0"/>
              <a:t>A transformer layer consists of a combination of self-attention layer and multiple fully-connected or convolutional layers, with residual connections</a:t>
            </a:r>
          </a:p>
          <a:p>
            <a:pPr>
              <a:lnSpc>
                <a:spcPct val="110000"/>
              </a:lnSpc>
              <a:spcBef>
                <a:spcPts val="1800"/>
              </a:spcBef>
            </a:pPr>
            <a:r>
              <a:rPr lang="en-US" sz="2000" dirty="0"/>
              <a:t>A transformer-based encoder can consist of multiple transformers stacked in sequence</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nvGraphicFramePr>
        <p:xfrm>
          <a:off x="1141410" y="5511743"/>
          <a:ext cx="5929216" cy="74168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[words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2" name="Picture 1">
            <a:extLst>
              <a:ext uri="{FF2B5EF4-FFF2-40B4-BE49-F238E27FC236}">
                <a16:creationId xmlns:a16="http://schemas.microsoft.com/office/drawing/2014/main" id="{5551F22C-9026-4C3A-9001-BD94F22B9498}"/>
              </a:ext>
            </a:extLst>
          </p:cNvPr>
          <p:cNvPicPr>
            <a:picLocks noChangeAspect="1"/>
          </p:cNvPicPr>
          <p:nvPr/>
        </p:nvPicPr>
        <p:blipFill>
          <a:blip r:embed="rId2"/>
          <a:stretch>
            <a:fillRect/>
          </a:stretch>
        </p:blipFill>
        <p:spPr>
          <a:xfrm>
            <a:off x="8293052" y="2045587"/>
            <a:ext cx="2252724" cy="4078578"/>
          </a:xfrm>
          <a:prstGeom prst="rect">
            <a:avLst/>
          </a:prstGeom>
        </p:spPr>
      </p:pic>
      <p:sp>
        <p:nvSpPr>
          <p:cNvPr id="6" name="Rectangle 5">
            <a:extLst>
              <a:ext uri="{FF2B5EF4-FFF2-40B4-BE49-F238E27FC236}">
                <a16:creationId xmlns:a16="http://schemas.microsoft.com/office/drawing/2014/main" id="{620D26E4-80CE-46AC-A6B0-006688C55FF0}"/>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dirty="0"/>
              <a:t>Ashish Vaswani, Noam </a:t>
            </a:r>
            <a:r>
              <a:rPr lang="en-GB" sz="1200" dirty="0" err="1"/>
              <a:t>Shazeer</a:t>
            </a:r>
            <a:r>
              <a:rPr lang="en-GB" sz="1200" dirty="0"/>
              <a:t>, Niki Parmar, Jakob </a:t>
            </a:r>
            <a:r>
              <a:rPr lang="en-GB" sz="1200" dirty="0" err="1"/>
              <a:t>Uszkoreit</a:t>
            </a:r>
            <a:r>
              <a:rPr lang="en-GB" sz="1200" dirty="0"/>
              <a:t>, </a:t>
            </a:r>
            <a:r>
              <a:rPr lang="en-GB" sz="1200" dirty="0" err="1"/>
              <a:t>Llion</a:t>
            </a:r>
            <a:r>
              <a:rPr lang="en-GB" sz="1200" dirty="0"/>
              <a:t> Jones, Aidan N. Gomez, </a:t>
            </a:r>
            <a:r>
              <a:rPr lang="en-GB" sz="1200" dirty="0" err="1"/>
              <a:t>Łukasz</a:t>
            </a:r>
            <a:r>
              <a:rPr lang="en-GB" sz="1200" dirty="0"/>
              <a:t> Kaiser, and </a:t>
            </a:r>
            <a:r>
              <a:rPr lang="en-GB" sz="1200" dirty="0" err="1"/>
              <a:t>Illia</a:t>
            </a:r>
            <a:r>
              <a:rPr lang="en-GB" sz="1200" dirty="0"/>
              <a:t> </a:t>
            </a:r>
            <a:r>
              <a:rPr lang="en-GB" sz="1200" dirty="0" err="1"/>
              <a:t>Polosukhin</a:t>
            </a:r>
            <a:r>
              <a:rPr lang="en-GB" sz="1200" dirty="0"/>
              <a:t>. </a:t>
            </a:r>
            <a:r>
              <a:rPr lang="en-GB" sz="1200" dirty="0">
                <a:hlinkClick r:id="rId3"/>
              </a:rPr>
              <a:t>Attention is all you need</a:t>
            </a:r>
            <a:r>
              <a:rPr lang="en-GB" sz="1200" dirty="0"/>
              <a:t>. In </a:t>
            </a:r>
            <a:r>
              <a:rPr lang="en-GB" sz="1200" dirty="0" err="1"/>
              <a:t>NeurIPS</a:t>
            </a:r>
            <a:r>
              <a:rPr lang="en-GB" sz="1200" dirty="0"/>
              <a:t>, 2017.</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7039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425718-241A-4768-AFAD-E85C83E8CB12}"/>
              </a:ext>
            </a:extLst>
          </p:cNvPr>
          <p:cNvSpPr>
            <a:spLocks noGrp="1"/>
          </p:cNvSpPr>
          <p:nvPr>
            <p:ph type="title"/>
          </p:nvPr>
        </p:nvSpPr>
        <p:spPr/>
        <p:txBody>
          <a:bodyPr>
            <a:normAutofit/>
          </a:bodyPr>
          <a:lstStyle/>
          <a:p>
            <a:r>
              <a:rPr lang="en-US" sz="4000" dirty="0"/>
              <a:t>Reading material</a:t>
            </a:r>
            <a:endParaRPr lang="en-CA" sz="4000" dirty="0"/>
          </a:p>
        </p:txBody>
      </p:sp>
      <p:sp>
        <p:nvSpPr>
          <p:cNvPr id="5" name="Content Placeholder 4">
            <a:extLst>
              <a:ext uri="{FF2B5EF4-FFF2-40B4-BE49-F238E27FC236}">
                <a16:creationId xmlns:a16="http://schemas.microsoft.com/office/drawing/2014/main" id="{6512F6FE-8EA0-426C-8AA3-9ECE25979486}"/>
              </a:ext>
            </a:extLst>
          </p:cNvPr>
          <p:cNvSpPr>
            <a:spLocks noGrp="1"/>
          </p:cNvSpPr>
          <p:nvPr>
            <p:ph type="body" sz="half" idx="2"/>
          </p:nvPr>
        </p:nvSpPr>
        <p:spPr>
          <a:xfrm>
            <a:off x="839788" y="2757790"/>
            <a:ext cx="5295802" cy="3111197"/>
          </a:xfrm>
        </p:spPr>
        <p:txBody>
          <a:bodyPr>
            <a:normAutofit/>
          </a:bodyPr>
          <a:lstStyle/>
          <a:p>
            <a:pPr algn="ctr">
              <a:lnSpc>
                <a:spcPct val="80000"/>
              </a:lnSpc>
            </a:pPr>
            <a:r>
              <a:rPr lang="en-US" sz="2800" kern="0" dirty="0">
                <a:solidFill>
                  <a:schemeClr val="tx1">
                    <a:lumMod val="65000"/>
                    <a:lumOff val="35000"/>
                  </a:schemeClr>
                </a:solidFill>
                <a:latin typeface="Segoe WP" panose="020B0502040204020203" pitchFamily="34" charset="0"/>
              </a:rPr>
              <a:t>An Introduction to</a:t>
            </a:r>
          </a:p>
          <a:p>
            <a:pPr algn="ctr">
              <a:lnSpc>
                <a:spcPct val="80000"/>
              </a:lnSpc>
            </a:pPr>
            <a:r>
              <a:rPr lang="en-US" sz="2800" kern="0" dirty="0">
                <a:solidFill>
                  <a:schemeClr val="tx1">
                    <a:lumMod val="65000"/>
                    <a:lumOff val="35000"/>
                  </a:schemeClr>
                </a:solidFill>
                <a:latin typeface="Segoe WP" panose="020B0502040204020203" pitchFamily="34" charset="0"/>
              </a:rPr>
              <a:t>Neural Information Retrieval</a:t>
            </a:r>
          </a:p>
          <a:p>
            <a:pPr algn="ctr">
              <a:lnSpc>
                <a:spcPct val="100000"/>
              </a:lnSpc>
            </a:pPr>
            <a:endParaRPr lang="en-US" sz="2000" dirty="0"/>
          </a:p>
          <a:p>
            <a:pPr algn="ctr">
              <a:lnSpc>
                <a:spcPct val="100000"/>
              </a:lnSpc>
            </a:pPr>
            <a:r>
              <a:rPr lang="en-GB" sz="1800" dirty="0"/>
              <a:t>Foundations and Trends® in Information Retrieval</a:t>
            </a:r>
          </a:p>
          <a:p>
            <a:pPr algn="ctr">
              <a:lnSpc>
                <a:spcPct val="100000"/>
              </a:lnSpc>
              <a:spcBef>
                <a:spcPts val="0"/>
              </a:spcBef>
            </a:pPr>
            <a:r>
              <a:rPr lang="en-GB" sz="1800" dirty="0"/>
              <a:t>(December 2018)</a:t>
            </a:r>
          </a:p>
          <a:p>
            <a:pPr algn="ctr">
              <a:lnSpc>
                <a:spcPct val="100000"/>
              </a:lnSpc>
            </a:pPr>
            <a:endParaRPr lang="en-GB" sz="1800" dirty="0"/>
          </a:p>
          <a:p>
            <a:pPr algn="ctr">
              <a:lnSpc>
                <a:spcPct val="100000"/>
              </a:lnSpc>
            </a:pPr>
            <a:r>
              <a:rPr lang="en-GB" sz="1800" dirty="0"/>
              <a:t>Download PDF: </a:t>
            </a:r>
            <a:r>
              <a:rPr lang="en-GB" sz="1800" dirty="0">
                <a:hlinkClick r:id="rId2"/>
              </a:rPr>
              <a:t>http://bit.ly/fntir-neural</a:t>
            </a:r>
            <a:endParaRPr lang="en-GB" sz="1800" dirty="0"/>
          </a:p>
        </p:txBody>
      </p:sp>
      <p:pic>
        <p:nvPicPr>
          <p:cNvPr id="18" name="Picture 2" descr="https://images-na.ssl-images-amazon.com/images/I/31-%2Buvel9pL._SX331_BO1,204,203,200_.jpg">
            <a:extLst>
              <a:ext uri="{FF2B5EF4-FFF2-40B4-BE49-F238E27FC236}">
                <a16:creationId xmlns:a16="http://schemas.microsoft.com/office/drawing/2014/main" id="{3BDB6642-6094-45D0-9286-80353E71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804" y="1636105"/>
            <a:ext cx="2642985" cy="3960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83F59DD-4834-4B51-815C-B12FB12A3CBC}"/>
              </a:ext>
            </a:extLst>
          </p:cNvPr>
          <p:cNvSpPr txBox="1"/>
          <p:nvPr/>
        </p:nvSpPr>
        <p:spPr>
          <a:xfrm rot="18900000">
            <a:off x="10722805" y="5997239"/>
            <a:ext cx="1479707" cy="369332"/>
          </a:xfrm>
          <a:prstGeom prst="rect">
            <a:avLst/>
          </a:prstGeom>
          <a:noFill/>
        </p:spPr>
        <p:txBody>
          <a:bodyPr wrap="square" rtlCol="0">
            <a:spAutoFit/>
          </a:bodyPr>
          <a:lstStyle/>
          <a:p>
            <a:r>
              <a:rPr lang="en-US" dirty="0">
                <a:solidFill>
                  <a:schemeClr val="bg1"/>
                </a:solidFill>
                <a:latin typeface="Segoe WP" panose="020B0502040204020203"/>
              </a:rPr>
              <a:t>FREE COPIES</a:t>
            </a:r>
            <a:endParaRPr lang="en-CA" dirty="0">
              <a:solidFill>
                <a:schemeClr val="bg1"/>
              </a:solidFill>
              <a:latin typeface="Segoe WP" panose="020B0502040204020203"/>
            </a:endParaRPr>
          </a:p>
        </p:txBody>
      </p:sp>
    </p:spTree>
    <p:extLst>
      <p:ext uri="{BB962C8B-B14F-4D97-AF65-F5344CB8AC3E}">
        <p14:creationId xmlns:p14="http://schemas.microsoft.com/office/powerpoint/2010/main" val="3984645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pPr>
              <a:lnSpc>
                <a:spcPct val="100000"/>
              </a:lnSpc>
            </a:pPr>
            <a:r>
              <a:rPr lang="en-US" sz="4000" dirty="0"/>
              <a:t>language modeling</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5"/>
            <a:ext cx="5934511" cy="3897687"/>
          </a:xfrm>
        </p:spPr>
        <p:txBody>
          <a:bodyPr>
            <a:normAutofit/>
          </a:bodyPr>
          <a:lstStyle/>
          <a:p>
            <a:pPr>
              <a:lnSpc>
                <a:spcPct val="100000"/>
              </a:lnSpc>
              <a:spcBef>
                <a:spcPts val="1800"/>
              </a:spcBef>
            </a:pPr>
            <a:r>
              <a:rPr lang="en-US" sz="2000" dirty="0"/>
              <a:t>A family of language modeling tasks have been explored in the literature, including:</a:t>
            </a:r>
          </a:p>
          <a:p>
            <a:pPr marL="342900" indent="-342900">
              <a:lnSpc>
                <a:spcPct val="100000"/>
              </a:lnSpc>
              <a:spcBef>
                <a:spcPts val="1800"/>
              </a:spcBef>
              <a:buFont typeface="Arial" panose="020B0604020202020204" pitchFamily="34" charset="0"/>
              <a:buChar char="•"/>
            </a:pPr>
            <a:r>
              <a:rPr lang="en-US" sz="2000" dirty="0"/>
              <a:t>Predict next word in a sequence</a:t>
            </a:r>
          </a:p>
          <a:p>
            <a:pPr marL="342900" indent="-342900">
              <a:lnSpc>
                <a:spcPct val="100000"/>
              </a:lnSpc>
              <a:spcBef>
                <a:spcPts val="1800"/>
              </a:spcBef>
              <a:buFont typeface="Arial" panose="020B0604020202020204" pitchFamily="34" charset="0"/>
              <a:buChar char="•"/>
            </a:pPr>
            <a:r>
              <a:rPr lang="en-US" sz="2000" dirty="0"/>
              <a:t>Predict masked word in a sequence</a:t>
            </a:r>
          </a:p>
          <a:p>
            <a:pPr marL="342900" indent="-342900">
              <a:lnSpc>
                <a:spcPct val="100000"/>
              </a:lnSpc>
              <a:spcBef>
                <a:spcPts val="1800"/>
              </a:spcBef>
              <a:buFont typeface="Arial" panose="020B0604020202020204" pitchFamily="34" charset="0"/>
              <a:buChar char="•"/>
            </a:pPr>
            <a:r>
              <a:rPr lang="en-US" sz="2000" dirty="0"/>
              <a:t>Predict next sentence</a:t>
            </a:r>
          </a:p>
          <a:p>
            <a:pPr>
              <a:lnSpc>
                <a:spcPct val="100000"/>
              </a:lnSpc>
              <a:spcBef>
                <a:spcPts val="4800"/>
              </a:spcBef>
            </a:pPr>
            <a:r>
              <a:rPr lang="en-US" sz="2000" dirty="0"/>
              <a:t>Fundamentally the same idea as word2vec and older neural LMs—but with deeper models and considering dependencies across longer distances between terms</a:t>
            </a:r>
            <a:endParaRPr lang="en-GB" sz="2000" dirty="0"/>
          </a:p>
        </p:txBody>
      </p:sp>
      <p:sp>
        <p:nvSpPr>
          <p:cNvPr id="2" name="Rectangle: Rounded Corners 1">
            <a:extLst>
              <a:ext uri="{FF2B5EF4-FFF2-40B4-BE49-F238E27FC236}">
                <a16:creationId xmlns:a16="http://schemas.microsoft.com/office/drawing/2014/main" id="{ED89B004-7026-409D-A1B1-C9885407EF27}"/>
              </a:ext>
            </a:extLst>
          </p:cNvPr>
          <p:cNvSpPr/>
          <p:nvPr/>
        </p:nvSpPr>
        <p:spPr>
          <a:xfrm>
            <a:off x="7746070" y="5835151"/>
            <a:ext cx="785139" cy="382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a:t>
            </a:r>
            <a:r>
              <a:rPr lang="en-US" baseline="-25000" dirty="0"/>
              <a:t>1</a:t>
            </a:r>
            <a:endParaRPr lang="en-CA" baseline="-25000" dirty="0"/>
          </a:p>
        </p:txBody>
      </p:sp>
      <p:sp>
        <p:nvSpPr>
          <p:cNvPr id="12" name="Rectangle: Rounded Corners 11">
            <a:extLst>
              <a:ext uri="{FF2B5EF4-FFF2-40B4-BE49-F238E27FC236}">
                <a16:creationId xmlns:a16="http://schemas.microsoft.com/office/drawing/2014/main" id="{38ECAC4D-26BB-4FDE-8D68-7D4E7B8582D4}"/>
              </a:ext>
            </a:extLst>
          </p:cNvPr>
          <p:cNvSpPr/>
          <p:nvPr/>
        </p:nvSpPr>
        <p:spPr>
          <a:xfrm>
            <a:off x="9793496" y="5835149"/>
            <a:ext cx="785139" cy="382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[MASK]</a:t>
            </a:r>
            <a:endParaRPr lang="en-CA" sz="1400" dirty="0">
              <a:solidFill>
                <a:schemeClr val="tx1"/>
              </a:solidFill>
            </a:endParaRPr>
          </a:p>
        </p:txBody>
      </p:sp>
      <p:sp>
        <p:nvSpPr>
          <p:cNvPr id="13" name="Rectangle: Rounded Corners 12">
            <a:extLst>
              <a:ext uri="{FF2B5EF4-FFF2-40B4-BE49-F238E27FC236}">
                <a16:creationId xmlns:a16="http://schemas.microsoft.com/office/drawing/2014/main" id="{74A8793A-6AF4-4BAE-B610-69C3F68D32F3}"/>
              </a:ext>
            </a:extLst>
          </p:cNvPr>
          <p:cNvSpPr/>
          <p:nvPr/>
        </p:nvSpPr>
        <p:spPr>
          <a:xfrm>
            <a:off x="8769783" y="5835150"/>
            <a:ext cx="785139" cy="382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a:t>
            </a:r>
            <a:r>
              <a:rPr lang="en-US" baseline="-25000" dirty="0"/>
              <a:t>2</a:t>
            </a:r>
            <a:endParaRPr lang="en-CA" baseline="-25000" dirty="0"/>
          </a:p>
        </p:txBody>
      </p:sp>
      <p:sp>
        <p:nvSpPr>
          <p:cNvPr id="14" name="Rectangle: Rounded Corners 13">
            <a:extLst>
              <a:ext uri="{FF2B5EF4-FFF2-40B4-BE49-F238E27FC236}">
                <a16:creationId xmlns:a16="http://schemas.microsoft.com/office/drawing/2014/main" id="{F5B3C053-3331-41BB-89E9-657558E38B93}"/>
              </a:ext>
            </a:extLst>
          </p:cNvPr>
          <p:cNvSpPr/>
          <p:nvPr/>
        </p:nvSpPr>
        <p:spPr>
          <a:xfrm>
            <a:off x="10817209" y="5835149"/>
            <a:ext cx="785139" cy="382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a:t>
            </a:r>
            <a:r>
              <a:rPr lang="en-US" baseline="-25000" dirty="0"/>
              <a:t>4</a:t>
            </a:r>
            <a:endParaRPr lang="en-CA" baseline="-25000" dirty="0"/>
          </a:p>
        </p:txBody>
      </p:sp>
      <p:sp>
        <p:nvSpPr>
          <p:cNvPr id="15" name="Rectangle: Rounded Corners 14">
            <a:extLst>
              <a:ext uri="{FF2B5EF4-FFF2-40B4-BE49-F238E27FC236}">
                <a16:creationId xmlns:a16="http://schemas.microsoft.com/office/drawing/2014/main" id="{E5ED479C-2578-4B85-80AF-7A9C768A3AC4}"/>
              </a:ext>
            </a:extLst>
          </p:cNvPr>
          <p:cNvSpPr/>
          <p:nvPr/>
        </p:nvSpPr>
        <p:spPr>
          <a:xfrm>
            <a:off x="7746070" y="4297941"/>
            <a:ext cx="3856278" cy="10273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model</a:t>
            </a:r>
            <a:endParaRPr lang="en-CA" baseline="-25000" dirty="0"/>
          </a:p>
        </p:txBody>
      </p:sp>
      <p:sp>
        <p:nvSpPr>
          <p:cNvPr id="16" name="Rectangle: Rounded Corners 15">
            <a:extLst>
              <a:ext uri="{FF2B5EF4-FFF2-40B4-BE49-F238E27FC236}">
                <a16:creationId xmlns:a16="http://schemas.microsoft.com/office/drawing/2014/main" id="{D1131FEB-9F6C-468B-A4A8-7209950271C1}"/>
              </a:ext>
            </a:extLst>
          </p:cNvPr>
          <p:cNvSpPr/>
          <p:nvPr/>
        </p:nvSpPr>
        <p:spPr>
          <a:xfrm>
            <a:off x="9793495" y="3407206"/>
            <a:ext cx="785139" cy="382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t>
            </a:r>
            <a:endParaRPr lang="en-CA" sz="1400" dirty="0">
              <a:solidFill>
                <a:schemeClr val="tx1"/>
              </a:solidFill>
            </a:endParaRPr>
          </a:p>
        </p:txBody>
      </p:sp>
      <p:sp>
        <p:nvSpPr>
          <p:cNvPr id="6" name="Oval 5">
            <a:extLst>
              <a:ext uri="{FF2B5EF4-FFF2-40B4-BE49-F238E27FC236}">
                <a16:creationId xmlns:a16="http://schemas.microsoft.com/office/drawing/2014/main" id="{41E0C63A-B9C8-49CE-9E2F-29DBDF06BC21}"/>
              </a:ext>
            </a:extLst>
          </p:cNvPr>
          <p:cNvSpPr/>
          <p:nvPr/>
        </p:nvSpPr>
        <p:spPr>
          <a:xfrm>
            <a:off x="9846156" y="2217532"/>
            <a:ext cx="679816" cy="67981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dk1"/>
                </a:solidFill>
              </a:rPr>
              <a:t>loss</a:t>
            </a:r>
            <a:endParaRPr lang="en-CA" sz="1400" dirty="0">
              <a:solidFill>
                <a:schemeClr val="dk1"/>
              </a:solidFill>
            </a:endParaRPr>
          </a:p>
        </p:txBody>
      </p:sp>
      <p:sp>
        <p:nvSpPr>
          <p:cNvPr id="17" name="Rectangle: Rounded Corners 16">
            <a:extLst>
              <a:ext uri="{FF2B5EF4-FFF2-40B4-BE49-F238E27FC236}">
                <a16:creationId xmlns:a16="http://schemas.microsoft.com/office/drawing/2014/main" id="{263621DF-A639-4BFA-91D9-8C2EC36C76EC}"/>
              </a:ext>
            </a:extLst>
          </p:cNvPr>
          <p:cNvSpPr/>
          <p:nvPr/>
        </p:nvSpPr>
        <p:spPr>
          <a:xfrm>
            <a:off x="9793495" y="1325738"/>
            <a:ext cx="785139" cy="3829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a:t>
            </a:r>
            <a:r>
              <a:rPr lang="en-US" baseline="-25000" dirty="0"/>
              <a:t>3</a:t>
            </a:r>
            <a:endParaRPr lang="en-CA" baseline="-25000" dirty="0"/>
          </a:p>
        </p:txBody>
      </p:sp>
      <p:cxnSp>
        <p:nvCxnSpPr>
          <p:cNvPr id="18" name="Straight Arrow Connector 17">
            <a:extLst>
              <a:ext uri="{FF2B5EF4-FFF2-40B4-BE49-F238E27FC236}">
                <a16:creationId xmlns:a16="http://schemas.microsoft.com/office/drawing/2014/main" id="{68D4B2AD-10ED-46CC-B5EE-85052C8ADA81}"/>
              </a:ext>
            </a:extLst>
          </p:cNvPr>
          <p:cNvCxnSpPr>
            <a:stCxn id="2" idx="0"/>
          </p:cNvCxnSpPr>
          <p:nvPr/>
        </p:nvCxnSpPr>
        <p:spPr>
          <a:xfrm flipH="1" flipV="1">
            <a:off x="8138639" y="5325293"/>
            <a:ext cx="1" cy="50985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17A97F-23CE-4DB0-83E0-E9F32A92D7C1}"/>
              </a:ext>
            </a:extLst>
          </p:cNvPr>
          <p:cNvCxnSpPr>
            <a:cxnSpLocks/>
            <a:stCxn id="13" idx="0"/>
          </p:cNvCxnSpPr>
          <p:nvPr/>
        </p:nvCxnSpPr>
        <p:spPr>
          <a:xfrm flipV="1">
            <a:off x="9162353" y="5318578"/>
            <a:ext cx="0" cy="51657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87A443-AA60-472D-A487-AEF5A6A3BABE}"/>
              </a:ext>
            </a:extLst>
          </p:cNvPr>
          <p:cNvCxnSpPr>
            <a:cxnSpLocks/>
            <a:stCxn id="12" idx="0"/>
          </p:cNvCxnSpPr>
          <p:nvPr/>
        </p:nvCxnSpPr>
        <p:spPr>
          <a:xfrm flipH="1" flipV="1">
            <a:off x="10186064" y="5325293"/>
            <a:ext cx="2" cy="50985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BD90610-00CC-4A6D-A570-70199DC2AB7B}"/>
              </a:ext>
            </a:extLst>
          </p:cNvPr>
          <p:cNvCxnSpPr>
            <a:cxnSpLocks/>
            <a:stCxn id="14" idx="0"/>
          </p:cNvCxnSpPr>
          <p:nvPr/>
        </p:nvCxnSpPr>
        <p:spPr>
          <a:xfrm flipV="1">
            <a:off x="11209779" y="5318577"/>
            <a:ext cx="0" cy="51657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9B7A83B-C52E-456B-83FC-1CAAF6A0619C}"/>
              </a:ext>
            </a:extLst>
          </p:cNvPr>
          <p:cNvCxnSpPr>
            <a:cxnSpLocks/>
            <a:endCxn id="16" idx="2"/>
          </p:cNvCxnSpPr>
          <p:nvPr/>
        </p:nvCxnSpPr>
        <p:spPr>
          <a:xfrm flipV="1">
            <a:off x="10186064" y="3790201"/>
            <a:ext cx="1" cy="50774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BCB9819-9D93-4B6D-A961-6E357567FFE5}"/>
              </a:ext>
            </a:extLst>
          </p:cNvPr>
          <p:cNvCxnSpPr>
            <a:cxnSpLocks/>
            <a:stCxn id="16" idx="0"/>
            <a:endCxn id="6" idx="4"/>
          </p:cNvCxnSpPr>
          <p:nvPr/>
        </p:nvCxnSpPr>
        <p:spPr>
          <a:xfrm flipH="1" flipV="1">
            <a:off x="10186064" y="2897348"/>
            <a:ext cx="1" cy="50985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517B0FA-A44D-43CC-83EC-47A87486F9A6}"/>
              </a:ext>
            </a:extLst>
          </p:cNvPr>
          <p:cNvCxnSpPr>
            <a:cxnSpLocks/>
            <a:stCxn id="17" idx="2"/>
            <a:endCxn id="6" idx="0"/>
          </p:cNvCxnSpPr>
          <p:nvPr/>
        </p:nvCxnSpPr>
        <p:spPr>
          <a:xfrm flipH="1">
            <a:off x="10186064" y="1708733"/>
            <a:ext cx="1" cy="50879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207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26CF-AF9B-46E5-90A0-7B4C0DEDC049}"/>
              </a:ext>
            </a:extLst>
          </p:cNvPr>
          <p:cNvSpPr>
            <a:spLocks noGrp="1"/>
          </p:cNvSpPr>
          <p:nvPr>
            <p:ph type="title"/>
          </p:nvPr>
        </p:nvSpPr>
        <p:spPr>
          <a:xfrm>
            <a:off x="504160" y="850388"/>
            <a:ext cx="4661211" cy="1807341"/>
          </a:xfrm>
        </p:spPr>
        <p:txBody>
          <a:bodyPr>
            <a:noAutofit/>
          </a:bodyPr>
          <a:lstStyle/>
          <a:p>
            <a:r>
              <a:rPr lang="en-US" sz="4000" dirty="0"/>
              <a:t>contextualized Deep word embeddings</a:t>
            </a:r>
            <a:endParaRPr lang="en-CA" sz="4000" dirty="0"/>
          </a:p>
        </p:txBody>
      </p:sp>
      <p:pic>
        <p:nvPicPr>
          <p:cNvPr id="1026" name="Picture 2">
            <a:extLst>
              <a:ext uri="{FF2B5EF4-FFF2-40B4-BE49-F238E27FC236}">
                <a16:creationId xmlns:a16="http://schemas.microsoft.com/office/drawing/2014/main" id="{6799CBBA-89F1-411B-8B95-3B5BC6E3F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768" y="1026272"/>
            <a:ext cx="6715027" cy="369851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32711D7-465A-4534-85CD-12CB925633AA}"/>
              </a:ext>
            </a:extLst>
          </p:cNvPr>
          <p:cNvGrpSpPr/>
          <p:nvPr/>
        </p:nvGrpSpPr>
        <p:grpSpPr>
          <a:xfrm>
            <a:off x="346112" y="2761775"/>
            <a:ext cx="9445960" cy="3389971"/>
            <a:chOff x="218869" y="3429000"/>
            <a:chExt cx="9445960" cy="3389971"/>
          </a:xfrm>
        </p:grpSpPr>
        <p:pic>
          <p:nvPicPr>
            <p:cNvPr id="5" name="Picture 4">
              <a:extLst>
                <a:ext uri="{FF2B5EF4-FFF2-40B4-BE49-F238E27FC236}">
                  <a16:creationId xmlns:a16="http://schemas.microsoft.com/office/drawing/2014/main" id="{30E62631-8AA0-44AE-BD75-F8A6022D1B9E}"/>
                </a:ext>
              </a:extLst>
            </p:cNvPr>
            <p:cNvPicPr>
              <a:picLocks noChangeAspect="1"/>
            </p:cNvPicPr>
            <p:nvPr/>
          </p:nvPicPr>
          <p:blipFill rotWithShape="1">
            <a:blip r:embed="rId3"/>
            <a:srcRect r="47904" b="38499"/>
            <a:stretch/>
          </p:blipFill>
          <p:spPr>
            <a:xfrm>
              <a:off x="218869" y="3429000"/>
              <a:ext cx="3745389" cy="1807340"/>
            </a:xfrm>
            <a:prstGeom prst="rect">
              <a:avLst/>
            </a:prstGeom>
          </p:spPr>
        </p:pic>
        <p:pic>
          <p:nvPicPr>
            <p:cNvPr id="7" name="Picture 6">
              <a:extLst>
                <a:ext uri="{FF2B5EF4-FFF2-40B4-BE49-F238E27FC236}">
                  <a16:creationId xmlns:a16="http://schemas.microsoft.com/office/drawing/2014/main" id="{8D95B4CF-93AC-4975-88DD-2A71E7AB49D5}"/>
                </a:ext>
              </a:extLst>
            </p:cNvPr>
            <p:cNvPicPr>
              <a:picLocks noChangeAspect="1"/>
            </p:cNvPicPr>
            <p:nvPr/>
          </p:nvPicPr>
          <p:blipFill rotWithShape="1">
            <a:blip r:embed="rId3"/>
            <a:srcRect l="-155" t="61106" r="155" b="-2894"/>
            <a:stretch/>
          </p:blipFill>
          <p:spPr>
            <a:xfrm>
              <a:off x="4072492" y="5863698"/>
              <a:ext cx="5592337" cy="955273"/>
            </a:xfrm>
            <a:prstGeom prst="rect">
              <a:avLst/>
            </a:prstGeom>
          </p:spPr>
        </p:pic>
        <p:pic>
          <p:nvPicPr>
            <p:cNvPr id="8" name="Picture 7">
              <a:extLst>
                <a:ext uri="{FF2B5EF4-FFF2-40B4-BE49-F238E27FC236}">
                  <a16:creationId xmlns:a16="http://schemas.microsoft.com/office/drawing/2014/main" id="{F9FE3DF7-38AD-43CA-B85D-DF8BF4D92D4F}"/>
                </a:ext>
              </a:extLst>
            </p:cNvPr>
            <p:cNvPicPr>
              <a:picLocks noChangeAspect="1"/>
            </p:cNvPicPr>
            <p:nvPr/>
          </p:nvPicPr>
          <p:blipFill rotWithShape="1">
            <a:blip r:embed="rId3"/>
            <a:srcRect l="52304" b="42410"/>
            <a:stretch/>
          </p:blipFill>
          <p:spPr>
            <a:xfrm>
              <a:off x="468351" y="5126555"/>
              <a:ext cx="3429000" cy="1692416"/>
            </a:xfrm>
            <a:prstGeom prst="rect">
              <a:avLst/>
            </a:prstGeom>
          </p:spPr>
        </p:pic>
      </p:grpSp>
      <p:sp>
        <p:nvSpPr>
          <p:cNvPr id="10" name="Rectangle 9">
            <a:extLst>
              <a:ext uri="{FF2B5EF4-FFF2-40B4-BE49-F238E27FC236}">
                <a16:creationId xmlns:a16="http://schemas.microsoft.com/office/drawing/2014/main" id="{E6FD1CF6-6A75-47A0-8886-4BEC26274956}"/>
              </a:ext>
            </a:extLst>
          </p:cNvPr>
          <p:cNvSpPr/>
          <p:nvPr/>
        </p:nvSpPr>
        <p:spPr>
          <a:xfrm>
            <a:off x="0" y="6180272"/>
            <a:ext cx="12191999" cy="646331"/>
          </a:xfrm>
          <a:prstGeom prst="rect">
            <a:avLst/>
          </a:prstGeom>
        </p:spPr>
        <p:txBody>
          <a:bodyPr wrap="square">
            <a:spAutoFit/>
          </a:bodyPr>
          <a:lstStyle/>
          <a:p>
            <a:pPr lvl="0" algn="ctr">
              <a:defRPr/>
            </a:pPr>
            <a:r>
              <a:rPr lang="en-CA" sz="1200" dirty="0">
                <a:hlinkClick r:id="rId4"/>
              </a:rPr>
              <a:t>http://jalammar.github.io/illustrated-bert/</a:t>
            </a:r>
            <a:endParaRPr lang="en-GB" sz="1200" dirty="0"/>
          </a:p>
          <a:p>
            <a:pPr lvl="0" algn="ctr">
              <a:defRPr/>
            </a:pPr>
            <a:r>
              <a:rPr lang="en-GB" sz="1200" dirty="0"/>
              <a:t>Jacob Devlin, Ming-Wei Chang, et al. </a:t>
            </a:r>
            <a:r>
              <a:rPr lang="en-GB" sz="1200" dirty="0">
                <a:hlinkClick r:id="rId5"/>
              </a:rPr>
              <a:t>Bert: Pre-training of deep bidirectional transformers for language understanding</a:t>
            </a:r>
            <a:r>
              <a:rPr lang="en-GB" sz="1200" dirty="0"/>
              <a:t>. In NAACL, 2018.</a:t>
            </a:r>
          </a:p>
          <a:p>
            <a:pPr lvl="0" algn="ctr">
              <a:defRPr/>
            </a:pPr>
            <a:r>
              <a:rPr lang="en-GB" sz="1200" dirty="0"/>
              <a:t>Matthew E. Peters, Mark Neumann, Mohit </a:t>
            </a:r>
            <a:r>
              <a:rPr lang="en-GB" sz="1200" dirty="0" err="1"/>
              <a:t>Iyyer</a:t>
            </a:r>
            <a:r>
              <a:rPr lang="en-GB" sz="1200" dirty="0"/>
              <a:t>, Matt Gardner, Christopher Clark, Kenton Lee, and Luke </a:t>
            </a:r>
            <a:r>
              <a:rPr lang="en-GB" sz="1200" dirty="0" err="1"/>
              <a:t>Zettlemoyer</a:t>
            </a:r>
            <a:r>
              <a:rPr lang="en-GB" sz="1200" dirty="0"/>
              <a:t>. </a:t>
            </a:r>
            <a:r>
              <a:rPr lang="en-GB" sz="1200" dirty="0">
                <a:hlinkClick r:id="rId6"/>
              </a:rPr>
              <a:t>Deep contextualized word representations</a:t>
            </a:r>
            <a:r>
              <a:rPr lang="en-GB" sz="1200" dirty="0"/>
              <a:t>. In NAACL-HLT, 2018.</a:t>
            </a:r>
          </a:p>
        </p:txBody>
      </p:sp>
    </p:spTree>
    <p:extLst>
      <p:ext uri="{BB962C8B-B14F-4D97-AF65-F5344CB8AC3E}">
        <p14:creationId xmlns:p14="http://schemas.microsoft.com/office/powerpoint/2010/main" val="216493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708360" y="644949"/>
            <a:ext cx="5045374" cy="1639884"/>
          </a:xfrm>
        </p:spPr>
        <p:txBody>
          <a:bodyPr>
            <a:normAutofit/>
          </a:bodyPr>
          <a:lstStyle/>
          <a:p>
            <a:r>
              <a:rPr lang="en-US" sz="5400" dirty="0"/>
              <a:t>BERT</a:t>
            </a:r>
            <a:endParaRPr lang="en-GB" sz="54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708360" y="2544211"/>
            <a:ext cx="4047464" cy="3437095"/>
          </a:xfrm>
        </p:spPr>
        <p:txBody>
          <a:bodyPr vert="horz" lIns="91440" tIns="45720" rIns="91440" bIns="45720" rtlCol="0">
            <a:normAutofit lnSpcReduction="10000"/>
          </a:bodyPr>
          <a:lstStyle/>
          <a:p>
            <a:pPr>
              <a:spcBef>
                <a:spcPts val="2400"/>
              </a:spcBef>
            </a:pPr>
            <a:r>
              <a:rPr lang="en-US" sz="2400" dirty="0"/>
              <a:t>Stacked transformer layers</a:t>
            </a:r>
          </a:p>
          <a:p>
            <a:pPr>
              <a:spcBef>
                <a:spcPts val="2400"/>
              </a:spcBef>
            </a:pPr>
            <a:r>
              <a:rPr lang="en-US" sz="2400" dirty="0"/>
              <a:t>Pretrained on two tasks:</a:t>
            </a:r>
          </a:p>
          <a:p>
            <a:pPr marL="342900" indent="-342900">
              <a:spcBef>
                <a:spcPts val="600"/>
              </a:spcBef>
              <a:buFont typeface="Arial" panose="020B0604020202020204" pitchFamily="34" charset="0"/>
              <a:buChar char="•"/>
            </a:pPr>
            <a:r>
              <a:rPr lang="en-US" sz="2400" dirty="0"/>
              <a:t>Masked language modeling</a:t>
            </a:r>
          </a:p>
          <a:p>
            <a:pPr marL="342900" indent="-342900">
              <a:spcBef>
                <a:spcPts val="600"/>
              </a:spcBef>
              <a:buFont typeface="Arial" panose="020B0604020202020204" pitchFamily="34" charset="0"/>
              <a:buChar char="•"/>
            </a:pPr>
            <a:r>
              <a:rPr lang="en-US" sz="2400" dirty="0"/>
              <a:t>Next sentence prediction</a:t>
            </a:r>
          </a:p>
          <a:p>
            <a:pPr>
              <a:spcBef>
                <a:spcPts val="2400"/>
              </a:spcBef>
            </a:pPr>
            <a:r>
              <a:rPr lang="en-GB" sz="2400" dirty="0"/>
              <a:t>Input: WordPiece embedding + position embedding + segment embedding</a:t>
            </a:r>
          </a:p>
        </p:txBody>
      </p:sp>
      <p:sp>
        <p:nvSpPr>
          <p:cNvPr id="9" name="Rectangle 8">
            <a:extLst>
              <a:ext uri="{FF2B5EF4-FFF2-40B4-BE49-F238E27FC236}">
                <a16:creationId xmlns:a16="http://schemas.microsoft.com/office/drawing/2014/main" id="{04D97CAF-9E36-4201-BB31-7DB9DA2B0290}"/>
              </a:ext>
            </a:extLst>
          </p:cNvPr>
          <p:cNvSpPr/>
          <p:nvPr/>
        </p:nvSpPr>
        <p:spPr>
          <a:xfrm>
            <a:off x="1720620" y="6547916"/>
            <a:ext cx="8750760" cy="276999"/>
          </a:xfrm>
          <a:prstGeom prst="rect">
            <a:avLst/>
          </a:prstGeom>
        </p:spPr>
        <p:txBody>
          <a:bodyPr wrap="square">
            <a:spAutoFit/>
          </a:bodyPr>
          <a:lstStyle/>
          <a:p>
            <a:pPr lvl="0" algn="ctr">
              <a:defRPr/>
            </a:pPr>
            <a:r>
              <a:rPr lang="en-GB" sz="1200" dirty="0"/>
              <a:t>Jacob Devlin, Ming-Wei Chang, et al. </a:t>
            </a:r>
            <a:r>
              <a:rPr lang="en-GB" sz="1200" dirty="0">
                <a:hlinkClick r:id="rId2"/>
              </a:rPr>
              <a:t>Bert: Pre-training of deep bidirectional transformers for language understanding</a:t>
            </a:r>
            <a:r>
              <a:rPr lang="en-GB" sz="1200" dirty="0"/>
              <a:t>. In NAACL, 2018.</a:t>
            </a:r>
          </a:p>
        </p:txBody>
      </p:sp>
      <p:pic>
        <p:nvPicPr>
          <p:cNvPr id="5" name="Picture 4">
            <a:extLst>
              <a:ext uri="{FF2B5EF4-FFF2-40B4-BE49-F238E27FC236}">
                <a16:creationId xmlns:a16="http://schemas.microsoft.com/office/drawing/2014/main" id="{1619348B-4966-4A60-BE01-BCB326B2ED9B}"/>
              </a:ext>
            </a:extLst>
          </p:cNvPr>
          <p:cNvPicPr>
            <a:picLocks noChangeAspect="1"/>
          </p:cNvPicPr>
          <p:nvPr/>
        </p:nvPicPr>
        <p:blipFill>
          <a:blip r:embed="rId3"/>
          <a:stretch>
            <a:fillRect/>
          </a:stretch>
        </p:blipFill>
        <p:spPr>
          <a:xfrm>
            <a:off x="6014540" y="1039521"/>
            <a:ext cx="5849343" cy="2389479"/>
          </a:xfrm>
          <a:prstGeom prst="rect">
            <a:avLst/>
          </a:prstGeom>
        </p:spPr>
      </p:pic>
      <p:pic>
        <p:nvPicPr>
          <p:cNvPr id="8" name="Picture 7">
            <a:extLst>
              <a:ext uri="{FF2B5EF4-FFF2-40B4-BE49-F238E27FC236}">
                <a16:creationId xmlns:a16="http://schemas.microsoft.com/office/drawing/2014/main" id="{0C73E400-5112-4319-A994-5B964C1FFA01}"/>
              </a:ext>
            </a:extLst>
          </p:cNvPr>
          <p:cNvPicPr>
            <a:picLocks noChangeAspect="1"/>
          </p:cNvPicPr>
          <p:nvPr/>
        </p:nvPicPr>
        <p:blipFill>
          <a:blip r:embed="rId4"/>
          <a:stretch>
            <a:fillRect/>
          </a:stretch>
        </p:blipFill>
        <p:spPr>
          <a:xfrm>
            <a:off x="5176971" y="3954186"/>
            <a:ext cx="6646174" cy="2202388"/>
          </a:xfrm>
          <a:prstGeom prst="rect">
            <a:avLst/>
          </a:prstGeom>
        </p:spPr>
      </p:pic>
    </p:spTree>
    <p:extLst>
      <p:ext uri="{BB962C8B-B14F-4D97-AF65-F5344CB8AC3E}">
        <p14:creationId xmlns:p14="http://schemas.microsoft.com/office/powerpoint/2010/main" val="2715685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4" y="609601"/>
            <a:ext cx="5622727" cy="1358288"/>
          </a:xfrm>
        </p:spPr>
        <p:txBody>
          <a:bodyPr>
            <a:normAutofit/>
          </a:bodyPr>
          <a:lstStyle/>
          <a:p>
            <a:r>
              <a:rPr lang="en-US" sz="4800" dirty="0"/>
              <a:t>BERT for Ranking</a:t>
            </a:r>
            <a:endParaRPr lang="en-GB" sz="48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105866"/>
            <a:ext cx="7219584" cy="1359401"/>
          </a:xfrm>
        </p:spPr>
        <p:txBody>
          <a:bodyPr vert="horz" lIns="91440" tIns="45720" rIns="91440" bIns="45720" rtlCol="0">
            <a:normAutofit/>
          </a:bodyPr>
          <a:lstStyle/>
          <a:p>
            <a:pPr>
              <a:spcBef>
                <a:spcPts val="1800"/>
              </a:spcBef>
            </a:pPr>
            <a:r>
              <a:rPr lang="en-US" sz="1800" dirty="0"/>
              <a:t>BERT (and other large-scale unsupervised language models) are demonstrating dramatic performance improvements on many IR tasks</a:t>
            </a:r>
            <a:endParaRPr lang="en-GB" sz="2400" dirty="0"/>
          </a:p>
        </p:txBody>
      </p:sp>
      <p:sp>
        <p:nvSpPr>
          <p:cNvPr id="9" name="Rectangle 8">
            <a:extLst>
              <a:ext uri="{FF2B5EF4-FFF2-40B4-BE49-F238E27FC236}">
                <a16:creationId xmlns:a16="http://schemas.microsoft.com/office/drawing/2014/main" id="{04D97CAF-9E36-4201-BB31-7DB9DA2B0290}"/>
              </a:ext>
            </a:extLst>
          </p:cNvPr>
          <p:cNvSpPr/>
          <p:nvPr/>
        </p:nvSpPr>
        <p:spPr>
          <a:xfrm>
            <a:off x="33166" y="6542948"/>
            <a:ext cx="8750760" cy="276999"/>
          </a:xfrm>
          <a:prstGeom prst="rect">
            <a:avLst/>
          </a:prstGeom>
        </p:spPr>
        <p:txBody>
          <a:bodyPr wrap="square">
            <a:spAutoFit/>
          </a:bodyPr>
          <a:lstStyle/>
          <a:p>
            <a:pPr lvl="0" algn="ctr">
              <a:defRPr/>
            </a:pPr>
            <a:r>
              <a:rPr lang="en-GB" sz="1200" dirty="0"/>
              <a:t>Rodrigo Nogueira, and Kyunghyun Cho. </a:t>
            </a:r>
            <a:r>
              <a:rPr lang="en-GB" sz="1200" dirty="0">
                <a:hlinkClick r:id="rId2"/>
              </a:rPr>
              <a:t>Passage Re-ranking with BERT</a:t>
            </a:r>
            <a:r>
              <a:rPr lang="en-GB" sz="1200" dirty="0"/>
              <a:t>. In arXiv, 2019.</a:t>
            </a:r>
          </a:p>
        </p:txBody>
      </p:sp>
      <p:pic>
        <p:nvPicPr>
          <p:cNvPr id="10" name="Picture 9">
            <a:extLst>
              <a:ext uri="{FF2B5EF4-FFF2-40B4-BE49-F238E27FC236}">
                <a16:creationId xmlns:a16="http://schemas.microsoft.com/office/drawing/2014/main" id="{8F1F8ACA-7339-49DF-9FC0-D6ED5687C788}"/>
              </a:ext>
            </a:extLst>
          </p:cNvPr>
          <p:cNvPicPr>
            <a:picLocks noChangeAspect="1"/>
          </p:cNvPicPr>
          <p:nvPr/>
        </p:nvPicPr>
        <p:blipFill>
          <a:blip r:embed="rId3"/>
          <a:stretch>
            <a:fillRect/>
          </a:stretch>
        </p:blipFill>
        <p:spPr>
          <a:xfrm>
            <a:off x="8821829" y="890075"/>
            <a:ext cx="3408074" cy="8587943"/>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57C58DA0-469F-44EF-88C8-6E0F95E947B9}"/>
              </a:ext>
            </a:extLst>
          </p:cNvPr>
          <p:cNvGrpSpPr/>
          <p:nvPr/>
        </p:nvGrpSpPr>
        <p:grpSpPr>
          <a:xfrm>
            <a:off x="1631062" y="2987063"/>
            <a:ext cx="6250869" cy="3398156"/>
            <a:chOff x="2215726" y="2995702"/>
            <a:chExt cx="6250869" cy="3398156"/>
          </a:xfrm>
        </p:grpSpPr>
        <p:pic>
          <p:nvPicPr>
            <p:cNvPr id="11" name="Picture 10">
              <a:extLst>
                <a:ext uri="{FF2B5EF4-FFF2-40B4-BE49-F238E27FC236}">
                  <a16:creationId xmlns:a16="http://schemas.microsoft.com/office/drawing/2014/main" id="{77903105-4E8E-47E7-BD9B-DD58C3E3DF23}"/>
                </a:ext>
              </a:extLst>
            </p:cNvPr>
            <p:cNvPicPr>
              <a:picLocks noChangeAspect="1"/>
            </p:cNvPicPr>
            <p:nvPr/>
          </p:nvPicPr>
          <p:blipFill rotWithShape="1">
            <a:blip r:embed="rId4"/>
            <a:srcRect r="57845"/>
            <a:stretch/>
          </p:blipFill>
          <p:spPr>
            <a:xfrm>
              <a:off x="2215726" y="3953648"/>
              <a:ext cx="1710024" cy="1657122"/>
            </a:xfrm>
            <a:prstGeom prst="rect">
              <a:avLst/>
            </a:prstGeom>
          </p:spPr>
        </p:pic>
        <p:pic>
          <p:nvPicPr>
            <p:cNvPr id="12" name="Picture 11">
              <a:extLst>
                <a:ext uri="{FF2B5EF4-FFF2-40B4-BE49-F238E27FC236}">
                  <a16:creationId xmlns:a16="http://schemas.microsoft.com/office/drawing/2014/main" id="{807DBA4F-7FEF-4CF2-B3EC-AD433B409B1D}"/>
                </a:ext>
              </a:extLst>
            </p:cNvPr>
            <p:cNvPicPr>
              <a:picLocks noChangeAspect="1"/>
            </p:cNvPicPr>
            <p:nvPr/>
          </p:nvPicPr>
          <p:blipFill rotWithShape="1">
            <a:blip r:embed="rId5"/>
            <a:srcRect l="58816"/>
            <a:stretch/>
          </p:blipFill>
          <p:spPr>
            <a:xfrm>
              <a:off x="5155671" y="3109700"/>
              <a:ext cx="3310924" cy="3284158"/>
            </a:xfrm>
            <a:prstGeom prst="rect">
              <a:avLst/>
            </a:prstGeom>
          </p:spPr>
        </p:pic>
        <p:pic>
          <p:nvPicPr>
            <p:cNvPr id="13" name="Picture 12">
              <a:extLst>
                <a:ext uri="{FF2B5EF4-FFF2-40B4-BE49-F238E27FC236}">
                  <a16:creationId xmlns:a16="http://schemas.microsoft.com/office/drawing/2014/main" id="{029A4790-ED91-48FA-8BE1-754FEF8CDADF}"/>
                </a:ext>
              </a:extLst>
            </p:cNvPr>
            <p:cNvPicPr>
              <a:picLocks noChangeAspect="1"/>
            </p:cNvPicPr>
            <p:nvPr/>
          </p:nvPicPr>
          <p:blipFill rotWithShape="1">
            <a:blip r:embed="rId5"/>
            <a:srcRect l="92886" t="75010" r="206" b="7206"/>
            <a:stretch/>
          </p:blipFill>
          <p:spPr>
            <a:xfrm rot="10800000">
              <a:off x="5077664" y="2995702"/>
              <a:ext cx="555342" cy="584067"/>
            </a:xfrm>
            <a:prstGeom prst="rect">
              <a:avLst/>
            </a:prstGeom>
          </p:spPr>
        </p:pic>
        <p:pic>
          <p:nvPicPr>
            <p:cNvPr id="14" name="Picture 13">
              <a:extLst>
                <a:ext uri="{FF2B5EF4-FFF2-40B4-BE49-F238E27FC236}">
                  <a16:creationId xmlns:a16="http://schemas.microsoft.com/office/drawing/2014/main" id="{1C3F7772-C556-4353-8F37-2CF2B1DF88A3}"/>
                </a:ext>
              </a:extLst>
            </p:cNvPr>
            <p:cNvPicPr>
              <a:picLocks noChangeAspect="1"/>
            </p:cNvPicPr>
            <p:nvPr/>
          </p:nvPicPr>
          <p:blipFill rotWithShape="1">
            <a:blip r:embed="rId5"/>
            <a:srcRect l="92886" t="75010" r="206" b="7206"/>
            <a:stretch/>
          </p:blipFill>
          <p:spPr>
            <a:xfrm rot="5400000">
              <a:off x="4992197" y="5490655"/>
              <a:ext cx="555342" cy="584067"/>
            </a:xfrm>
            <a:prstGeom prst="rect">
              <a:avLst/>
            </a:prstGeom>
          </p:spPr>
        </p:pic>
        <p:pic>
          <p:nvPicPr>
            <p:cNvPr id="15" name="Picture 14">
              <a:extLst>
                <a:ext uri="{FF2B5EF4-FFF2-40B4-BE49-F238E27FC236}">
                  <a16:creationId xmlns:a16="http://schemas.microsoft.com/office/drawing/2014/main" id="{84FE85D1-67CE-4A08-AC76-742BE220E7FB}"/>
                </a:ext>
              </a:extLst>
            </p:cNvPr>
            <p:cNvPicPr>
              <a:picLocks noChangeAspect="1"/>
            </p:cNvPicPr>
            <p:nvPr/>
          </p:nvPicPr>
          <p:blipFill>
            <a:blip r:embed="rId6"/>
            <a:stretch>
              <a:fillRect/>
            </a:stretch>
          </p:blipFill>
          <p:spPr>
            <a:xfrm>
              <a:off x="5563406" y="3284727"/>
              <a:ext cx="244935" cy="234049"/>
            </a:xfrm>
            <a:prstGeom prst="rect">
              <a:avLst/>
            </a:prstGeom>
          </p:spPr>
        </p:pic>
        <p:pic>
          <p:nvPicPr>
            <p:cNvPr id="16" name="Picture 15">
              <a:extLst>
                <a:ext uri="{FF2B5EF4-FFF2-40B4-BE49-F238E27FC236}">
                  <a16:creationId xmlns:a16="http://schemas.microsoft.com/office/drawing/2014/main" id="{91E38C9A-FAD3-498A-B056-ED85D09E7079}"/>
                </a:ext>
              </a:extLst>
            </p:cNvPr>
            <p:cNvPicPr>
              <a:picLocks noChangeAspect="1"/>
            </p:cNvPicPr>
            <p:nvPr/>
          </p:nvPicPr>
          <p:blipFill>
            <a:blip r:embed="rId7"/>
            <a:stretch>
              <a:fillRect/>
            </a:stretch>
          </p:blipFill>
          <p:spPr>
            <a:xfrm>
              <a:off x="5128991" y="4182638"/>
              <a:ext cx="176556" cy="167914"/>
            </a:xfrm>
            <a:prstGeom prst="rect">
              <a:avLst/>
            </a:prstGeom>
          </p:spPr>
        </p:pic>
        <p:pic>
          <p:nvPicPr>
            <p:cNvPr id="17" name="Picture 16">
              <a:extLst>
                <a:ext uri="{FF2B5EF4-FFF2-40B4-BE49-F238E27FC236}">
                  <a16:creationId xmlns:a16="http://schemas.microsoft.com/office/drawing/2014/main" id="{994607E8-734C-4BD2-95C4-5C2DBCE99D21}"/>
                </a:ext>
              </a:extLst>
            </p:cNvPr>
            <p:cNvPicPr>
              <a:picLocks noChangeAspect="1"/>
            </p:cNvPicPr>
            <p:nvPr/>
          </p:nvPicPr>
          <p:blipFill>
            <a:blip r:embed="rId8"/>
            <a:stretch>
              <a:fillRect/>
            </a:stretch>
          </p:blipFill>
          <p:spPr>
            <a:xfrm>
              <a:off x="7200854" y="3265774"/>
              <a:ext cx="848027" cy="272150"/>
            </a:xfrm>
            <a:prstGeom prst="rect">
              <a:avLst/>
            </a:prstGeom>
          </p:spPr>
        </p:pic>
        <p:pic>
          <p:nvPicPr>
            <p:cNvPr id="18" name="Picture 17">
              <a:extLst>
                <a:ext uri="{FF2B5EF4-FFF2-40B4-BE49-F238E27FC236}">
                  <a16:creationId xmlns:a16="http://schemas.microsoft.com/office/drawing/2014/main" id="{E22B0C17-7EBF-4B0C-928D-3AFF1636A55A}"/>
                </a:ext>
              </a:extLst>
            </p:cNvPr>
            <p:cNvPicPr>
              <a:picLocks noChangeAspect="1"/>
            </p:cNvPicPr>
            <p:nvPr/>
          </p:nvPicPr>
          <p:blipFill>
            <a:blip r:embed="rId8"/>
            <a:stretch>
              <a:fillRect/>
            </a:stretch>
          </p:blipFill>
          <p:spPr>
            <a:xfrm>
              <a:off x="5704372" y="5475984"/>
              <a:ext cx="713033" cy="272150"/>
            </a:xfrm>
            <a:prstGeom prst="rect">
              <a:avLst/>
            </a:prstGeom>
          </p:spPr>
        </p:pic>
        <p:pic>
          <p:nvPicPr>
            <p:cNvPr id="19" name="Picture 18">
              <a:extLst>
                <a:ext uri="{FF2B5EF4-FFF2-40B4-BE49-F238E27FC236}">
                  <a16:creationId xmlns:a16="http://schemas.microsoft.com/office/drawing/2014/main" id="{2B179CBA-4FD1-41C5-A7D9-582BFDC2271C}"/>
                </a:ext>
              </a:extLst>
            </p:cNvPr>
            <p:cNvPicPr>
              <a:picLocks noChangeAspect="1"/>
            </p:cNvPicPr>
            <p:nvPr/>
          </p:nvPicPr>
          <p:blipFill>
            <a:blip r:embed="rId8"/>
            <a:stretch>
              <a:fillRect/>
            </a:stretch>
          </p:blipFill>
          <p:spPr>
            <a:xfrm>
              <a:off x="7268350" y="5503512"/>
              <a:ext cx="713033" cy="272150"/>
            </a:xfrm>
            <a:prstGeom prst="rect">
              <a:avLst/>
            </a:prstGeom>
          </p:spPr>
        </p:pic>
        <p:pic>
          <p:nvPicPr>
            <p:cNvPr id="20" name="Picture 19">
              <a:extLst>
                <a:ext uri="{FF2B5EF4-FFF2-40B4-BE49-F238E27FC236}">
                  <a16:creationId xmlns:a16="http://schemas.microsoft.com/office/drawing/2014/main" id="{29BA3F41-FF2D-47D1-847C-F21D792D3636}"/>
                </a:ext>
              </a:extLst>
            </p:cNvPr>
            <p:cNvPicPr>
              <a:picLocks noChangeAspect="1"/>
            </p:cNvPicPr>
            <p:nvPr/>
          </p:nvPicPr>
          <p:blipFill>
            <a:blip r:embed="rId8"/>
            <a:stretch>
              <a:fillRect/>
            </a:stretch>
          </p:blipFill>
          <p:spPr>
            <a:xfrm>
              <a:off x="6301967" y="5766821"/>
              <a:ext cx="1177209" cy="137387"/>
            </a:xfrm>
            <a:prstGeom prst="rect">
              <a:avLst/>
            </a:prstGeom>
          </p:spPr>
        </p:pic>
        <p:pic>
          <p:nvPicPr>
            <p:cNvPr id="21" name="Picture 20">
              <a:extLst>
                <a:ext uri="{FF2B5EF4-FFF2-40B4-BE49-F238E27FC236}">
                  <a16:creationId xmlns:a16="http://schemas.microsoft.com/office/drawing/2014/main" id="{827CAF2D-CA93-480A-A5BB-2E29164467F0}"/>
                </a:ext>
              </a:extLst>
            </p:cNvPr>
            <p:cNvPicPr>
              <a:picLocks noChangeAspect="1"/>
            </p:cNvPicPr>
            <p:nvPr/>
          </p:nvPicPr>
          <p:blipFill rotWithShape="1">
            <a:blip r:embed="rId9"/>
            <a:srcRect b="22336"/>
            <a:stretch/>
          </p:blipFill>
          <p:spPr>
            <a:xfrm>
              <a:off x="7236615" y="3578034"/>
              <a:ext cx="812266" cy="157641"/>
            </a:xfrm>
            <a:prstGeom prst="rect">
              <a:avLst/>
            </a:prstGeom>
          </p:spPr>
        </p:pic>
        <p:pic>
          <p:nvPicPr>
            <p:cNvPr id="22" name="Picture 21">
              <a:extLst>
                <a:ext uri="{FF2B5EF4-FFF2-40B4-BE49-F238E27FC236}">
                  <a16:creationId xmlns:a16="http://schemas.microsoft.com/office/drawing/2014/main" id="{BA90AB61-4574-4A37-9545-96BDD305ABF8}"/>
                </a:ext>
              </a:extLst>
            </p:cNvPr>
            <p:cNvPicPr>
              <a:picLocks noChangeAspect="1"/>
            </p:cNvPicPr>
            <p:nvPr/>
          </p:nvPicPr>
          <p:blipFill>
            <a:blip r:embed="rId10"/>
            <a:stretch>
              <a:fillRect/>
            </a:stretch>
          </p:blipFill>
          <p:spPr>
            <a:xfrm>
              <a:off x="5314045" y="3546558"/>
              <a:ext cx="244935" cy="186151"/>
            </a:xfrm>
            <a:prstGeom prst="rect">
              <a:avLst/>
            </a:prstGeom>
          </p:spPr>
        </p:pic>
        <p:sp>
          <p:nvSpPr>
            <p:cNvPr id="23" name="TextBox 22">
              <a:extLst>
                <a:ext uri="{FF2B5EF4-FFF2-40B4-BE49-F238E27FC236}">
                  <a16:creationId xmlns:a16="http://schemas.microsoft.com/office/drawing/2014/main" id="{141EB55B-E4EC-41E0-B3E0-5C839FE72721}"/>
                </a:ext>
              </a:extLst>
            </p:cNvPr>
            <p:cNvSpPr txBox="1"/>
            <p:nvPr/>
          </p:nvSpPr>
          <p:spPr>
            <a:xfrm>
              <a:off x="6373497" y="3166910"/>
              <a:ext cx="1023195" cy="276999"/>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MS MARCO</a:t>
              </a:r>
              <a:endParaRPr lang="en-CA" sz="12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1C04D07-D098-4AC6-A82A-68C2C0968FA2}"/>
                </a:ext>
              </a:extLst>
            </p:cNvPr>
            <p:cNvSpPr txBox="1"/>
            <p:nvPr/>
          </p:nvSpPr>
          <p:spPr>
            <a:xfrm>
              <a:off x="5836308" y="5678861"/>
              <a:ext cx="2108523"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Query Passage Pair</a:t>
              </a:r>
              <a:endParaRPr lang="en-CA" sz="12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D14003E9-C169-45C3-928B-AF1A8040A771}"/>
                </a:ext>
              </a:extLst>
            </p:cNvPr>
            <p:cNvSpPr txBox="1"/>
            <p:nvPr/>
          </p:nvSpPr>
          <p:spPr>
            <a:xfrm>
              <a:off x="5710198" y="5371694"/>
              <a:ext cx="818087" cy="261610"/>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Query</a:t>
              </a:r>
              <a:endParaRPr lang="en-CA" sz="105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A116C5D-BAB1-4C68-BB9F-05B8E6C75DA0}"/>
                </a:ext>
              </a:extLst>
            </p:cNvPr>
            <p:cNvSpPr txBox="1"/>
            <p:nvPr/>
          </p:nvSpPr>
          <p:spPr>
            <a:xfrm>
              <a:off x="7200854" y="5367858"/>
              <a:ext cx="818087" cy="261610"/>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Passage</a:t>
              </a:r>
              <a:endParaRPr lang="en-CA" sz="105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ED2CE563-877E-4B96-B132-248BA5BA0B0E}"/>
                </a:ext>
              </a:extLst>
            </p:cNvPr>
            <p:cNvSpPr txBox="1"/>
            <p:nvPr/>
          </p:nvSpPr>
          <p:spPr>
            <a:xfrm>
              <a:off x="5198931" y="3313104"/>
              <a:ext cx="476395" cy="261610"/>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score</a:t>
              </a:r>
              <a:endParaRPr lang="en-CA" sz="105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153FB8-19A3-4D60-899A-1896CB3C6CB1}"/>
                </a:ext>
              </a:extLst>
            </p:cNvPr>
            <p:cNvPicPr>
              <a:picLocks noChangeAspect="1"/>
            </p:cNvPicPr>
            <p:nvPr/>
          </p:nvPicPr>
          <p:blipFill>
            <a:blip r:embed="rId11"/>
            <a:stretch>
              <a:fillRect/>
            </a:stretch>
          </p:blipFill>
          <p:spPr>
            <a:xfrm>
              <a:off x="3799085" y="4419602"/>
              <a:ext cx="136603" cy="156595"/>
            </a:xfrm>
            <a:prstGeom prst="rect">
              <a:avLst/>
            </a:prstGeom>
          </p:spPr>
        </p:pic>
        <p:cxnSp>
          <p:nvCxnSpPr>
            <p:cNvPr id="28" name="Straight Arrow Connector 27">
              <a:extLst>
                <a:ext uri="{FF2B5EF4-FFF2-40B4-BE49-F238E27FC236}">
                  <a16:creationId xmlns:a16="http://schemas.microsoft.com/office/drawing/2014/main" id="{85F739F5-1666-45C7-9DF8-6E71CAE79129}"/>
                </a:ext>
              </a:extLst>
            </p:cNvPr>
            <p:cNvCxnSpPr>
              <a:cxnSpLocks/>
            </p:cNvCxnSpPr>
            <p:nvPr/>
          </p:nvCxnSpPr>
          <p:spPr>
            <a:xfrm>
              <a:off x="3799085" y="4549341"/>
              <a:ext cx="1449514" cy="0"/>
            </a:xfrm>
            <a:prstGeom prst="straightConnector1">
              <a:avLst/>
            </a:prstGeom>
            <a:ln w="6350">
              <a:solidFill>
                <a:schemeClr val="tx1">
                  <a:lumMod val="65000"/>
                  <a:lumOff val="3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8304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FA46-CC83-45D5-AF5E-804AD00ABB28}"/>
              </a:ext>
            </a:extLst>
          </p:cNvPr>
          <p:cNvSpPr>
            <a:spLocks noGrp="1"/>
          </p:cNvSpPr>
          <p:nvPr>
            <p:ph type="title"/>
          </p:nvPr>
        </p:nvSpPr>
        <p:spPr>
          <a:xfrm>
            <a:off x="1141413" y="618517"/>
            <a:ext cx="9905998" cy="1957229"/>
          </a:xfrm>
        </p:spPr>
        <p:txBody>
          <a:bodyPr>
            <a:normAutofit/>
          </a:bodyPr>
          <a:lstStyle/>
          <a:p>
            <a:r>
              <a:rPr lang="en-US" sz="4000" dirty="0"/>
              <a:t>Retrieving, not just reranking, with deep neural networks </a:t>
            </a:r>
            <a:endParaRPr lang="en-CA" sz="4000" dirty="0"/>
          </a:p>
        </p:txBody>
      </p:sp>
      <p:sp>
        <p:nvSpPr>
          <p:cNvPr id="4" name="Content Placeholder 3">
            <a:extLst>
              <a:ext uri="{FF2B5EF4-FFF2-40B4-BE49-F238E27FC236}">
                <a16:creationId xmlns:a16="http://schemas.microsoft.com/office/drawing/2014/main" id="{6535158F-5326-464C-89E5-334AEF38F06E}"/>
              </a:ext>
            </a:extLst>
          </p:cNvPr>
          <p:cNvSpPr>
            <a:spLocks noGrp="1"/>
          </p:cNvSpPr>
          <p:nvPr>
            <p:ph sz="half" idx="1"/>
          </p:nvPr>
        </p:nvSpPr>
        <p:spPr>
          <a:xfrm>
            <a:off x="1141410" y="2629609"/>
            <a:ext cx="4878389" cy="3714395"/>
          </a:xfrm>
        </p:spPr>
        <p:txBody>
          <a:bodyPr anchor="ctr">
            <a:normAutofit fontScale="85000" lnSpcReduction="10000"/>
          </a:bodyPr>
          <a:lstStyle/>
          <a:p>
            <a:pPr marL="0" indent="0">
              <a:lnSpc>
                <a:spcPct val="110000"/>
              </a:lnSpc>
              <a:spcBef>
                <a:spcPts val="2400"/>
              </a:spcBef>
              <a:buNone/>
            </a:pPr>
            <a:r>
              <a:rPr lang="en-CA" dirty="0"/>
              <a:t>Deep ranking models are compute-intensive and are practically employed only to rerank top-k candidates retrieved by more efficient traditional IR methods</a:t>
            </a:r>
          </a:p>
          <a:p>
            <a:pPr marL="0" indent="0">
              <a:lnSpc>
                <a:spcPct val="110000"/>
              </a:lnSpc>
              <a:spcBef>
                <a:spcPts val="2400"/>
              </a:spcBef>
              <a:buNone/>
            </a:pPr>
            <a:r>
              <a:rPr lang="en-CA" dirty="0"/>
              <a:t>IR performances may be significantly more impacted if we can also use them for candidate generation</a:t>
            </a:r>
          </a:p>
        </p:txBody>
      </p:sp>
      <p:grpSp>
        <p:nvGrpSpPr>
          <p:cNvPr id="6" name="Group 5">
            <a:extLst>
              <a:ext uri="{FF2B5EF4-FFF2-40B4-BE49-F238E27FC236}">
                <a16:creationId xmlns:a16="http://schemas.microsoft.com/office/drawing/2014/main" id="{3DFCEFCC-8B1F-4929-AE63-BCCF02838F7F}"/>
              </a:ext>
            </a:extLst>
          </p:cNvPr>
          <p:cNvGrpSpPr/>
          <p:nvPr/>
        </p:nvGrpSpPr>
        <p:grpSpPr>
          <a:xfrm>
            <a:off x="6172202" y="2934669"/>
            <a:ext cx="5713793" cy="2122409"/>
            <a:chOff x="1851041" y="2817581"/>
            <a:chExt cx="8080734" cy="3001618"/>
          </a:xfrm>
        </p:grpSpPr>
        <p:sp>
          <p:nvSpPr>
            <p:cNvPr id="7" name="Rectangle: Folded Corner 6">
              <a:extLst>
                <a:ext uri="{FF2B5EF4-FFF2-40B4-BE49-F238E27FC236}">
                  <a16:creationId xmlns:a16="http://schemas.microsoft.com/office/drawing/2014/main" id="{C28297CB-F440-451C-99EC-3CB4D0FA554F}"/>
                </a:ext>
              </a:extLst>
            </p:cNvPr>
            <p:cNvSpPr/>
            <p:nvPr/>
          </p:nvSpPr>
          <p:spPr>
            <a:xfrm>
              <a:off x="2985522" y="4226757"/>
              <a:ext cx="713327" cy="943125"/>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050"/>
            </a:p>
          </p:txBody>
        </p:sp>
        <p:grpSp>
          <p:nvGrpSpPr>
            <p:cNvPr id="8" name="Group 7">
              <a:extLst>
                <a:ext uri="{FF2B5EF4-FFF2-40B4-BE49-F238E27FC236}">
                  <a16:creationId xmlns:a16="http://schemas.microsoft.com/office/drawing/2014/main" id="{FD23B1AD-6D26-4E55-ACB6-F18BB0300480}"/>
                </a:ext>
              </a:extLst>
            </p:cNvPr>
            <p:cNvGrpSpPr/>
            <p:nvPr/>
          </p:nvGrpSpPr>
          <p:grpSpPr>
            <a:xfrm>
              <a:off x="2260225" y="3401648"/>
              <a:ext cx="2173496" cy="322840"/>
              <a:chOff x="1953273" y="2425148"/>
              <a:chExt cx="2173496" cy="322840"/>
            </a:xfrm>
          </p:grpSpPr>
          <p:sp>
            <p:nvSpPr>
              <p:cNvPr id="18" name="Rectangle 17">
                <a:extLst>
                  <a:ext uri="{FF2B5EF4-FFF2-40B4-BE49-F238E27FC236}">
                    <a16:creationId xmlns:a16="http://schemas.microsoft.com/office/drawing/2014/main" id="{4DD3E30A-D882-43CC-94BA-3072F395A111}"/>
                  </a:ext>
                </a:extLst>
              </p:cNvPr>
              <p:cNvSpPr/>
              <p:nvPr/>
            </p:nvSpPr>
            <p:spPr>
              <a:xfrm>
                <a:off x="1953273" y="2425148"/>
                <a:ext cx="2173496" cy="3228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sp>
            <p:nvSpPr>
              <p:cNvPr id="19" name="Rectangle 18">
                <a:extLst>
                  <a:ext uri="{FF2B5EF4-FFF2-40B4-BE49-F238E27FC236}">
                    <a16:creationId xmlns:a16="http://schemas.microsoft.com/office/drawing/2014/main" id="{139B3C8E-6BC0-4C81-9DA9-0B3550D53BE5}"/>
                  </a:ext>
                </a:extLst>
              </p:cNvPr>
              <p:cNvSpPr/>
              <p:nvPr/>
            </p:nvSpPr>
            <p:spPr>
              <a:xfrm>
                <a:off x="3732161" y="2441121"/>
                <a:ext cx="379918" cy="293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pic>
            <p:nvPicPr>
              <p:cNvPr id="20" name="Graphic 19" descr="Magnifying glass">
                <a:extLst>
                  <a:ext uri="{FF2B5EF4-FFF2-40B4-BE49-F238E27FC236}">
                    <a16:creationId xmlns:a16="http://schemas.microsoft.com/office/drawing/2014/main" id="{898A74AA-756B-43FC-B166-BB42E6AF09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1259" y="2455707"/>
                <a:ext cx="261722" cy="261722"/>
              </a:xfrm>
              <a:prstGeom prst="rect">
                <a:avLst/>
              </a:prstGeom>
            </p:spPr>
          </p:pic>
        </p:grpSp>
        <p:sp>
          <p:nvSpPr>
            <p:cNvPr id="9" name="Cube 8">
              <a:extLst>
                <a:ext uri="{FF2B5EF4-FFF2-40B4-BE49-F238E27FC236}">
                  <a16:creationId xmlns:a16="http://schemas.microsoft.com/office/drawing/2014/main" id="{25117731-EC36-492A-9ACB-AE79D151E6F0}"/>
                </a:ext>
              </a:extLst>
            </p:cNvPr>
            <p:cNvSpPr/>
            <p:nvPr/>
          </p:nvSpPr>
          <p:spPr>
            <a:xfrm>
              <a:off x="5235972" y="2817581"/>
              <a:ext cx="2352668" cy="2352668"/>
            </a:xfrm>
            <a:prstGeom prst="cube">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cxnSp>
          <p:nvCxnSpPr>
            <p:cNvPr id="10" name="Straight Arrow Connector 9">
              <a:extLst>
                <a:ext uri="{FF2B5EF4-FFF2-40B4-BE49-F238E27FC236}">
                  <a16:creationId xmlns:a16="http://schemas.microsoft.com/office/drawing/2014/main" id="{E82D21CD-157F-48DA-BADA-7BCA906E54B7}"/>
                </a:ext>
              </a:extLst>
            </p:cNvPr>
            <p:cNvCxnSpPr>
              <a:cxnSpLocks/>
              <a:stCxn id="18" idx="3"/>
            </p:cNvCxnSpPr>
            <p:nvPr/>
          </p:nvCxnSpPr>
          <p:spPr>
            <a:xfrm>
              <a:off x="4433721" y="3563068"/>
              <a:ext cx="80225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5E1E26-75CD-43F4-8998-C7D2B63B797F}"/>
                </a:ext>
              </a:extLst>
            </p:cNvPr>
            <p:cNvCxnSpPr>
              <a:cxnSpLocks/>
              <a:stCxn id="7" idx="3"/>
            </p:cNvCxnSpPr>
            <p:nvPr/>
          </p:nvCxnSpPr>
          <p:spPr>
            <a:xfrm flipV="1">
              <a:off x="3698849" y="4685300"/>
              <a:ext cx="1572672" cy="1302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E1FE009-A42F-4305-88E7-94B101588748}"/>
                </a:ext>
              </a:extLst>
            </p:cNvPr>
            <p:cNvSpPr/>
            <p:nvPr/>
          </p:nvSpPr>
          <p:spPr>
            <a:xfrm>
              <a:off x="8948270" y="3202176"/>
              <a:ext cx="983505" cy="983505"/>
            </a:xfrm>
            <a:prstGeom prst="ellips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a:solidFill>
                    <a:schemeClr val="tx1"/>
                  </a:solidFill>
                </a:rPr>
                <a:t>score</a:t>
              </a:r>
              <a:endParaRPr lang="en-CA" sz="1050">
                <a:solidFill>
                  <a:schemeClr val="tx1"/>
                </a:solidFill>
              </a:endParaRPr>
            </a:p>
          </p:txBody>
        </p:sp>
        <p:cxnSp>
          <p:nvCxnSpPr>
            <p:cNvPr id="13" name="Straight Arrow Connector 12">
              <a:extLst>
                <a:ext uri="{FF2B5EF4-FFF2-40B4-BE49-F238E27FC236}">
                  <a16:creationId xmlns:a16="http://schemas.microsoft.com/office/drawing/2014/main" id="{2EF6AE0E-960C-4328-967B-35BE7FB57A56}"/>
                </a:ext>
              </a:extLst>
            </p:cNvPr>
            <p:cNvCxnSpPr>
              <a:cxnSpLocks/>
              <a:stCxn id="9" idx="5"/>
              <a:endCxn id="12" idx="2"/>
            </p:cNvCxnSpPr>
            <p:nvPr/>
          </p:nvCxnSpPr>
          <p:spPr>
            <a:xfrm flipV="1">
              <a:off x="7588640" y="3693929"/>
              <a:ext cx="1359630" cy="590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D65926-C687-48BF-9493-8656A131A8DE}"/>
                </a:ext>
              </a:extLst>
            </p:cNvPr>
            <p:cNvPicPr>
              <a:picLocks noChangeAspect="1"/>
            </p:cNvPicPr>
            <p:nvPr/>
          </p:nvPicPr>
          <p:blipFill rotWithShape="1">
            <a:blip r:embed="rId4"/>
            <a:srcRect r="5238"/>
            <a:stretch/>
          </p:blipFill>
          <p:spPr>
            <a:xfrm>
              <a:off x="9102182" y="4294685"/>
              <a:ext cx="675679" cy="484427"/>
            </a:xfrm>
            <a:prstGeom prst="rect">
              <a:avLst/>
            </a:prstGeom>
          </p:spPr>
        </p:pic>
        <p:pic>
          <p:nvPicPr>
            <p:cNvPr id="15" name="Picture 14">
              <a:extLst>
                <a:ext uri="{FF2B5EF4-FFF2-40B4-BE49-F238E27FC236}">
                  <a16:creationId xmlns:a16="http://schemas.microsoft.com/office/drawing/2014/main" id="{E038DB71-45AF-46A7-AE45-52117847257C}"/>
                </a:ext>
              </a:extLst>
            </p:cNvPr>
            <p:cNvPicPr>
              <a:picLocks noChangeAspect="1"/>
            </p:cNvPicPr>
            <p:nvPr/>
          </p:nvPicPr>
          <p:blipFill rotWithShape="1">
            <a:blip r:embed="rId4"/>
            <a:srcRect l="37893" t="33356" r="39121"/>
            <a:stretch/>
          </p:blipFill>
          <p:spPr>
            <a:xfrm>
              <a:off x="1851041" y="3397987"/>
              <a:ext cx="163892" cy="322840"/>
            </a:xfrm>
            <a:prstGeom prst="rect">
              <a:avLst/>
            </a:prstGeom>
          </p:spPr>
        </p:pic>
        <p:pic>
          <p:nvPicPr>
            <p:cNvPr id="16" name="Picture 15">
              <a:extLst>
                <a:ext uri="{FF2B5EF4-FFF2-40B4-BE49-F238E27FC236}">
                  <a16:creationId xmlns:a16="http://schemas.microsoft.com/office/drawing/2014/main" id="{C9EDF040-3A5D-4196-888C-6C8FD064A1F7}"/>
                </a:ext>
              </a:extLst>
            </p:cNvPr>
            <p:cNvPicPr>
              <a:picLocks noChangeAspect="1"/>
            </p:cNvPicPr>
            <p:nvPr/>
          </p:nvPicPr>
          <p:blipFill rotWithShape="1">
            <a:blip r:embed="rId4"/>
            <a:srcRect l="73389" t="33356" r="5238"/>
            <a:stretch/>
          </p:blipFill>
          <p:spPr>
            <a:xfrm>
              <a:off x="2552659" y="4536899"/>
              <a:ext cx="152400" cy="322840"/>
            </a:xfrm>
            <a:prstGeom prst="rect">
              <a:avLst/>
            </a:prstGeom>
          </p:spPr>
        </p:pic>
        <p:pic>
          <p:nvPicPr>
            <p:cNvPr id="17" name="Picture 16">
              <a:extLst>
                <a:ext uri="{FF2B5EF4-FFF2-40B4-BE49-F238E27FC236}">
                  <a16:creationId xmlns:a16="http://schemas.microsoft.com/office/drawing/2014/main" id="{F24DC4E6-71E0-4868-9268-C28456272077}"/>
                </a:ext>
              </a:extLst>
            </p:cNvPr>
            <p:cNvPicPr>
              <a:picLocks noChangeAspect="1"/>
            </p:cNvPicPr>
            <p:nvPr/>
          </p:nvPicPr>
          <p:blipFill rotWithShape="1">
            <a:blip r:embed="rId4"/>
            <a:srcRect r="62467"/>
            <a:stretch/>
          </p:blipFill>
          <p:spPr>
            <a:xfrm>
              <a:off x="5962188" y="5334772"/>
              <a:ext cx="267624" cy="484427"/>
            </a:xfrm>
            <a:prstGeom prst="rect">
              <a:avLst/>
            </a:prstGeom>
          </p:spPr>
        </p:pic>
      </p:grpSp>
    </p:spTree>
    <p:extLst>
      <p:ext uri="{BB962C8B-B14F-4D97-AF65-F5344CB8AC3E}">
        <p14:creationId xmlns:p14="http://schemas.microsoft.com/office/powerpoint/2010/main" val="901164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FA46-CC83-45D5-AF5E-804AD00ABB28}"/>
              </a:ext>
            </a:extLst>
          </p:cNvPr>
          <p:cNvSpPr>
            <a:spLocks noGrp="1"/>
          </p:cNvSpPr>
          <p:nvPr>
            <p:ph type="title"/>
          </p:nvPr>
        </p:nvSpPr>
        <p:spPr>
          <a:xfrm>
            <a:off x="1141413" y="732113"/>
            <a:ext cx="9905998" cy="1478570"/>
          </a:xfrm>
        </p:spPr>
        <p:txBody>
          <a:bodyPr>
            <a:normAutofit/>
          </a:bodyPr>
          <a:lstStyle/>
          <a:p>
            <a:pPr>
              <a:lnSpc>
                <a:spcPct val="100000"/>
              </a:lnSpc>
            </a:pPr>
            <a:r>
              <a:rPr lang="en-US" sz="4000" dirty="0"/>
              <a:t>Option 1: Query independent document representation</a:t>
            </a:r>
            <a:endParaRPr lang="en-CA" sz="4000" dirty="0"/>
          </a:p>
        </p:txBody>
      </p:sp>
      <p:sp>
        <p:nvSpPr>
          <p:cNvPr id="4" name="Content Placeholder 3">
            <a:extLst>
              <a:ext uri="{FF2B5EF4-FFF2-40B4-BE49-F238E27FC236}">
                <a16:creationId xmlns:a16="http://schemas.microsoft.com/office/drawing/2014/main" id="{6535158F-5326-464C-89E5-334AEF38F06E}"/>
              </a:ext>
            </a:extLst>
          </p:cNvPr>
          <p:cNvSpPr>
            <a:spLocks noGrp="1"/>
          </p:cNvSpPr>
          <p:nvPr>
            <p:ph sz="half" idx="1"/>
          </p:nvPr>
        </p:nvSpPr>
        <p:spPr>
          <a:xfrm>
            <a:off x="1141410" y="2383444"/>
            <a:ext cx="4878389" cy="3876401"/>
          </a:xfrm>
        </p:spPr>
        <p:txBody>
          <a:bodyPr anchor="ctr">
            <a:normAutofit/>
          </a:bodyPr>
          <a:lstStyle/>
          <a:p>
            <a:pPr marL="0" indent="0">
              <a:lnSpc>
                <a:spcPct val="120000"/>
              </a:lnSpc>
              <a:spcBef>
                <a:spcPts val="2400"/>
              </a:spcBef>
              <a:buNone/>
            </a:pPr>
            <a:r>
              <a:rPr lang="en-US" sz="2000" dirty="0"/>
              <a:t>Employ a Siamese network architecture</a:t>
            </a:r>
          </a:p>
          <a:p>
            <a:pPr marL="0" indent="0">
              <a:lnSpc>
                <a:spcPct val="120000"/>
              </a:lnSpc>
              <a:spcBef>
                <a:spcPts val="2400"/>
              </a:spcBef>
              <a:buNone/>
            </a:pPr>
            <a:r>
              <a:rPr lang="en-US" sz="2000" dirty="0"/>
              <a:t>Compute document representations offline and query representation at inference time</a:t>
            </a:r>
          </a:p>
          <a:p>
            <a:pPr marL="0" indent="0">
              <a:lnSpc>
                <a:spcPct val="120000"/>
              </a:lnSpc>
              <a:spcBef>
                <a:spcPts val="2400"/>
              </a:spcBef>
              <a:buNone/>
            </a:pPr>
            <a:r>
              <a:rPr lang="en-US" sz="2000" dirty="0"/>
              <a:t>Efficient online but large offline computation cost</a:t>
            </a:r>
          </a:p>
          <a:p>
            <a:pPr marL="0" indent="0">
              <a:lnSpc>
                <a:spcPct val="120000"/>
              </a:lnSpc>
              <a:spcBef>
                <a:spcPts val="2400"/>
              </a:spcBef>
              <a:buNone/>
            </a:pPr>
            <a:r>
              <a:rPr lang="en-US" sz="2000" dirty="0"/>
              <a:t>Effectiveness degrades without interaction features and lexical term matching</a:t>
            </a:r>
            <a:endParaRPr lang="en-CA" sz="2000" dirty="0"/>
          </a:p>
        </p:txBody>
      </p:sp>
      <p:sp>
        <p:nvSpPr>
          <p:cNvPr id="7" name="Rectangle: Folded Corner 6">
            <a:extLst>
              <a:ext uri="{FF2B5EF4-FFF2-40B4-BE49-F238E27FC236}">
                <a16:creationId xmlns:a16="http://schemas.microsoft.com/office/drawing/2014/main" id="{C28297CB-F440-451C-99EC-3CB4D0FA554F}"/>
              </a:ext>
            </a:extLst>
          </p:cNvPr>
          <p:cNvSpPr/>
          <p:nvPr/>
        </p:nvSpPr>
        <p:spPr>
          <a:xfrm>
            <a:off x="6974380" y="3931081"/>
            <a:ext cx="504385" cy="666873"/>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050"/>
          </a:p>
        </p:txBody>
      </p:sp>
      <p:grpSp>
        <p:nvGrpSpPr>
          <p:cNvPr id="8" name="Group 7">
            <a:extLst>
              <a:ext uri="{FF2B5EF4-FFF2-40B4-BE49-F238E27FC236}">
                <a16:creationId xmlns:a16="http://schemas.microsoft.com/office/drawing/2014/main" id="{FD23B1AD-6D26-4E55-ACB6-F18BB0300480}"/>
              </a:ext>
            </a:extLst>
          </p:cNvPr>
          <p:cNvGrpSpPr/>
          <p:nvPr/>
        </p:nvGrpSpPr>
        <p:grpSpPr>
          <a:xfrm>
            <a:off x="6461531" y="3347656"/>
            <a:ext cx="1536854" cy="228276"/>
            <a:chOff x="1953273" y="2425148"/>
            <a:chExt cx="2173496" cy="322840"/>
          </a:xfrm>
        </p:grpSpPr>
        <p:sp>
          <p:nvSpPr>
            <p:cNvPr id="18" name="Rectangle 17">
              <a:extLst>
                <a:ext uri="{FF2B5EF4-FFF2-40B4-BE49-F238E27FC236}">
                  <a16:creationId xmlns:a16="http://schemas.microsoft.com/office/drawing/2014/main" id="{4DD3E30A-D882-43CC-94BA-3072F395A111}"/>
                </a:ext>
              </a:extLst>
            </p:cNvPr>
            <p:cNvSpPr/>
            <p:nvPr/>
          </p:nvSpPr>
          <p:spPr>
            <a:xfrm>
              <a:off x="1953273" y="2425148"/>
              <a:ext cx="2173496" cy="3228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sp>
          <p:nvSpPr>
            <p:cNvPr id="19" name="Rectangle 18">
              <a:extLst>
                <a:ext uri="{FF2B5EF4-FFF2-40B4-BE49-F238E27FC236}">
                  <a16:creationId xmlns:a16="http://schemas.microsoft.com/office/drawing/2014/main" id="{139B3C8E-6BC0-4C81-9DA9-0B3550D53BE5}"/>
                </a:ext>
              </a:extLst>
            </p:cNvPr>
            <p:cNvSpPr/>
            <p:nvPr/>
          </p:nvSpPr>
          <p:spPr>
            <a:xfrm>
              <a:off x="3732161" y="2441121"/>
              <a:ext cx="379918" cy="293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pic>
          <p:nvPicPr>
            <p:cNvPr id="20" name="Graphic 19" descr="Magnifying glass">
              <a:extLst>
                <a:ext uri="{FF2B5EF4-FFF2-40B4-BE49-F238E27FC236}">
                  <a16:creationId xmlns:a16="http://schemas.microsoft.com/office/drawing/2014/main" id="{898A74AA-756B-43FC-B166-BB42E6AF09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1259" y="2455707"/>
              <a:ext cx="261722" cy="261722"/>
            </a:xfrm>
            <a:prstGeom prst="rect">
              <a:avLst/>
            </a:prstGeom>
          </p:spPr>
        </p:pic>
      </p:grpSp>
      <p:sp>
        <p:nvSpPr>
          <p:cNvPr id="9" name="Cube 8">
            <a:extLst>
              <a:ext uri="{FF2B5EF4-FFF2-40B4-BE49-F238E27FC236}">
                <a16:creationId xmlns:a16="http://schemas.microsoft.com/office/drawing/2014/main" id="{25117731-EC36-492A-9ACB-AE79D151E6F0}"/>
              </a:ext>
            </a:extLst>
          </p:cNvPr>
          <p:cNvSpPr/>
          <p:nvPr/>
        </p:nvSpPr>
        <p:spPr>
          <a:xfrm>
            <a:off x="9001527" y="3017897"/>
            <a:ext cx="702733" cy="702733"/>
          </a:xfrm>
          <a:prstGeom prst="cube">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cxnSp>
        <p:nvCxnSpPr>
          <p:cNvPr id="10" name="Straight Arrow Connector 9">
            <a:extLst>
              <a:ext uri="{FF2B5EF4-FFF2-40B4-BE49-F238E27FC236}">
                <a16:creationId xmlns:a16="http://schemas.microsoft.com/office/drawing/2014/main" id="{E82D21CD-157F-48DA-BADA-7BCA906E54B7}"/>
              </a:ext>
            </a:extLst>
          </p:cNvPr>
          <p:cNvCxnSpPr>
            <a:cxnSpLocks/>
            <a:stCxn id="18" idx="3"/>
            <a:endCxn id="9" idx="2"/>
          </p:cNvCxnSpPr>
          <p:nvPr/>
        </p:nvCxnSpPr>
        <p:spPr>
          <a:xfrm flipV="1">
            <a:off x="7998385" y="3457105"/>
            <a:ext cx="1003142" cy="468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5E1E26-75CD-43F4-8998-C7D2B63B797F}"/>
              </a:ext>
            </a:extLst>
          </p:cNvPr>
          <p:cNvCxnSpPr>
            <a:cxnSpLocks/>
            <a:stCxn id="7" idx="3"/>
            <a:endCxn id="21" idx="2"/>
          </p:cNvCxnSpPr>
          <p:nvPr/>
        </p:nvCxnSpPr>
        <p:spPr>
          <a:xfrm flipV="1">
            <a:off x="7478765" y="4257058"/>
            <a:ext cx="1522762" cy="746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E1FE009-A42F-4305-88E7-94B101588748}"/>
              </a:ext>
            </a:extLst>
          </p:cNvPr>
          <p:cNvSpPr/>
          <p:nvPr/>
        </p:nvSpPr>
        <p:spPr>
          <a:xfrm>
            <a:off x="11190570" y="3206612"/>
            <a:ext cx="695425" cy="695425"/>
          </a:xfrm>
          <a:prstGeom prst="ellips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a:solidFill>
                  <a:schemeClr val="tx1"/>
                </a:solidFill>
              </a:rPr>
              <a:t>score</a:t>
            </a:r>
            <a:endParaRPr lang="en-CA" sz="1050">
              <a:solidFill>
                <a:schemeClr val="tx1"/>
              </a:solidFill>
            </a:endParaRPr>
          </a:p>
        </p:txBody>
      </p:sp>
      <p:cxnSp>
        <p:nvCxnSpPr>
          <p:cNvPr id="13" name="Straight Arrow Connector 12">
            <a:extLst>
              <a:ext uri="{FF2B5EF4-FFF2-40B4-BE49-F238E27FC236}">
                <a16:creationId xmlns:a16="http://schemas.microsoft.com/office/drawing/2014/main" id="{2EF6AE0E-960C-4328-967B-35BE7FB57A56}"/>
              </a:ext>
            </a:extLst>
          </p:cNvPr>
          <p:cNvCxnSpPr>
            <a:cxnSpLocks/>
            <a:stCxn id="9" idx="5"/>
            <a:endCxn id="12" idx="2"/>
          </p:cNvCxnSpPr>
          <p:nvPr/>
        </p:nvCxnSpPr>
        <p:spPr>
          <a:xfrm>
            <a:off x="9704260" y="3281422"/>
            <a:ext cx="1486310" cy="27290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D65926-C687-48BF-9493-8656A131A8DE}"/>
              </a:ext>
            </a:extLst>
          </p:cNvPr>
          <p:cNvPicPr>
            <a:picLocks noChangeAspect="1"/>
          </p:cNvPicPr>
          <p:nvPr/>
        </p:nvPicPr>
        <p:blipFill rotWithShape="1">
          <a:blip r:embed="rId4"/>
          <a:srcRect r="5238"/>
          <a:stretch/>
        </p:blipFill>
        <p:spPr>
          <a:xfrm>
            <a:off x="11299399" y="3979112"/>
            <a:ext cx="477765" cy="342533"/>
          </a:xfrm>
          <a:prstGeom prst="rect">
            <a:avLst/>
          </a:prstGeom>
        </p:spPr>
      </p:pic>
      <p:pic>
        <p:nvPicPr>
          <p:cNvPr id="15" name="Picture 14">
            <a:extLst>
              <a:ext uri="{FF2B5EF4-FFF2-40B4-BE49-F238E27FC236}">
                <a16:creationId xmlns:a16="http://schemas.microsoft.com/office/drawing/2014/main" id="{E038DB71-45AF-46A7-AE45-52117847257C}"/>
              </a:ext>
            </a:extLst>
          </p:cNvPr>
          <p:cNvPicPr>
            <a:picLocks noChangeAspect="1"/>
          </p:cNvPicPr>
          <p:nvPr/>
        </p:nvPicPr>
        <p:blipFill rotWithShape="1">
          <a:blip r:embed="rId4"/>
          <a:srcRect l="37893" t="33356" r="39121"/>
          <a:stretch/>
        </p:blipFill>
        <p:spPr>
          <a:xfrm>
            <a:off x="6172202" y="3345067"/>
            <a:ext cx="115886" cy="228276"/>
          </a:xfrm>
          <a:prstGeom prst="rect">
            <a:avLst/>
          </a:prstGeom>
        </p:spPr>
      </p:pic>
      <p:pic>
        <p:nvPicPr>
          <p:cNvPr id="16" name="Picture 15">
            <a:extLst>
              <a:ext uri="{FF2B5EF4-FFF2-40B4-BE49-F238E27FC236}">
                <a16:creationId xmlns:a16="http://schemas.microsoft.com/office/drawing/2014/main" id="{C9EDF040-3A5D-4196-888C-6C8FD064A1F7}"/>
              </a:ext>
            </a:extLst>
          </p:cNvPr>
          <p:cNvPicPr>
            <a:picLocks noChangeAspect="1"/>
          </p:cNvPicPr>
          <p:nvPr/>
        </p:nvPicPr>
        <p:blipFill rotWithShape="1">
          <a:blip r:embed="rId4"/>
          <a:srcRect l="73389" t="33356" r="5238"/>
          <a:stretch/>
        </p:blipFill>
        <p:spPr>
          <a:xfrm>
            <a:off x="6668308" y="4150379"/>
            <a:ext cx="107760" cy="228276"/>
          </a:xfrm>
          <a:prstGeom prst="rect">
            <a:avLst/>
          </a:prstGeom>
        </p:spPr>
      </p:pic>
      <p:sp>
        <p:nvSpPr>
          <p:cNvPr id="21" name="Cube 20">
            <a:extLst>
              <a:ext uri="{FF2B5EF4-FFF2-40B4-BE49-F238E27FC236}">
                <a16:creationId xmlns:a16="http://schemas.microsoft.com/office/drawing/2014/main" id="{9F9DDFC8-D14A-4280-86C7-793F9FB9EED4}"/>
              </a:ext>
            </a:extLst>
          </p:cNvPr>
          <p:cNvSpPr/>
          <p:nvPr/>
        </p:nvSpPr>
        <p:spPr>
          <a:xfrm>
            <a:off x="9001527" y="3817850"/>
            <a:ext cx="702733" cy="702733"/>
          </a:xfrm>
          <a:prstGeom prst="cube">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p>
        </p:txBody>
      </p:sp>
      <p:cxnSp>
        <p:nvCxnSpPr>
          <p:cNvPr id="32" name="Straight Arrow Connector 31">
            <a:extLst>
              <a:ext uri="{FF2B5EF4-FFF2-40B4-BE49-F238E27FC236}">
                <a16:creationId xmlns:a16="http://schemas.microsoft.com/office/drawing/2014/main" id="{F4790282-C65F-4952-B6AB-8A8E853243F8}"/>
              </a:ext>
            </a:extLst>
          </p:cNvPr>
          <p:cNvCxnSpPr>
            <a:cxnSpLocks/>
            <a:stCxn id="21" idx="5"/>
            <a:endCxn id="12" idx="2"/>
          </p:cNvCxnSpPr>
          <p:nvPr/>
        </p:nvCxnSpPr>
        <p:spPr>
          <a:xfrm flipV="1">
            <a:off x="9704260" y="3554325"/>
            <a:ext cx="1486310" cy="52705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132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8DBE-89CA-4B3C-BECD-477960D7B5CF}"/>
              </a:ext>
            </a:extLst>
          </p:cNvPr>
          <p:cNvSpPr>
            <a:spLocks noGrp="1"/>
          </p:cNvSpPr>
          <p:nvPr>
            <p:ph type="title"/>
          </p:nvPr>
        </p:nvSpPr>
        <p:spPr>
          <a:xfrm>
            <a:off x="1146704" y="609601"/>
            <a:ext cx="9859090" cy="1337034"/>
          </a:xfrm>
        </p:spPr>
        <p:txBody>
          <a:bodyPr>
            <a:normAutofit/>
          </a:bodyPr>
          <a:lstStyle/>
          <a:p>
            <a:r>
              <a:rPr lang="en-US" sz="4000" dirty="0"/>
              <a:t>Fast approx. k-NN search with ANNOY</a:t>
            </a:r>
            <a:endParaRPr lang="en-CA" sz="4000" dirty="0"/>
          </a:p>
        </p:txBody>
      </p:sp>
      <p:pic>
        <p:nvPicPr>
          <p:cNvPr id="5" name="Content Placeholder 4">
            <a:extLst>
              <a:ext uri="{FF2B5EF4-FFF2-40B4-BE49-F238E27FC236}">
                <a16:creationId xmlns:a16="http://schemas.microsoft.com/office/drawing/2014/main" id="{04C7595E-76E5-423F-A861-47B88546B382}"/>
              </a:ext>
            </a:extLst>
          </p:cNvPr>
          <p:cNvPicPr>
            <a:picLocks noGrp="1" noChangeAspect="1"/>
          </p:cNvPicPr>
          <p:nvPr>
            <p:ph idx="1"/>
          </p:nvPr>
        </p:nvPicPr>
        <p:blipFill rotWithShape="1">
          <a:blip r:embed="rId2"/>
          <a:srcRect r="33563"/>
          <a:stretch/>
        </p:blipFill>
        <p:spPr>
          <a:xfrm>
            <a:off x="1146704" y="2624158"/>
            <a:ext cx="4521935" cy="3247830"/>
          </a:xfrm>
          <a:prstGeom prst="rect">
            <a:avLst/>
          </a:prstGeom>
        </p:spPr>
      </p:pic>
      <p:sp>
        <p:nvSpPr>
          <p:cNvPr id="7" name="Rectangle 6">
            <a:extLst>
              <a:ext uri="{FF2B5EF4-FFF2-40B4-BE49-F238E27FC236}">
                <a16:creationId xmlns:a16="http://schemas.microsoft.com/office/drawing/2014/main" id="{2762E2F4-463F-4941-93DF-9E8ACD5F159A}"/>
              </a:ext>
            </a:extLst>
          </p:cNvPr>
          <p:cNvSpPr/>
          <p:nvPr/>
        </p:nvSpPr>
        <p:spPr>
          <a:xfrm>
            <a:off x="179651" y="6549512"/>
            <a:ext cx="11832699" cy="276999"/>
          </a:xfrm>
          <a:prstGeom prst="rect">
            <a:avLst/>
          </a:prstGeom>
        </p:spPr>
        <p:txBody>
          <a:bodyPr wrap="square">
            <a:spAutoFit/>
          </a:bodyPr>
          <a:lstStyle/>
          <a:p>
            <a:pPr lvl="0" algn="ctr" defTabSz="914400">
              <a:defRPr/>
            </a:pPr>
            <a:r>
              <a:rPr lang="en-CA" sz="1200" dirty="0">
                <a:hlinkClick r:id="rId3"/>
              </a:rPr>
              <a:t>https://github.com/spotify/annoy</a:t>
            </a:r>
            <a:endParaRPr lang="en-GB" sz="1200" dirty="0"/>
          </a:p>
        </p:txBody>
      </p:sp>
      <p:pic>
        <p:nvPicPr>
          <p:cNvPr id="2050" name="Picture 2" descr="ANN benchmarks">
            <a:extLst>
              <a:ext uri="{FF2B5EF4-FFF2-40B4-BE49-F238E27FC236}">
                <a16:creationId xmlns:a16="http://schemas.microsoft.com/office/drawing/2014/main" id="{00869D8F-D8C6-4856-8E33-4BFAC1712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794" y="2619001"/>
            <a:ext cx="4884000" cy="325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46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35158F-5326-464C-89E5-334AEF38F06E}"/>
              </a:ext>
            </a:extLst>
          </p:cNvPr>
          <p:cNvSpPr>
            <a:spLocks noGrp="1"/>
          </p:cNvSpPr>
          <p:nvPr>
            <p:ph sz="half" idx="1"/>
          </p:nvPr>
        </p:nvSpPr>
        <p:spPr>
          <a:xfrm>
            <a:off x="1141410" y="2635285"/>
            <a:ext cx="4878389" cy="2923050"/>
          </a:xfrm>
        </p:spPr>
        <p:txBody>
          <a:bodyPr anchor="ctr">
            <a:normAutofit lnSpcReduction="10000"/>
          </a:bodyPr>
          <a:lstStyle/>
          <a:p>
            <a:pPr marL="0" indent="0">
              <a:spcBef>
                <a:spcPts val="2400"/>
              </a:spcBef>
              <a:buNone/>
            </a:pPr>
            <a:r>
              <a:rPr lang="en-US" dirty="0"/>
              <a:t>Efficient online but large offline computation cost</a:t>
            </a:r>
          </a:p>
          <a:p>
            <a:pPr marL="0" indent="0">
              <a:lnSpc>
                <a:spcPct val="120000"/>
              </a:lnSpc>
              <a:spcBef>
                <a:spcPts val="2400"/>
              </a:spcBef>
              <a:buNone/>
            </a:pPr>
            <a:r>
              <a:rPr lang="en-US" dirty="0"/>
              <a:t>Can scale to tail queries but at higher computation cost—we can trade-off the two experimentally</a:t>
            </a:r>
            <a:endParaRPr lang="en-CA" dirty="0"/>
          </a:p>
        </p:txBody>
      </p:sp>
      <p:pic>
        <p:nvPicPr>
          <p:cNvPr id="23" name="Picture 22">
            <a:extLst>
              <a:ext uri="{FF2B5EF4-FFF2-40B4-BE49-F238E27FC236}">
                <a16:creationId xmlns:a16="http://schemas.microsoft.com/office/drawing/2014/main" id="{CD5A5E41-899C-4574-ADBC-86ADD77CCE3B}"/>
              </a:ext>
            </a:extLst>
          </p:cNvPr>
          <p:cNvPicPr>
            <a:picLocks noChangeAspect="1"/>
          </p:cNvPicPr>
          <p:nvPr/>
        </p:nvPicPr>
        <p:blipFill>
          <a:blip r:embed="rId2"/>
          <a:stretch>
            <a:fillRect/>
          </a:stretch>
        </p:blipFill>
        <p:spPr>
          <a:xfrm>
            <a:off x="6094412" y="2635285"/>
            <a:ext cx="5789995" cy="2748947"/>
          </a:xfrm>
          <a:prstGeom prst="rect">
            <a:avLst/>
          </a:prstGeom>
        </p:spPr>
      </p:pic>
      <p:sp>
        <p:nvSpPr>
          <p:cNvPr id="7" name="Title 1">
            <a:extLst>
              <a:ext uri="{FF2B5EF4-FFF2-40B4-BE49-F238E27FC236}">
                <a16:creationId xmlns:a16="http://schemas.microsoft.com/office/drawing/2014/main" id="{E4F0D7A6-7819-413D-B5E1-B2DF8B0BC176}"/>
              </a:ext>
            </a:extLst>
          </p:cNvPr>
          <p:cNvSpPr>
            <a:spLocks noGrp="1"/>
          </p:cNvSpPr>
          <p:nvPr>
            <p:ph type="title"/>
          </p:nvPr>
        </p:nvSpPr>
        <p:spPr>
          <a:xfrm>
            <a:off x="1141413" y="732113"/>
            <a:ext cx="9905998" cy="1478570"/>
          </a:xfrm>
        </p:spPr>
        <p:txBody>
          <a:bodyPr>
            <a:normAutofit/>
          </a:bodyPr>
          <a:lstStyle/>
          <a:p>
            <a:pPr>
              <a:lnSpc>
                <a:spcPct val="100000"/>
              </a:lnSpc>
            </a:pPr>
            <a:r>
              <a:rPr lang="en-US" sz="4000" dirty="0"/>
              <a:t>Option 2: Assume query term independence assumption</a:t>
            </a:r>
            <a:endParaRPr lang="en-CA" sz="4000" dirty="0"/>
          </a:p>
        </p:txBody>
      </p:sp>
      <p:sp>
        <p:nvSpPr>
          <p:cNvPr id="8" name="Rectangle 7">
            <a:extLst>
              <a:ext uri="{FF2B5EF4-FFF2-40B4-BE49-F238E27FC236}">
                <a16:creationId xmlns:a16="http://schemas.microsoft.com/office/drawing/2014/main" id="{8030CC8D-48C4-4FD8-A06D-D9A46945A47A}"/>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et al. </a:t>
            </a:r>
            <a:r>
              <a:rPr lang="en-GB" sz="1200" dirty="0">
                <a:hlinkClick r:id="rId3"/>
              </a:rPr>
              <a:t>Incorporating Query Term Independence Assumption for Efficient Retrieval and Ranking using Deep Neural Networks</a:t>
            </a:r>
            <a:r>
              <a:rPr lang="en-GB" sz="1200" dirty="0"/>
              <a:t>. In arXiv, 2019.</a:t>
            </a:r>
          </a:p>
        </p:txBody>
      </p:sp>
    </p:spTree>
    <p:extLst>
      <p:ext uri="{BB962C8B-B14F-4D97-AF65-F5344CB8AC3E}">
        <p14:creationId xmlns:p14="http://schemas.microsoft.com/office/powerpoint/2010/main" val="335538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E2B0-9539-40A3-8186-F11123AE4197}"/>
              </a:ext>
            </a:extLst>
          </p:cNvPr>
          <p:cNvSpPr>
            <a:spLocks noGrp="1"/>
          </p:cNvSpPr>
          <p:nvPr>
            <p:ph type="title"/>
          </p:nvPr>
        </p:nvSpPr>
        <p:spPr>
          <a:xfrm>
            <a:off x="1146705" y="609601"/>
            <a:ext cx="5301969" cy="1639884"/>
          </a:xfrm>
        </p:spPr>
        <p:txBody>
          <a:bodyPr>
            <a:normAutofit/>
          </a:bodyPr>
          <a:lstStyle/>
          <a:p>
            <a:r>
              <a:rPr lang="en-US" sz="4000" dirty="0"/>
              <a:t>What did your model really learn?</a:t>
            </a:r>
            <a:endParaRPr lang="en-CA" sz="4000" dirty="0"/>
          </a:p>
        </p:txBody>
      </p:sp>
      <p:sp>
        <p:nvSpPr>
          <p:cNvPr id="4" name="Text Placeholder 3">
            <a:extLst>
              <a:ext uri="{FF2B5EF4-FFF2-40B4-BE49-F238E27FC236}">
                <a16:creationId xmlns:a16="http://schemas.microsoft.com/office/drawing/2014/main" id="{5E2DF970-9277-4704-8FC3-B609863D9F49}"/>
              </a:ext>
            </a:extLst>
          </p:cNvPr>
          <p:cNvSpPr>
            <a:spLocks noGrp="1"/>
          </p:cNvSpPr>
          <p:nvPr>
            <p:ph type="body" sz="half" idx="2"/>
          </p:nvPr>
        </p:nvSpPr>
        <p:spPr>
          <a:xfrm>
            <a:off x="1146705" y="2422442"/>
            <a:ext cx="4949295" cy="953896"/>
          </a:xfrm>
        </p:spPr>
        <p:txBody>
          <a:bodyPr/>
          <a:lstStyle/>
          <a:p>
            <a:r>
              <a:rPr lang="en-US" dirty="0"/>
              <a:t>While we celebrate the recent performance bumps on IR tasks from neural methods, it is also important to recognize when and how they fail</a:t>
            </a:r>
            <a:endParaRPr lang="en-CA" dirty="0"/>
          </a:p>
        </p:txBody>
      </p:sp>
      <p:pic>
        <p:nvPicPr>
          <p:cNvPr id="8" name="Content Placeholder 4">
            <a:extLst>
              <a:ext uri="{FF2B5EF4-FFF2-40B4-BE49-F238E27FC236}">
                <a16:creationId xmlns:a16="http://schemas.microsoft.com/office/drawing/2014/main" id="{729D0659-4D2B-4F15-8836-6AE8B213C65F}"/>
              </a:ext>
            </a:extLst>
          </p:cNvPr>
          <p:cNvPicPr>
            <a:picLocks noGrp="1" noChangeAspect="1"/>
          </p:cNvPicPr>
          <p:nvPr>
            <p:ph idx="1"/>
          </p:nvPr>
        </p:nvPicPr>
        <p:blipFill rotWithShape="1">
          <a:blip r:embed="rId2"/>
          <a:srcRect t="739"/>
          <a:stretch/>
        </p:blipFill>
        <p:spPr>
          <a:xfrm>
            <a:off x="1146705" y="3763561"/>
            <a:ext cx="4387245" cy="2804505"/>
          </a:xfrm>
          <a:prstGeom prst="rect">
            <a:avLst/>
          </a:prstGeom>
          <a:effectLst/>
        </p:spPr>
      </p:pic>
      <p:pic>
        <p:nvPicPr>
          <p:cNvPr id="9" name="Picture 8">
            <a:extLst>
              <a:ext uri="{FF2B5EF4-FFF2-40B4-BE49-F238E27FC236}">
                <a16:creationId xmlns:a16="http://schemas.microsoft.com/office/drawing/2014/main" id="{6B9A0FB7-ECB9-4B79-B22A-982956AEBBEA}"/>
              </a:ext>
            </a:extLst>
          </p:cNvPr>
          <p:cNvPicPr>
            <a:picLocks noChangeAspect="1"/>
          </p:cNvPicPr>
          <p:nvPr/>
        </p:nvPicPr>
        <p:blipFill rotWithShape="1">
          <a:blip r:embed="rId3"/>
          <a:srcRect l="16039" t="9129" r="16185" b="31598"/>
          <a:stretch/>
        </p:blipFill>
        <p:spPr>
          <a:xfrm>
            <a:off x="7263018" y="1814438"/>
            <a:ext cx="4445827" cy="5043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9953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3/CleverHans.jpg">
            <a:extLst>
              <a:ext uri="{FF2B5EF4-FFF2-40B4-BE49-F238E27FC236}">
                <a16:creationId xmlns:a16="http://schemas.microsoft.com/office/drawing/2014/main" id="{BB350454-BC55-459D-AE7E-AB81B4EA5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710" y="2816602"/>
            <a:ext cx="4448303" cy="2985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Placeholder 6">
            <a:extLst>
              <a:ext uri="{FF2B5EF4-FFF2-40B4-BE49-F238E27FC236}">
                <a16:creationId xmlns:a16="http://schemas.microsoft.com/office/drawing/2014/main" id="{F4C84509-A34A-48D5-9CD1-9B5EC44D61F0}"/>
              </a:ext>
            </a:extLst>
          </p:cNvPr>
          <p:cNvSpPr txBox="1">
            <a:spLocks/>
          </p:cNvSpPr>
          <p:nvPr/>
        </p:nvSpPr>
        <p:spPr>
          <a:xfrm>
            <a:off x="497090" y="1116918"/>
            <a:ext cx="5578454" cy="4685531"/>
          </a:xfrm>
          <a:prstGeom prst="rect">
            <a:avLst/>
          </a:prstGeom>
        </p:spPr>
        <p:txBody>
          <a:bodyPr anchor="b">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800"/>
              </a:spcBef>
              <a:buNone/>
            </a:pPr>
            <a:r>
              <a:rPr lang="en-GB" dirty="0">
                <a:latin typeface="+mj-lt"/>
              </a:rPr>
              <a:t>Clever Hans was a horse claimed to have been capable of performing arithmetic and other intellectual tasks.</a:t>
            </a:r>
          </a:p>
          <a:p>
            <a:pPr marL="0" indent="0">
              <a:lnSpc>
                <a:spcPct val="120000"/>
              </a:lnSpc>
              <a:spcBef>
                <a:spcPts val="2400"/>
              </a:spcBef>
              <a:buNone/>
            </a:pPr>
            <a:r>
              <a:rPr lang="en-GB" dirty="0">
                <a:latin typeface="+mj-lt"/>
              </a:rPr>
              <a:t>"If the eighth day of the month comes on a Tuesday, what is the date of the following Friday?“</a:t>
            </a:r>
          </a:p>
          <a:p>
            <a:pPr marL="0" indent="0">
              <a:lnSpc>
                <a:spcPct val="120000"/>
              </a:lnSpc>
              <a:spcBef>
                <a:spcPts val="600"/>
              </a:spcBef>
              <a:buNone/>
            </a:pPr>
            <a:r>
              <a:rPr lang="en-GB" dirty="0">
                <a:latin typeface="+mj-lt"/>
              </a:rPr>
              <a:t>Hans would answer by tapping his hoof.</a:t>
            </a:r>
          </a:p>
          <a:p>
            <a:pPr marL="0" indent="0">
              <a:lnSpc>
                <a:spcPct val="120000"/>
              </a:lnSpc>
              <a:spcBef>
                <a:spcPts val="2400"/>
              </a:spcBef>
              <a:buNone/>
            </a:pPr>
            <a:r>
              <a:rPr lang="en-GB" dirty="0">
                <a:latin typeface="+mj-lt"/>
              </a:rPr>
              <a:t>In fact, the horse was purported to have been responding directly to involuntary cues in the body language of the human trainer, who had the faculties to solve each problem. The trainer was entirely unaware that he was providing such cues.</a:t>
            </a:r>
          </a:p>
          <a:p>
            <a:pPr marL="0" indent="0" algn="r">
              <a:lnSpc>
                <a:spcPct val="120000"/>
              </a:lnSpc>
              <a:spcBef>
                <a:spcPts val="1800"/>
              </a:spcBef>
              <a:buNone/>
            </a:pPr>
            <a:r>
              <a:rPr lang="en-US" sz="1800" dirty="0">
                <a:latin typeface="+mj-lt"/>
              </a:rPr>
              <a:t>(</a:t>
            </a:r>
            <a:r>
              <a:rPr lang="en-GB" sz="1800" dirty="0">
                <a:latin typeface="+mj-lt"/>
              </a:rPr>
              <a:t>source: Wikipedia)</a:t>
            </a:r>
          </a:p>
        </p:txBody>
      </p:sp>
    </p:spTree>
    <p:extLst>
      <p:ext uri="{BB962C8B-B14F-4D97-AF65-F5344CB8AC3E}">
        <p14:creationId xmlns:p14="http://schemas.microsoft.com/office/powerpoint/2010/main" val="326886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03C9B1-A4C8-4401-9702-7C00F1838CE1}"/>
              </a:ext>
            </a:extLst>
          </p:cNvPr>
          <p:cNvSpPr>
            <a:spLocks noGrp="1"/>
          </p:cNvSpPr>
          <p:nvPr>
            <p:ph type="title"/>
          </p:nvPr>
        </p:nvSpPr>
        <p:spPr>
          <a:xfrm>
            <a:off x="1141411" y="619126"/>
            <a:ext cx="9906000" cy="1477961"/>
          </a:xfrm>
        </p:spPr>
        <p:txBody>
          <a:bodyPr/>
          <a:lstStyle/>
          <a:p>
            <a:r>
              <a:rPr lang="en-US" dirty="0"/>
              <a:t>The state of neural information retrieval</a:t>
            </a:r>
            <a:endParaRPr lang="en-CA" dirty="0"/>
          </a:p>
        </p:txBody>
      </p:sp>
      <p:sp>
        <p:nvSpPr>
          <p:cNvPr id="6" name="Text Placeholder 5">
            <a:extLst>
              <a:ext uri="{FF2B5EF4-FFF2-40B4-BE49-F238E27FC236}">
                <a16:creationId xmlns:a16="http://schemas.microsoft.com/office/drawing/2014/main" id="{9E01BF0E-EAA0-4F49-8D24-09AC41FEF26A}"/>
              </a:ext>
            </a:extLst>
          </p:cNvPr>
          <p:cNvSpPr>
            <a:spLocks noGrp="1"/>
          </p:cNvSpPr>
          <p:nvPr>
            <p:ph type="body" idx="1"/>
          </p:nvPr>
        </p:nvSpPr>
        <p:spPr>
          <a:xfrm>
            <a:off x="1370019" y="2053203"/>
            <a:ext cx="4649783" cy="823912"/>
          </a:xfrm>
        </p:spPr>
        <p:txBody>
          <a:bodyPr>
            <a:normAutofit fontScale="92500" lnSpcReduction="10000"/>
          </a:bodyPr>
          <a:lstStyle/>
          <a:p>
            <a:pPr>
              <a:lnSpc>
                <a:spcPct val="120000"/>
              </a:lnSpc>
            </a:pPr>
            <a:r>
              <a:rPr lang="en-US" dirty="0"/>
              <a:t>Growing publication popularity at top IR conferences</a:t>
            </a:r>
            <a:endParaRPr lang="en-CA" dirty="0"/>
          </a:p>
        </p:txBody>
      </p:sp>
      <p:sp>
        <p:nvSpPr>
          <p:cNvPr id="8" name="Text Placeholder 7">
            <a:extLst>
              <a:ext uri="{FF2B5EF4-FFF2-40B4-BE49-F238E27FC236}">
                <a16:creationId xmlns:a16="http://schemas.microsoft.com/office/drawing/2014/main" id="{96ADB178-6BE9-4DED-A939-59406474689A}"/>
              </a:ext>
            </a:extLst>
          </p:cNvPr>
          <p:cNvSpPr>
            <a:spLocks noGrp="1"/>
          </p:cNvSpPr>
          <p:nvPr>
            <p:ph type="body" sz="quarter" idx="3"/>
          </p:nvPr>
        </p:nvSpPr>
        <p:spPr>
          <a:xfrm>
            <a:off x="6400808" y="2053202"/>
            <a:ext cx="4646602" cy="823912"/>
          </a:xfrm>
        </p:spPr>
        <p:txBody>
          <a:bodyPr>
            <a:normAutofit fontScale="92500" lnSpcReduction="10000"/>
          </a:bodyPr>
          <a:lstStyle/>
          <a:p>
            <a:pPr>
              <a:lnSpc>
                <a:spcPct val="120000"/>
              </a:lnSpc>
            </a:pPr>
            <a:r>
              <a:rPr lang="en-US" dirty="0"/>
              <a:t>Strong performance against traditional methods in TREC 2019</a:t>
            </a:r>
            <a:endParaRPr lang="en-CA" dirty="0"/>
          </a:p>
        </p:txBody>
      </p:sp>
      <p:pic>
        <p:nvPicPr>
          <p:cNvPr id="18" name="Content Placeholder 17">
            <a:extLst>
              <a:ext uri="{FF2B5EF4-FFF2-40B4-BE49-F238E27FC236}">
                <a16:creationId xmlns:a16="http://schemas.microsoft.com/office/drawing/2014/main" id="{7114F27F-C2DC-4E27-BC39-ED503A36942D}"/>
              </a:ext>
            </a:extLst>
          </p:cNvPr>
          <p:cNvPicPr>
            <a:picLocks noGrp="1" noChangeAspect="1"/>
          </p:cNvPicPr>
          <p:nvPr>
            <p:ph sz="quarter" idx="4"/>
          </p:nvPr>
        </p:nvPicPr>
        <p:blipFill>
          <a:blip r:embed="rId2"/>
          <a:stretch>
            <a:fillRect/>
          </a:stretch>
        </p:blipFill>
        <p:spPr>
          <a:xfrm>
            <a:off x="6643121" y="3073400"/>
            <a:ext cx="3933371" cy="2717800"/>
          </a:xfrm>
          <a:prstGeom prst="rect">
            <a:avLst/>
          </a:prstGeom>
        </p:spPr>
      </p:pic>
      <p:pic>
        <p:nvPicPr>
          <p:cNvPr id="17" name="Content Placeholder 16">
            <a:extLst>
              <a:ext uri="{FF2B5EF4-FFF2-40B4-BE49-F238E27FC236}">
                <a16:creationId xmlns:a16="http://schemas.microsoft.com/office/drawing/2014/main" id="{62F19418-7BEB-4FEF-AA80-096ACF3D99E0}"/>
              </a:ext>
            </a:extLst>
          </p:cNvPr>
          <p:cNvPicPr>
            <a:picLocks noGrp="1" noChangeAspect="1"/>
          </p:cNvPicPr>
          <p:nvPr>
            <p:ph sz="half" idx="2"/>
          </p:nvPr>
        </p:nvPicPr>
        <p:blipFill>
          <a:blip r:embed="rId3"/>
          <a:stretch>
            <a:fillRect/>
          </a:stretch>
        </p:blipFill>
        <p:spPr>
          <a:xfrm>
            <a:off x="1173336" y="3073400"/>
            <a:ext cx="4814540" cy="2717800"/>
          </a:xfrm>
          <a:prstGeom prst="rect">
            <a:avLst/>
          </a:prstGeom>
        </p:spPr>
      </p:pic>
      <p:pic>
        <p:nvPicPr>
          <p:cNvPr id="19" name="Picture 18">
            <a:extLst>
              <a:ext uri="{FF2B5EF4-FFF2-40B4-BE49-F238E27FC236}">
                <a16:creationId xmlns:a16="http://schemas.microsoft.com/office/drawing/2014/main" id="{B1AB7E42-234C-4698-9863-CF7AA57A6209}"/>
              </a:ext>
            </a:extLst>
          </p:cNvPr>
          <p:cNvPicPr>
            <a:picLocks noChangeAspect="1"/>
          </p:cNvPicPr>
          <p:nvPr/>
        </p:nvPicPr>
        <p:blipFill>
          <a:blip r:embed="rId4"/>
          <a:stretch>
            <a:fillRect/>
          </a:stretch>
        </p:blipFill>
        <p:spPr>
          <a:xfrm>
            <a:off x="6400808" y="5981640"/>
            <a:ext cx="5618852" cy="687565"/>
          </a:xfrm>
          <a:prstGeom prst="rect">
            <a:avLst/>
          </a:prstGeom>
        </p:spPr>
      </p:pic>
      <p:pic>
        <p:nvPicPr>
          <p:cNvPr id="20" name="Picture 19">
            <a:extLst>
              <a:ext uri="{FF2B5EF4-FFF2-40B4-BE49-F238E27FC236}">
                <a16:creationId xmlns:a16="http://schemas.microsoft.com/office/drawing/2014/main" id="{23698264-22E1-494C-9F64-2EC1C6964702}"/>
              </a:ext>
            </a:extLst>
          </p:cNvPr>
          <p:cNvPicPr>
            <a:picLocks noChangeAspect="1"/>
          </p:cNvPicPr>
          <p:nvPr/>
        </p:nvPicPr>
        <p:blipFill>
          <a:blip r:embed="rId5"/>
          <a:stretch>
            <a:fillRect/>
          </a:stretch>
        </p:blipFill>
        <p:spPr>
          <a:xfrm>
            <a:off x="1173336" y="5982191"/>
            <a:ext cx="4667230" cy="513366"/>
          </a:xfrm>
          <a:prstGeom prst="rect">
            <a:avLst/>
          </a:prstGeom>
        </p:spPr>
      </p:pic>
    </p:spTree>
    <p:extLst>
      <p:ext uri="{BB962C8B-B14F-4D97-AF65-F5344CB8AC3E}">
        <p14:creationId xmlns:p14="http://schemas.microsoft.com/office/powerpoint/2010/main" val="302602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18947-6412-4785-881F-6D1D605150D0}"/>
              </a:ext>
            </a:extLst>
          </p:cNvPr>
          <p:cNvSpPr>
            <a:spLocks noGrp="1"/>
          </p:cNvSpPr>
          <p:nvPr>
            <p:ph type="title"/>
          </p:nvPr>
        </p:nvSpPr>
        <p:spPr>
          <a:xfrm>
            <a:off x="262128" y="2494721"/>
            <a:ext cx="5235664" cy="1130156"/>
          </a:xfrm>
        </p:spPr>
        <p:txBody>
          <a:bodyPr anchor="ctr">
            <a:normAutofit/>
          </a:bodyPr>
          <a:lstStyle/>
          <a:p>
            <a:pPr algn="ctr">
              <a:lnSpc>
                <a:spcPct val="120000"/>
              </a:lnSpc>
            </a:pPr>
            <a:r>
              <a:rPr lang="en-GB" sz="6000" dirty="0"/>
              <a:t>BM25</a:t>
            </a:r>
            <a:endParaRPr lang="en-GB" sz="13800" dirty="0"/>
          </a:p>
        </p:txBody>
      </p:sp>
      <p:sp>
        <p:nvSpPr>
          <p:cNvPr id="3" name="Title 3">
            <a:extLst>
              <a:ext uri="{FF2B5EF4-FFF2-40B4-BE49-F238E27FC236}">
                <a16:creationId xmlns:a16="http://schemas.microsoft.com/office/drawing/2014/main" id="{164E7B2D-40E0-49FF-ABDA-70B27A8CC3C6}"/>
              </a:ext>
            </a:extLst>
          </p:cNvPr>
          <p:cNvSpPr txBox="1">
            <a:spLocks/>
          </p:cNvSpPr>
          <p:nvPr/>
        </p:nvSpPr>
        <p:spPr>
          <a:xfrm>
            <a:off x="5503754" y="2494722"/>
            <a:ext cx="1250696" cy="1130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dirty="0"/>
              <a:t>vs.</a:t>
            </a:r>
            <a:endParaRPr lang="en-GB" sz="7200" dirty="0"/>
          </a:p>
        </p:txBody>
      </p:sp>
      <p:sp>
        <p:nvSpPr>
          <p:cNvPr id="6" name="Title 3">
            <a:extLst>
              <a:ext uri="{FF2B5EF4-FFF2-40B4-BE49-F238E27FC236}">
                <a16:creationId xmlns:a16="http://schemas.microsoft.com/office/drawing/2014/main" id="{E0E789B5-1429-447B-B00D-357335B71D88}"/>
              </a:ext>
            </a:extLst>
          </p:cNvPr>
          <p:cNvSpPr txBox="1">
            <a:spLocks/>
          </p:cNvSpPr>
          <p:nvPr/>
        </p:nvSpPr>
        <p:spPr>
          <a:xfrm>
            <a:off x="767432" y="3918347"/>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3100" dirty="0"/>
              <a:t>Inverse document frequency of terms</a:t>
            </a:r>
          </a:p>
        </p:txBody>
      </p:sp>
      <p:sp>
        <p:nvSpPr>
          <p:cNvPr id="9" name="Title 3">
            <a:extLst>
              <a:ext uri="{FF2B5EF4-FFF2-40B4-BE49-F238E27FC236}">
                <a16:creationId xmlns:a16="http://schemas.microsoft.com/office/drawing/2014/main" id="{DEFCD559-1750-45CB-800B-E4A397460078}"/>
              </a:ext>
            </a:extLst>
          </p:cNvPr>
          <p:cNvSpPr txBox="1">
            <a:spLocks/>
          </p:cNvSpPr>
          <p:nvPr/>
        </p:nvSpPr>
        <p:spPr>
          <a:xfrm>
            <a:off x="366638" y="3722703"/>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0" name="Title 3">
            <a:extLst>
              <a:ext uri="{FF2B5EF4-FFF2-40B4-BE49-F238E27FC236}">
                <a16:creationId xmlns:a16="http://schemas.microsoft.com/office/drawing/2014/main" id="{99E46405-B0C8-41E2-9E65-E7B686CF0BF7}"/>
              </a:ext>
            </a:extLst>
          </p:cNvPr>
          <p:cNvSpPr txBox="1">
            <a:spLocks/>
          </p:cNvSpPr>
          <p:nvPr/>
        </p:nvSpPr>
        <p:spPr>
          <a:xfrm>
            <a:off x="5061239" y="3722702"/>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4" name="Title 3">
            <a:extLst>
              <a:ext uri="{FF2B5EF4-FFF2-40B4-BE49-F238E27FC236}">
                <a16:creationId xmlns:a16="http://schemas.microsoft.com/office/drawing/2014/main" id="{32D1C359-904D-4E1F-BA45-06302C41C29A}"/>
              </a:ext>
            </a:extLst>
          </p:cNvPr>
          <p:cNvSpPr txBox="1">
            <a:spLocks/>
          </p:cNvSpPr>
          <p:nvPr/>
        </p:nvSpPr>
        <p:spPr>
          <a:xfrm>
            <a:off x="6754450" y="2494721"/>
            <a:ext cx="5235664" cy="11301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6200" dirty="0"/>
              <a:t>BERT</a:t>
            </a:r>
            <a:endParaRPr lang="en-GB" sz="7200" dirty="0"/>
          </a:p>
        </p:txBody>
      </p:sp>
      <p:sp>
        <p:nvSpPr>
          <p:cNvPr id="15" name="Title 3">
            <a:extLst>
              <a:ext uri="{FF2B5EF4-FFF2-40B4-BE49-F238E27FC236}">
                <a16:creationId xmlns:a16="http://schemas.microsoft.com/office/drawing/2014/main" id="{9F18894E-5C81-4730-92CC-B3B629F825BC}"/>
              </a:ext>
            </a:extLst>
          </p:cNvPr>
          <p:cNvSpPr txBox="1">
            <a:spLocks/>
          </p:cNvSpPr>
          <p:nvPr/>
        </p:nvSpPr>
        <p:spPr>
          <a:xfrm>
            <a:off x="7259754" y="3918347"/>
            <a:ext cx="4293807" cy="22672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3100" dirty="0"/>
              <a:t>Language model of term co-occurrences</a:t>
            </a:r>
          </a:p>
        </p:txBody>
      </p:sp>
      <p:sp>
        <p:nvSpPr>
          <p:cNvPr id="16" name="Title 3">
            <a:extLst>
              <a:ext uri="{FF2B5EF4-FFF2-40B4-BE49-F238E27FC236}">
                <a16:creationId xmlns:a16="http://schemas.microsoft.com/office/drawing/2014/main" id="{0844810E-F81B-43DF-9E44-3BF231932D01}"/>
              </a:ext>
            </a:extLst>
          </p:cNvPr>
          <p:cNvSpPr txBox="1">
            <a:spLocks/>
          </p:cNvSpPr>
          <p:nvPr/>
        </p:nvSpPr>
        <p:spPr>
          <a:xfrm>
            <a:off x="6858960" y="3722703"/>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7" name="Title 3">
            <a:extLst>
              <a:ext uri="{FF2B5EF4-FFF2-40B4-BE49-F238E27FC236}">
                <a16:creationId xmlns:a16="http://schemas.microsoft.com/office/drawing/2014/main" id="{7BF7A8AE-7319-4886-8F22-7D28F3BDF4EB}"/>
              </a:ext>
            </a:extLst>
          </p:cNvPr>
          <p:cNvSpPr txBox="1">
            <a:spLocks/>
          </p:cNvSpPr>
          <p:nvPr/>
        </p:nvSpPr>
        <p:spPr>
          <a:xfrm>
            <a:off x="11553561" y="3722702"/>
            <a:ext cx="400794" cy="226726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US" sz="17100" dirty="0"/>
              <a:t>)</a:t>
            </a:r>
            <a:endParaRPr lang="en-GB" sz="3100" dirty="0"/>
          </a:p>
        </p:txBody>
      </p:sp>
      <p:sp>
        <p:nvSpPr>
          <p:cNvPr id="11" name="Title 3">
            <a:extLst>
              <a:ext uri="{FF2B5EF4-FFF2-40B4-BE49-F238E27FC236}">
                <a16:creationId xmlns:a16="http://schemas.microsoft.com/office/drawing/2014/main" id="{6C7F5C4F-500D-47A5-A073-CABE1AD27412}"/>
              </a:ext>
            </a:extLst>
          </p:cNvPr>
          <p:cNvSpPr txBox="1">
            <a:spLocks/>
          </p:cNvSpPr>
          <p:nvPr/>
        </p:nvSpPr>
        <p:spPr>
          <a:xfrm>
            <a:off x="838200" y="1156054"/>
            <a:ext cx="10515600" cy="100445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20000"/>
              </a:lnSpc>
            </a:pPr>
            <a:r>
              <a:rPr lang="en-GB" sz="5400" dirty="0"/>
              <a:t>What corpus statistics does your model depend on?</a:t>
            </a:r>
            <a:endParaRPr lang="en-GB" sz="6600" dirty="0"/>
          </a:p>
        </p:txBody>
      </p:sp>
    </p:spTree>
    <p:extLst>
      <p:ext uri="{BB962C8B-B14F-4D97-AF65-F5344CB8AC3E}">
        <p14:creationId xmlns:p14="http://schemas.microsoft.com/office/powerpoint/2010/main" val="3919279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1065-DAB5-4D15-AC9D-887B93B3CBA8}"/>
              </a:ext>
            </a:extLst>
          </p:cNvPr>
          <p:cNvSpPr>
            <a:spLocks noGrp="1"/>
          </p:cNvSpPr>
          <p:nvPr>
            <p:ph type="title"/>
          </p:nvPr>
        </p:nvSpPr>
        <p:spPr>
          <a:xfrm>
            <a:off x="1146705" y="609601"/>
            <a:ext cx="3856037" cy="2052212"/>
          </a:xfrm>
        </p:spPr>
        <p:txBody>
          <a:bodyPr/>
          <a:lstStyle/>
          <a:p>
            <a:r>
              <a:rPr lang="en-US" dirty="0"/>
              <a:t>What changed between train and test?</a:t>
            </a:r>
            <a:endParaRPr lang="en-CA" dirty="0"/>
          </a:p>
        </p:txBody>
      </p:sp>
      <p:sp>
        <p:nvSpPr>
          <p:cNvPr id="5" name="Title 3">
            <a:extLst>
              <a:ext uri="{FF2B5EF4-FFF2-40B4-BE49-F238E27FC236}">
                <a16:creationId xmlns:a16="http://schemas.microsoft.com/office/drawing/2014/main" id="{38C6C469-42E5-4529-B821-125D29207E4C}"/>
              </a:ext>
            </a:extLst>
          </p:cNvPr>
          <p:cNvSpPr>
            <a:spLocks noGrp="1"/>
          </p:cNvSpPr>
          <p:nvPr>
            <p:ph type="body" sz="half" idx="2"/>
          </p:nvPr>
        </p:nvSpPr>
        <p:spPr>
          <a:xfrm>
            <a:off x="1144591" y="2661813"/>
            <a:ext cx="4407249" cy="2969048"/>
          </a:xfrm>
        </p:spPr>
        <p:txBody>
          <a:bodyPr anchor="ctr">
            <a:normAutofit fontScale="55000" lnSpcReduction="20000"/>
          </a:bodyPr>
          <a:lstStyle/>
          <a:p>
            <a:pPr>
              <a:lnSpc>
                <a:spcPct val="120000"/>
              </a:lnSpc>
              <a:spcBef>
                <a:spcPts val="3000"/>
              </a:spcBef>
            </a:pPr>
            <a:r>
              <a:rPr lang="en-GB" sz="4400" dirty="0"/>
              <a:t>Terms often change meaning across domains or over time</a:t>
            </a:r>
          </a:p>
          <a:p>
            <a:pPr>
              <a:lnSpc>
                <a:spcPct val="120000"/>
              </a:lnSpc>
              <a:spcBef>
                <a:spcPts val="3000"/>
              </a:spcBef>
            </a:pPr>
            <a:r>
              <a:rPr lang="en-GB" sz="4400" dirty="0"/>
              <a:t>Robust retrieval performance is important (e.g., enterprise search across multiple tenants)</a:t>
            </a:r>
            <a:endParaRPr lang="en-GB" sz="5400" dirty="0"/>
          </a:p>
        </p:txBody>
      </p:sp>
      <p:grpSp>
        <p:nvGrpSpPr>
          <p:cNvPr id="13" name="Group 12">
            <a:extLst>
              <a:ext uri="{FF2B5EF4-FFF2-40B4-BE49-F238E27FC236}">
                <a16:creationId xmlns:a16="http://schemas.microsoft.com/office/drawing/2014/main" id="{8E6F2E3B-8EAA-4832-8775-B9622DC9F7CE}"/>
              </a:ext>
            </a:extLst>
          </p:cNvPr>
          <p:cNvGrpSpPr/>
          <p:nvPr/>
        </p:nvGrpSpPr>
        <p:grpSpPr>
          <a:xfrm>
            <a:off x="6312434" y="1335289"/>
            <a:ext cx="5411994" cy="4295572"/>
            <a:chOff x="6604467" y="995381"/>
            <a:chExt cx="5411994" cy="4295572"/>
          </a:xfrm>
        </p:grpSpPr>
        <p:pic>
          <p:nvPicPr>
            <p:cNvPr id="6" name="Picture 5">
              <a:extLst>
                <a:ext uri="{FF2B5EF4-FFF2-40B4-BE49-F238E27FC236}">
                  <a16:creationId xmlns:a16="http://schemas.microsoft.com/office/drawing/2014/main" id="{B3758E66-F9E0-4063-9025-917CC3B3992F}"/>
                </a:ext>
              </a:extLst>
            </p:cNvPr>
            <p:cNvPicPr>
              <a:picLocks noChangeAspect="1"/>
            </p:cNvPicPr>
            <p:nvPr/>
          </p:nvPicPr>
          <p:blipFill>
            <a:blip r:embed="rId2"/>
            <a:stretch>
              <a:fillRect/>
            </a:stretch>
          </p:blipFill>
          <p:spPr>
            <a:xfrm>
              <a:off x="8492762" y="1942020"/>
              <a:ext cx="1527414" cy="2150966"/>
            </a:xfrm>
            <a:prstGeom prst="rect">
              <a:avLst/>
            </a:prstGeom>
            <a:ln>
              <a:noFill/>
            </a:ln>
            <a:effectLst>
              <a:softEdge rad="112500"/>
            </a:effectLst>
          </p:spPr>
        </p:pic>
        <p:sp>
          <p:nvSpPr>
            <p:cNvPr id="7" name="TextBox 6">
              <a:extLst>
                <a:ext uri="{FF2B5EF4-FFF2-40B4-BE49-F238E27FC236}">
                  <a16:creationId xmlns:a16="http://schemas.microsoft.com/office/drawing/2014/main" id="{DA00795C-7409-4F83-9685-A5E15CAF1145}"/>
                </a:ext>
              </a:extLst>
            </p:cNvPr>
            <p:cNvSpPr txBox="1"/>
            <p:nvPr/>
          </p:nvSpPr>
          <p:spPr>
            <a:xfrm>
              <a:off x="10489048" y="4275290"/>
              <a:ext cx="15274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Today</a:t>
              </a:r>
            </a:p>
          </p:txBody>
        </p:sp>
        <p:sp>
          <p:nvSpPr>
            <p:cNvPr id="9" name="TextBox 8">
              <a:extLst>
                <a:ext uri="{FF2B5EF4-FFF2-40B4-BE49-F238E27FC236}">
                  <a16:creationId xmlns:a16="http://schemas.microsoft.com/office/drawing/2014/main" id="{8CD9F3CA-F5D2-4F2C-8F66-FD5DC71BD9FD}"/>
                </a:ext>
              </a:extLst>
            </p:cNvPr>
            <p:cNvSpPr txBox="1"/>
            <p:nvPr/>
          </p:nvSpPr>
          <p:spPr>
            <a:xfrm>
              <a:off x="8474351" y="4275290"/>
              <a:ext cx="156423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Recent</a:t>
              </a:r>
            </a:p>
          </p:txBody>
        </p:sp>
        <p:pic>
          <p:nvPicPr>
            <p:cNvPr id="10" name="Picture 9">
              <a:extLst>
                <a:ext uri="{FF2B5EF4-FFF2-40B4-BE49-F238E27FC236}">
                  <a16:creationId xmlns:a16="http://schemas.microsoft.com/office/drawing/2014/main" id="{4A98DDF0-5453-4157-8381-8B7D08CC707F}"/>
                </a:ext>
              </a:extLst>
            </p:cNvPr>
            <p:cNvPicPr>
              <a:picLocks noChangeAspect="1"/>
            </p:cNvPicPr>
            <p:nvPr/>
          </p:nvPicPr>
          <p:blipFill>
            <a:blip r:embed="rId3"/>
            <a:stretch>
              <a:fillRect/>
            </a:stretch>
          </p:blipFill>
          <p:spPr>
            <a:xfrm>
              <a:off x="6604467" y="1942020"/>
              <a:ext cx="1419424" cy="2152597"/>
            </a:xfrm>
            <a:prstGeom prst="rect">
              <a:avLst/>
            </a:prstGeom>
            <a:ln>
              <a:noFill/>
            </a:ln>
            <a:effectLst>
              <a:softEdge rad="112500"/>
            </a:effectLst>
          </p:spPr>
        </p:pic>
        <p:sp>
          <p:nvSpPr>
            <p:cNvPr id="11" name="TextBox 10">
              <a:extLst>
                <a:ext uri="{FF2B5EF4-FFF2-40B4-BE49-F238E27FC236}">
                  <a16:creationId xmlns:a16="http://schemas.microsoft.com/office/drawing/2014/main" id="{C75AF6CB-CB3C-4992-A5B5-B45166D8EC35}"/>
                </a:ext>
              </a:extLst>
            </p:cNvPr>
            <p:cNvSpPr txBox="1"/>
            <p:nvPr/>
          </p:nvSpPr>
          <p:spPr>
            <a:xfrm>
              <a:off x="6604467" y="4275290"/>
              <a:ext cx="141942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rPr>
                <a:t>In older (1990s) TREC data</a:t>
              </a:r>
            </a:p>
          </p:txBody>
        </p:sp>
        <p:sp>
          <p:nvSpPr>
            <p:cNvPr id="12" name="Rectangle 11">
              <a:extLst>
                <a:ext uri="{FF2B5EF4-FFF2-40B4-BE49-F238E27FC236}">
                  <a16:creationId xmlns:a16="http://schemas.microsoft.com/office/drawing/2014/main" id="{97E4E5C1-B1E2-42B2-AAD0-C7024CC4C67B}"/>
                </a:ext>
              </a:extLst>
            </p:cNvPr>
            <p:cNvSpPr/>
            <p:nvPr/>
          </p:nvSpPr>
          <p:spPr>
            <a:xfrm>
              <a:off x="6604467" y="995381"/>
              <a:ext cx="541199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effectLst/>
                  <a:uLnTx/>
                  <a:uFillTx/>
                  <a:latin typeface="+mj-lt"/>
                </a:rPr>
                <a:t>Query: </a:t>
              </a:r>
              <a:r>
                <a:rPr kumimoji="0" lang="en-US" sz="3200" b="0" i="0" u="none" strike="noStrike" kern="0" cap="none" spc="0" normalizeH="0" baseline="0" noProof="0" dirty="0" err="1">
                  <a:ln>
                    <a:noFill/>
                  </a:ln>
                  <a:effectLst/>
                  <a:uLnTx/>
                  <a:uFillTx/>
                  <a:latin typeface="+mj-lt"/>
                </a:rPr>
                <a:t>uk</a:t>
              </a:r>
              <a:r>
                <a:rPr kumimoji="0" lang="en-US" sz="3200" b="0" i="0" u="none" strike="noStrike" kern="0" cap="none" spc="0" normalizeH="0" baseline="0" noProof="0" dirty="0">
                  <a:ln>
                    <a:noFill/>
                  </a:ln>
                  <a:effectLst/>
                  <a:uLnTx/>
                  <a:uFillTx/>
                  <a:latin typeface="+mj-lt"/>
                </a:rPr>
                <a:t> prime minister</a:t>
              </a:r>
            </a:p>
          </p:txBody>
        </p:sp>
        <p:pic>
          <p:nvPicPr>
            <p:cNvPr id="1026" name="Picture 2" descr="Image result for boris johnson funny">
              <a:extLst>
                <a:ext uri="{FF2B5EF4-FFF2-40B4-BE49-F238E27FC236}">
                  <a16:creationId xmlns:a16="http://schemas.microsoft.com/office/drawing/2014/main" id="{1BBD4CEA-45D8-48B4-9DAA-3CA65F3607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82" r="23124"/>
            <a:stretch/>
          </p:blipFill>
          <p:spPr bwMode="auto">
            <a:xfrm>
              <a:off x="10489048" y="1942020"/>
              <a:ext cx="1527413" cy="2137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7294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atabase">
            <a:extLst>
              <a:ext uri="{FF2B5EF4-FFF2-40B4-BE49-F238E27FC236}">
                <a16:creationId xmlns:a16="http://schemas.microsoft.com/office/drawing/2014/main" id="{7870808D-5A1E-4C12-8608-80D8C3CE644C}"/>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49" y="2445793"/>
            <a:ext cx="1865410" cy="1865410"/>
          </a:xfrm>
        </p:spPr>
      </p:pic>
      <p:sp>
        <p:nvSpPr>
          <p:cNvPr id="6" name="TextBox 5">
            <a:extLst>
              <a:ext uri="{FF2B5EF4-FFF2-40B4-BE49-F238E27FC236}">
                <a16:creationId xmlns:a16="http://schemas.microsoft.com/office/drawing/2014/main" id="{0DAE77DE-4EDB-4DDF-8A16-AAC1E9A1F6BB}"/>
              </a:ext>
            </a:extLst>
          </p:cNvPr>
          <p:cNvSpPr txBox="1"/>
          <p:nvPr/>
        </p:nvSpPr>
        <p:spPr>
          <a:xfrm>
            <a:off x="2018661" y="4311203"/>
            <a:ext cx="1149385" cy="369332"/>
          </a:xfrm>
          <a:prstGeom prst="rect">
            <a:avLst/>
          </a:prstGeom>
          <a:noFill/>
        </p:spPr>
        <p:txBody>
          <a:bodyPr wrap="square" rtlCol="0">
            <a:spAutoFit/>
          </a:bodyPr>
          <a:lstStyle/>
          <a:p>
            <a:pPr algn="ctr"/>
            <a:r>
              <a:rPr lang="en-US" dirty="0"/>
              <a:t>domain A</a:t>
            </a:r>
            <a:endParaRPr lang="en-GB" dirty="0"/>
          </a:p>
        </p:txBody>
      </p:sp>
      <p:pic>
        <p:nvPicPr>
          <p:cNvPr id="7" name="Content Placeholder 4" descr="Database">
            <a:extLst>
              <a:ext uri="{FF2B5EF4-FFF2-40B4-BE49-F238E27FC236}">
                <a16:creationId xmlns:a16="http://schemas.microsoft.com/office/drawing/2014/main" id="{38556F2C-6962-42D6-B11E-05FA7BF72E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8046" y="2445793"/>
            <a:ext cx="1865410" cy="1865410"/>
          </a:xfrm>
          <a:prstGeom prst="rect">
            <a:avLst/>
          </a:prstGeom>
        </p:spPr>
      </p:pic>
      <p:sp>
        <p:nvSpPr>
          <p:cNvPr id="8" name="TextBox 7">
            <a:extLst>
              <a:ext uri="{FF2B5EF4-FFF2-40B4-BE49-F238E27FC236}">
                <a16:creationId xmlns:a16="http://schemas.microsoft.com/office/drawing/2014/main" id="{AD238838-D65B-4ED9-A219-9D4389CBFEF6}"/>
              </a:ext>
            </a:extLst>
          </p:cNvPr>
          <p:cNvSpPr txBox="1"/>
          <p:nvPr/>
        </p:nvSpPr>
        <p:spPr>
          <a:xfrm>
            <a:off x="3526058" y="4311203"/>
            <a:ext cx="1149385" cy="369332"/>
          </a:xfrm>
          <a:prstGeom prst="rect">
            <a:avLst/>
          </a:prstGeom>
          <a:noFill/>
        </p:spPr>
        <p:txBody>
          <a:bodyPr wrap="square" rtlCol="0">
            <a:spAutoFit/>
          </a:bodyPr>
          <a:lstStyle/>
          <a:p>
            <a:pPr algn="ctr"/>
            <a:r>
              <a:rPr lang="en-US" dirty="0"/>
              <a:t>domain B</a:t>
            </a:r>
            <a:endParaRPr lang="en-GB" dirty="0"/>
          </a:p>
        </p:txBody>
      </p:sp>
      <p:pic>
        <p:nvPicPr>
          <p:cNvPr id="9" name="Content Placeholder 4" descr="Database">
            <a:extLst>
              <a:ext uri="{FF2B5EF4-FFF2-40B4-BE49-F238E27FC236}">
                <a16:creationId xmlns:a16="http://schemas.microsoft.com/office/drawing/2014/main" id="{D97F5A61-C085-437C-932F-A5A3AC130F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5443" y="2445793"/>
            <a:ext cx="1865410" cy="1865410"/>
          </a:xfrm>
          <a:prstGeom prst="rect">
            <a:avLst/>
          </a:prstGeom>
        </p:spPr>
      </p:pic>
      <p:sp>
        <p:nvSpPr>
          <p:cNvPr id="10" name="TextBox 9">
            <a:extLst>
              <a:ext uri="{FF2B5EF4-FFF2-40B4-BE49-F238E27FC236}">
                <a16:creationId xmlns:a16="http://schemas.microsoft.com/office/drawing/2014/main" id="{706C7DC4-B036-4192-A7BC-D43BF96028C0}"/>
              </a:ext>
            </a:extLst>
          </p:cNvPr>
          <p:cNvSpPr txBox="1"/>
          <p:nvPr/>
        </p:nvSpPr>
        <p:spPr>
          <a:xfrm>
            <a:off x="5033455" y="4311203"/>
            <a:ext cx="1149385" cy="369332"/>
          </a:xfrm>
          <a:prstGeom prst="rect">
            <a:avLst/>
          </a:prstGeom>
          <a:noFill/>
        </p:spPr>
        <p:txBody>
          <a:bodyPr wrap="square" rtlCol="0">
            <a:spAutoFit/>
          </a:bodyPr>
          <a:lstStyle/>
          <a:p>
            <a:pPr algn="ctr"/>
            <a:r>
              <a:rPr lang="en-US" dirty="0"/>
              <a:t>domain C</a:t>
            </a:r>
            <a:endParaRPr lang="en-GB" dirty="0"/>
          </a:p>
        </p:txBody>
      </p:sp>
      <p:pic>
        <p:nvPicPr>
          <p:cNvPr id="11" name="Content Placeholder 4" descr="Database">
            <a:extLst>
              <a:ext uri="{FF2B5EF4-FFF2-40B4-BE49-F238E27FC236}">
                <a16:creationId xmlns:a16="http://schemas.microsoft.com/office/drawing/2014/main" id="{15FCE4F9-C44F-47D3-BB45-4EC6817F1B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4453" y="2445793"/>
            <a:ext cx="1865410" cy="1865410"/>
          </a:xfrm>
          <a:prstGeom prst="rect">
            <a:avLst/>
          </a:prstGeom>
        </p:spPr>
      </p:pic>
      <p:sp>
        <p:nvSpPr>
          <p:cNvPr id="12" name="TextBox 11">
            <a:extLst>
              <a:ext uri="{FF2B5EF4-FFF2-40B4-BE49-F238E27FC236}">
                <a16:creationId xmlns:a16="http://schemas.microsoft.com/office/drawing/2014/main" id="{CE3FB2EF-7BD1-4EDC-88F8-05DDC5394669}"/>
              </a:ext>
            </a:extLst>
          </p:cNvPr>
          <p:cNvSpPr txBox="1"/>
          <p:nvPr/>
        </p:nvSpPr>
        <p:spPr>
          <a:xfrm>
            <a:off x="9032465" y="4311203"/>
            <a:ext cx="1149385" cy="369332"/>
          </a:xfrm>
          <a:prstGeom prst="rect">
            <a:avLst/>
          </a:prstGeom>
          <a:noFill/>
        </p:spPr>
        <p:txBody>
          <a:bodyPr wrap="square" rtlCol="0">
            <a:spAutoFit/>
          </a:bodyPr>
          <a:lstStyle/>
          <a:p>
            <a:pPr algn="ctr"/>
            <a:r>
              <a:rPr lang="en-US" dirty="0"/>
              <a:t>domain X</a:t>
            </a:r>
            <a:endParaRPr lang="en-GB" dirty="0"/>
          </a:p>
        </p:txBody>
      </p:sp>
      <p:sp>
        <p:nvSpPr>
          <p:cNvPr id="15" name="Left Brace 14">
            <a:extLst>
              <a:ext uri="{FF2B5EF4-FFF2-40B4-BE49-F238E27FC236}">
                <a16:creationId xmlns:a16="http://schemas.microsoft.com/office/drawing/2014/main" id="{AA8927C0-BCE9-4089-98A8-B3D9A563F5B9}"/>
              </a:ext>
            </a:extLst>
          </p:cNvPr>
          <p:cNvSpPr/>
          <p:nvPr/>
        </p:nvSpPr>
        <p:spPr>
          <a:xfrm rot="16200000">
            <a:off x="3916084" y="3153118"/>
            <a:ext cx="369333" cy="4164179"/>
          </a:xfrm>
          <a:prstGeom prst="leftBrac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7C667DF-48ED-4B8B-8DBA-0D433892DE4E}"/>
              </a:ext>
            </a:extLst>
          </p:cNvPr>
          <p:cNvSpPr txBox="1"/>
          <p:nvPr/>
        </p:nvSpPr>
        <p:spPr>
          <a:xfrm>
            <a:off x="3153783" y="5605213"/>
            <a:ext cx="1893934" cy="369332"/>
          </a:xfrm>
          <a:prstGeom prst="rect">
            <a:avLst/>
          </a:prstGeom>
          <a:noFill/>
        </p:spPr>
        <p:txBody>
          <a:bodyPr wrap="square" rtlCol="0">
            <a:spAutoFit/>
          </a:bodyPr>
          <a:lstStyle/>
          <a:p>
            <a:pPr algn="ctr"/>
            <a:r>
              <a:rPr lang="en-US" dirty="0"/>
              <a:t>training domains</a:t>
            </a:r>
            <a:endParaRPr lang="en-GB" dirty="0"/>
          </a:p>
        </p:txBody>
      </p:sp>
      <p:sp>
        <p:nvSpPr>
          <p:cNvPr id="17" name="Left Brace 16">
            <a:extLst>
              <a:ext uri="{FF2B5EF4-FFF2-40B4-BE49-F238E27FC236}">
                <a16:creationId xmlns:a16="http://schemas.microsoft.com/office/drawing/2014/main" id="{4DA9D764-ADD4-4D35-A8BA-18B8461F47CF}"/>
              </a:ext>
            </a:extLst>
          </p:cNvPr>
          <p:cNvSpPr/>
          <p:nvPr/>
        </p:nvSpPr>
        <p:spPr>
          <a:xfrm rot="16200000">
            <a:off x="9422492" y="4731181"/>
            <a:ext cx="369333" cy="1149384"/>
          </a:xfrm>
          <a:prstGeom prst="leftBrac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B5ADF85-0EB3-4980-B4ED-7DA4DE083C11}"/>
              </a:ext>
            </a:extLst>
          </p:cNvPr>
          <p:cNvSpPr txBox="1"/>
          <p:nvPr/>
        </p:nvSpPr>
        <p:spPr>
          <a:xfrm>
            <a:off x="8660190" y="5592996"/>
            <a:ext cx="1893934" cy="369332"/>
          </a:xfrm>
          <a:prstGeom prst="rect">
            <a:avLst/>
          </a:prstGeom>
          <a:noFill/>
        </p:spPr>
        <p:txBody>
          <a:bodyPr wrap="square" rtlCol="0">
            <a:spAutoFit/>
          </a:bodyPr>
          <a:lstStyle/>
          <a:p>
            <a:pPr algn="ctr"/>
            <a:r>
              <a:rPr lang="en-US" dirty="0"/>
              <a:t>test domain</a:t>
            </a:r>
            <a:endParaRPr lang="en-GB" dirty="0"/>
          </a:p>
        </p:txBody>
      </p:sp>
      <p:sp>
        <p:nvSpPr>
          <p:cNvPr id="19" name="Title 25">
            <a:extLst>
              <a:ext uri="{FF2B5EF4-FFF2-40B4-BE49-F238E27FC236}">
                <a16:creationId xmlns:a16="http://schemas.microsoft.com/office/drawing/2014/main" id="{E7A1E18D-0468-4038-98E9-181C47F01A2F}"/>
              </a:ext>
            </a:extLst>
          </p:cNvPr>
          <p:cNvSpPr>
            <a:spLocks noGrp="1"/>
          </p:cNvSpPr>
          <p:nvPr>
            <p:ph type="title"/>
          </p:nvPr>
        </p:nvSpPr>
        <p:spPr>
          <a:xfrm>
            <a:off x="628754" y="618518"/>
            <a:ext cx="10418657" cy="1478570"/>
          </a:xfrm>
        </p:spPr>
        <p:txBody>
          <a:bodyPr/>
          <a:lstStyle/>
          <a:p>
            <a:r>
              <a:rPr lang="en-US" dirty="0"/>
              <a:t>Optimizing for cross domain performance</a:t>
            </a:r>
            <a:endParaRPr lang="en-GB" dirty="0"/>
          </a:p>
        </p:txBody>
      </p:sp>
    </p:spTree>
    <p:extLst>
      <p:ext uri="{BB962C8B-B14F-4D97-AF65-F5344CB8AC3E}">
        <p14:creationId xmlns:p14="http://schemas.microsoft.com/office/powerpoint/2010/main" val="949075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419F0E9F-D3C2-4913-AC9E-0973B71E9ED0}"/>
              </a:ext>
            </a:extLst>
          </p:cNvPr>
          <p:cNvSpPr>
            <a:spLocks noGrp="1"/>
          </p:cNvSpPr>
          <p:nvPr>
            <p:ph type="title"/>
          </p:nvPr>
        </p:nvSpPr>
        <p:spPr>
          <a:xfrm>
            <a:off x="628754" y="618518"/>
            <a:ext cx="10418657" cy="1478570"/>
          </a:xfrm>
        </p:spPr>
        <p:txBody>
          <a:bodyPr/>
          <a:lstStyle/>
          <a:p>
            <a:r>
              <a:rPr lang="en-US" dirty="0"/>
              <a:t>Optimizing for cross domain performance</a:t>
            </a:r>
            <a:endParaRPr lang="en-GB" dirty="0"/>
          </a:p>
        </p:txBody>
      </p:sp>
      <p:sp>
        <p:nvSpPr>
          <p:cNvPr id="27" name="Content Placeholder 26">
            <a:extLst>
              <a:ext uri="{FF2B5EF4-FFF2-40B4-BE49-F238E27FC236}">
                <a16:creationId xmlns:a16="http://schemas.microsoft.com/office/drawing/2014/main" id="{EDDDC181-95D5-46B5-B119-EF12CD5D21A8}"/>
              </a:ext>
            </a:extLst>
          </p:cNvPr>
          <p:cNvSpPr>
            <a:spLocks noGrp="1"/>
          </p:cNvSpPr>
          <p:nvPr>
            <p:ph idx="1"/>
          </p:nvPr>
        </p:nvSpPr>
        <p:spPr>
          <a:xfrm>
            <a:off x="628755" y="1825625"/>
            <a:ext cx="4061660" cy="3022228"/>
          </a:xfrm>
        </p:spPr>
        <p:txBody>
          <a:bodyPr>
            <a:normAutofit fontScale="77500" lnSpcReduction="20000"/>
          </a:bodyPr>
          <a:lstStyle/>
          <a:p>
            <a:pPr marL="0" indent="0">
              <a:lnSpc>
                <a:spcPct val="120000"/>
              </a:lnSpc>
              <a:spcBef>
                <a:spcPts val="3000"/>
              </a:spcBef>
              <a:buNone/>
            </a:pPr>
            <a:r>
              <a:rPr lang="en-US" dirty="0">
                <a:latin typeface="+mj-lt"/>
              </a:rPr>
              <a:t>Train model on multiple domains</a:t>
            </a:r>
          </a:p>
          <a:p>
            <a:pPr marL="0" indent="0">
              <a:lnSpc>
                <a:spcPct val="120000"/>
              </a:lnSpc>
              <a:spcBef>
                <a:spcPts val="3000"/>
              </a:spcBef>
              <a:buNone/>
            </a:pPr>
            <a:r>
              <a:rPr lang="en-US" dirty="0">
                <a:latin typeface="+mj-lt"/>
              </a:rPr>
              <a:t>During training, an adversarial discriminator inspects the hidden states of the model and tries to predict the source corpus of  the training sample</a:t>
            </a:r>
          </a:p>
        </p:txBody>
      </p:sp>
      <p:grpSp>
        <p:nvGrpSpPr>
          <p:cNvPr id="7" name="Group 6">
            <a:extLst>
              <a:ext uri="{FF2B5EF4-FFF2-40B4-BE49-F238E27FC236}">
                <a16:creationId xmlns:a16="http://schemas.microsoft.com/office/drawing/2014/main" id="{75F2602A-1632-4FC4-9934-14F41BADD001}"/>
              </a:ext>
            </a:extLst>
          </p:cNvPr>
          <p:cNvGrpSpPr/>
          <p:nvPr/>
        </p:nvGrpSpPr>
        <p:grpSpPr>
          <a:xfrm>
            <a:off x="4881128" y="2857733"/>
            <a:ext cx="7144118" cy="2287122"/>
            <a:chOff x="26511" y="90720"/>
            <a:chExt cx="7144118" cy="2287122"/>
          </a:xfrm>
        </p:grpSpPr>
        <p:sp>
          <p:nvSpPr>
            <p:cNvPr id="8" name="Rectangle 7">
              <a:extLst>
                <a:ext uri="{FF2B5EF4-FFF2-40B4-BE49-F238E27FC236}">
                  <a16:creationId xmlns:a16="http://schemas.microsoft.com/office/drawing/2014/main" id="{05B4FC8D-6252-48C3-8C1A-904FA6E23781}"/>
                </a:ext>
              </a:extLst>
            </p:cNvPr>
            <p:cNvSpPr/>
            <p:nvPr/>
          </p:nvSpPr>
          <p:spPr>
            <a:xfrm>
              <a:off x="909419" y="90720"/>
              <a:ext cx="1566041" cy="709448"/>
            </a:xfrm>
            <a:prstGeom prst="rect">
              <a:avLst/>
            </a:prstGeom>
            <a:noFill/>
            <a:ln w="9525">
              <a:solidFill>
                <a:schemeClr val="tx1"/>
              </a:solidFill>
              <a:prstDash val="dash"/>
            </a:ln>
            <a:effectLst/>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a:solidFill>
                    <a:schemeClr val="tx1"/>
                  </a:solidFill>
                  <a:latin typeface="Segoe UI Light" panose="020B0502040204020203" pitchFamily="34" charset="0"/>
                  <a:cs typeface="Segoe UI Light" panose="020B0502040204020203" pitchFamily="34" charset="0"/>
                </a:rPr>
                <a:t>convolution and pooling layers</a:t>
              </a:r>
              <a:endParaRPr lang="en-GB" sz="1400" kern="0" dirty="0">
                <a:solidFill>
                  <a:schemeClr val="tx1"/>
                </a:solidFill>
                <a:latin typeface="Segoe UI Light" panose="020B0502040204020203" pitchFamily="34" charset="0"/>
                <a:cs typeface="Segoe UI Light" panose="020B0502040204020203" pitchFamily="34" charset="0"/>
              </a:endParaRPr>
            </a:p>
          </p:txBody>
        </p:sp>
        <p:cxnSp>
          <p:nvCxnSpPr>
            <p:cNvPr id="9" name="Straight Arrow Connector 8">
              <a:extLst>
                <a:ext uri="{FF2B5EF4-FFF2-40B4-BE49-F238E27FC236}">
                  <a16:creationId xmlns:a16="http://schemas.microsoft.com/office/drawing/2014/main" id="{02CD1966-01C2-4A8B-8762-661A0CC98056}"/>
                </a:ext>
              </a:extLst>
            </p:cNvPr>
            <p:cNvCxnSpPr>
              <a:cxnSpLocks/>
              <a:endCxn id="8" idx="1"/>
            </p:cNvCxnSpPr>
            <p:nvPr/>
          </p:nvCxnSpPr>
          <p:spPr>
            <a:xfrm flipV="1">
              <a:off x="640783" y="445445"/>
              <a:ext cx="268634" cy="1267"/>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E240370-2E36-44F5-BB47-2AD3DF690696}"/>
                </a:ext>
              </a:extLst>
            </p:cNvPr>
            <p:cNvSpPr/>
            <p:nvPr/>
          </p:nvSpPr>
          <p:spPr>
            <a:xfrm>
              <a:off x="909419" y="923664"/>
              <a:ext cx="1566041" cy="709448"/>
            </a:xfrm>
            <a:prstGeom prst="rect">
              <a:avLst/>
            </a:prstGeom>
            <a:noFill/>
            <a:ln>
              <a:solidFill>
                <a:schemeClr val="tx1"/>
              </a:solidFill>
              <a:prstDash val="dash"/>
            </a:ln>
            <a:effectLst/>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a:solidFill>
                    <a:schemeClr val="tx1"/>
                  </a:solidFill>
                  <a:latin typeface="Segoe UI Light" panose="020B0502040204020203" pitchFamily="34" charset="0"/>
                  <a:cs typeface="Segoe UI Light" panose="020B0502040204020203" pitchFamily="34" charset="0"/>
                </a:rPr>
                <a:t>convolution and pooling layers</a:t>
              </a:r>
            </a:p>
          </p:txBody>
        </p:sp>
        <p:cxnSp>
          <p:nvCxnSpPr>
            <p:cNvPr id="11" name="Straight Arrow Connector 10">
              <a:extLst>
                <a:ext uri="{FF2B5EF4-FFF2-40B4-BE49-F238E27FC236}">
                  <a16:creationId xmlns:a16="http://schemas.microsoft.com/office/drawing/2014/main" id="{DE8A57B6-1703-4B85-B1C3-90D0A7C04772}"/>
                </a:ext>
              </a:extLst>
            </p:cNvPr>
            <p:cNvCxnSpPr>
              <a:cxnSpLocks/>
              <a:endCxn id="10" idx="1"/>
            </p:cNvCxnSpPr>
            <p:nvPr/>
          </p:nvCxnSpPr>
          <p:spPr>
            <a:xfrm>
              <a:off x="640784" y="1278388"/>
              <a:ext cx="268635" cy="0"/>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FC3F384-FB86-48A7-BF14-F5A14D86ED91}"/>
                </a:ext>
              </a:extLst>
            </p:cNvPr>
            <p:cNvSpPr/>
            <p:nvPr/>
          </p:nvSpPr>
          <p:spPr>
            <a:xfrm>
              <a:off x="3088407" y="342611"/>
              <a:ext cx="954186" cy="1048623"/>
            </a:xfrm>
            <a:prstGeom prst="rect">
              <a:avLst/>
            </a:prstGeom>
            <a:noFill/>
            <a:ln>
              <a:solidFill>
                <a:schemeClr val="tx1"/>
              </a:solidFill>
              <a:prstDash val="dash"/>
            </a:ln>
            <a:effectLst/>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err="1">
                  <a:solidFill>
                    <a:schemeClr val="tx1"/>
                  </a:solidFill>
                  <a:latin typeface="Segoe UI Light" panose="020B0502040204020203" pitchFamily="34" charset="0"/>
                  <a:cs typeface="Segoe UI Light" panose="020B0502040204020203" pitchFamily="34" charset="0"/>
                </a:rPr>
                <a:t>hadamard</a:t>
              </a:r>
              <a:r>
                <a:rPr lang="en-US" sz="1400" kern="0" dirty="0">
                  <a:solidFill>
                    <a:schemeClr val="tx1"/>
                  </a:solidFill>
                  <a:latin typeface="Segoe UI Light" panose="020B0502040204020203" pitchFamily="34" charset="0"/>
                  <a:cs typeface="Segoe UI Light" panose="020B0502040204020203" pitchFamily="34" charset="0"/>
                </a:rPr>
                <a:t> product</a:t>
              </a:r>
              <a:endParaRPr lang="en-GB" sz="1400" kern="0" dirty="0">
                <a:solidFill>
                  <a:schemeClr val="tx1"/>
                </a:solidFill>
                <a:latin typeface="Segoe UI Light" panose="020B0502040204020203" pitchFamily="34" charset="0"/>
                <a:cs typeface="Segoe UI Light" panose="020B0502040204020203" pitchFamily="34" charset="0"/>
              </a:endParaRPr>
            </a:p>
          </p:txBody>
        </p:sp>
        <p:cxnSp>
          <p:nvCxnSpPr>
            <p:cNvPr id="13" name="Straight Arrow Connector 12">
              <a:extLst>
                <a:ext uri="{FF2B5EF4-FFF2-40B4-BE49-F238E27FC236}">
                  <a16:creationId xmlns:a16="http://schemas.microsoft.com/office/drawing/2014/main" id="{21AFE1B0-EED0-499D-82B0-7571716DD431}"/>
                </a:ext>
              </a:extLst>
            </p:cNvPr>
            <p:cNvCxnSpPr>
              <a:cxnSpLocks/>
              <a:stCxn id="8" idx="3"/>
            </p:cNvCxnSpPr>
            <p:nvPr/>
          </p:nvCxnSpPr>
          <p:spPr>
            <a:xfrm>
              <a:off x="2475460" y="445444"/>
              <a:ext cx="612947" cy="0"/>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A7B3CF-7878-4104-97D7-7828D1F3AAF3}"/>
                </a:ext>
              </a:extLst>
            </p:cNvPr>
            <p:cNvCxnSpPr>
              <a:cxnSpLocks/>
              <a:stCxn id="10" idx="3"/>
            </p:cNvCxnSpPr>
            <p:nvPr/>
          </p:nvCxnSpPr>
          <p:spPr>
            <a:xfrm>
              <a:off x="2475460" y="1278388"/>
              <a:ext cx="612947" cy="0"/>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D56ED1B-87F4-4F1A-AFF1-F44B922033DD}"/>
                </a:ext>
              </a:extLst>
            </p:cNvPr>
            <p:cNvSpPr/>
            <p:nvPr/>
          </p:nvSpPr>
          <p:spPr>
            <a:xfrm>
              <a:off x="4655540" y="693704"/>
              <a:ext cx="1291340" cy="350788"/>
            </a:xfrm>
            <a:prstGeom prst="rect">
              <a:avLst/>
            </a:prstGeom>
            <a:noFill/>
            <a:ln>
              <a:solidFill>
                <a:schemeClr val="tx1"/>
              </a:solidFill>
              <a:prstDash val="dash"/>
            </a:ln>
            <a:effectLst/>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1400" kern="0" dirty="0">
                  <a:solidFill>
                    <a:schemeClr val="tx1"/>
                  </a:solidFill>
                  <a:latin typeface="Segoe UI Light" panose="020B0502040204020203" pitchFamily="34" charset="0"/>
                  <a:cs typeface="Segoe UI Light" panose="020B0502040204020203" pitchFamily="34" charset="0"/>
                </a:rPr>
                <a:t>dense layers</a:t>
              </a:r>
            </a:p>
          </p:txBody>
        </p:sp>
        <p:sp>
          <p:nvSpPr>
            <p:cNvPr id="16" name="Rectangle 15">
              <a:extLst>
                <a:ext uri="{FF2B5EF4-FFF2-40B4-BE49-F238E27FC236}">
                  <a16:creationId xmlns:a16="http://schemas.microsoft.com/office/drawing/2014/main" id="{ABDF329B-C130-4976-A981-50D6F6896CCA}"/>
                </a:ext>
              </a:extLst>
            </p:cNvPr>
            <p:cNvSpPr/>
            <p:nvPr/>
          </p:nvSpPr>
          <p:spPr>
            <a:xfrm>
              <a:off x="2475460" y="2023119"/>
              <a:ext cx="4084367" cy="354723"/>
            </a:xfrm>
            <a:prstGeom prst="rect">
              <a:avLst/>
            </a:prstGeom>
            <a:noFill/>
            <a:ln>
              <a:solidFill>
                <a:schemeClr val="tx1"/>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1400" kern="0" dirty="0">
                  <a:solidFill>
                    <a:schemeClr val="tx1"/>
                  </a:solidFill>
                  <a:latin typeface="Segoe UI Light" panose="020B0502040204020203" pitchFamily="34" charset="0"/>
                  <a:cs typeface="Segoe UI Light" panose="020B0502040204020203" pitchFamily="34" charset="0"/>
                </a:rPr>
                <a:t>adversarial discriminator (dense)</a:t>
              </a:r>
              <a:endParaRPr lang="en-GB" sz="1400" kern="0" dirty="0">
                <a:solidFill>
                  <a:schemeClr val="tx1"/>
                </a:solidFill>
                <a:latin typeface="Segoe UI Light" panose="020B0502040204020203" pitchFamily="34" charset="0"/>
                <a:cs typeface="Segoe UI Light" panose="020B0502040204020203" pitchFamily="34" charset="0"/>
              </a:endParaRPr>
            </a:p>
          </p:txBody>
        </p:sp>
        <p:cxnSp>
          <p:nvCxnSpPr>
            <p:cNvPr id="17" name="Straight Arrow Connector 16">
              <a:extLst>
                <a:ext uri="{FF2B5EF4-FFF2-40B4-BE49-F238E27FC236}">
                  <a16:creationId xmlns:a16="http://schemas.microsoft.com/office/drawing/2014/main" id="{5AED4106-6708-4039-9BE8-6030543E0F09}"/>
                </a:ext>
              </a:extLst>
            </p:cNvPr>
            <p:cNvCxnSpPr>
              <a:cxnSpLocks/>
            </p:cNvCxnSpPr>
            <p:nvPr/>
          </p:nvCxnSpPr>
          <p:spPr>
            <a:xfrm>
              <a:off x="5944391" y="869098"/>
              <a:ext cx="274320" cy="0"/>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DF6E76-6B70-42BA-BF83-0E40834E2419}"/>
                </a:ext>
              </a:extLst>
            </p:cNvPr>
            <p:cNvCxnSpPr>
              <a:cxnSpLocks/>
            </p:cNvCxnSpPr>
            <p:nvPr/>
          </p:nvCxnSpPr>
          <p:spPr>
            <a:xfrm>
              <a:off x="2747655" y="1278388"/>
              <a:ext cx="0" cy="744730"/>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3D3C95F-50AA-4EC9-ACC3-F298E9E2A712}"/>
                </a:ext>
              </a:extLst>
            </p:cNvPr>
            <p:cNvCxnSpPr>
              <a:cxnSpLocks/>
            </p:cNvCxnSpPr>
            <p:nvPr/>
          </p:nvCxnSpPr>
          <p:spPr>
            <a:xfrm>
              <a:off x="4351184" y="865061"/>
              <a:ext cx="0" cy="1158057"/>
            </a:xfrm>
            <a:prstGeom prst="straightConnector1">
              <a:avLst/>
            </a:prstGeom>
            <a:ln w="127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DA2C45F-308D-4A67-8681-9AA44B1D76BF}"/>
                </a:ext>
              </a:extLst>
            </p:cNvPr>
            <p:cNvCxnSpPr>
              <a:cxnSpLocks/>
            </p:cNvCxnSpPr>
            <p:nvPr/>
          </p:nvCxnSpPr>
          <p:spPr>
            <a:xfrm>
              <a:off x="6559827" y="2192513"/>
              <a:ext cx="274320" cy="0"/>
            </a:xfrm>
            <a:prstGeom prst="straightConnector1">
              <a:avLst/>
            </a:prstGeom>
            <a:ln w="9525">
              <a:solidFill>
                <a:schemeClr val="tx1"/>
              </a:solidFill>
              <a:prstDash val="solid"/>
              <a:tailEnd type="arrow"/>
            </a:ln>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BB0B8C3-460C-4A8B-95BF-604CB9E24FB8}"/>
                    </a:ext>
                  </a:extLst>
                </p:cNvPr>
                <p:cNvSpPr txBox="1"/>
                <p:nvPr/>
              </p:nvSpPr>
              <p:spPr>
                <a:xfrm>
                  <a:off x="6972306" y="2038624"/>
                  <a:ext cx="19832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𝑧</m:t>
                            </m:r>
                          </m:e>
                        </m:acc>
                      </m:oMath>
                    </m:oMathPara>
                  </a14:m>
                  <a:endParaRPr lang="en-GB" dirty="0">
                    <a:latin typeface="Segoe UI Light" panose="020B0502040204020203" pitchFamily="34" charset="0"/>
                    <a:cs typeface="Segoe UI Light" panose="020B0502040204020203" pitchFamily="34" charset="0"/>
                  </a:endParaRPr>
                </a:p>
              </p:txBody>
            </p:sp>
          </mc:Choice>
          <mc:Fallback>
            <p:sp>
              <p:nvSpPr>
                <p:cNvPr id="21" name="TextBox 20">
                  <a:extLst>
                    <a:ext uri="{FF2B5EF4-FFF2-40B4-BE49-F238E27FC236}">
                      <a16:creationId xmlns:a16="http://schemas.microsoft.com/office/drawing/2014/main" id="{6BB0B8C3-460C-4A8B-95BF-604CB9E24FB8}"/>
                    </a:ext>
                  </a:extLst>
                </p:cNvPr>
                <p:cNvSpPr txBox="1">
                  <a:spLocks noRot="1" noChangeAspect="1" noMove="1" noResize="1" noEditPoints="1" noAdjustHandles="1" noChangeArrowheads="1" noChangeShapeType="1" noTextEdit="1"/>
                </p:cNvSpPr>
                <p:nvPr/>
              </p:nvSpPr>
              <p:spPr>
                <a:xfrm>
                  <a:off x="6972306" y="2038624"/>
                  <a:ext cx="198323" cy="307777"/>
                </a:xfrm>
                <a:prstGeom prst="rect">
                  <a:avLst/>
                </a:prstGeom>
                <a:blipFill>
                  <a:blip r:embed="rId2"/>
                  <a:stretch>
                    <a:fillRect l="-24242" t="-33333" r="-96970" b="-5882"/>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03B3590-0072-4DC7-A709-A507C1360DD9}"/>
                    </a:ext>
                  </a:extLst>
                </p:cNvPr>
                <p:cNvSpPr txBox="1"/>
                <p:nvPr/>
              </p:nvSpPr>
              <p:spPr>
                <a:xfrm>
                  <a:off x="6277730" y="693704"/>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𝑦</m:t>
                        </m:r>
                      </m:oMath>
                    </m:oMathPara>
                  </a14:m>
                  <a:endParaRPr lang="en-GB" dirty="0">
                    <a:latin typeface="Segoe UI Light" panose="020B0502040204020203" pitchFamily="34" charset="0"/>
                    <a:cs typeface="Segoe UI Light" panose="020B0502040204020203" pitchFamily="34" charset="0"/>
                  </a:endParaRPr>
                </a:p>
              </p:txBody>
            </p:sp>
          </mc:Choice>
          <mc:Fallback>
            <p:sp>
              <p:nvSpPr>
                <p:cNvPr id="22" name="TextBox 21">
                  <a:extLst>
                    <a:ext uri="{FF2B5EF4-FFF2-40B4-BE49-F238E27FC236}">
                      <a16:creationId xmlns:a16="http://schemas.microsoft.com/office/drawing/2014/main" id="{D03B3590-0072-4DC7-A709-A507C1360DD9}"/>
                    </a:ext>
                  </a:extLst>
                </p:cNvPr>
                <p:cNvSpPr txBox="1">
                  <a:spLocks noRot="1" noChangeAspect="1" noMove="1" noResize="1" noEditPoints="1" noAdjustHandles="1" noChangeArrowheads="1" noChangeShapeType="1" noTextEdit="1"/>
                </p:cNvSpPr>
                <p:nvPr/>
              </p:nvSpPr>
              <p:spPr>
                <a:xfrm>
                  <a:off x="6277730" y="693704"/>
                  <a:ext cx="196336" cy="276999"/>
                </a:xfrm>
                <a:prstGeom prst="rect">
                  <a:avLst/>
                </a:prstGeom>
                <a:blipFill>
                  <a:blip r:embed="rId3"/>
                  <a:stretch>
                    <a:fillRect l="-28125" r="-25000" b="-31111"/>
                  </a:stretch>
                </a:blipFill>
              </p:spPr>
              <p:txBody>
                <a:bodyPr/>
                <a:lstStyle/>
                <a:p>
                  <a:r>
                    <a:rPr lang="en-CA">
                      <a:noFill/>
                    </a:rPr>
                    <a:t> </a:t>
                  </a:r>
                </a:p>
              </p:txBody>
            </p:sp>
          </mc:Fallback>
        </mc:AlternateContent>
        <p:cxnSp>
          <p:nvCxnSpPr>
            <p:cNvPr id="23" name="Straight Arrow Connector 22">
              <a:extLst>
                <a:ext uri="{FF2B5EF4-FFF2-40B4-BE49-F238E27FC236}">
                  <a16:creationId xmlns:a16="http://schemas.microsoft.com/office/drawing/2014/main" id="{C1CCC7E6-3352-4373-B0B0-0898F6F1CAFD}"/>
                </a:ext>
              </a:extLst>
            </p:cNvPr>
            <p:cNvCxnSpPr>
              <a:cxnSpLocks/>
            </p:cNvCxnSpPr>
            <p:nvPr/>
          </p:nvCxnSpPr>
          <p:spPr>
            <a:xfrm>
              <a:off x="4042593" y="865061"/>
              <a:ext cx="612947" cy="0"/>
            </a:xfrm>
            <a:prstGeom prst="straightConnector1">
              <a:avLst/>
            </a:prstGeom>
            <a:ln w="952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C66D3F5-12A4-45D0-8EFE-15FA34D752ED}"/>
                </a:ext>
              </a:extLst>
            </p:cNvPr>
            <p:cNvSpPr/>
            <p:nvPr/>
          </p:nvSpPr>
          <p:spPr>
            <a:xfrm>
              <a:off x="26511" y="291555"/>
              <a:ext cx="614271" cy="307777"/>
            </a:xfrm>
            <a:prstGeom prst="rect">
              <a:avLst/>
            </a:prstGeom>
          </p:spPr>
          <p:txBody>
            <a:bodyPr wrap="none">
              <a:spAutoFit/>
            </a:bodyPr>
            <a:lstStyle/>
            <a:p>
              <a:pPr algn="r"/>
              <a:r>
                <a:rPr lang="en-US" sz="1400" kern="0" dirty="0">
                  <a:latin typeface="Segoe UI Light" panose="020B0502040204020203" pitchFamily="34" charset="0"/>
                  <a:cs typeface="Segoe UI Light" panose="020B0502040204020203" pitchFamily="34" charset="0"/>
                </a:rPr>
                <a:t>query</a:t>
              </a:r>
              <a:endParaRPr lang="en-GB" sz="1400" kern="0" dirty="0">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A74C5F56-8A1E-48AF-8761-7AA1A96A4465}"/>
                </a:ext>
              </a:extLst>
            </p:cNvPr>
            <p:cNvSpPr/>
            <p:nvPr/>
          </p:nvSpPr>
          <p:spPr>
            <a:xfrm>
              <a:off x="166648" y="1124499"/>
              <a:ext cx="466794" cy="307777"/>
            </a:xfrm>
            <a:prstGeom prst="rect">
              <a:avLst/>
            </a:prstGeom>
          </p:spPr>
          <p:txBody>
            <a:bodyPr wrap="none">
              <a:spAutoFit/>
            </a:bodyPr>
            <a:lstStyle/>
            <a:p>
              <a:pPr algn="r"/>
              <a:r>
                <a:rPr lang="en-US" sz="1400" kern="0" dirty="0">
                  <a:latin typeface="Segoe UI Light" panose="020B0502040204020203" pitchFamily="34" charset="0"/>
                  <a:cs typeface="Segoe UI Light" panose="020B0502040204020203" pitchFamily="34" charset="0"/>
                </a:rPr>
                <a:t>doc</a:t>
              </a:r>
              <a:endParaRPr lang="en-GB" sz="1400" kern="0" dirty="0">
                <a:latin typeface="Segoe UI Light" panose="020B0502040204020203" pitchFamily="34" charset="0"/>
                <a:cs typeface="Segoe UI Light" panose="020B0502040204020203" pitchFamily="34" charset="0"/>
              </a:endParaRPr>
            </a:p>
          </p:txBody>
        </p:sp>
      </p:grpSp>
      <p:sp>
        <p:nvSpPr>
          <p:cNvPr id="2" name="Rectangle 1">
            <a:extLst>
              <a:ext uri="{FF2B5EF4-FFF2-40B4-BE49-F238E27FC236}">
                <a16:creationId xmlns:a16="http://schemas.microsoft.com/office/drawing/2014/main" id="{9CEA8355-F03C-461C-9BF8-6BDA9787AB7A}"/>
              </a:ext>
            </a:extLst>
          </p:cNvPr>
          <p:cNvSpPr/>
          <p:nvPr/>
        </p:nvSpPr>
        <p:spPr>
          <a:xfrm>
            <a:off x="628756" y="4848565"/>
            <a:ext cx="6272666" cy="1446550"/>
          </a:xfrm>
          <a:prstGeom prst="rect">
            <a:avLst/>
          </a:prstGeom>
        </p:spPr>
        <p:txBody>
          <a:bodyPr wrap="square">
            <a:spAutoFit/>
          </a:bodyPr>
          <a:lstStyle/>
          <a:p>
            <a:pPr>
              <a:spcBef>
                <a:spcPts val="4200"/>
              </a:spcBef>
            </a:pPr>
            <a:r>
              <a:rPr lang="en-US" sz="2200" dirty="0">
                <a:latin typeface="+mj-lt"/>
              </a:rPr>
              <a:t>The duet model, in addition to optimizing for the ranking loss, also tries to “fool” the adversarial discriminator – and in the process learns more domain independent representations</a:t>
            </a:r>
            <a:endParaRPr lang="en-GB" sz="2200" dirty="0">
              <a:latin typeface="+mj-lt"/>
            </a:endParaRPr>
          </a:p>
        </p:txBody>
      </p:sp>
      <p:sp>
        <p:nvSpPr>
          <p:cNvPr id="28" name="Rectangle 27">
            <a:extLst>
              <a:ext uri="{FF2B5EF4-FFF2-40B4-BE49-F238E27FC236}">
                <a16:creationId xmlns:a16="http://schemas.microsoft.com/office/drawing/2014/main" id="{7AE7470B-0F01-4F91-860E-4E700FD4ABBD}"/>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Daniel Cohen, Bhaskar Mitra, Katja Hofmann, and W. Bruce Croft. </a:t>
            </a:r>
            <a:r>
              <a:rPr lang="en-GB" sz="1200" dirty="0">
                <a:hlinkClick r:id="rId4"/>
              </a:rPr>
              <a:t>Cross domain regularization for neural ranking models using adversarial learning</a:t>
            </a:r>
            <a:r>
              <a:rPr lang="en-GB" sz="1200" dirty="0"/>
              <a:t>. In SIGIR, 2018.</a:t>
            </a:r>
          </a:p>
        </p:txBody>
      </p:sp>
    </p:spTree>
    <p:extLst>
      <p:ext uri="{BB962C8B-B14F-4D97-AF65-F5344CB8AC3E}">
        <p14:creationId xmlns:p14="http://schemas.microsoft.com/office/powerpoint/2010/main" val="390027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a:xfrm>
            <a:off x="1146705" y="1217628"/>
            <a:ext cx="3856037" cy="1639884"/>
          </a:xfrm>
        </p:spPr>
        <p:txBody>
          <a:bodyPr anchor="ctr">
            <a:noAutofit/>
          </a:bodyPr>
          <a:lstStyle/>
          <a:p>
            <a:r>
              <a:rPr lang="en-US" sz="4000" dirty="0"/>
              <a:t>Deep Learning @ TREC</a:t>
            </a:r>
            <a:endParaRPr lang="en-GB" sz="4000" dirty="0"/>
          </a:p>
        </p:txBody>
      </p:sp>
      <p:sp>
        <p:nvSpPr>
          <p:cNvPr id="2" name="Content Placeholder 1">
            <a:extLst>
              <a:ext uri="{FF2B5EF4-FFF2-40B4-BE49-F238E27FC236}">
                <a16:creationId xmlns:a16="http://schemas.microsoft.com/office/drawing/2014/main" id="{EB388784-7654-402B-B5B5-C0EDAAF0D56A}"/>
              </a:ext>
            </a:extLst>
          </p:cNvPr>
          <p:cNvSpPr>
            <a:spLocks noGrp="1"/>
          </p:cNvSpPr>
          <p:nvPr>
            <p:ph idx="1"/>
          </p:nvPr>
        </p:nvSpPr>
        <p:spPr>
          <a:xfrm>
            <a:off x="5528558" y="1256127"/>
            <a:ext cx="6177803" cy="1639885"/>
          </a:xfrm>
        </p:spPr>
        <p:txBody>
          <a:bodyPr>
            <a:normAutofit fontScale="92500" lnSpcReduction="10000"/>
          </a:bodyPr>
          <a:lstStyle/>
          <a:p>
            <a:pPr marL="0" indent="0">
              <a:buNone/>
            </a:pPr>
            <a:r>
              <a:rPr lang="en-US" dirty="0"/>
              <a:t>If you are looking for interesting research topics at the intersection of machine learning and search, come participate in the track!</a:t>
            </a:r>
            <a:endParaRPr lang="en-CA" dirty="0"/>
          </a:p>
        </p:txBody>
      </p:sp>
      <p:pic>
        <p:nvPicPr>
          <p:cNvPr id="2052" name="Picture 4" descr="Image result for trec conference nist&quot;">
            <a:extLst>
              <a:ext uri="{FF2B5EF4-FFF2-40B4-BE49-F238E27FC236}">
                <a16:creationId xmlns:a16="http://schemas.microsoft.com/office/drawing/2014/main" id="{F1C7E7D3-3A5B-42C4-8F7C-4B1B807CA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27" y="2896013"/>
            <a:ext cx="3856601" cy="2892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F33961-B7E2-4D6E-AA8E-C5B2832660DD}"/>
              </a:ext>
            </a:extLst>
          </p:cNvPr>
          <p:cNvPicPr>
            <a:picLocks noChangeAspect="1"/>
          </p:cNvPicPr>
          <p:nvPr/>
        </p:nvPicPr>
        <p:blipFill>
          <a:blip r:embed="rId3"/>
          <a:stretch>
            <a:fillRect/>
          </a:stretch>
        </p:blipFill>
        <p:spPr>
          <a:xfrm>
            <a:off x="5528559" y="3181267"/>
            <a:ext cx="6177804" cy="2607197"/>
          </a:xfrm>
          <a:prstGeom prst="rect">
            <a:avLst/>
          </a:prstGeom>
        </p:spPr>
      </p:pic>
    </p:spTree>
    <p:extLst>
      <p:ext uri="{BB962C8B-B14F-4D97-AF65-F5344CB8AC3E}">
        <p14:creationId xmlns:p14="http://schemas.microsoft.com/office/powerpoint/2010/main" val="2800430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4A8B71-2681-4563-9F96-D70E0DC6BAFC}"/>
              </a:ext>
            </a:extLst>
          </p:cNvPr>
          <p:cNvSpPr>
            <a:spLocks noGrp="1"/>
          </p:cNvSpPr>
          <p:nvPr>
            <p:ph type="title"/>
          </p:nvPr>
        </p:nvSpPr>
        <p:spPr/>
        <p:txBody>
          <a:bodyPr/>
          <a:lstStyle/>
          <a:p>
            <a:r>
              <a:rPr lang="en-US" dirty="0"/>
              <a:t>Goal: Large, human-labeled, open IR data</a:t>
            </a:r>
          </a:p>
        </p:txBody>
      </p:sp>
      <p:pic>
        <p:nvPicPr>
          <p:cNvPr id="4" name="Picture 3">
            <a:extLst>
              <a:ext uri="{FF2B5EF4-FFF2-40B4-BE49-F238E27FC236}">
                <a16:creationId xmlns:a16="http://schemas.microsoft.com/office/drawing/2014/main" id="{1DEBC774-16DE-4F0B-970E-8701FD964E2A}"/>
              </a:ext>
            </a:extLst>
          </p:cNvPr>
          <p:cNvPicPr>
            <a:picLocks noChangeAspect="1"/>
          </p:cNvPicPr>
          <p:nvPr/>
        </p:nvPicPr>
        <p:blipFill>
          <a:blip r:embed="rId2"/>
          <a:stretch>
            <a:fillRect/>
          </a:stretch>
        </p:blipFill>
        <p:spPr>
          <a:xfrm>
            <a:off x="6508" y="3370340"/>
            <a:ext cx="3679868" cy="3083856"/>
          </a:xfrm>
          <a:prstGeom prst="rect">
            <a:avLst/>
          </a:prstGeom>
        </p:spPr>
      </p:pic>
      <p:pic>
        <p:nvPicPr>
          <p:cNvPr id="5" name="Picture 4">
            <a:extLst>
              <a:ext uri="{FF2B5EF4-FFF2-40B4-BE49-F238E27FC236}">
                <a16:creationId xmlns:a16="http://schemas.microsoft.com/office/drawing/2014/main" id="{EB9563BE-3FFB-40E6-9CCD-36573CB75920}"/>
              </a:ext>
            </a:extLst>
          </p:cNvPr>
          <p:cNvPicPr>
            <a:picLocks noChangeAspect="1"/>
          </p:cNvPicPr>
          <p:nvPr/>
        </p:nvPicPr>
        <p:blipFill>
          <a:blip r:embed="rId3"/>
          <a:stretch>
            <a:fillRect/>
          </a:stretch>
        </p:blipFill>
        <p:spPr>
          <a:xfrm>
            <a:off x="4247105" y="3426938"/>
            <a:ext cx="3052789" cy="2406678"/>
          </a:xfrm>
          <a:prstGeom prst="rect">
            <a:avLst/>
          </a:prstGeom>
        </p:spPr>
      </p:pic>
      <p:sp>
        <p:nvSpPr>
          <p:cNvPr id="6" name="TextBox 5">
            <a:extLst>
              <a:ext uri="{FF2B5EF4-FFF2-40B4-BE49-F238E27FC236}">
                <a16:creationId xmlns:a16="http://schemas.microsoft.com/office/drawing/2014/main" id="{72D938B2-4A48-4AFB-900A-42F5B11023E1}"/>
              </a:ext>
            </a:extLst>
          </p:cNvPr>
          <p:cNvSpPr txBox="1"/>
          <p:nvPr/>
        </p:nvSpPr>
        <p:spPr>
          <a:xfrm>
            <a:off x="371870" y="6115642"/>
            <a:ext cx="3626698" cy="338554"/>
          </a:xfrm>
          <a:prstGeom prst="rect">
            <a:avLst/>
          </a:prstGeom>
          <a:solidFill>
            <a:schemeClr val="bg1"/>
          </a:solidFill>
        </p:spPr>
        <p:txBody>
          <a:bodyPr wrap="none" rtlCol="0">
            <a:spAutoFit/>
          </a:bodyPr>
          <a:lstStyle/>
          <a:p>
            <a:r>
              <a:rPr lang="en-US" sz="1600" i="1" dirty="0"/>
              <a:t>200K queries, human-labeled, </a:t>
            </a:r>
            <a:r>
              <a:rPr lang="en-US" sz="1600" i="1" dirty="0">
                <a:solidFill>
                  <a:srgbClr val="FF0000"/>
                </a:solidFill>
              </a:rPr>
              <a:t>proprietary</a:t>
            </a:r>
          </a:p>
        </p:txBody>
      </p:sp>
      <p:sp>
        <p:nvSpPr>
          <p:cNvPr id="7" name="TextBox 6">
            <a:extLst>
              <a:ext uri="{FF2B5EF4-FFF2-40B4-BE49-F238E27FC236}">
                <a16:creationId xmlns:a16="http://schemas.microsoft.com/office/drawing/2014/main" id="{7935A7D4-63AB-4FC5-83E4-BB6EE654E506}"/>
              </a:ext>
            </a:extLst>
          </p:cNvPr>
          <p:cNvSpPr txBox="1"/>
          <p:nvPr/>
        </p:nvSpPr>
        <p:spPr>
          <a:xfrm>
            <a:off x="4454455" y="2681624"/>
            <a:ext cx="2646494" cy="400110"/>
          </a:xfrm>
          <a:prstGeom prst="rect">
            <a:avLst/>
          </a:prstGeom>
          <a:noFill/>
        </p:spPr>
        <p:txBody>
          <a:bodyPr wrap="none" rtlCol="0">
            <a:spAutoFit/>
          </a:bodyPr>
          <a:lstStyle/>
          <a:p>
            <a:r>
              <a:rPr lang="en-US" sz="2000" b="1" dirty="0"/>
              <a:t>Past: Weak supervision</a:t>
            </a:r>
          </a:p>
        </p:txBody>
      </p:sp>
      <p:sp>
        <p:nvSpPr>
          <p:cNvPr id="8" name="TextBox 7">
            <a:extLst>
              <a:ext uri="{FF2B5EF4-FFF2-40B4-BE49-F238E27FC236}">
                <a16:creationId xmlns:a16="http://schemas.microsoft.com/office/drawing/2014/main" id="{7D6B3D7A-890D-4452-AD41-59E9640CDBA4}"/>
              </a:ext>
            </a:extLst>
          </p:cNvPr>
          <p:cNvSpPr txBox="1"/>
          <p:nvPr/>
        </p:nvSpPr>
        <p:spPr>
          <a:xfrm>
            <a:off x="8605986" y="2681624"/>
            <a:ext cx="2737096" cy="400110"/>
          </a:xfrm>
          <a:prstGeom prst="rect">
            <a:avLst/>
          </a:prstGeom>
          <a:noFill/>
        </p:spPr>
        <p:txBody>
          <a:bodyPr wrap="none" rtlCol="0">
            <a:spAutoFit/>
          </a:bodyPr>
          <a:lstStyle/>
          <a:p>
            <a:r>
              <a:rPr lang="en-US" sz="2000" b="1" dirty="0"/>
              <a:t>Here: Two new datasets</a:t>
            </a:r>
          </a:p>
        </p:txBody>
      </p:sp>
      <p:sp>
        <p:nvSpPr>
          <p:cNvPr id="9" name="TextBox 8">
            <a:extLst>
              <a:ext uri="{FF2B5EF4-FFF2-40B4-BE49-F238E27FC236}">
                <a16:creationId xmlns:a16="http://schemas.microsoft.com/office/drawing/2014/main" id="{9B220536-4929-47F3-B0B6-99A6EC3D7CFA}"/>
              </a:ext>
            </a:extLst>
          </p:cNvPr>
          <p:cNvSpPr txBox="1"/>
          <p:nvPr/>
        </p:nvSpPr>
        <p:spPr>
          <a:xfrm>
            <a:off x="726674" y="2689301"/>
            <a:ext cx="2499659" cy="400110"/>
          </a:xfrm>
          <a:prstGeom prst="rect">
            <a:avLst/>
          </a:prstGeom>
          <a:noFill/>
        </p:spPr>
        <p:txBody>
          <a:bodyPr wrap="none" rtlCol="0">
            <a:spAutoFit/>
          </a:bodyPr>
          <a:lstStyle/>
          <a:p>
            <a:r>
              <a:rPr lang="en-US" sz="2000" b="1" dirty="0"/>
              <a:t>Past: Proprietary data</a:t>
            </a:r>
          </a:p>
        </p:txBody>
      </p:sp>
      <p:sp>
        <p:nvSpPr>
          <p:cNvPr id="11" name="Arrow: Right 10">
            <a:extLst>
              <a:ext uri="{FF2B5EF4-FFF2-40B4-BE49-F238E27FC236}">
                <a16:creationId xmlns:a16="http://schemas.microsoft.com/office/drawing/2014/main" id="{553C8895-1115-46DD-A07D-EFA759659BF0}"/>
              </a:ext>
            </a:extLst>
          </p:cNvPr>
          <p:cNvSpPr/>
          <p:nvPr/>
        </p:nvSpPr>
        <p:spPr>
          <a:xfrm rot="18987632">
            <a:off x="2436348" y="4340578"/>
            <a:ext cx="1424939" cy="5963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bg1"/>
                </a:solidFill>
              </a:rPr>
              <a:t>Promising</a:t>
            </a:r>
          </a:p>
        </p:txBody>
      </p:sp>
      <p:sp>
        <p:nvSpPr>
          <p:cNvPr id="15" name="TextBox 14">
            <a:extLst>
              <a:ext uri="{FF2B5EF4-FFF2-40B4-BE49-F238E27FC236}">
                <a16:creationId xmlns:a16="http://schemas.microsoft.com/office/drawing/2014/main" id="{1CDAB2A7-50FD-4D53-8E65-4E29464A6CFE}"/>
              </a:ext>
            </a:extLst>
          </p:cNvPr>
          <p:cNvSpPr txBox="1"/>
          <p:nvPr/>
        </p:nvSpPr>
        <p:spPr>
          <a:xfrm>
            <a:off x="4454455" y="6115642"/>
            <a:ext cx="3256341" cy="338554"/>
          </a:xfrm>
          <a:prstGeom prst="rect">
            <a:avLst/>
          </a:prstGeom>
          <a:solidFill>
            <a:schemeClr val="bg1"/>
          </a:solidFill>
        </p:spPr>
        <p:txBody>
          <a:bodyPr wrap="none" rtlCol="0">
            <a:spAutoFit/>
          </a:bodyPr>
          <a:lstStyle/>
          <a:p>
            <a:r>
              <a:rPr lang="en-US" sz="1600" i="1" dirty="0"/>
              <a:t>1+M queries, </a:t>
            </a:r>
            <a:r>
              <a:rPr lang="en-US" sz="1600" i="1" dirty="0">
                <a:solidFill>
                  <a:srgbClr val="FF0000"/>
                </a:solidFill>
              </a:rPr>
              <a:t>weak supervision</a:t>
            </a:r>
            <a:r>
              <a:rPr lang="en-US" sz="1600" i="1" dirty="0"/>
              <a:t>, open</a:t>
            </a:r>
          </a:p>
        </p:txBody>
      </p:sp>
      <p:sp>
        <p:nvSpPr>
          <p:cNvPr id="17" name="Arrow: Right 16">
            <a:extLst>
              <a:ext uri="{FF2B5EF4-FFF2-40B4-BE49-F238E27FC236}">
                <a16:creationId xmlns:a16="http://schemas.microsoft.com/office/drawing/2014/main" id="{A778B88C-AB51-4324-99EB-BE914AC86AD0}"/>
              </a:ext>
            </a:extLst>
          </p:cNvPr>
          <p:cNvSpPr/>
          <p:nvPr/>
        </p:nvSpPr>
        <p:spPr>
          <a:xfrm rot="18987632">
            <a:off x="5613011" y="3975404"/>
            <a:ext cx="1424939" cy="5963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bg1"/>
                </a:solidFill>
              </a:rPr>
              <a:t>Promising</a:t>
            </a:r>
          </a:p>
        </p:txBody>
      </p:sp>
      <p:sp>
        <p:nvSpPr>
          <p:cNvPr id="18" name="Arrow: Right 17">
            <a:extLst>
              <a:ext uri="{FF2B5EF4-FFF2-40B4-BE49-F238E27FC236}">
                <a16:creationId xmlns:a16="http://schemas.microsoft.com/office/drawing/2014/main" id="{AE76DAD0-E51E-494B-9C5F-C7316D9604D1}"/>
              </a:ext>
            </a:extLst>
          </p:cNvPr>
          <p:cNvSpPr/>
          <p:nvPr/>
        </p:nvSpPr>
        <p:spPr>
          <a:xfrm rot="18987632">
            <a:off x="9317601" y="4062869"/>
            <a:ext cx="1424939" cy="5963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bg1"/>
                </a:solidFill>
              </a:rPr>
              <a:t>Promising?</a:t>
            </a:r>
          </a:p>
        </p:txBody>
      </p:sp>
      <p:sp>
        <p:nvSpPr>
          <p:cNvPr id="19" name="TextBox 18">
            <a:extLst>
              <a:ext uri="{FF2B5EF4-FFF2-40B4-BE49-F238E27FC236}">
                <a16:creationId xmlns:a16="http://schemas.microsoft.com/office/drawing/2014/main" id="{5A4E17D6-DFE5-4F71-AA96-D2645BC02A72}"/>
              </a:ext>
            </a:extLst>
          </p:cNvPr>
          <p:cNvSpPr txBox="1"/>
          <p:nvPr/>
        </p:nvSpPr>
        <p:spPr>
          <a:xfrm>
            <a:off x="8257397" y="6115642"/>
            <a:ext cx="3207929" cy="338554"/>
          </a:xfrm>
          <a:prstGeom prst="rect">
            <a:avLst/>
          </a:prstGeom>
          <a:solidFill>
            <a:schemeClr val="bg1"/>
          </a:solidFill>
        </p:spPr>
        <p:txBody>
          <a:bodyPr wrap="none" rtlCol="0">
            <a:spAutoFit/>
          </a:bodyPr>
          <a:lstStyle/>
          <a:p>
            <a:r>
              <a:rPr lang="en-US" sz="1600" i="1" dirty="0"/>
              <a:t>300+K queries, human-labeled, open</a:t>
            </a:r>
          </a:p>
        </p:txBody>
      </p:sp>
      <p:sp>
        <p:nvSpPr>
          <p:cNvPr id="20" name="Rectangle 19">
            <a:extLst>
              <a:ext uri="{FF2B5EF4-FFF2-40B4-BE49-F238E27FC236}">
                <a16:creationId xmlns:a16="http://schemas.microsoft.com/office/drawing/2014/main" id="{65C9CD32-329B-4A6D-93E8-9AC170AA2C55}"/>
              </a:ext>
            </a:extLst>
          </p:cNvPr>
          <p:cNvSpPr/>
          <p:nvPr/>
        </p:nvSpPr>
        <p:spPr>
          <a:xfrm>
            <a:off x="726674" y="1996656"/>
            <a:ext cx="3314506" cy="553998"/>
          </a:xfrm>
          <a:prstGeom prst="rect">
            <a:avLst/>
          </a:prstGeom>
        </p:spPr>
        <p:txBody>
          <a:bodyPr wrap="square">
            <a:spAutoFit/>
          </a:bodyPr>
          <a:lstStyle/>
          <a:p>
            <a:r>
              <a:rPr lang="en-US" sz="1000" dirty="0">
                <a:solidFill>
                  <a:srgbClr val="222222"/>
                </a:solidFill>
                <a:latin typeface="Arial" panose="020B0604020202020204" pitchFamily="34" charset="0"/>
              </a:rPr>
              <a:t>Mitra, Diaz and Craswell. </a:t>
            </a:r>
            <a:r>
              <a:rPr lang="en-US" sz="1000" i="1" dirty="0">
                <a:solidFill>
                  <a:srgbClr val="222222"/>
                </a:solidFill>
                <a:latin typeface="Arial" panose="020B0604020202020204" pitchFamily="34" charset="0"/>
              </a:rPr>
              <a:t>Learning to match using local and distributed representations of text for web search. </a:t>
            </a:r>
          </a:p>
          <a:p>
            <a:r>
              <a:rPr lang="en-US" sz="1000" dirty="0">
                <a:solidFill>
                  <a:srgbClr val="222222"/>
                </a:solidFill>
                <a:latin typeface="Arial" panose="020B0604020202020204" pitchFamily="34" charset="0"/>
              </a:rPr>
              <a:t>WWW 2017</a:t>
            </a:r>
            <a:endParaRPr lang="en-US" sz="1000" dirty="0"/>
          </a:p>
        </p:txBody>
      </p:sp>
      <p:sp>
        <p:nvSpPr>
          <p:cNvPr id="21" name="Rectangle 20">
            <a:extLst>
              <a:ext uri="{FF2B5EF4-FFF2-40B4-BE49-F238E27FC236}">
                <a16:creationId xmlns:a16="http://schemas.microsoft.com/office/drawing/2014/main" id="{A96B29DB-1516-49AB-A220-29CF493D36CB}"/>
              </a:ext>
            </a:extLst>
          </p:cNvPr>
          <p:cNvSpPr/>
          <p:nvPr/>
        </p:nvSpPr>
        <p:spPr>
          <a:xfrm>
            <a:off x="4454455" y="1988979"/>
            <a:ext cx="2998100" cy="553998"/>
          </a:xfrm>
          <a:prstGeom prst="rect">
            <a:avLst/>
          </a:prstGeom>
        </p:spPr>
        <p:txBody>
          <a:bodyPr wrap="square">
            <a:spAutoFit/>
          </a:bodyPr>
          <a:lstStyle/>
          <a:p>
            <a:r>
              <a:rPr lang="en-US" sz="1000" dirty="0">
                <a:solidFill>
                  <a:srgbClr val="222222"/>
                </a:solidFill>
                <a:latin typeface="Arial" panose="020B0604020202020204" pitchFamily="34" charset="0"/>
              </a:rPr>
              <a:t>Dehghani, Zamani, </a:t>
            </a:r>
            <a:r>
              <a:rPr lang="en-US" sz="1000" dirty="0" err="1">
                <a:solidFill>
                  <a:srgbClr val="222222"/>
                </a:solidFill>
                <a:latin typeface="Arial" panose="020B0604020202020204" pitchFamily="34" charset="0"/>
              </a:rPr>
              <a:t>Severyn</a:t>
            </a:r>
            <a:r>
              <a:rPr lang="en-US" sz="1000" dirty="0">
                <a:solidFill>
                  <a:srgbClr val="222222"/>
                </a:solidFill>
                <a:latin typeface="Arial" panose="020B0604020202020204" pitchFamily="34" charset="0"/>
              </a:rPr>
              <a:t>, Kamps and Croft. </a:t>
            </a:r>
            <a:r>
              <a:rPr lang="en-US" sz="1000" i="1" dirty="0">
                <a:solidFill>
                  <a:srgbClr val="222222"/>
                </a:solidFill>
                <a:latin typeface="Arial" panose="020B0604020202020204" pitchFamily="34" charset="0"/>
              </a:rPr>
              <a:t>Neural ranking models with weak supervision</a:t>
            </a:r>
            <a:r>
              <a:rPr lang="en-US" sz="1000" dirty="0">
                <a:solidFill>
                  <a:srgbClr val="222222"/>
                </a:solidFill>
                <a:latin typeface="Arial" panose="020B0604020202020204" pitchFamily="34" charset="0"/>
              </a:rPr>
              <a:t>. SIGIR 2017</a:t>
            </a:r>
            <a:endParaRPr lang="en-US" sz="1000" dirty="0"/>
          </a:p>
        </p:txBody>
      </p:sp>
      <p:cxnSp>
        <p:nvCxnSpPr>
          <p:cNvPr id="23" name="Straight Arrow Connector 22">
            <a:extLst>
              <a:ext uri="{FF2B5EF4-FFF2-40B4-BE49-F238E27FC236}">
                <a16:creationId xmlns:a16="http://schemas.microsoft.com/office/drawing/2014/main" id="{4376BD13-E518-4FE5-8D4A-9AA3510BEA04}"/>
              </a:ext>
            </a:extLst>
          </p:cNvPr>
          <p:cNvCxnSpPr/>
          <p:nvPr/>
        </p:nvCxnSpPr>
        <p:spPr>
          <a:xfrm>
            <a:off x="8712213" y="5603240"/>
            <a:ext cx="22267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3D2A67DC-05DD-40D8-885F-BEB0C621CFAD}"/>
              </a:ext>
            </a:extLst>
          </p:cNvPr>
          <p:cNvCxnSpPr>
            <a:cxnSpLocks/>
          </p:cNvCxnSpPr>
          <p:nvPr/>
        </p:nvCxnSpPr>
        <p:spPr>
          <a:xfrm flipV="1">
            <a:off x="8714651" y="3570619"/>
            <a:ext cx="0" cy="20365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B50D8FF6-A50E-4AC2-9176-B21B03CDD8B4}"/>
              </a:ext>
            </a:extLst>
          </p:cNvPr>
          <p:cNvSpPr txBox="1"/>
          <p:nvPr/>
        </p:nvSpPr>
        <p:spPr>
          <a:xfrm>
            <a:off x="9441196" y="5604670"/>
            <a:ext cx="731290" cy="246221"/>
          </a:xfrm>
          <a:prstGeom prst="rect">
            <a:avLst/>
          </a:prstGeom>
          <a:noFill/>
        </p:spPr>
        <p:txBody>
          <a:bodyPr wrap="none" rtlCol="0">
            <a:spAutoFit/>
          </a:bodyPr>
          <a:lstStyle/>
          <a:p>
            <a:r>
              <a:rPr lang="en-US" sz="1000" dirty="0"/>
              <a:t>More data</a:t>
            </a:r>
          </a:p>
        </p:txBody>
      </p:sp>
      <p:sp>
        <p:nvSpPr>
          <p:cNvPr id="30" name="TextBox 29">
            <a:extLst>
              <a:ext uri="{FF2B5EF4-FFF2-40B4-BE49-F238E27FC236}">
                <a16:creationId xmlns:a16="http://schemas.microsoft.com/office/drawing/2014/main" id="{258B0138-2EC9-421D-8C53-E8E1CA03EC24}"/>
              </a:ext>
            </a:extLst>
          </p:cNvPr>
          <p:cNvSpPr txBox="1"/>
          <p:nvPr/>
        </p:nvSpPr>
        <p:spPr>
          <a:xfrm rot="16200000">
            <a:off x="7939345" y="4479551"/>
            <a:ext cx="1261884" cy="246221"/>
          </a:xfrm>
          <a:prstGeom prst="rect">
            <a:avLst/>
          </a:prstGeom>
          <a:noFill/>
        </p:spPr>
        <p:txBody>
          <a:bodyPr wrap="none" rtlCol="0">
            <a:spAutoFit/>
          </a:bodyPr>
          <a:lstStyle/>
          <a:p>
            <a:r>
              <a:rPr lang="en-US" sz="1000" dirty="0"/>
              <a:t>Better search results</a:t>
            </a:r>
          </a:p>
        </p:txBody>
      </p:sp>
      <p:sp>
        <p:nvSpPr>
          <p:cNvPr id="31" name="Rectangle 30">
            <a:extLst>
              <a:ext uri="{FF2B5EF4-FFF2-40B4-BE49-F238E27FC236}">
                <a16:creationId xmlns:a16="http://schemas.microsoft.com/office/drawing/2014/main" id="{E5910C1A-AA05-4FA0-8C5D-632AE320E370}"/>
              </a:ext>
            </a:extLst>
          </p:cNvPr>
          <p:cNvSpPr/>
          <p:nvPr/>
        </p:nvSpPr>
        <p:spPr>
          <a:xfrm>
            <a:off x="8674736" y="1986064"/>
            <a:ext cx="2998100" cy="246221"/>
          </a:xfrm>
          <a:prstGeom prst="rect">
            <a:avLst/>
          </a:prstGeom>
        </p:spPr>
        <p:txBody>
          <a:bodyPr wrap="square">
            <a:spAutoFit/>
          </a:bodyPr>
          <a:lstStyle/>
          <a:p>
            <a:r>
              <a:rPr lang="en-US" sz="1000" dirty="0">
                <a:solidFill>
                  <a:srgbClr val="222222"/>
                </a:solidFill>
                <a:latin typeface="Arial" panose="020B0604020202020204" pitchFamily="34" charset="0"/>
              </a:rPr>
              <a:t>TREC 2019 Deep Learning Track</a:t>
            </a:r>
            <a:endParaRPr lang="en-US" sz="1000" dirty="0"/>
          </a:p>
        </p:txBody>
      </p:sp>
    </p:spTree>
    <p:extLst>
      <p:ext uri="{BB962C8B-B14F-4D97-AF65-F5344CB8AC3E}">
        <p14:creationId xmlns:p14="http://schemas.microsoft.com/office/powerpoint/2010/main" val="3160169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5C45-DF1F-4AD8-8335-901CFA3B552C}"/>
              </a:ext>
            </a:extLst>
          </p:cNvPr>
          <p:cNvSpPr>
            <a:spLocks noGrp="1"/>
          </p:cNvSpPr>
          <p:nvPr>
            <p:ph type="title"/>
          </p:nvPr>
        </p:nvSpPr>
        <p:spPr>
          <a:xfrm>
            <a:off x="5297762" y="1127547"/>
            <a:ext cx="5638994" cy="1424446"/>
          </a:xfrm>
        </p:spPr>
        <p:txBody>
          <a:bodyPr>
            <a:normAutofit/>
          </a:bodyPr>
          <a:lstStyle/>
          <a:p>
            <a:r>
              <a:rPr lang="en-US" dirty="0"/>
              <a:t>Dataset availability</a:t>
            </a:r>
          </a:p>
        </p:txBody>
      </p:sp>
      <p:pic>
        <p:nvPicPr>
          <p:cNvPr id="4" name="Picture 3">
            <a:extLst>
              <a:ext uri="{FF2B5EF4-FFF2-40B4-BE49-F238E27FC236}">
                <a16:creationId xmlns:a16="http://schemas.microsoft.com/office/drawing/2014/main" id="{48CAE874-1BBB-4076-A364-C9EDE7B5C88A}"/>
              </a:ext>
            </a:extLst>
          </p:cNvPr>
          <p:cNvPicPr>
            <a:picLocks noChangeAspect="1"/>
          </p:cNvPicPr>
          <p:nvPr/>
        </p:nvPicPr>
        <p:blipFill rotWithShape="1">
          <a:blip r:embed="rId2"/>
          <a:srcRect l="15082" t="42289" r="16742" b="25118"/>
          <a:stretch/>
        </p:blipFill>
        <p:spPr>
          <a:xfrm>
            <a:off x="710930" y="877614"/>
            <a:ext cx="3195067" cy="278990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F084A4A-63DD-4603-B1EC-F4AF433E0FDE}"/>
              </a:ext>
            </a:extLst>
          </p:cNvPr>
          <p:cNvPicPr>
            <a:picLocks noChangeAspect="1"/>
          </p:cNvPicPr>
          <p:nvPr/>
        </p:nvPicPr>
        <p:blipFill rotWithShape="1">
          <a:blip r:embed="rId3"/>
          <a:srcRect l="10919" r="10958" b="62424"/>
          <a:stretch/>
        </p:blipFill>
        <p:spPr>
          <a:xfrm>
            <a:off x="713918" y="3989249"/>
            <a:ext cx="3189092" cy="2788920"/>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AD96BEB4-502C-4E18-B7A9-C5877F788287}"/>
              </a:ext>
            </a:extLst>
          </p:cNvPr>
          <p:cNvSpPr>
            <a:spLocks noGrp="1"/>
          </p:cNvSpPr>
          <p:nvPr>
            <p:ph idx="1"/>
          </p:nvPr>
        </p:nvSpPr>
        <p:spPr>
          <a:xfrm>
            <a:off x="5297762" y="2873725"/>
            <a:ext cx="5747187" cy="2987543"/>
          </a:xfrm>
        </p:spPr>
        <p:txBody>
          <a:bodyPr anchor="t">
            <a:normAutofit fontScale="92500"/>
          </a:bodyPr>
          <a:lstStyle/>
          <a:p>
            <a:r>
              <a:rPr lang="en-US" sz="2400" b="1" dirty="0"/>
              <a:t>Corpus + train + dev data</a:t>
            </a:r>
            <a:r>
              <a:rPr lang="en-US" sz="2400" dirty="0"/>
              <a:t> for both tasks available now from the DL Track site*</a:t>
            </a:r>
          </a:p>
          <a:p>
            <a:endParaRPr lang="en-US" sz="2400" dirty="0"/>
          </a:p>
          <a:p>
            <a:endParaRPr lang="en-US" sz="2400" dirty="0"/>
          </a:p>
          <a:p>
            <a:endParaRPr lang="en-US" sz="2400" dirty="0"/>
          </a:p>
          <a:p>
            <a:r>
              <a:rPr lang="en-US" sz="2400" b="1" dirty="0"/>
              <a:t>NIST test sets </a:t>
            </a:r>
            <a:r>
              <a:rPr lang="en-US" sz="2400" dirty="0"/>
              <a:t>available to participants now</a:t>
            </a:r>
          </a:p>
          <a:p>
            <a:pPr lvl="1"/>
            <a:r>
              <a:rPr lang="en-US" i="1" dirty="0"/>
              <a:t>[Broader availability in Feb 2020]</a:t>
            </a:r>
          </a:p>
        </p:txBody>
      </p:sp>
      <p:sp>
        <p:nvSpPr>
          <p:cNvPr id="20" name="Rectangle 19">
            <a:extLst>
              <a:ext uri="{FF2B5EF4-FFF2-40B4-BE49-F238E27FC236}">
                <a16:creationId xmlns:a16="http://schemas.microsoft.com/office/drawing/2014/main" id="{3875EDD5-CF80-4080-8E8C-B3AFD74FC996}"/>
              </a:ext>
            </a:extLst>
          </p:cNvPr>
          <p:cNvSpPr/>
          <p:nvPr/>
        </p:nvSpPr>
        <p:spPr>
          <a:xfrm>
            <a:off x="2715842" y="3930460"/>
            <a:ext cx="8542468" cy="52322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spAutoFit/>
          </a:bodyPr>
          <a:lstStyle/>
          <a:p>
            <a:r>
              <a:rPr lang="en-US" sz="2800" b="1" dirty="0">
                <a:solidFill>
                  <a:srgbClr val="00B050"/>
                </a:solidFill>
              </a:rPr>
              <a:t>*</a:t>
            </a:r>
            <a:r>
              <a:rPr lang="en-US" sz="2800" dirty="0"/>
              <a:t> </a:t>
            </a:r>
            <a:r>
              <a:rPr lang="en-US" sz="2800" dirty="0">
                <a:hlinkClick r:id="rId4"/>
              </a:rPr>
              <a:t>https://microsoft.github.io/TREC-2019-Deep-Learning/</a:t>
            </a:r>
            <a:r>
              <a:rPr lang="en-US" sz="2800" dirty="0"/>
              <a:t> </a:t>
            </a:r>
          </a:p>
        </p:txBody>
      </p:sp>
    </p:spTree>
    <p:extLst>
      <p:ext uri="{BB962C8B-B14F-4D97-AF65-F5344CB8AC3E}">
        <p14:creationId xmlns:p14="http://schemas.microsoft.com/office/powerpoint/2010/main" val="4005469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052" name="Picture 4" descr="Image result for questions xkcd">
            <a:extLst>
              <a:ext uri="{FF2B5EF4-FFF2-40B4-BE49-F238E27FC236}">
                <a16:creationId xmlns:a16="http://schemas.microsoft.com/office/drawing/2014/main" id="{4CB5217A-1DDA-4DBD-97A1-BC0D030E0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438926"/>
            <a:ext cx="28575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EAC1D2C-7F6E-4837-A93F-5058C6EEE0A9}"/>
              </a:ext>
            </a:extLst>
          </p:cNvPr>
          <p:cNvGrpSpPr/>
          <p:nvPr/>
        </p:nvGrpSpPr>
        <p:grpSpPr>
          <a:xfrm>
            <a:off x="4502600" y="5943393"/>
            <a:ext cx="8461032" cy="847967"/>
            <a:chOff x="1865484" y="2683779"/>
            <a:chExt cx="8461032" cy="847967"/>
          </a:xfrm>
        </p:grpSpPr>
        <p:pic>
          <p:nvPicPr>
            <p:cNvPr id="6" name="Picture 5" descr="File:&lt;strong&gt;Twitter&lt;/strong&gt; bird logo 2012.svg - Wikipedia, the free encyclopedia">
              <a:extLst>
                <a:ext uri="{FF2B5EF4-FFF2-40B4-BE49-F238E27FC236}">
                  <a16:creationId xmlns:a16="http://schemas.microsoft.com/office/drawing/2014/main" id="{FB952399-8051-46E3-83B7-719008FA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627" y="2947078"/>
              <a:ext cx="395311" cy="321366"/>
            </a:xfrm>
            <a:prstGeom prst="rect">
              <a:avLst/>
            </a:prstGeom>
          </p:spPr>
        </p:pic>
        <p:pic>
          <p:nvPicPr>
            <p:cNvPr id="7" name="Picture 6" descr="File:&lt;strong&gt;Microsoft&lt;/strong&gt; &lt;strong&gt;Outlook&lt;/strong&gt; 2013 logo.svg - Wikipedia, the free ...">
              <a:extLst>
                <a:ext uri="{FF2B5EF4-FFF2-40B4-BE49-F238E27FC236}">
                  <a16:creationId xmlns:a16="http://schemas.microsoft.com/office/drawing/2014/main" id="{9165430A-360F-4606-A9E7-FFFD1E6E2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594" y="2923478"/>
              <a:ext cx="375406" cy="368567"/>
            </a:xfrm>
            <a:prstGeom prst="rect">
              <a:avLst/>
            </a:prstGeom>
          </p:spPr>
        </p:pic>
        <p:sp>
          <p:nvSpPr>
            <p:cNvPr id="8" name="Text Placeholder 7">
              <a:extLst>
                <a:ext uri="{FF2B5EF4-FFF2-40B4-BE49-F238E27FC236}">
                  <a16:creationId xmlns:a16="http://schemas.microsoft.com/office/drawing/2014/main" id="{C685D87B-525D-48D8-94D7-B4A77BF6CCCC}"/>
                </a:ext>
              </a:extLst>
            </p:cNvPr>
            <p:cNvSpPr txBox="1">
              <a:spLocks/>
            </p:cNvSpPr>
            <p:nvPr/>
          </p:nvSpPr>
          <p:spPr>
            <a:xfrm>
              <a:off x="1865484" y="2683779"/>
              <a:ext cx="8461032" cy="847967"/>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lgn="ctr">
                <a:spcBef>
                  <a:spcPts val="0"/>
                </a:spcBef>
              </a:pPr>
              <a:r>
                <a:rPr lang="en-US" sz="2400" dirty="0"/>
                <a:t>@</a:t>
              </a:r>
              <a:r>
                <a:rPr lang="en-US" sz="2400" dirty="0" err="1"/>
                <a:t>UnderdogGeek</a:t>
              </a:r>
              <a:r>
                <a:rPr lang="en-US" sz="2400" dirty="0"/>
                <a:t>             bmitra@microsoft.com</a:t>
              </a:r>
            </a:p>
          </p:txBody>
        </p:sp>
      </p:grpSp>
    </p:spTree>
    <p:extLst>
      <p:ext uri="{BB962C8B-B14F-4D97-AF65-F5344CB8AC3E}">
        <p14:creationId xmlns:p14="http://schemas.microsoft.com/office/powerpoint/2010/main" val="191411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A51C757-D40C-47C9-BFF1-5E131FB934A9}"/>
              </a:ext>
            </a:extLst>
          </p:cNvPr>
          <p:cNvSpPr>
            <a:spLocks noGrp="1"/>
          </p:cNvSpPr>
          <p:nvPr>
            <p:ph type="title"/>
          </p:nvPr>
        </p:nvSpPr>
        <p:spPr>
          <a:xfrm>
            <a:off x="1141413" y="712783"/>
            <a:ext cx="9905998" cy="1478570"/>
          </a:xfrm>
        </p:spPr>
        <p:txBody>
          <a:bodyPr/>
          <a:lstStyle/>
          <a:p>
            <a:r>
              <a:rPr lang="en-US" dirty="0"/>
              <a:t>latent representation Learning for text</a:t>
            </a:r>
            <a:endParaRPr lang="en-CA" dirty="0"/>
          </a:p>
        </p:txBody>
      </p:sp>
      <p:sp>
        <p:nvSpPr>
          <p:cNvPr id="12" name="Content Placeholder 2">
            <a:extLst>
              <a:ext uri="{FF2B5EF4-FFF2-40B4-BE49-F238E27FC236}">
                <a16:creationId xmlns:a16="http://schemas.microsoft.com/office/drawing/2014/main" id="{40962F44-F23E-4BCF-ABE5-F6BD3B6CF5C2}"/>
              </a:ext>
            </a:extLst>
          </p:cNvPr>
          <p:cNvSpPr>
            <a:spLocks noGrp="1"/>
          </p:cNvSpPr>
          <p:nvPr>
            <p:ph idx="1"/>
          </p:nvPr>
        </p:nvSpPr>
        <p:spPr>
          <a:xfrm>
            <a:off x="1141412" y="5382705"/>
            <a:ext cx="9905999" cy="1131216"/>
          </a:xfrm>
        </p:spPr>
        <p:txBody>
          <a:bodyPr anchor="t">
            <a:normAutofit/>
          </a:bodyPr>
          <a:lstStyle/>
          <a:p>
            <a:pPr marL="0" indent="0">
              <a:spcBef>
                <a:spcPts val="1800"/>
              </a:spcBef>
              <a:buNone/>
            </a:pPr>
            <a:r>
              <a:rPr lang="en-US" sz="1900" dirty="0"/>
              <a:t>Inspecting non-query terms in the document may reveal important clues about whether the document is relevant to the query</a:t>
            </a:r>
          </a:p>
        </p:txBody>
      </p:sp>
      <p:grpSp>
        <p:nvGrpSpPr>
          <p:cNvPr id="20" name="Group 19">
            <a:extLst>
              <a:ext uri="{FF2B5EF4-FFF2-40B4-BE49-F238E27FC236}">
                <a16:creationId xmlns:a16="http://schemas.microsoft.com/office/drawing/2014/main" id="{E28CB5B2-06FB-44D9-9F2A-8BB0498934EF}"/>
              </a:ext>
            </a:extLst>
          </p:cNvPr>
          <p:cNvGrpSpPr/>
          <p:nvPr/>
        </p:nvGrpSpPr>
        <p:grpSpPr>
          <a:xfrm>
            <a:off x="2629844" y="2326590"/>
            <a:ext cx="6929134" cy="2713867"/>
            <a:chOff x="5002742" y="1100649"/>
            <a:chExt cx="6929134" cy="2713867"/>
          </a:xfrm>
        </p:grpSpPr>
        <p:grpSp>
          <p:nvGrpSpPr>
            <p:cNvPr id="7" name="Group 6">
              <a:extLst>
                <a:ext uri="{FF2B5EF4-FFF2-40B4-BE49-F238E27FC236}">
                  <a16:creationId xmlns:a16="http://schemas.microsoft.com/office/drawing/2014/main" id="{D8CC2AFB-C389-4634-BC66-DE9398D44CCB}"/>
                </a:ext>
              </a:extLst>
            </p:cNvPr>
            <p:cNvGrpSpPr/>
            <p:nvPr/>
          </p:nvGrpSpPr>
          <p:grpSpPr>
            <a:xfrm>
              <a:off x="6606489" y="1100649"/>
              <a:ext cx="3766484" cy="532284"/>
              <a:chOff x="5615789" y="1392621"/>
              <a:chExt cx="3766484" cy="532284"/>
            </a:xfrm>
          </p:grpSpPr>
          <p:sp>
            <p:nvSpPr>
              <p:cNvPr id="8" name="Rectangle 7">
                <a:extLst>
                  <a:ext uri="{FF2B5EF4-FFF2-40B4-BE49-F238E27FC236}">
                    <a16:creationId xmlns:a16="http://schemas.microsoft.com/office/drawing/2014/main" id="{22AC124F-54C8-4F8C-9454-DDE820D8C28F}"/>
                  </a:ext>
                </a:extLst>
              </p:cNvPr>
              <p:cNvSpPr/>
              <p:nvPr/>
            </p:nvSpPr>
            <p:spPr>
              <a:xfrm>
                <a:off x="5615789" y="1392621"/>
                <a:ext cx="3766484" cy="532284"/>
              </a:xfrm>
              <a:prstGeom prst="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319A308-7A93-4317-AAC9-3730037ADCE8}"/>
                  </a:ext>
                </a:extLst>
              </p:cNvPr>
              <p:cNvSpPr/>
              <p:nvPr/>
            </p:nvSpPr>
            <p:spPr>
              <a:xfrm rot="604810">
                <a:off x="8817900" y="1488028"/>
                <a:ext cx="236846" cy="236846"/>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Rectangle: Rounded Corners 9">
                <a:extLst>
                  <a:ext uri="{FF2B5EF4-FFF2-40B4-BE49-F238E27FC236}">
                    <a16:creationId xmlns:a16="http://schemas.microsoft.com/office/drawing/2014/main" id="{C0D293EB-E417-466D-8E4D-4DE972C96DAB}"/>
                  </a:ext>
                </a:extLst>
              </p:cNvPr>
              <p:cNvSpPr/>
              <p:nvPr/>
            </p:nvSpPr>
            <p:spPr>
              <a:xfrm rot="2404810">
                <a:off x="9007556" y="1727961"/>
                <a:ext cx="158117" cy="316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a:extLst>
                  <a:ext uri="{FF2B5EF4-FFF2-40B4-BE49-F238E27FC236}">
                    <a16:creationId xmlns:a16="http://schemas.microsoft.com/office/drawing/2014/main" id="{992CD099-62B8-40BF-9FD7-DE1A9DFB303E}"/>
                  </a:ext>
                </a:extLst>
              </p:cNvPr>
              <p:cNvSpPr txBox="1"/>
              <p:nvPr/>
            </p:nvSpPr>
            <p:spPr>
              <a:xfrm>
                <a:off x="5689487" y="1480301"/>
                <a:ext cx="1914873" cy="369332"/>
              </a:xfrm>
              <a:prstGeom prst="rect">
                <a:avLst/>
              </a:prstGeom>
              <a:noFill/>
            </p:spPr>
            <p:txBody>
              <a:bodyPr wrap="square" rtlCol="0">
                <a:spAutoFit/>
              </a:bodyPr>
              <a:lstStyle/>
              <a:p>
                <a:r>
                  <a:rPr lang="en-US" dirty="0" err="1"/>
                  <a:t>albuquerque</a:t>
                </a:r>
                <a:endParaRPr lang="en-GB" dirty="0"/>
              </a:p>
            </p:txBody>
          </p:sp>
        </p:grpSp>
        <p:grpSp>
          <p:nvGrpSpPr>
            <p:cNvPr id="19" name="Group 18">
              <a:extLst>
                <a:ext uri="{FF2B5EF4-FFF2-40B4-BE49-F238E27FC236}">
                  <a16:creationId xmlns:a16="http://schemas.microsoft.com/office/drawing/2014/main" id="{D0E0D54B-DD3C-4A49-BE7D-9E7D0974983A}"/>
                </a:ext>
              </a:extLst>
            </p:cNvPr>
            <p:cNvGrpSpPr/>
            <p:nvPr/>
          </p:nvGrpSpPr>
          <p:grpSpPr>
            <a:xfrm>
              <a:off x="5002742" y="1809707"/>
              <a:ext cx="6929134" cy="2004809"/>
              <a:chOff x="5002742" y="1809707"/>
              <a:chExt cx="6929134" cy="2004809"/>
            </a:xfrm>
          </p:grpSpPr>
          <p:pic>
            <p:nvPicPr>
              <p:cNvPr id="13" name="Content Placeholder 3">
                <a:extLst>
                  <a:ext uri="{FF2B5EF4-FFF2-40B4-BE49-F238E27FC236}">
                    <a16:creationId xmlns:a16="http://schemas.microsoft.com/office/drawing/2014/main" id="{7EFD713A-49ED-4237-989A-C96ADCD2542B}"/>
                  </a:ext>
                </a:extLst>
              </p:cNvPr>
              <p:cNvPicPr>
                <a:picLocks noChangeAspect="1"/>
              </p:cNvPicPr>
              <p:nvPr/>
            </p:nvPicPr>
            <p:blipFill rotWithShape="1">
              <a:blip r:embed="rId2"/>
              <a:srcRect l="2948" r="5030" b="60580"/>
              <a:stretch/>
            </p:blipFill>
            <p:spPr>
              <a:xfrm>
                <a:off x="5002742" y="1809707"/>
                <a:ext cx="3389183" cy="1636233"/>
              </a:xfrm>
              <a:prstGeom prst="rect">
                <a:avLst/>
              </a:prstGeom>
            </p:spPr>
          </p:pic>
          <p:sp>
            <p:nvSpPr>
              <p:cNvPr id="14" name="TextBox 13">
                <a:extLst>
                  <a:ext uri="{FF2B5EF4-FFF2-40B4-BE49-F238E27FC236}">
                    <a16:creationId xmlns:a16="http://schemas.microsoft.com/office/drawing/2014/main" id="{B60143BB-3638-4554-AA91-A0444FA4A0B8}"/>
                  </a:ext>
                </a:extLst>
              </p:cNvPr>
              <p:cNvSpPr txBox="1"/>
              <p:nvPr/>
            </p:nvSpPr>
            <p:spPr>
              <a:xfrm>
                <a:off x="5524639" y="3505348"/>
                <a:ext cx="2345387" cy="307777"/>
              </a:xfrm>
              <a:prstGeom prst="rect">
                <a:avLst/>
              </a:prstGeom>
              <a:solidFill>
                <a:schemeClr val="bg1"/>
              </a:solidFill>
            </p:spPr>
            <p:txBody>
              <a:bodyPr wrap="none" rtlCol="0">
                <a:spAutoFit/>
              </a:bodyPr>
              <a:lstStyle/>
              <a:p>
                <a:pPr algn="ctr"/>
                <a:r>
                  <a:rPr lang="en-US" sz="1400" dirty="0"/>
                  <a:t>Passage </a:t>
                </a:r>
                <a:r>
                  <a:rPr lang="en-US" sz="1400" i="1" dirty="0"/>
                  <a:t>about</a:t>
                </a:r>
                <a:r>
                  <a:rPr lang="en-US" sz="1400" dirty="0"/>
                  <a:t> Albuquerque</a:t>
                </a:r>
                <a:endParaRPr lang="en-GB" sz="1400" dirty="0"/>
              </a:p>
            </p:txBody>
          </p:sp>
          <p:sp>
            <p:nvSpPr>
              <p:cNvPr id="15" name="TextBox 14">
                <a:extLst>
                  <a:ext uri="{FF2B5EF4-FFF2-40B4-BE49-F238E27FC236}">
                    <a16:creationId xmlns:a16="http://schemas.microsoft.com/office/drawing/2014/main" id="{87C29049-4916-4A3B-A80E-AF295D428334}"/>
                  </a:ext>
                </a:extLst>
              </p:cNvPr>
              <p:cNvSpPr txBox="1"/>
              <p:nvPr/>
            </p:nvSpPr>
            <p:spPr>
              <a:xfrm>
                <a:off x="8953039" y="3506739"/>
                <a:ext cx="2645148" cy="307777"/>
              </a:xfrm>
              <a:prstGeom prst="rect">
                <a:avLst/>
              </a:prstGeom>
              <a:solidFill>
                <a:schemeClr val="bg1"/>
              </a:solidFill>
            </p:spPr>
            <p:txBody>
              <a:bodyPr wrap="none" rtlCol="0">
                <a:spAutoFit/>
              </a:bodyPr>
              <a:lstStyle/>
              <a:p>
                <a:pPr algn="ctr"/>
                <a:r>
                  <a:rPr lang="en-US" sz="1400" dirty="0"/>
                  <a:t>Passage </a:t>
                </a:r>
                <a:r>
                  <a:rPr lang="en-US" sz="1400" i="1" dirty="0"/>
                  <a:t>not about </a:t>
                </a:r>
                <a:r>
                  <a:rPr lang="en-US" sz="1400" dirty="0"/>
                  <a:t>Albuquerque</a:t>
                </a:r>
                <a:endParaRPr lang="en-GB" sz="1400" dirty="0"/>
              </a:p>
            </p:txBody>
          </p:sp>
          <p:pic>
            <p:nvPicPr>
              <p:cNvPr id="16" name="Content Placeholder 3">
                <a:extLst>
                  <a:ext uri="{FF2B5EF4-FFF2-40B4-BE49-F238E27FC236}">
                    <a16:creationId xmlns:a16="http://schemas.microsoft.com/office/drawing/2014/main" id="{E5F43AB1-BE40-4E22-B153-46A423231A7C}"/>
                  </a:ext>
                </a:extLst>
              </p:cNvPr>
              <p:cNvPicPr>
                <a:picLocks noChangeAspect="1"/>
              </p:cNvPicPr>
              <p:nvPr/>
            </p:nvPicPr>
            <p:blipFill rotWithShape="1">
              <a:blip r:embed="rId2"/>
              <a:srcRect l="2948" t="51896" r="5030" b="9607"/>
              <a:stretch/>
            </p:blipFill>
            <p:spPr>
              <a:xfrm>
                <a:off x="8542693" y="1809707"/>
                <a:ext cx="3389183" cy="1597936"/>
              </a:xfrm>
              <a:prstGeom prst="rect">
                <a:avLst/>
              </a:prstGeom>
            </p:spPr>
          </p:pic>
        </p:grpSp>
      </p:grpSp>
    </p:spTree>
    <p:extLst>
      <p:ext uri="{BB962C8B-B14F-4D97-AF65-F5344CB8AC3E}">
        <p14:creationId xmlns:p14="http://schemas.microsoft.com/office/powerpoint/2010/main" val="1594440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1D9CDC-7B97-4AF6-A8FD-5EE41993BF30}"/>
              </a:ext>
            </a:extLst>
          </p:cNvPr>
          <p:cNvSpPr>
            <a:spLocks noGrp="1"/>
          </p:cNvSpPr>
          <p:nvPr>
            <p:ph type="title"/>
          </p:nvPr>
        </p:nvSpPr>
        <p:spPr/>
        <p:txBody>
          <a:bodyPr/>
          <a:lstStyle/>
          <a:p>
            <a:r>
              <a:rPr lang="en-US" dirty="0"/>
              <a:t>Deep Structured Semantic Model</a:t>
            </a:r>
            <a:endParaRPr lang="en-CA" dirty="0"/>
          </a:p>
        </p:txBody>
      </p:sp>
      <p:sp>
        <p:nvSpPr>
          <p:cNvPr id="5" name="Content Placeholder 4">
            <a:extLst>
              <a:ext uri="{FF2B5EF4-FFF2-40B4-BE49-F238E27FC236}">
                <a16:creationId xmlns:a16="http://schemas.microsoft.com/office/drawing/2014/main" id="{F22EDE15-9C75-462E-9E1E-425B7808E0D0}"/>
              </a:ext>
            </a:extLst>
          </p:cNvPr>
          <p:cNvSpPr>
            <a:spLocks noGrp="1"/>
          </p:cNvSpPr>
          <p:nvPr>
            <p:ph idx="1"/>
          </p:nvPr>
        </p:nvSpPr>
        <p:spPr>
          <a:xfrm>
            <a:off x="5156200" y="1135930"/>
            <a:ext cx="5891209" cy="4655270"/>
          </a:xfrm>
        </p:spPr>
        <p:txBody>
          <a:bodyPr>
            <a:normAutofit fontScale="92500" lnSpcReduction="10000"/>
          </a:bodyPr>
          <a:lstStyle/>
          <a:p>
            <a:pPr>
              <a:spcBef>
                <a:spcPts val="2400"/>
              </a:spcBef>
            </a:pPr>
            <a:r>
              <a:rPr lang="en-US" dirty="0"/>
              <a:t>Learn latent dense vector representation of query and document text</a:t>
            </a:r>
          </a:p>
          <a:p>
            <a:pPr>
              <a:spcBef>
                <a:spcPts val="2400"/>
              </a:spcBef>
            </a:pPr>
            <a:r>
              <a:rPr lang="en-US" dirty="0"/>
              <a:t>Relevance is estimated by cosine similarity between query and document embeddings</a:t>
            </a:r>
          </a:p>
          <a:p>
            <a:pPr>
              <a:spcBef>
                <a:spcPts val="2400"/>
              </a:spcBef>
            </a:pPr>
            <a:r>
              <a:rPr lang="en-US" dirty="0"/>
              <a:t>Relevant document embeddings should be more similar to query embeddings than non-relevant document embeddings</a:t>
            </a:r>
            <a:endParaRPr lang="en-GB" dirty="0"/>
          </a:p>
        </p:txBody>
      </p:sp>
      <p:pic>
        <p:nvPicPr>
          <p:cNvPr id="1028" name="Picture 4">
            <a:extLst>
              <a:ext uri="{FF2B5EF4-FFF2-40B4-BE49-F238E27FC236}">
                <a16:creationId xmlns:a16="http://schemas.microsoft.com/office/drawing/2014/main" id="{FBEC76B8-30A0-4660-97DD-C9F39AB3B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319"/>
          <a:stretch/>
        </p:blipFill>
        <p:spPr bwMode="auto">
          <a:xfrm>
            <a:off x="1186447" y="2903617"/>
            <a:ext cx="3776551" cy="28875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1D5325D-C6DD-4785-AE0A-5C24D19CAFF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p:txBody>
      </p:sp>
    </p:spTree>
    <p:extLst>
      <p:ext uri="{BB962C8B-B14F-4D97-AF65-F5344CB8AC3E}">
        <p14:creationId xmlns:p14="http://schemas.microsoft.com/office/powerpoint/2010/main" val="383261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534626-9AC8-4453-84BF-AD2C2606F873}"/>
              </a:ext>
            </a:extLst>
          </p:cNvPr>
          <p:cNvSpPr>
            <a:spLocks noGrp="1"/>
          </p:cNvSpPr>
          <p:nvPr>
            <p:ph type="title"/>
          </p:nvPr>
        </p:nvSpPr>
        <p:spPr/>
        <p:txBody>
          <a:bodyPr>
            <a:normAutofit/>
          </a:bodyPr>
          <a:lstStyle/>
          <a:p>
            <a:r>
              <a:rPr lang="en-US" sz="4400" dirty="0"/>
              <a:t>But how can we input text into a neural model?</a:t>
            </a:r>
            <a:endParaRPr lang="en-CA" sz="4400" dirty="0"/>
          </a:p>
        </p:txBody>
      </p:sp>
    </p:spTree>
    <p:extLst>
      <p:ext uri="{BB962C8B-B14F-4D97-AF65-F5344CB8AC3E}">
        <p14:creationId xmlns:p14="http://schemas.microsoft.com/office/powerpoint/2010/main" val="1135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b="76424"/>
          <a:stretch/>
        </p:blipFill>
        <p:spPr>
          <a:xfrm>
            <a:off x="1486845" y="2359572"/>
            <a:ext cx="9218310" cy="3683876"/>
          </a:xfrm>
          <a:prstGeom prst="rect">
            <a:avLst/>
          </a:prstGeom>
        </p:spPr>
      </p:pic>
    </p:spTree>
    <p:extLst>
      <p:ext uri="{BB962C8B-B14F-4D97-AF65-F5344CB8AC3E}">
        <p14:creationId xmlns:p14="http://schemas.microsoft.com/office/powerpoint/2010/main" val="222046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24786" b="51638"/>
          <a:stretch/>
        </p:blipFill>
        <p:spPr>
          <a:xfrm>
            <a:off x="1486845" y="2359572"/>
            <a:ext cx="9218310" cy="3683876"/>
          </a:xfrm>
          <a:prstGeom prst="rect">
            <a:avLst/>
          </a:prstGeom>
        </p:spPr>
      </p:pic>
    </p:spTree>
    <p:extLst>
      <p:ext uri="{BB962C8B-B14F-4D97-AF65-F5344CB8AC3E}">
        <p14:creationId xmlns:p14="http://schemas.microsoft.com/office/powerpoint/2010/main" val="290131042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515FE5575855479425EBEBB2E20AFF" ma:contentTypeVersion="15" ma:contentTypeDescription="Create a new document." ma:contentTypeScope="" ma:versionID="c01461e475da81dc6acb1758b01243ba">
  <xsd:schema xmlns:xsd="http://www.w3.org/2001/XMLSchema" xmlns:xs="http://www.w3.org/2001/XMLSchema" xmlns:p="http://schemas.microsoft.com/office/2006/metadata/properties" xmlns:ns1="http://schemas.microsoft.com/sharepoint/v3" xmlns:ns3="64db2643-3afb-443a-9bb9-d9882e57015c" xmlns:ns4="80e4e447-6aa7-4de8-9e79-5ab83cb4e1c7" targetNamespace="http://schemas.microsoft.com/office/2006/metadata/properties" ma:root="true" ma:fieldsID="097f067364ccd70e0594afdd2d54d195" ns1:_="" ns3:_="" ns4:_="">
    <xsd:import namespace="http://schemas.microsoft.com/sharepoint/v3"/>
    <xsd:import namespace="64db2643-3afb-443a-9bb9-d9882e57015c"/>
    <xsd:import namespace="80e4e447-6aa7-4de8-9e79-5ab83cb4e1c7"/>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db2643-3afb-443a-9bb9-d9882e5701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0e4e447-6aa7-4de8-9e79-5ab83cb4e1c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80e4e447-6aa7-4de8-9e79-5ab83cb4e1c7" xsi:nil="true"/>
  </documentManagement>
</p:properties>
</file>

<file path=customXml/itemProps1.xml><?xml version="1.0" encoding="utf-8"?>
<ds:datastoreItem xmlns:ds="http://schemas.openxmlformats.org/officeDocument/2006/customXml" ds:itemID="{8482DE24-41B4-4555-896F-A620B918B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db2643-3afb-443a-9bb9-d9882e57015c"/>
    <ds:schemaRef ds:uri="80e4e447-6aa7-4de8-9e79-5ab83cb4e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837AE-D8F3-41C7-BD82-269C6F065ECD}">
  <ds:schemaRefs>
    <ds:schemaRef ds:uri="http://schemas.microsoft.com/sharepoint/v3/contenttype/forms"/>
  </ds:schemaRefs>
</ds:datastoreItem>
</file>

<file path=customXml/itemProps3.xml><?xml version="1.0" encoding="utf-8"?>
<ds:datastoreItem xmlns:ds="http://schemas.openxmlformats.org/officeDocument/2006/customXml" ds:itemID="{2BCCF990-CEAE-4A75-8F2F-51FDEB83DE9D}">
  <ds:schemaRef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80e4e447-6aa7-4de8-9e79-5ab83cb4e1c7"/>
    <ds:schemaRef ds:uri="64db2643-3afb-443a-9bb9-d9882e57015c"/>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1554</TotalTime>
  <Words>2587</Words>
  <Application>Microsoft Office PowerPoint</Application>
  <PresentationFormat>Widescreen</PresentationFormat>
  <Paragraphs>292</Paragraphs>
  <Slides>47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Cambria Math</vt:lpstr>
      <vt:lpstr>Segoe UI Light</vt:lpstr>
      <vt:lpstr>Segoe WP</vt:lpstr>
      <vt:lpstr>Office Theme</vt:lpstr>
      <vt:lpstr>Deep Neural Methods for Retrieval</vt:lpstr>
      <vt:lpstr>PowerPoint Presentation</vt:lpstr>
      <vt:lpstr>Reading material</vt:lpstr>
      <vt:lpstr>The state of neural information retrieval</vt:lpstr>
      <vt:lpstr>latent representation Learning for text</vt:lpstr>
      <vt:lpstr>Deep Structured Semantic Model</vt:lpstr>
      <vt:lpstr>But how can we input text into a neural model?</vt:lpstr>
      <vt:lpstr>Different modalities of input text representation</vt:lpstr>
      <vt:lpstr>Different modalities of input text representation</vt:lpstr>
      <vt:lpstr>Different modalities of input text representation</vt:lpstr>
      <vt:lpstr>Different modalities of input text representation</vt:lpstr>
      <vt:lpstr>Deep Structured Semantic Model</vt:lpstr>
      <vt:lpstr>Shift-invariant neural operations</vt:lpstr>
      <vt:lpstr>Convolution</vt:lpstr>
      <vt:lpstr>Pooling</vt:lpstr>
      <vt:lpstr>Convolution w/ Global Pooling</vt:lpstr>
      <vt:lpstr>Recurrence</vt:lpstr>
      <vt:lpstr>Convolutional DSSM (CDSSM)</vt:lpstr>
      <vt:lpstr>Interaction-based networks</vt:lpstr>
      <vt:lpstr>Kernel pooling</vt:lpstr>
      <vt:lpstr>Lexical and semantic matching networks</vt:lpstr>
      <vt:lpstr>Lexical and semantic matching networks</vt:lpstr>
      <vt:lpstr>Many other neural architectures</vt:lpstr>
      <vt:lpstr>BERT for Ranking</vt:lpstr>
      <vt:lpstr>Attention</vt:lpstr>
      <vt:lpstr>Self attention</vt:lpstr>
      <vt:lpstr>Self attention</vt:lpstr>
      <vt:lpstr>Self attention</vt:lpstr>
      <vt:lpstr>transformers</vt:lpstr>
      <vt:lpstr>language modeling</vt:lpstr>
      <vt:lpstr>contextualized Deep word embeddings</vt:lpstr>
      <vt:lpstr>BERT</vt:lpstr>
      <vt:lpstr>BERT for Ranking</vt:lpstr>
      <vt:lpstr>Retrieving, not just reranking, with deep neural networks </vt:lpstr>
      <vt:lpstr>Option 1: Query independent document representation</vt:lpstr>
      <vt:lpstr>Fast approx. k-NN search with ANNOY</vt:lpstr>
      <vt:lpstr>Option 2: Assume query term independence assumption</vt:lpstr>
      <vt:lpstr>What did your model really learn?</vt:lpstr>
      <vt:lpstr>PowerPoint Presentation</vt:lpstr>
      <vt:lpstr>BM25</vt:lpstr>
      <vt:lpstr>What changed between train and test?</vt:lpstr>
      <vt:lpstr>Optimizing for cross domain performance</vt:lpstr>
      <vt:lpstr>Optimizing for cross domain performance</vt:lpstr>
      <vt:lpstr>Deep Learning @ TREC</vt:lpstr>
      <vt:lpstr>Goal: Large, human-labeled, open IR data</vt:lpstr>
      <vt:lpstr>Dataset availability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Learning to Rank</dc:title>
  <dc:creator>Bhaskar Mitra</dc:creator>
  <cp:lastModifiedBy>Bhaskar Mitra</cp:lastModifiedBy>
  <cp:revision>15</cp:revision>
  <dcterms:created xsi:type="dcterms:W3CDTF">2019-08-19T19:55:50Z</dcterms:created>
  <dcterms:modified xsi:type="dcterms:W3CDTF">2020-04-18T14:56:02Z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bmitra@microsoft.com</vt:lpwstr>
  </property>
  <property fmtid="{D5CDD505-2E9C-101B-9397-08002B2CF9AE}" pid="5" name="MSIP_Label_f42aa342-8706-4288-bd11-ebb85995028c_SetDate">
    <vt:lpwstr>2019-08-20T20:05:48.2031941Z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46a2b214-c3b0-4c6d-9e86-d365ed82bbe7</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