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9437" r:id="rId3"/>
    <p:sldId id="9438" r:id="rId4"/>
    <p:sldId id="9443" r:id="rId5"/>
    <p:sldId id="9442" r:id="rId6"/>
    <p:sldId id="9445" r:id="rId7"/>
    <p:sldId id="9446" r:id="rId8"/>
    <p:sldId id="9453" r:id="rId9"/>
    <p:sldId id="9454" r:id="rId10"/>
    <p:sldId id="9455" r:id="rId11"/>
    <p:sldId id="9447" r:id="rId12"/>
    <p:sldId id="9449" r:id="rId13"/>
    <p:sldId id="9448" r:id="rId14"/>
    <p:sldId id="9451" r:id="rId15"/>
    <p:sldId id="9444" r:id="rId16"/>
    <p:sldId id="93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660"/>
  </p:normalViewPr>
  <p:slideViewPr>
    <p:cSldViewPr snapToGrid="0">
      <p:cViewPr varScale="1">
        <p:scale>
          <a:sx n="104" d="100"/>
          <a:sy n="104" d="100"/>
        </p:scale>
        <p:origin x="216"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70197-119F-405A-BD71-75812867F132}" type="datetimeFigureOut">
              <a:rPr lang="en-CA" smtClean="0"/>
              <a:t>2025-09-20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17675-3E31-45E8-8F11-D6027AC94C2C}" type="slidenum">
              <a:rPr lang="en-CA" smtClean="0"/>
              <a:t>‹#›</a:t>
            </a:fld>
            <a:endParaRPr lang="en-CA"/>
          </a:p>
        </p:txBody>
      </p:sp>
    </p:spTree>
    <p:extLst>
      <p:ext uri="{BB962C8B-B14F-4D97-AF65-F5344CB8AC3E}">
        <p14:creationId xmlns:p14="http://schemas.microsoft.com/office/powerpoint/2010/main" val="351621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1D30-AFC4-AD5C-5FA7-DE3FC3C25E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58C2A-53F5-B505-42FB-66EF2411C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15F77-B8EC-9B2D-48E6-62BEEB5CC115}"/>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02DB18C-8D63-6062-8A9C-E5322C8F74D0}"/>
              </a:ext>
            </a:extLst>
          </p:cNvPr>
          <p:cNvSpPr>
            <a:spLocks noGrp="1"/>
          </p:cNvSpPr>
          <p:nvPr>
            <p:ph type="sldNum" sz="quarter" idx="5"/>
          </p:nvPr>
        </p:nvSpPr>
        <p:spPr/>
        <p:txBody>
          <a:bodyPr/>
          <a:lstStyle/>
          <a:p>
            <a:fld id="{4B4E8C47-0BA1-4F6C-9D80-C7C274FEB5B2}" type="slidenum">
              <a:rPr lang="en-CA" smtClean="0"/>
              <a:t>2</a:t>
            </a:fld>
            <a:endParaRPr lang="en-CA"/>
          </a:p>
        </p:txBody>
      </p:sp>
    </p:spTree>
    <p:extLst>
      <p:ext uri="{BB962C8B-B14F-4D97-AF65-F5344CB8AC3E}">
        <p14:creationId xmlns:p14="http://schemas.microsoft.com/office/powerpoint/2010/main" val="278087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B4E8C47-0BA1-4F6C-9D80-C7C274FEB5B2}" type="slidenum">
              <a:rPr lang="en-CA" smtClean="0"/>
              <a:t>3</a:t>
            </a:fld>
            <a:endParaRPr lang="en-CA"/>
          </a:p>
        </p:txBody>
      </p:sp>
    </p:spTree>
    <p:extLst>
      <p:ext uri="{BB962C8B-B14F-4D97-AF65-F5344CB8AC3E}">
        <p14:creationId xmlns:p14="http://schemas.microsoft.com/office/powerpoint/2010/main" val="388360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C9A43-0983-59E0-5EE4-B20648458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B8AD7-6137-B98E-097F-006E87C8D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9D7E0-48C4-2E0D-BC04-42233731672A}"/>
              </a:ext>
            </a:extLst>
          </p:cNvPr>
          <p:cNvSpPr>
            <a:spLocks noGrp="1"/>
          </p:cNvSpPr>
          <p:nvPr>
            <p:ph type="body" idx="1"/>
          </p:nvPr>
        </p:nvSpPr>
        <p:spPr/>
        <p:txBody>
          <a:bodyPr/>
          <a:lstStyle/>
          <a:p>
            <a:pPr marL="0" indent="0">
              <a:lnSpc>
                <a:spcPct val="120000"/>
              </a:lnSpc>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67504A05-C9C0-E4AE-2348-4EC4494A6EB1}"/>
              </a:ext>
            </a:extLst>
          </p:cNvPr>
          <p:cNvSpPr>
            <a:spLocks noGrp="1"/>
          </p:cNvSpPr>
          <p:nvPr>
            <p:ph type="sldNum" sz="quarter" idx="5"/>
          </p:nvPr>
        </p:nvSpPr>
        <p:spPr/>
        <p:txBody>
          <a:bodyPr/>
          <a:lstStyle/>
          <a:p>
            <a:fld id="{4B4E8C47-0BA1-4F6C-9D80-C7C274FEB5B2}" type="slidenum">
              <a:rPr lang="en-CA" smtClean="0"/>
              <a:t>13</a:t>
            </a:fld>
            <a:endParaRPr lang="en-CA"/>
          </a:p>
        </p:txBody>
      </p:sp>
    </p:spTree>
    <p:extLst>
      <p:ext uri="{BB962C8B-B14F-4D97-AF65-F5344CB8AC3E}">
        <p14:creationId xmlns:p14="http://schemas.microsoft.com/office/powerpoint/2010/main" val="249981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16</a:t>
            </a:fld>
            <a:endParaRPr lang="en-CA"/>
          </a:p>
        </p:txBody>
      </p:sp>
    </p:spTree>
    <p:extLst>
      <p:ext uri="{BB962C8B-B14F-4D97-AF65-F5344CB8AC3E}">
        <p14:creationId xmlns:p14="http://schemas.microsoft.com/office/powerpoint/2010/main" val="343023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CCCD6-E65E-784C-B116-94D033A718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FBB380-D458-1E2D-4651-DD139AEC1A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2F1F5C2-5314-C13D-FA21-207C49C126B9}"/>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5" name="Footer Placeholder 4">
            <a:extLst>
              <a:ext uri="{FF2B5EF4-FFF2-40B4-BE49-F238E27FC236}">
                <a16:creationId xmlns:a16="http://schemas.microsoft.com/office/drawing/2014/main" id="{900C20F2-3540-C219-DD4D-6C66A8CBA4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7009DBB-427E-A1E9-5270-18FB1F586026}"/>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06672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FB68C-9A44-A0C4-152D-7FB0455EC6F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53D643F-DB6D-C7D5-C642-B8886AA629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A2BC585-3A6D-9325-CAC5-42AAD62D8F2D}"/>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5" name="Footer Placeholder 4">
            <a:extLst>
              <a:ext uri="{FF2B5EF4-FFF2-40B4-BE49-F238E27FC236}">
                <a16:creationId xmlns:a16="http://schemas.microsoft.com/office/drawing/2014/main" id="{791B70CF-81B3-4F7C-8A5D-8C00CD3932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8298A0-89E6-F605-862E-21621DA35A0B}"/>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2828814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407CA2-05DD-1727-37C3-B941998401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B348F2-BEC1-FECD-92AC-FB1C948BA9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7055B0F-43D8-E86F-21F7-AA50836DD07B}"/>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5" name="Footer Placeholder 4">
            <a:extLst>
              <a:ext uri="{FF2B5EF4-FFF2-40B4-BE49-F238E27FC236}">
                <a16:creationId xmlns:a16="http://schemas.microsoft.com/office/drawing/2014/main" id="{14CBC8B0-1814-CEE2-5B0F-1383623EA0A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E75AFD-A03C-B2A9-1ED9-FD713BF99698}"/>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009137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FD34-33C8-2941-1F91-A85A096169E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BA48497-D21E-DC92-11B7-7AECA93F4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FBCD7E6-B4E4-F793-9BB1-EC384E7802D4}"/>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5" name="Footer Placeholder 4">
            <a:extLst>
              <a:ext uri="{FF2B5EF4-FFF2-40B4-BE49-F238E27FC236}">
                <a16:creationId xmlns:a16="http://schemas.microsoft.com/office/drawing/2014/main" id="{37B77594-0626-DF34-7221-AB9737BEA46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AA3A41B-E6AE-F298-3692-8B80A7A1C0BA}"/>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96574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CBF0-CE02-F7F0-E3EB-25B02B458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668C0EB-6F27-1607-DE11-A2A4133133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C333F9-8B48-8001-3B39-A323954507C1}"/>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5" name="Footer Placeholder 4">
            <a:extLst>
              <a:ext uri="{FF2B5EF4-FFF2-40B4-BE49-F238E27FC236}">
                <a16:creationId xmlns:a16="http://schemas.microsoft.com/office/drawing/2014/main" id="{1E6850DC-FAB0-B8B7-C5EE-6EF040B306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A7C2F7E-4E44-0BF4-0B32-7498201A43CC}"/>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45771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6AEF-916F-48B6-B269-5EF32E9ADD3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96382F-BC1F-0A87-7192-AA1D641CA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CE39D54-9E74-4EB2-25B3-1B2783A2D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6B68E67-80EB-C02C-AD4D-F29CFFE9C658}"/>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6" name="Footer Placeholder 5">
            <a:extLst>
              <a:ext uri="{FF2B5EF4-FFF2-40B4-BE49-F238E27FC236}">
                <a16:creationId xmlns:a16="http://schemas.microsoft.com/office/drawing/2014/main" id="{159B4F14-801A-0E71-992C-A370FA5F6FE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AB83C4B-572E-7E83-4476-91238D428CE0}"/>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03704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E9E3-FAC3-7444-A94D-62C170B74EA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2B7B8D1-C2E1-AE89-9231-E850D6FFE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88F1C-4746-C327-A48B-D9EEA993F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17CAB61-FD28-5A62-F621-5B7AF40AC9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5C22D-F6EA-1150-B803-A7EC911B9C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5AB0F26-897C-835F-7AF5-A825FA874180}"/>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8" name="Footer Placeholder 7">
            <a:extLst>
              <a:ext uri="{FF2B5EF4-FFF2-40B4-BE49-F238E27FC236}">
                <a16:creationId xmlns:a16="http://schemas.microsoft.com/office/drawing/2014/main" id="{DEE5922C-7667-C5A0-78D0-E5B1C33F807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EE87D24-0725-81DF-D7BC-E824E979CF69}"/>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58186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0707-0CF7-F491-86C0-F7BFA7B3788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F1212E8-541E-352E-7505-AAD091B0A829}"/>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4" name="Footer Placeholder 3">
            <a:extLst>
              <a:ext uri="{FF2B5EF4-FFF2-40B4-BE49-F238E27FC236}">
                <a16:creationId xmlns:a16="http://schemas.microsoft.com/office/drawing/2014/main" id="{91DB41D0-D062-870C-1B89-19489E8A29F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703DDCA-F439-BC78-1DC6-4DFCA3DB2142}"/>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25629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7C61CE-273F-FE6E-C257-E51218DFAFFE}"/>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3" name="Footer Placeholder 2">
            <a:extLst>
              <a:ext uri="{FF2B5EF4-FFF2-40B4-BE49-F238E27FC236}">
                <a16:creationId xmlns:a16="http://schemas.microsoft.com/office/drawing/2014/main" id="{B233CF62-F546-58F5-AF3A-035515A1B79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1BCFA-2E92-20D1-7921-BCC793FD0110}"/>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376572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06EB4-5EA8-3DAB-803D-29A17EF6E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73F82D1-0953-F8CA-7E92-78D4D16953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ACEA828-113F-11C4-F2F4-D40A5FA4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7F6FB-BBB7-8D2B-5718-D182877D7081}"/>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6" name="Footer Placeholder 5">
            <a:extLst>
              <a:ext uri="{FF2B5EF4-FFF2-40B4-BE49-F238E27FC236}">
                <a16:creationId xmlns:a16="http://schemas.microsoft.com/office/drawing/2014/main" id="{F8E244EB-2401-8503-279A-3FF7987D27B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57187E3-3591-A81D-1E27-E6DC6D19ACDD}"/>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286430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3A89-9213-321B-898D-C957F5549D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DFCAB68-3A33-C7D3-E91E-2707BD9223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B7E6383-CC59-7DC0-BA93-1B9B47DB5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280AB-35A6-7800-5E6E-950D1C0AE13F}"/>
              </a:ext>
            </a:extLst>
          </p:cNvPr>
          <p:cNvSpPr>
            <a:spLocks noGrp="1"/>
          </p:cNvSpPr>
          <p:nvPr>
            <p:ph type="dt" sz="half" idx="10"/>
          </p:nvPr>
        </p:nvSpPr>
        <p:spPr/>
        <p:txBody>
          <a:bodyPr/>
          <a:lstStyle/>
          <a:p>
            <a:fld id="{3D905F58-55F0-4AFD-AA1F-AC942D2BFDDC}" type="datetimeFigureOut">
              <a:rPr lang="en-CA" smtClean="0"/>
              <a:t>2025-09-20</a:t>
            </a:fld>
            <a:endParaRPr lang="en-CA"/>
          </a:p>
        </p:txBody>
      </p:sp>
      <p:sp>
        <p:nvSpPr>
          <p:cNvPr id="6" name="Footer Placeholder 5">
            <a:extLst>
              <a:ext uri="{FF2B5EF4-FFF2-40B4-BE49-F238E27FC236}">
                <a16:creationId xmlns:a16="http://schemas.microsoft.com/office/drawing/2014/main" id="{5CF242DB-24CD-1AD4-6CA6-58D5CC2231B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83F6E5A-BE28-9857-ACBF-BA5664A6B288}"/>
              </a:ext>
            </a:extLst>
          </p:cNvPr>
          <p:cNvSpPr>
            <a:spLocks noGrp="1"/>
          </p:cNvSpPr>
          <p:nvPr>
            <p:ph type="sldNum" sz="quarter" idx="12"/>
          </p:nvPr>
        </p:nvSpPr>
        <p:spPr/>
        <p:txBody>
          <a:bodyPr/>
          <a:lstStyle/>
          <a:p>
            <a:fld id="{8083D4AF-B638-4B03-97C7-BC61D07E7C5C}" type="slidenum">
              <a:rPr lang="en-CA" smtClean="0"/>
              <a:t>‹#›</a:t>
            </a:fld>
            <a:endParaRPr lang="en-CA"/>
          </a:p>
        </p:txBody>
      </p:sp>
    </p:spTree>
    <p:extLst>
      <p:ext uri="{BB962C8B-B14F-4D97-AF65-F5344CB8AC3E}">
        <p14:creationId xmlns:p14="http://schemas.microsoft.com/office/powerpoint/2010/main" val="243134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83C5A9-E1F5-222C-1DFA-4B22B954E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693ECE7-9628-7822-8244-5C44652CB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40A07C-E545-0E9F-792A-FADE083CC3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905F58-55F0-4AFD-AA1F-AC942D2BFDDC}" type="datetimeFigureOut">
              <a:rPr lang="en-CA" smtClean="0"/>
              <a:t>2025-09-20</a:t>
            </a:fld>
            <a:endParaRPr lang="en-CA"/>
          </a:p>
        </p:txBody>
      </p:sp>
      <p:sp>
        <p:nvSpPr>
          <p:cNvPr id="5" name="Footer Placeholder 4">
            <a:extLst>
              <a:ext uri="{FF2B5EF4-FFF2-40B4-BE49-F238E27FC236}">
                <a16:creationId xmlns:a16="http://schemas.microsoft.com/office/drawing/2014/main" id="{5B8C7878-2B71-277B-E0CC-30D577E1D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5D9B821D-0309-1A7A-B792-05746C53C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83D4AF-B638-4B03-97C7-BC61D07E7C5C}" type="slidenum">
              <a:rPr lang="en-CA" smtClean="0"/>
              <a:t>‹#›</a:t>
            </a:fld>
            <a:endParaRPr lang="en-CA"/>
          </a:p>
        </p:txBody>
      </p:sp>
    </p:spTree>
    <p:extLst>
      <p:ext uri="{BB962C8B-B14F-4D97-AF65-F5344CB8AC3E}">
        <p14:creationId xmlns:p14="http://schemas.microsoft.com/office/powerpoint/2010/main" val="2808989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8.png"/><Relationship Id="rId7" Type="http://schemas.openxmlformats.org/officeDocument/2006/relationships/hyperlink" Target="https://www.techpolicy.press/the-whiteness-of-mastodon/" TargetMode="External"/><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hyperlink" Target="https://arxiv.org/abs/2501.19241" TargetMode="External"/><Relationship Id="rId5" Type="http://schemas.openxmlformats.org/officeDocument/2006/relationships/image" Target="../media/image3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irrj.org/article/view/19654"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bhaskar-mitra.github.io/posts/2025/09/01/what-is-ir-for-good/" TargetMode="External"/><Relationship Id="rId3" Type="http://schemas.openxmlformats.org/officeDocument/2006/relationships/hyperlink" Target="https://irrj.org/article/view/19654" TargetMode="External"/><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link.springer.com/chapter/10.1007/978-3-031-73147-1_7" TargetMode="External"/><Relationship Id="rId5" Type="http://schemas.openxmlformats.org/officeDocument/2006/relationships/hyperlink" Target="https://link.springer.com/book/9783031731464"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5" Type="http://schemas.openxmlformats.org/officeDocument/2006/relationships/hyperlink" Target="https://dl.acm.org/doi/10.1177/0894439313506838" TargetMode="External"/><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https://bhaskar-mitra.github.io/posts/2025/07/31/ai-as-politic-of-class-exploitation/"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AF9E-33B5-38BE-81F0-7FB715D8A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934F5-5234-C355-52AE-B8405AEDA84F}"/>
              </a:ext>
            </a:extLst>
          </p:cNvPr>
          <p:cNvSpPr>
            <a:spLocks noGrp="1"/>
          </p:cNvSpPr>
          <p:nvPr>
            <p:ph type="ctrTitle"/>
          </p:nvPr>
        </p:nvSpPr>
        <p:spPr/>
        <p:txBody>
          <a:bodyPr>
            <a:normAutofit fontScale="90000"/>
          </a:bodyPr>
          <a:lstStyle/>
          <a:p>
            <a:r>
              <a:rPr lang="en-CA" dirty="0"/>
              <a:t>Sociotechnical Implications of RAG for Information Access</a:t>
            </a:r>
          </a:p>
        </p:txBody>
      </p:sp>
      <p:sp>
        <p:nvSpPr>
          <p:cNvPr id="3" name="Subtitle 2">
            <a:extLst>
              <a:ext uri="{FF2B5EF4-FFF2-40B4-BE49-F238E27FC236}">
                <a16:creationId xmlns:a16="http://schemas.microsoft.com/office/drawing/2014/main" id="{2E28B1B1-04FA-3065-9125-DB05E80B6674}"/>
              </a:ext>
            </a:extLst>
          </p:cNvPr>
          <p:cNvSpPr>
            <a:spLocks noGrp="1"/>
          </p:cNvSpPr>
          <p:nvPr>
            <p:ph type="subTitle" idx="1"/>
          </p:nvPr>
        </p:nvSpPr>
        <p:spPr>
          <a:xfrm>
            <a:off x="1524000" y="3903076"/>
            <a:ext cx="9144000" cy="1354723"/>
          </a:xfrm>
        </p:spPr>
        <p:txBody>
          <a:bodyPr/>
          <a:lstStyle/>
          <a:p>
            <a:r>
              <a:rPr lang="en-CA" dirty="0"/>
              <a:t>Bhaskar Mitra</a:t>
            </a:r>
          </a:p>
        </p:txBody>
      </p:sp>
      <p:grpSp>
        <p:nvGrpSpPr>
          <p:cNvPr id="20" name="Group 19">
            <a:extLst>
              <a:ext uri="{FF2B5EF4-FFF2-40B4-BE49-F238E27FC236}">
                <a16:creationId xmlns:a16="http://schemas.microsoft.com/office/drawing/2014/main" id="{BE717E26-C32F-5733-9250-1110752E791C}"/>
              </a:ext>
            </a:extLst>
          </p:cNvPr>
          <p:cNvGrpSpPr/>
          <p:nvPr/>
        </p:nvGrpSpPr>
        <p:grpSpPr>
          <a:xfrm>
            <a:off x="6710352" y="6359674"/>
            <a:ext cx="5372723" cy="369332"/>
            <a:chOff x="279374" y="6359674"/>
            <a:chExt cx="5372723" cy="369332"/>
          </a:xfrm>
        </p:grpSpPr>
        <p:sp>
          <p:nvSpPr>
            <p:cNvPr id="21" name="TextBox 20">
              <a:extLst>
                <a:ext uri="{FF2B5EF4-FFF2-40B4-BE49-F238E27FC236}">
                  <a16:creationId xmlns:a16="http://schemas.microsoft.com/office/drawing/2014/main" id="{D0F4855D-E7EF-53B8-E714-C25FCE42CB9E}"/>
                </a:ext>
              </a:extLst>
            </p:cNvPr>
            <p:cNvSpPr txBox="1"/>
            <p:nvPr/>
          </p:nvSpPr>
          <p:spPr>
            <a:xfrm>
              <a:off x="279374"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22" name="Picture 21">
              <a:extLst>
                <a:ext uri="{FF2B5EF4-FFF2-40B4-BE49-F238E27FC236}">
                  <a16:creationId xmlns:a16="http://schemas.microsoft.com/office/drawing/2014/main" id="{45EA9BDB-ABEF-3C07-0BCC-6E8D1117DD5E}"/>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795286" y="6400340"/>
              <a:ext cx="375231" cy="288000"/>
            </a:xfrm>
            <a:prstGeom prst="rect">
              <a:avLst/>
            </a:prstGeom>
          </p:spPr>
        </p:pic>
        <p:pic>
          <p:nvPicPr>
            <p:cNvPr id="23" name="Picture 22">
              <a:extLst>
                <a:ext uri="{FF2B5EF4-FFF2-40B4-BE49-F238E27FC236}">
                  <a16:creationId xmlns:a16="http://schemas.microsoft.com/office/drawing/2014/main" id="{B858E101-0C22-2004-6A7D-BA1EDBF24D7B}"/>
                </a:ext>
              </a:extLst>
            </p:cNvPr>
            <p:cNvPicPr>
              <a:picLocks noChangeAspect="1"/>
            </p:cNvPicPr>
            <p:nvPr/>
          </p:nvPicPr>
          <p:blipFill>
            <a:blip r:embed="rId4">
              <a:duotone>
                <a:prstClr val="black"/>
                <a:schemeClr val="accent2">
                  <a:tint val="45000"/>
                  <a:satMod val="400000"/>
                </a:schemeClr>
              </a:duotone>
            </a:blip>
            <a:stretch>
              <a:fillRect/>
            </a:stretch>
          </p:blipFill>
          <p:spPr>
            <a:xfrm>
              <a:off x="306035" y="6401803"/>
              <a:ext cx="323116" cy="286537"/>
            </a:xfrm>
            <a:prstGeom prst="rect">
              <a:avLst/>
            </a:prstGeom>
          </p:spPr>
        </p:pic>
        <p:sp>
          <p:nvSpPr>
            <p:cNvPr id="24" name="TextBox 23">
              <a:extLst>
                <a:ext uri="{FF2B5EF4-FFF2-40B4-BE49-F238E27FC236}">
                  <a16:creationId xmlns:a16="http://schemas.microsoft.com/office/drawing/2014/main" id="{D3ECDC4C-E9D7-2DCB-9711-C0D045206672}"/>
                </a:ext>
              </a:extLst>
            </p:cNvPr>
            <p:cNvSpPr txBox="1"/>
            <p:nvPr/>
          </p:nvSpPr>
          <p:spPr>
            <a:xfrm>
              <a:off x="2795286"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grpSp>
      <p:sp>
        <p:nvSpPr>
          <p:cNvPr id="5" name="TextBox 4">
            <a:extLst>
              <a:ext uri="{FF2B5EF4-FFF2-40B4-BE49-F238E27FC236}">
                <a16:creationId xmlns:a16="http://schemas.microsoft.com/office/drawing/2014/main" id="{61ED6588-4BCB-DED5-D8D7-44FAC5562669}"/>
              </a:ext>
            </a:extLst>
          </p:cNvPr>
          <p:cNvSpPr txBox="1"/>
          <p:nvPr/>
        </p:nvSpPr>
        <p:spPr>
          <a:xfrm>
            <a:off x="236900" y="6165120"/>
            <a:ext cx="3235428" cy="523220"/>
          </a:xfrm>
          <a:prstGeom prst="rect">
            <a:avLst/>
          </a:prstGeom>
          <a:solidFill>
            <a:schemeClr val="bg1">
              <a:lumMod val="95000"/>
            </a:schemeClr>
          </a:solidFill>
          <a:ln>
            <a:solidFill>
              <a:schemeClr val="tx1">
                <a:lumMod val="50000"/>
                <a:lumOff val="50000"/>
              </a:schemeClr>
            </a:solidFill>
          </a:ln>
        </p:spPr>
        <p:txBody>
          <a:bodyPr wrap="square">
            <a:spAutoFit/>
          </a:bodyPr>
          <a:lstStyle/>
          <a:p>
            <a:pPr>
              <a:buNone/>
            </a:pPr>
            <a:r>
              <a:rPr lang="en-US" sz="1400" i="0" dirty="0" err="1">
                <a:solidFill>
                  <a:srgbClr val="212529"/>
                </a:solidFill>
                <a:effectLst/>
                <a:latin typeface="+mj-lt"/>
              </a:rPr>
              <a:t>Dagstuhl</a:t>
            </a:r>
            <a:r>
              <a:rPr lang="en-US" sz="1400" i="0" dirty="0">
                <a:solidFill>
                  <a:srgbClr val="212529"/>
                </a:solidFill>
                <a:effectLst/>
                <a:latin typeface="+mj-lt"/>
              </a:rPr>
              <a:t> Seminar: </a:t>
            </a:r>
            <a:r>
              <a:rPr lang="en-US" sz="1400" i="1" dirty="0">
                <a:solidFill>
                  <a:srgbClr val="212529"/>
                </a:solidFill>
                <a:effectLst/>
                <a:latin typeface="+mj-lt"/>
              </a:rPr>
              <a:t>Retrieval-Augmented Generation – The Future of Search?</a:t>
            </a:r>
            <a:r>
              <a:rPr lang="en-US" sz="1400" i="0" dirty="0">
                <a:solidFill>
                  <a:srgbClr val="212529"/>
                </a:solidFill>
                <a:effectLst/>
                <a:latin typeface="+mj-lt"/>
              </a:rPr>
              <a:t> (2025)</a:t>
            </a:r>
          </a:p>
        </p:txBody>
      </p:sp>
    </p:spTree>
    <p:extLst>
      <p:ext uri="{BB962C8B-B14F-4D97-AF65-F5344CB8AC3E}">
        <p14:creationId xmlns:p14="http://schemas.microsoft.com/office/powerpoint/2010/main" val="2913626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AD37-6AB0-42EA-8042-9E762F11ADC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008AA99-B814-B26C-E4EA-A1A0DA9484A1}"/>
              </a:ext>
            </a:extLst>
          </p:cNvPr>
          <p:cNvPicPr>
            <a:picLocks noChangeAspect="1"/>
          </p:cNvPicPr>
          <p:nvPr/>
        </p:nvPicPr>
        <p:blipFill>
          <a:blip r:embed="rId2"/>
          <a:stretch>
            <a:fillRect/>
          </a:stretch>
        </p:blipFill>
        <p:spPr>
          <a:xfrm>
            <a:off x="6901771" y="403870"/>
            <a:ext cx="5081302" cy="4996613"/>
          </a:xfrm>
          <a:prstGeom prst="rect">
            <a:avLst/>
          </a:prstGeom>
        </p:spPr>
      </p:pic>
      <p:grpSp>
        <p:nvGrpSpPr>
          <p:cNvPr id="12" name="Group 11">
            <a:extLst>
              <a:ext uri="{FF2B5EF4-FFF2-40B4-BE49-F238E27FC236}">
                <a16:creationId xmlns:a16="http://schemas.microsoft.com/office/drawing/2014/main" id="{37EF60D5-1876-CD99-5EFB-E1A9AA3D7498}"/>
              </a:ext>
            </a:extLst>
          </p:cNvPr>
          <p:cNvGrpSpPr/>
          <p:nvPr/>
        </p:nvGrpSpPr>
        <p:grpSpPr>
          <a:xfrm>
            <a:off x="839788" y="503101"/>
            <a:ext cx="6061983" cy="636952"/>
            <a:chOff x="3065009" y="2481471"/>
            <a:chExt cx="6061983" cy="636952"/>
          </a:xfrm>
        </p:grpSpPr>
        <p:sp>
          <p:nvSpPr>
            <p:cNvPr id="13" name="Rectangle: Rounded Corners 12">
              <a:extLst>
                <a:ext uri="{FF2B5EF4-FFF2-40B4-BE49-F238E27FC236}">
                  <a16:creationId xmlns:a16="http://schemas.microsoft.com/office/drawing/2014/main" id="{F5DB6EC1-4FD3-9310-CF7D-28BA2AE33433}"/>
                </a:ext>
              </a:extLst>
            </p:cNvPr>
            <p:cNvSpPr/>
            <p:nvPr/>
          </p:nvSpPr>
          <p:spPr>
            <a:xfrm>
              <a:off x="3065009" y="2481471"/>
              <a:ext cx="6061983"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0AA392FE-A969-C739-88D3-06622049E34B}"/>
                </a:ext>
              </a:extLst>
            </p:cNvPr>
            <p:cNvSpPr txBox="1"/>
            <p:nvPr/>
          </p:nvSpPr>
          <p:spPr>
            <a:xfrm>
              <a:off x="3203997" y="2569114"/>
              <a:ext cx="5714978" cy="461665"/>
            </a:xfrm>
            <a:prstGeom prst="rect">
              <a:avLst/>
            </a:prstGeom>
            <a:noFill/>
          </p:spPr>
          <p:txBody>
            <a:bodyPr wrap="square">
              <a:spAutoFit/>
            </a:bodyPr>
            <a:lstStyle/>
            <a:p>
              <a:r>
                <a:rPr lang="en-CA" sz="2400" dirty="0"/>
                <a:t>Emancipatory Information Retrieval</a:t>
              </a:r>
              <a:endParaRPr lang="en-CA" sz="2400" dirty="0">
                <a:latin typeface="+mj-lt"/>
                <a:cs typeface="Segoe UI" panose="020B0502040204020203" pitchFamily="34" charset="0"/>
              </a:endParaRPr>
            </a:p>
          </p:txBody>
        </p:sp>
        <p:pic>
          <p:nvPicPr>
            <p:cNvPr id="15" name="Picture 2" descr="Social revolution - Wikipedia">
              <a:extLst>
                <a:ext uri="{FF2B5EF4-FFF2-40B4-BE49-F238E27FC236}">
                  <a16:creationId xmlns:a16="http://schemas.microsoft.com/office/drawing/2014/main" id="{488C372B-291D-6E6D-66F3-A131BCAB5E07}"/>
                </a:ext>
              </a:extLst>
            </p:cNvPr>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8580497" y="2591121"/>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A8B677BA-EAAD-B9F6-ABB5-98B7193EFCC6}"/>
              </a:ext>
            </a:extLst>
          </p:cNvPr>
          <p:cNvPicPr>
            <a:picLocks noChangeAspect="1"/>
          </p:cNvPicPr>
          <p:nvPr/>
        </p:nvPicPr>
        <p:blipFill>
          <a:blip r:embed="rId5"/>
          <a:srcRect l="1025" t="2863" r="581" b="2166"/>
          <a:stretch>
            <a:fillRect/>
          </a:stretch>
        </p:blipFill>
        <p:spPr>
          <a:xfrm>
            <a:off x="0" y="4963588"/>
            <a:ext cx="4058023" cy="1111956"/>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9E92BE13-259D-4929-5D3A-464A72B270FC}"/>
              </a:ext>
            </a:extLst>
          </p:cNvPr>
          <p:cNvSpPr txBox="1"/>
          <p:nvPr/>
        </p:nvSpPr>
        <p:spPr>
          <a:xfrm>
            <a:off x="6584906" y="5488626"/>
            <a:ext cx="5607093" cy="276999"/>
          </a:xfrm>
          <a:prstGeom prst="rect">
            <a:avLst/>
          </a:prstGeom>
          <a:noFill/>
        </p:spPr>
        <p:txBody>
          <a:bodyPr wrap="square">
            <a:spAutoFit/>
          </a:bodyPr>
          <a:lstStyle/>
          <a:p>
            <a:pPr algn="ctr"/>
            <a:r>
              <a:rPr lang="en-US" sz="1200" dirty="0"/>
              <a:t>Mitra. </a:t>
            </a:r>
            <a:r>
              <a:rPr lang="en-US" sz="1200" dirty="0">
                <a:hlinkClick r:id="rId6"/>
              </a:rPr>
              <a:t>Emancipatory Information Retrieval</a:t>
            </a:r>
            <a:r>
              <a:rPr lang="en-US" sz="1200" dirty="0"/>
              <a:t>. Under review, 2025.</a:t>
            </a:r>
            <a:endParaRPr lang="en-CA" sz="1200" dirty="0"/>
          </a:p>
        </p:txBody>
      </p:sp>
      <p:sp>
        <p:nvSpPr>
          <p:cNvPr id="20" name="TextBox 19">
            <a:extLst>
              <a:ext uri="{FF2B5EF4-FFF2-40B4-BE49-F238E27FC236}">
                <a16:creationId xmlns:a16="http://schemas.microsoft.com/office/drawing/2014/main" id="{9C6E9ECF-F074-85A5-DC27-4477A2DD805D}"/>
              </a:ext>
            </a:extLst>
          </p:cNvPr>
          <p:cNvSpPr txBox="1"/>
          <p:nvPr/>
        </p:nvSpPr>
        <p:spPr>
          <a:xfrm>
            <a:off x="0" y="4677639"/>
            <a:ext cx="4059798" cy="276999"/>
          </a:xfrm>
          <a:prstGeom prst="rect">
            <a:avLst/>
          </a:prstGeom>
          <a:noFill/>
        </p:spPr>
        <p:txBody>
          <a:bodyPr wrap="square">
            <a:spAutoFit/>
          </a:bodyPr>
          <a:lstStyle/>
          <a:p>
            <a:pPr algn="ctr"/>
            <a:r>
              <a:rPr lang="en-CA" sz="1200" dirty="0">
                <a:hlinkClick r:id="rId7"/>
              </a:rPr>
              <a:t>https://www.techpolicy.press/the-whiteness-of-mastodon/</a:t>
            </a:r>
            <a:endParaRPr lang="en-CA" sz="1200" dirty="0"/>
          </a:p>
        </p:txBody>
      </p:sp>
      <p:sp>
        <p:nvSpPr>
          <p:cNvPr id="23" name="Text Placeholder 6">
            <a:extLst>
              <a:ext uri="{FF2B5EF4-FFF2-40B4-BE49-F238E27FC236}">
                <a16:creationId xmlns:a16="http://schemas.microsoft.com/office/drawing/2014/main" id="{C072097E-7327-48A9-361E-3DD4784BA4CB}"/>
              </a:ext>
            </a:extLst>
          </p:cNvPr>
          <p:cNvSpPr txBox="1">
            <a:spLocks/>
          </p:cNvSpPr>
          <p:nvPr/>
        </p:nvSpPr>
        <p:spPr>
          <a:xfrm>
            <a:off x="839789" y="1343345"/>
            <a:ext cx="5801643" cy="2806682"/>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CA" sz="2000" dirty="0"/>
              <a:t>We must refuse to build tools of mass manipulation nor develop any technology that contributes towards infrastructure of authoritarianism</a:t>
            </a:r>
          </a:p>
          <a:p>
            <a:pPr>
              <a:lnSpc>
                <a:spcPct val="100000"/>
              </a:lnSpc>
            </a:pPr>
            <a:r>
              <a:rPr lang="en-CA" sz="2000" dirty="0"/>
              <a:t>We must build public service information access platforms and safeguard them from capture</a:t>
            </a:r>
          </a:p>
          <a:p>
            <a:pPr>
              <a:lnSpc>
                <a:spcPct val="100000"/>
              </a:lnSpc>
            </a:pPr>
            <a:r>
              <a:rPr lang="en-CA" sz="2000" dirty="0"/>
              <a:t>This requires not just decentralizing our technological infrastructure but also our social infrastructure for governance and moderation</a:t>
            </a:r>
          </a:p>
          <a:p>
            <a:pPr>
              <a:lnSpc>
                <a:spcPct val="100000"/>
              </a:lnSpc>
            </a:pPr>
            <a:endParaRPr lang="en-CA" sz="2000" dirty="0"/>
          </a:p>
        </p:txBody>
      </p:sp>
      <p:pic>
        <p:nvPicPr>
          <p:cNvPr id="1028" name="Picture 4" descr="Custodians of the Internet: Platforms, Content Moderation, and the Hidden  Decisions That Shape Social Media by Tarleton Gillespie | Goodreads">
            <a:extLst>
              <a:ext uri="{FF2B5EF4-FFF2-40B4-BE49-F238E27FC236}">
                <a16:creationId xmlns:a16="http://schemas.microsoft.com/office/drawing/2014/main" id="{0AB6F4CB-8BBC-AD13-DD7C-674EDA7D78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0412" y="4155237"/>
            <a:ext cx="1735615" cy="257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90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DB6FE-6474-593C-680A-6BD56C80596C}"/>
              </a:ext>
            </a:extLst>
          </p:cNvPr>
          <p:cNvSpPr>
            <a:spLocks noGrp="1"/>
          </p:cNvSpPr>
          <p:nvPr>
            <p:ph type="title"/>
          </p:nvPr>
        </p:nvSpPr>
        <p:spPr/>
        <p:txBody>
          <a:bodyPr/>
          <a:lstStyle/>
          <a:p>
            <a:r>
              <a:rPr lang="en-CA" dirty="0"/>
              <a:t>Information ecosystem disruption</a:t>
            </a:r>
          </a:p>
        </p:txBody>
      </p:sp>
      <p:sp>
        <p:nvSpPr>
          <p:cNvPr id="3" name="Content Placeholder 2">
            <a:extLst>
              <a:ext uri="{FF2B5EF4-FFF2-40B4-BE49-F238E27FC236}">
                <a16:creationId xmlns:a16="http://schemas.microsoft.com/office/drawing/2014/main" id="{8A6DBFEC-CB9C-A6AB-B73C-2EF4647547D5}"/>
              </a:ext>
            </a:extLst>
          </p:cNvPr>
          <p:cNvSpPr>
            <a:spLocks noGrp="1"/>
          </p:cNvSpPr>
          <p:nvPr>
            <p:ph idx="1"/>
          </p:nvPr>
        </p:nvSpPr>
        <p:spPr>
          <a:xfrm>
            <a:off x="838200" y="1825625"/>
            <a:ext cx="10515600" cy="1423097"/>
          </a:xfrm>
        </p:spPr>
        <p:txBody>
          <a:bodyPr>
            <a:normAutofit/>
          </a:bodyPr>
          <a:lstStyle/>
          <a:p>
            <a:pPr marL="0" indent="0">
              <a:lnSpc>
                <a:spcPct val="100000"/>
              </a:lnSpc>
              <a:buNone/>
            </a:pPr>
            <a:r>
              <a:rPr lang="en-US" sz="2000" dirty="0"/>
              <a:t>Websites like Wikipedia, StackExchange, and </a:t>
            </a:r>
            <a:r>
              <a:rPr lang="en-CA" sz="2000" dirty="0"/>
              <a:t>Reddit</a:t>
            </a:r>
            <a:r>
              <a:rPr lang="en-US" sz="2000" dirty="0"/>
              <a:t> have historically shared a symbiotic relationship; these websites produce useful content that makes search results richer and significantly more useful to searchers and in return search engines sent traffic back to these Web sites for increasing readership, subscriptions, and monetization</a:t>
            </a:r>
          </a:p>
        </p:txBody>
      </p:sp>
      <p:sp>
        <p:nvSpPr>
          <p:cNvPr id="7" name="TextBox 6">
            <a:extLst>
              <a:ext uri="{FF2B5EF4-FFF2-40B4-BE49-F238E27FC236}">
                <a16:creationId xmlns:a16="http://schemas.microsoft.com/office/drawing/2014/main" id="{B1B3FD83-706E-4F1E-4B52-974A7609C0B5}"/>
              </a:ext>
            </a:extLst>
          </p:cNvPr>
          <p:cNvSpPr txBox="1"/>
          <p:nvPr/>
        </p:nvSpPr>
        <p:spPr>
          <a:xfrm>
            <a:off x="838200" y="3516350"/>
            <a:ext cx="52578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24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The paradox of reuse.</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Conversational search systems deemphasize source websites reducing clickthrough relative to the classic ten-blue-links interface </a:t>
            </a:r>
            <a:r>
              <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Jeopardizing the “grand bargain at the heart of the web”</a:t>
            </a:r>
          </a:p>
        </p:txBody>
      </p:sp>
      <p:sp>
        <p:nvSpPr>
          <p:cNvPr id="8" name="TextBox 7">
            <a:extLst>
              <a:ext uri="{FF2B5EF4-FFF2-40B4-BE49-F238E27FC236}">
                <a16:creationId xmlns:a16="http://schemas.microsoft.com/office/drawing/2014/main" id="{7EBD20D4-CCA0-4C0F-6B1B-28BEA08C7241}"/>
              </a:ext>
            </a:extLst>
          </p:cNvPr>
          <p:cNvSpPr txBox="1"/>
          <p:nvPr/>
        </p:nvSpPr>
        <p:spPr>
          <a:xfrm>
            <a:off x="6350619" y="3516350"/>
            <a:ext cx="5257800" cy="1938992"/>
          </a:xfrm>
          <a:prstGeom prst="rect">
            <a:avLst/>
          </a:prstGeom>
          <a:noFill/>
        </p:spPr>
        <p:txBody>
          <a:bodyPr wrap="square">
            <a:spAutoFit/>
          </a:bodyPr>
          <a:lstStyle/>
          <a:p>
            <a:pPr lvl="0">
              <a:spcBef>
                <a:spcPts val="2400"/>
              </a:spcBef>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Loss of click feedback.</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Reduc</a:t>
            </a:r>
            <a:r>
              <a:rPr lang="en-US" sz="2400" dirty="0" err="1">
                <a:solidFill>
                  <a:prstClr val="black"/>
                </a:solidFill>
                <a:latin typeface="Aptos" panose="02110004020202020204"/>
              </a:rPr>
              <a:t>ing</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clickthrough</a:t>
            </a:r>
            <a:r>
              <a:rPr lang="en-US" sz="2400" dirty="0">
                <a:solidFill>
                  <a:prstClr val="black"/>
                </a:solidFill>
                <a:latin typeface="Aptos" panose="02110004020202020204"/>
              </a:rPr>
              <a:t>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minimizes critical click feedback signals; this is likely to cause severe degradation in retrieval </a:t>
            </a:r>
            <a:r>
              <a:rPr lang="en-US" sz="2400" dirty="0">
                <a:solidFill>
                  <a:prstClr val="black"/>
                </a:solidFill>
              </a:rPr>
              <a:t>quality over time in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traditional search engines</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51185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7853CD-D72D-29A7-607A-4331DFC9BD98}"/>
              </a:ext>
            </a:extLst>
          </p:cNvPr>
          <p:cNvSpPr>
            <a:spLocks noGrp="1"/>
          </p:cNvSpPr>
          <p:nvPr>
            <p:ph sz="half" idx="1"/>
          </p:nvPr>
        </p:nvSpPr>
        <p:spPr>
          <a:xfrm>
            <a:off x="838199" y="1825625"/>
            <a:ext cx="7146073" cy="2652564"/>
          </a:xfrm>
        </p:spPr>
        <p:txBody>
          <a:bodyPr anchor="ctr">
            <a:normAutofit/>
          </a:bodyPr>
          <a:lstStyle/>
          <a:p>
            <a:pPr marL="0" indent="0">
              <a:lnSpc>
                <a:spcPct val="100000"/>
              </a:lnSpc>
              <a:buNone/>
            </a:pPr>
            <a:r>
              <a:rPr lang="en-US" dirty="0"/>
              <a:t>We cannot separate the technology from the exploitative appropriation of data labor necessary for its creation, including uncompensated appropriation of creative works for model training and under-compensated crowd work for data labeling</a:t>
            </a:r>
            <a:endParaRPr lang="en-CA" dirty="0"/>
          </a:p>
        </p:txBody>
      </p:sp>
      <p:pic>
        <p:nvPicPr>
          <p:cNvPr id="2050" name="Picture 2">
            <a:extLst>
              <a:ext uri="{FF2B5EF4-FFF2-40B4-BE49-F238E27FC236}">
                <a16:creationId xmlns:a16="http://schemas.microsoft.com/office/drawing/2014/main" id="{934E695A-84A3-B6E6-8492-0F510E9DA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27843"/>
            <a:ext cx="8582025" cy="1000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A2159C-59C2-CE0E-A792-9FB2918E8CB1}"/>
              </a:ext>
            </a:extLst>
          </p:cNvPr>
          <p:cNvSpPr txBox="1"/>
          <p:nvPr/>
        </p:nvSpPr>
        <p:spPr>
          <a:xfrm>
            <a:off x="838199" y="4640909"/>
            <a:ext cx="7146073" cy="1631216"/>
          </a:xfrm>
          <a:prstGeom prst="rect">
            <a:avLst/>
          </a:prstGeom>
          <a:solidFill>
            <a:schemeClr val="bg1">
              <a:lumMod val="95000"/>
            </a:schemeClr>
          </a:solidFill>
        </p:spPr>
        <p:txBody>
          <a:bodyPr wrap="square">
            <a:spAutoFit/>
          </a:bodyPr>
          <a:lstStyle/>
          <a:p>
            <a:r>
              <a:rPr lang="en-US" sz="2000" b="0" i="0" dirty="0">
                <a:effectLst/>
              </a:rPr>
              <a:t>A pernicious aspect of AI data labor dynamics is how they mirror and reify racial capitalism and coloniality; the </a:t>
            </a:r>
            <a:r>
              <a:rPr lang="en-US" sz="2000" dirty="0"/>
              <a:t>privileged populations in western and other rich countries may benefit from generative AI, while data labor is relegated to marginalized populations in the global south</a:t>
            </a:r>
            <a:endParaRPr lang="en-CA" sz="2000" dirty="0"/>
          </a:p>
        </p:txBody>
      </p:sp>
      <p:pic>
        <p:nvPicPr>
          <p:cNvPr id="2052" name="Picture 4" descr="Ghost Work: How to Stop Silicon Valley from Building a New Global Underclass by Mary L. Gray and Siddharth Suri">
            <a:extLst>
              <a:ext uri="{FF2B5EF4-FFF2-40B4-BE49-F238E27FC236}">
                <a16:creationId xmlns:a16="http://schemas.microsoft.com/office/drawing/2014/main" id="{DAE03ADF-3315-D5EB-1196-7FDBB08A113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51458" y="1825625"/>
            <a:ext cx="290234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29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3DE1D-F7C4-B80B-F318-0207B842AF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2E5715-2905-80D7-CED7-DC89CCD78585}"/>
              </a:ext>
            </a:extLst>
          </p:cNvPr>
          <p:cNvSpPr>
            <a:spLocks noGrp="1"/>
          </p:cNvSpPr>
          <p:nvPr>
            <p:ph type="title"/>
          </p:nvPr>
        </p:nvSpPr>
        <p:spPr>
          <a:xfrm>
            <a:off x="838200" y="365125"/>
            <a:ext cx="5257800" cy="1325563"/>
          </a:xfrm>
        </p:spPr>
        <p:txBody>
          <a:bodyPr>
            <a:normAutofit/>
          </a:bodyPr>
          <a:lstStyle/>
          <a:p>
            <a:r>
              <a:rPr lang="en-CA" sz="4000" dirty="0"/>
              <a:t>The ecological cost of AI</a:t>
            </a:r>
          </a:p>
        </p:txBody>
      </p:sp>
      <p:sp>
        <p:nvSpPr>
          <p:cNvPr id="8" name="Content Placeholder 7">
            <a:extLst>
              <a:ext uri="{FF2B5EF4-FFF2-40B4-BE49-F238E27FC236}">
                <a16:creationId xmlns:a16="http://schemas.microsoft.com/office/drawing/2014/main" id="{FEC72107-9930-4A46-4F86-59385C688699}"/>
              </a:ext>
            </a:extLst>
          </p:cNvPr>
          <p:cNvSpPr>
            <a:spLocks noGrp="1"/>
          </p:cNvSpPr>
          <p:nvPr>
            <p:ph sz="half" idx="2"/>
          </p:nvPr>
        </p:nvSpPr>
        <p:spPr>
          <a:xfrm>
            <a:off x="7092177" y="347663"/>
            <a:ext cx="4574890" cy="6162675"/>
          </a:xfrm>
        </p:spPr>
        <p:txBody>
          <a:bodyPr anchor="ctr">
            <a:normAutofit/>
          </a:bodyPr>
          <a:lstStyle/>
          <a:p>
            <a:pPr>
              <a:lnSpc>
                <a:spcPct val="100000"/>
              </a:lnSpc>
              <a:buBlip>
                <a:blip r:embed="rId3">
                  <a:extLst>
                    <a:ext uri="{96DAC541-7B7A-43D3-8B79-37D633B846F1}">
                      <asvg:svgBlip xmlns:asvg="http://schemas.microsoft.com/office/drawing/2016/SVG/main" r:embed="rId4"/>
                    </a:ext>
                  </a:extLst>
                </a:blip>
              </a:buBlip>
            </a:pPr>
            <a:r>
              <a:rPr lang="en-US" sz="2000" dirty="0"/>
              <a:t>Computing power being utilized for deep learning research has been doubling every 3.4 months since 2012</a:t>
            </a:r>
          </a:p>
          <a:p>
            <a:pPr>
              <a:lnSpc>
                <a:spcPct val="100000"/>
              </a:lnSpc>
              <a:buBlip>
                <a:blip r:embed="rId3">
                  <a:extLst>
                    <a:ext uri="{96DAC541-7B7A-43D3-8B79-37D633B846F1}">
                      <asvg:svgBlip xmlns:asvg="http://schemas.microsoft.com/office/drawing/2016/SVG/main" r:embed="rId4"/>
                    </a:ext>
                  </a:extLst>
                </a:blip>
              </a:buBlip>
            </a:pPr>
            <a:r>
              <a:rPr lang="en-US" sz="2000" dirty="0"/>
              <a:t>In US, data centers consumed more than 4% of total national electricity in 2022, and that number is projected to grow to 6% by 2026</a:t>
            </a:r>
          </a:p>
          <a:p>
            <a:pPr>
              <a:lnSpc>
                <a:spcPct val="100000"/>
              </a:lnSpc>
              <a:buBlip>
                <a:blip r:embed="rId3">
                  <a:extLst>
                    <a:ext uri="{96DAC541-7B7A-43D3-8B79-37D633B846F1}">
                      <asvg:svgBlip xmlns:asvg="http://schemas.microsoft.com/office/drawing/2016/SVG/main" r:embed="rId4"/>
                    </a:ext>
                  </a:extLst>
                </a:blip>
              </a:buBlip>
            </a:pPr>
            <a:r>
              <a:rPr lang="en-US" sz="2000" dirty="0"/>
              <a:t>Another study estimates that by 2040 Information and Communications Technology industry alone would account for 14% of global emissions</a:t>
            </a:r>
          </a:p>
          <a:p>
            <a:pPr>
              <a:lnSpc>
                <a:spcPct val="100000"/>
              </a:lnSpc>
              <a:buBlip>
                <a:blip r:embed="rId3">
                  <a:extLst>
                    <a:ext uri="{96DAC541-7B7A-43D3-8B79-37D633B846F1}">
                      <asvg:svgBlip xmlns:asvg="http://schemas.microsoft.com/office/drawing/2016/SVG/main" r:embed="rId4"/>
                    </a:ext>
                  </a:extLst>
                </a:blip>
              </a:buBlip>
            </a:pPr>
            <a:r>
              <a:rPr lang="en-US" sz="2000" dirty="0"/>
              <a:t>By 2027, global AI demand may be responsible for withdrawal of 1.1 − 1.7 trillion gallons of fresh water annually</a:t>
            </a:r>
          </a:p>
          <a:p>
            <a:pPr>
              <a:lnSpc>
                <a:spcPct val="100000"/>
              </a:lnSpc>
              <a:buBlip>
                <a:blip r:embed="rId3">
                  <a:extLst>
                    <a:ext uri="{96DAC541-7B7A-43D3-8B79-37D633B846F1}">
                      <asvg:svgBlip xmlns:asvg="http://schemas.microsoft.com/office/drawing/2016/SVG/main" r:embed="rId4"/>
                    </a:ext>
                  </a:extLst>
                </a:blip>
              </a:buBlip>
            </a:pPr>
            <a:r>
              <a:rPr lang="en-US" sz="2000" dirty="0"/>
              <a:t>Serious concern also revolve around the rising levels of electronic wastes</a:t>
            </a:r>
          </a:p>
        </p:txBody>
      </p:sp>
      <p:pic>
        <p:nvPicPr>
          <p:cNvPr id="9" name="Content Placeholder 8">
            <a:extLst>
              <a:ext uri="{FF2B5EF4-FFF2-40B4-BE49-F238E27FC236}">
                <a16:creationId xmlns:a16="http://schemas.microsoft.com/office/drawing/2014/main" id="{F650C5F6-CA0F-FF1B-C776-990DEBEC7FF9}"/>
              </a:ext>
            </a:extLst>
          </p:cNvPr>
          <p:cNvPicPr>
            <a:picLocks noGrp="1" noChangeAspect="1"/>
          </p:cNvPicPr>
          <p:nvPr>
            <p:ph sz="half" idx="1"/>
          </p:nvPr>
        </p:nvPicPr>
        <p:blipFill>
          <a:blip r:embed="rId5"/>
          <a:stretch>
            <a:fillRect/>
          </a:stretch>
        </p:blipFill>
        <p:spPr>
          <a:xfrm>
            <a:off x="838200" y="1553457"/>
            <a:ext cx="5181600" cy="3171223"/>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C602075-7E1C-5DC9-CAF9-2D4F3FE10520}"/>
              </a:ext>
            </a:extLst>
          </p:cNvPr>
          <p:cNvSpPr txBox="1"/>
          <p:nvPr/>
        </p:nvSpPr>
        <p:spPr>
          <a:xfrm>
            <a:off x="111514" y="5128182"/>
            <a:ext cx="6921190" cy="1569660"/>
          </a:xfrm>
          <a:custGeom>
            <a:avLst/>
            <a:gdLst>
              <a:gd name="connsiteX0" fmla="*/ 0 w 6921190"/>
              <a:gd name="connsiteY0" fmla="*/ 0 h 1569660"/>
              <a:gd name="connsiteX1" fmla="*/ 369130 w 6921190"/>
              <a:gd name="connsiteY1" fmla="*/ 0 h 1569660"/>
              <a:gd name="connsiteX2" fmla="*/ 1015108 w 6921190"/>
              <a:gd name="connsiteY2" fmla="*/ 0 h 1569660"/>
              <a:gd name="connsiteX3" fmla="*/ 1730298 w 6921190"/>
              <a:gd name="connsiteY3" fmla="*/ 0 h 1569660"/>
              <a:gd name="connsiteX4" fmla="*/ 2307063 w 6921190"/>
              <a:gd name="connsiteY4" fmla="*/ 0 h 1569660"/>
              <a:gd name="connsiteX5" fmla="*/ 2883829 w 6921190"/>
              <a:gd name="connsiteY5" fmla="*/ 0 h 1569660"/>
              <a:gd name="connsiteX6" fmla="*/ 3322171 w 6921190"/>
              <a:gd name="connsiteY6" fmla="*/ 0 h 1569660"/>
              <a:gd name="connsiteX7" fmla="*/ 3829725 w 6921190"/>
              <a:gd name="connsiteY7" fmla="*/ 0 h 1569660"/>
              <a:gd name="connsiteX8" fmla="*/ 4475703 w 6921190"/>
              <a:gd name="connsiteY8" fmla="*/ 0 h 1569660"/>
              <a:gd name="connsiteX9" fmla="*/ 4844833 w 6921190"/>
              <a:gd name="connsiteY9" fmla="*/ 0 h 1569660"/>
              <a:gd name="connsiteX10" fmla="*/ 5213963 w 6921190"/>
              <a:gd name="connsiteY10" fmla="*/ 0 h 1569660"/>
              <a:gd name="connsiteX11" fmla="*/ 5721517 w 6921190"/>
              <a:gd name="connsiteY11" fmla="*/ 0 h 1569660"/>
              <a:gd name="connsiteX12" fmla="*/ 6159859 w 6921190"/>
              <a:gd name="connsiteY12" fmla="*/ 0 h 1569660"/>
              <a:gd name="connsiteX13" fmla="*/ 6921190 w 6921190"/>
              <a:gd name="connsiteY13" fmla="*/ 0 h 1569660"/>
              <a:gd name="connsiteX14" fmla="*/ 6921190 w 6921190"/>
              <a:gd name="connsiteY14" fmla="*/ 538917 h 1569660"/>
              <a:gd name="connsiteX15" fmla="*/ 6921190 w 6921190"/>
              <a:gd name="connsiteY15" fmla="*/ 1077833 h 1569660"/>
              <a:gd name="connsiteX16" fmla="*/ 6921190 w 6921190"/>
              <a:gd name="connsiteY16" fmla="*/ 1569660 h 1569660"/>
              <a:gd name="connsiteX17" fmla="*/ 6413636 w 6921190"/>
              <a:gd name="connsiteY17" fmla="*/ 1569660 h 1569660"/>
              <a:gd name="connsiteX18" fmla="*/ 5975294 w 6921190"/>
              <a:gd name="connsiteY18" fmla="*/ 1569660 h 1569660"/>
              <a:gd name="connsiteX19" fmla="*/ 5329316 w 6921190"/>
              <a:gd name="connsiteY19" fmla="*/ 1569660 h 1569660"/>
              <a:gd name="connsiteX20" fmla="*/ 4890974 w 6921190"/>
              <a:gd name="connsiteY20" fmla="*/ 1569660 h 1569660"/>
              <a:gd name="connsiteX21" fmla="*/ 4314208 w 6921190"/>
              <a:gd name="connsiteY21" fmla="*/ 1569660 h 1569660"/>
              <a:gd name="connsiteX22" fmla="*/ 3806655 w 6921190"/>
              <a:gd name="connsiteY22" fmla="*/ 1569660 h 1569660"/>
              <a:gd name="connsiteX23" fmla="*/ 3368312 w 6921190"/>
              <a:gd name="connsiteY23" fmla="*/ 1569660 h 1569660"/>
              <a:gd name="connsiteX24" fmla="*/ 2999182 w 6921190"/>
              <a:gd name="connsiteY24" fmla="*/ 1569660 h 1569660"/>
              <a:gd name="connsiteX25" fmla="*/ 2353205 w 6921190"/>
              <a:gd name="connsiteY25" fmla="*/ 1569660 h 1569660"/>
              <a:gd name="connsiteX26" fmla="*/ 1984074 w 6921190"/>
              <a:gd name="connsiteY26" fmla="*/ 1569660 h 1569660"/>
              <a:gd name="connsiteX27" fmla="*/ 1614944 w 6921190"/>
              <a:gd name="connsiteY27" fmla="*/ 1569660 h 1569660"/>
              <a:gd name="connsiteX28" fmla="*/ 1245814 w 6921190"/>
              <a:gd name="connsiteY28" fmla="*/ 1569660 h 1569660"/>
              <a:gd name="connsiteX29" fmla="*/ 530625 w 6921190"/>
              <a:gd name="connsiteY29" fmla="*/ 1569660 h 1569660"/>
              <a:gd name="connsiteX30" fmla="*/ 0 w 6921190"/>
              <a:gd name="connsiteY30" fmla="*/ 1569660 h 1569660"/>
              <a:gd name="connsiteX31" fmla="*/ 0 w 6921190"/>
              <a:gd name="connsiteY31" fmla="*/ 1077833 h 1569660"/>
              <a:gd name="connsiteX32" fmla="*/ 0 w 6921190"/>
              <a:gd name="connsiteY32" fmla="*/ 523220 h 1569660"/>
              <a:gd name="connsiteX33" fmla="*/ 0 w 6921190"/>
              <a:gd name="connsiteY3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21190" h="1569660" fill="none" extrusionOk="0">
                <a:moveTo>
                  <a:pt x="0" y="0"/>
                </a:moveTo>
                <a:cubicBezTo>
                  <a:pt x="142608" y="-16672"/>
                  <a:pt x="195544" y="23906"/>
                  <a:pt x="369130" y="0"/>
                </a:cubicBezTo>
                <a:cubicBezTo>
                  <a:pt x="542716" y="-23906"/>
                  <a:pt x="808370" y="37240"/>
                  <a:pt x="1015108" y="0"/>
                </a:cubicBezTo>
                <a:cubicBezTo>
                  <a:pt x="1221846" y="-37240"/>
                  <a:pt x="1536699" y="13528"/>
                  <a:pt x="1730298" y="0"/>
                </a:cubicBezTo>
                <a:cubicBezTo>
                  <a:pt x="1923897" y="-13528"/>
                  <a:pt x="2120709" y="27110"/>
                  <a:pt x="2307063" y="0"/>
                </a:cubicBezTo>
                <a:cubicBezTo>
                  <a:pt x="2493417" y="-27110"/>
                  <a:pt x="2660056" y="36597"/>
                  <a:pt x="2883829" y="0"/>
                </a:cubicBezTo>
                <a:cubicBezTo>
                  <a:pt x="3107602" y="-36597"/>
                  <a:pt x="3130762" y="30513"/>
                  <a:pt x="3322171" y="0"/>
                </a:cubicBezTo>
                <a:cubicBezTo>
                  <a:pt x="3513580" y="-30513"/>
                  <a:pt x="3694518" y="36736"/>
                  <a:pt x="3829725" y="0"/>
                </a:cubicBezTo>
                <a:cubicBezTo>
                  <a:pt x="3964932" y="-36736"/>
                  <a:pt x="4232050" y="51054"/>
                  <a:pt x="4475703" y="0"/>
                </a:cubicBezTo>
                <a:cubicBezTo>
                  <a:pt x="4719356" y="-51054"/>
                  <a:pt x="4723388" y="37131"/>
                  <a:pt x="4844833" y="0"/>
                </a:cubicBezTo>
                <a:cubicBezTo>
                  <a:pt x="4966278" y="-37131"/>
                  <a:pt x="5036372" y="37210"/>
                  <a:pt x="5213963" y="0"/>
                </a:cubicBezTo>
                <a:cubicBezTo>
                  <a:pt x="5391554" y="-37210"/>
                  <a:pt x="5581261" y="32459"/>
                  <a:pt x="5721517" y="0"/>
                </a:cubicBezTo>
                <a:cubicBezTo>
                  <a:pt x="5861773" y="-32459"/>
                  <a:pt x="6059701" y="23502"/>
                  <a:pt x="6159859" y="0"/>
                </a:cubicBezTo>
                <a:cubicBezTo>
                  <a:pt x="6260017" y="-23502"/>
                  <a:pt x="6748568" y="48772"/>
                  <a:pt x="6921190" y="0"/>
                </a:cubicBezTo>
                <a:cubicBezTo>
                  <a:pt x="6966832" y="156873"/>
                  <a:pt x="6883811" y="372501"/>
                  <a:pt x="6921190" y="538917"/>
                </a:cubicBezTo>
                <a:cubicBezTo>
                  <a:pt x="6958569" y="705333"/>
                  <a:pt x="6871479" y="865216"/>
                  <a:pt x="6921190" y="1077833"/>
                </a:cubicBezTo>
                <a:cubicBezTo>
                  <a:pt x="6970901" y="1290450"/>
                  <a:pt x="6894606" y="1366035"/>
                  <a:pt x="6921190" y="1569660"/>
                </a:cubicBezTo>
                <a:cubicBezTo>
                  <a:pt x="6757604" y="1589074"/>
                  <a:pt x="6620172" y="1551007"/>
                  <a:pt x="6413636" y="1569660"/>
                </a:cubicBezTo>
                <a:cubicBezTo>
                  <a:pt x="6207100" y="1588313"/>
                  <a:pt x="6106026" y="1528918"/>
                  <a:pt x="5975294" y="1569660"/>
                </a:cubicBezTo>
                <a:cubicBezTo>
                  <a:pt x="5844562" y="1610402"/>
                  <a:pt x="5467520" y="1521402"/>
                  <a:pt x="5329316" y="1569660"/>
                </a:cubicBezTo>
                <a:cubicBezTo>
                  <a:pt x="5191112" y="1617918"/>
                  <a:pt x="5083579" y="1566801"/>
                  <a:pt x="4890974" y="1569660"/>
                </a:cubicBezTo>
                <a:cubicBezTo>
                  <a:pt x="4698369" y="1572519"/>
                  <a:pt x="4464218" y="1542333"/>
                  <a:pt x="4314208" y="1569660"/>
                </a:cubicBezTo>
                <a:cubicBezTo>
                  <a:pt x="4164198" y="1596987"/>
                  <a:pt x="3939318" y="1544814"/>
                  <a:pt x="3806655" y="1569660"/>
                </a:cubicBezTo>
                <a:cubicBezTo>
                  <a:pt x="3673992" y="1594506"/>
                  <a:pt x="3587473" y="1545362"/>
                  <a:pt x="3368312" y="1569660"/>
                </a:cubicBezTo>
                <a:cubicBezTo>
                  <a:pt x="3149151" y="1593958"/>
                  <a:pt x="3131620" y="1558326"/>
                  <a:pt x="2999182" y="1569660"/>
                </a:cubicBezTo>
                <a:cubicBezTo>
                  <a:pt x="2866744" y="1580994"/>
                  <a:pt x="2526264" y="1562955"/>
                  <a:pt x="2353205" y="1569660"/>
                </a:cubicBezTo>
                <a:cubicBezTo>
                  <a:pt x="2180146" y="1576365"/>
                  <a:pt x="2090864" y="1536482"/>
                  <a:pt x="1984074" y="1569660"/>
                </a:cubicBezTo>
                <a:cubicBezTo>
                  <a:pt x="1877284" y="1602838"/>
                  <a:pt x="1715396" y="1556013"/>
                  <a:pt x="1614944" y="1569660"/>
                </a:cubicBezTo>
                <a:cubicBezTo>
                  <a:pt x="1514492" y="1583307"/>
                  <a:pt x="1418921" y="1543068"/>
                  <a:pt x="1245814" y="1569660"/>
                </a:cubicBezTo>
                <a:cubicBezTo>
                  <a:pt x="1072707" y="1596252"/>
                  <a:pt x="787641" y="1490766"/>
                  <a:pt x="530625" y="1569660"/>
                </a:cubicBezTo>
                <a:cubicBezTo>
                  <a:pt x="273609" y="1648554"/>
                  <a:pt x="201737" y="1522304"/>
                  <a:pt x="0" y="1569660"/>
                </a:cubicBezTo>
                <a:cubicBezTo>
                  <a:pt x="-23736" y="1445345"/>
                  <a:pt x="54052" y="1180559"/>
                  <a:pt x="0" y="1077833"/>
                </a:cubicBezTo>
                <a:cubicBezTo>
                  <a:pt x="-54052" y="975107"/>
                  <a:pt x="59576" y="786127"/>
                  <a:pt x="0" y="523220"/>
                </a:cubicBezTo>
                <a:cubicBezTo>
                  <a:pt x="-59576" y="260313"/>
                  <a:pt x="60747" y="235264"/>
                  <a:pt x="0" y="0"/>
                </a:cubicBezTo>
                <a:close/>
              </a:path>
              <a:path w="6921190" h="1569660" stroke="0" extrusionOk="0">
                <a:moveTo>
                  <a:pt x="0" y="0"/>
                </a:moveTo>
                <a:cubicBezTo>
                  <a:pt x="112277" y="-36000"/>
                  <a:pt x="277885" y="36715"/>
                  <a:pt x="438342" y="0"/>
                </a:cubicBezTo>
                <a:cubicBezTo>
                  <a:pt x="598799" y="-36715"/>
                  <a:pt x="902872" y="44749"/>
                  <a:pt x="1084320" y="0"/>
                </a:cubicBezTo>
                <a:cubicBezTo>
                  <a:pt x="1265768" y="-44749"/>
                  <a:pt x="1405558" y="7005"/>
                  <a:pt x="1522662" y="0"/>
                </a:cubicBezTo>
                <a:cubicBezTo>
                  <a:pt x="1639766" y="-7005"/>
                  <a:pt x="1916342" y="32378"/>
                  <a:pt x="2099428" y="0"/>
                </a:cubicBezTo>
                <a:cubicBezTo>
                  <a:pt x="2282514" y="-32378"/>
                  <a:pt x="2465975" y="14353"/>
                  <a:pt x="2814617" y="0"/>
                </a:cubicBezTo>
                <a:cubicBezTo>
                  <a:pt x="3163259" y="-14353"/>
                  <a:pt x="3361394" y="27287"/>
                  <a:pt x="3529807" y="0"/>
                </a:cubicBezTo>
                <a:cubicBezTo>
                  <a:pt x="3698220" y="-27287"/>
                  <a:pt x="3988829" y="3541"/>
                  <a:pt x="4106573" y="0"/>
                </a:cubicBezTo>
                <a:cubicBezTo>
                  <a:pt x="4224317" y="-3541"/>
                  <a:pt x="4460057" y="29570"/>
                  <a:pt x="4752550" y="0"/>
                </a:cubicBezTo>
                <a:cubicBezTo>
                  <a:pt x="5045043" y="-29570"/>
                  <a:pt x="5088739" y="44283"/>
                  <a:pt x="5329316" y="0"/>
                </a:cubicBezTo>
                <a:cubicBezTo>
                  <a:pt x="5569893" y="-44283"/>
                  <a:pt x="5713543" y="53706"/>
                  <a:pt x="5906082" y="0"/>
                </a:cubicBezTo>
                <a:cubicBezTo>
                  <a:pt x="6098621" y="-53706"/>
                  <a:pt x="6120990" y="34012"/>
                  <a:pt x="6275212" y="0"/>
                </a:cubicBezTo>
                <a:cubicBezTo>
                  <a:pt x="6429434" y="-34012"/>
                  <a:pt x="6757605" y="10943"/>
                  <a:pt x="6921190" y="0"/>
                </a:cubicBezTo>
                <a:cubicBezTo>
                  <a:pt x="6923890" y="218908"/>
                  <a:pt x="6920072" y="357095"/>
                  <a:pt x="6921190" y="476130"/>
                </a:cubicBezTo>
                <a:cubicBezTo>
                  <a:pt x="6922308" y="595165"/>
                  <a:pt x="6904832" y="797913"/>
                  <a:pt x="6921190" y="967957"/>
                </a:cubicBezTo>
                <a:cubicBezTo>
                  <a:pt x="6937548" y="1138001"/>
                  <a:pt x="6866537" y="1435189"/>
                  <a:pt x="6921190" y="1569660"/>
                </a:cubicBezTo>
                <a:cubicBezTo>
                  <a:pt x="6709209" y="1619934"/>
                  <a:pt x="6614226" y="1538866"/>
                  <a:pt x="6344424" y="1569660"/>
                </a:cubicBezTo>
                <a:cubicBezTo>
                  <a:pt x="6074622" y="1600454"/>
                  <a:pt x="5882547" y="1511005"/>
                  <a:pt x="5629235" y="1569660"/>
                </a:cubicBezTo>
                <a:cubicBezTo>
                  <a:pt x="5375923" y="1628315"/>
                  <a:pt x="5349068" y="1529494"/>
                  <a:pt x="5260104" y="1569660"/>
                </a:cubicBezTo>
                <a:cubicBezTo>
                  <a:pt x="5171140" y="1609826"/>
                  <a:pt x="5031995" y="1556372"/>
                  <a:pt x="4821762" y="1569660"/>
                </a:cubicBezTo>
                <a:cubicBezTo>
                  <a:pt x="4611529" y="1582948"/>
                  <a:pt x="4372616" y="1503976"/>
                  <a:pt x="4244997" y="1569660"/>
                </a:cubicBezTo>
                <a:cubicBezTo>
                  <a:pt x="4117378" y="1635344"/>
                  <a:pt x="3920860" y="1537977"/>
                  <a:pt x="3806655" y="1569660"/>
                </a:cubicBezTo>
                <a:cubicBezTo>
                  <a:pt x="3692450" y="1601343"/>
                  <a:pt x="3522083" y="1542794"/>
                  <a:pt x="3299101" y="1569660"/>
                </a:cubicBezTo>
                <a:cubicBezTo>
                  <a:pt x="3076119" y="1596526"/>
                  <a:pt x="2862549" y="1555117"/>
                  <a:pt x="2653123" y="1569660"/>
                </a:cubicBezTo>
                <a:cubicBezTo>
                  <a:pt x="2443697" y="1584203"/>
                  <a:pt x="2292612" y="1527269"/>
                  <a:pt x="1937933" y="1569660"/>
                </a:cubicBezTo>
                <a:cubicBezTo>
                  <a:pt x="1583254" y="1612051"/>
                  <a:pt x="1557232" y="1546285"/>
                  <a:pt x="1430379" y="1569660"/>
                </a:cubicBezTo>
                <a:cubicBezTo>
                  <a:pt x="1303526" y="1593035"/>
                  <a:pt x="1073358" y="1568947"/>
                  <a:pt x="853613" y="1569660"/>
                </a:cubicBezTo>
                <a:cubicBezTo>
                  <a:pt x="633868" y="1570373"/>
                  <a:pt x="301998" y="1497310"/>
                  <a:pt x="0" y="1569660"/>
                </a:cubicBezTo>
                <a:cubicBezTo>
                  <a:pt x="-51786" y="1384631"/>
                  <a:pt x="56365" y="1191016"/>
                  <a:pt x="0" y="1062137"/>
                </a:cubicBezTo>
                <a:cubicBezTo>
                  <a:pt x="-56365" y="933258"/>
                  <a:pt x="45191" y="799740"/>
                  <a:pt x="0" y="538917"/>
                </a:cubicBezTo>
                <a:cubicBezTo>
                  <a:pt x="-45191" y="278094"/>
                  <a:pt x="39246" y="250531"/>
                  <a:pt x="0" y="0"/>
                </a:cubicBezTo>
                <a:close/>
              </a:path>
            </a:pathLst>
          </a:custGeom>
          <a:solidFill>
            <a:schemeClr val="bg1"/>
          </a:solidFill>
          <a:ln>
            <a:solidFill>
              <a:schemeClr val="tx1"/>
            </a:solidFill>
            <a:extLst>
              <a:ext uri="{C807C97D-BFC1-408E-A445-0C87EB9F89A2}">
                <ask:lineSketchStyleProps xmlns:ask="http://schemas.microsoft.com/office/drawing/2018/sketchyshapes" sd="3476327761">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r>
              <a:rPr lang="en-US" sz="1600" b="1" dirty="0"/>
              <a:t>Mind the Jevons Paradox</a:t>
            </a:r>
          </a:p>
          <a:p>
            <a:r>
              <a:rPr lang="en-US" sz="1600" dirty="0"/>
              <a:t>In economics, the Jevons paradox occurs when technological advancements make a resource more efficient to use (thereby reducing the amount needed for a single application); however, as the cost of using the resource drops, if demand is highly price elastic, this results in overall demand increasing, causing total resource consumption to rise.</a:t>
            </a:r>
            <a:endParaRPr lang="en-CA" sz="1600" dirty="0"/>
          </a:p>
        </p:txBody>
      </p:sp>
    </p:spTree>
    <p:extLst>
      <p:ext uri="{BB962C8B-B14F-4D97-AF65-F5344CB8AC3E}">
        <p14:creationId xmlns:p14="http://schemas.microsoft.com/office/powerpoint/2010/main" val="3577583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A2E5C1-8D46-83E6-0E96-11B95F8DE356}"/>
              </a:ext>
            </a:extLst>
          </p:cNvPr>
          <p:cNvSpPr>
            <a:spLocks noGrp="1"/>
          </p:cNvSpPr>
          <p:nvPr>
            <p:ph type="title"/>
          </p:nvPr>
        </p:nvSpPr>
        <p:spPr>
          <a:xfrm>
            <a:off x="838200" y="2887093"/>
            <a:ext cx="10515600" cy="1325563"/>
          </a:xfrm>
        </p:spPr>
        <p:txBody>
          <a:bodyPr/>
          <a:lstStyle/>
          <a:p>
            <a:r>
              <a:rPr lang="en-CA" dirty="0"/>
              <a:t>Social opportunity cost</a:t>
            </a:r>
          </a:p>
        </p:txBody>
      </p:sp>
      <p:sp>
        <p:nvSpPr>
          <p:cNvPr id="17" name="Content Placeholder 16">
            <a:extLst>
              <a:ext uri="{FF2B5EF4-FFF2-40B4-BE49-F238E27FC236}">
                <a16:creationId xmlns:a16="http://schemas.microsoft.com/office/drawing/2014/main" id="{F924E154-A122-CFEB-577B-F7FE645306DF}"/>
              </a:ext>
            </a:extLst>
          </p:cNvPr>
          <p:cNvSpPr>
            <a:spLocks noGrp="1"/>
          </p:cNvSpPr>
          <p:nvPr>
            <p:ph idx="1"/>
          </p:nvPr>
        </p:nvSpPr>
        <p:spPr>
          <a:xfrm>
            <a:off x="838200" y="3931172"/>
            <a:ext cx="5871983" cy="2517753"/>
          </a:xfrm>
        </p:spPr>
        <p:txBody>
          <a:bodyPr>
            <a:normAutofit fontScale="70000" lnSpcReduction="20000"/>
          </a:bodyPr>
          <a:lstStyle/>
          <a:p>
            <a:pPr marL="0" indent="0">
              <a:lnSpc>
                <a:spcPct val="120000"/>
              </a:lnSpc>
              <a:buNone/>
            </a:pPr>
            <a:r>
              <a:rPr lang="en-CA" i="1" dirty="0"/>
              <a:t>What are the societal implications of a significant fraction of the IR research community shifting to optimize retrieval systems for machines, instead of for humans? Whose needs are we serving?</a:t>
            </a:r>
          </a:p>
          <a:p>
            <a:pPr marL="0" indent="0">
              <a:lnSpc>
                <a:spcPct val="120000"/>
              </a:lnSpc>
              <a:buNone/>
            </a:pPr>
            <a:r>
              <a:rPr lang="en-US" i="1" dirty="0"/>
              <a:t>Information access research has a critical role to play in this pivotal moment in history. So, will we answer the call?</a:t>
            </a:r>
            <a:endParaRPr lang="en-CA" i="1" dirty="0"/>
          </a:p>
        </p:txBody>
      </p:sp>
      <p:grpSp>
        <p:nvGrpSpPr>
          <p:cNvPr id="19" name="Group 18">
            <a:extLst>
              <a:ext uri="{FF2B5EF4-FFF2-40B4-BE49-F238E27FC236}">
                <a16:creationId xmlns:a16="http://schemas.microsoft.com/office/drawing/2014/main" id="{D2DFB58E-C121-C5CE-FA0D-FC4F81167861}"/>
              </a:ext>
            </a:extLst>
          </p:cNvPr>
          <p:cNvGrpSpPr/>
          <p:nvPr/>
        </p:nvGrpSpPr>
        <p:grpSpPr>
          <a:xfrm>
            <a:off x="1946223" y="182560"/>
            <a:ext cx="8299554" cy="2744268"/>
            <a:chOff x="1946223" y="182560"/>
            <a:chExt cx="8299554" cy="2744268"/>
          </a:xfrm>
        </p:grpSpPr>
        <p:pic>
          <p:nvPicPr>
            <p:cNvPr id="18" name="Picture 17" descr="Woman pulling large balloon with rope">
              <a:extLst>
                <a:ext uri="{FF2B5EF4-FFF2-40B4-BE49-F238E27FC236}">
                  <a16:creationId xmlns:a16="http://schemas.microsoft.com/office/drawing/2014/main" id="{18DC9C48-2D1D-14C6-F063-8A5A4A0E4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75883" y="182560"/>
              <a:ext cx="4116400" cy="2744267"/>
            </a:xfrm>
            <a:prstGeom prst="rect">
              <a:avLst/>
            </a:prstGeom>
          </p:spPr>
        </p:pic>
        <p:pic>
          <p:nvPicPr>
            <p:cNvPr id="8" name="Picture 7" descr="Woman pulling large balloon with rope">
              <a:extLst>
                <a:ext uri="{FF2B5EF4-FFF2-40B4-BE49-F238E27FC236}">
                  <a16:creationId xmlns:a16="http://schemas.microsoft.com/office/drawing/2014/main" id="{1938AFB7-7989-FD6C-EC0B-1A08CD870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283" y="182561"/>
              <a:ext cx="4116400" cy="2744267"/>
            </a:xfrm>
            <a:prstGeom prst="rect">
              <a:avLst/>
            </a:prstGeom>
          </p:spPr>
        </p:pic>
        <p:sp>
          <p:nvSpPr>
            <p:cNvPr id="12" name="TextBox 11">
              <a:extLst>
                <a:ext uri="{FF2B5EF4-FFF2-40B4-BE49-F238E27FC236}">
                  <a16:creationId xmlns:a16="http://schemas.microsoft.com/office/drawing/2014/main" id="{87A90348-D95A-4B69-6209-FF0149AD0CCF}"/>
                </a:ext>
              </a:extLst>
            </p:cNvPr>
            <p:cNvSpPr txBox="1"/>
            <p:nvPr/>
          </p:nvSpPr>
          <p:spPr>
            <a:xfrm>
              <a:off x="1946223" y="945944"/>
              <a:ext cx="1680117" cy="646331"/>
            </a:xfrm>
            <a:prstGeom prst="rect">
              <a:avLst/>
            </a:prstGeom>
            <a:noFill/>
          </p:spPr>
          <p:txBody>
            <a:bodyPr wrap="square">
              <a:spAutoFit/>
            </a:bodyPr>
            <a:lstStyle/>
            <a:p>
              <a:pPr algn="ctr"/>
              <a:r>
                <a:rPr lang="en-CA" dirty="0">
                  <a:latin typeface="Aptos SemiBold" panose="020B0004020202020204" pitchFamily="34" charset="0"/>
                </a:rPr>
                <a:t>What society needs</a:t>
              </a:r>
            </a:p>
          </p:txBody>
        </p:sp>
        <p:sp>
          <p:nvSpPr>
            <p:cNvPr id="13" name="TextBox 12">
              <a:extLst>
                <a:ext uri="{FF2B5EF4-FFF2-40B4-BE49-F238E27FC236}">
                  <a16:creationId xmlns:a16="http://schemas.microsoft.com/office/drawing/2014/main" id="{DBC8ECCE-10BB-B6A4-6ADD-965D18F39454}"/>
                </a:ext>
              </a:extLst>
            </p:cNvPr>
            <p:cNvSpPr txBox="1"/>
            <p:nvPr/>
          </p:nvSpPr>
          <p:spPr>
            <a:xfrm>
              <a:off x="8565660" y="741363"/>
              <a:ext cx="1680117" cy="923330"/>
            </a:xfrm>
            <a:prstGeom prst="rect">
              <a:avLst/>
            </a:prstGeom>
            <a:noFill/>
          </p:spPr>
          <p:txBody>
            <a:bodyPr wrap="square">
              <a:spAutoFit/>
            </a:bodyPr>
            <a:lstStyle/>
            <a:p>
              <a:pPr algn="ctr"/>
              <a:r>
                <a:rPr lang="en-CA" dirty="0">
                  <a:latin typeface="Aptos SemiBold" panose="020B0004020202020204" pitchFamily="34" charset="0"/>
                </a:rPr>
                <a:t>What Big Tech &amp; Silicon Valley needs</a:t>
              </a:r>
            </a:p>
          </p:txBody>
        </p:sp>
        <p:sp>
          <p:nvSpPr>
            <p:cNvPr id="15" name="TextBox 14">
              <a:extLst>
                <a:ext uri="{FF2B5EF4-FFF2-40B4-BE49-F238E27FC236}">
                  <a16:creationId xmlns:a16="http://schemas.microsoft.com/office/drawing/2014/main" id="{3574B4F7-B92D-EE0A-A2FF-09115F8C1D7A}"/>
                </a:ext>
              </a:extLst>
            </p:cNvPr>
            <p:cNvSpPr txBox="1"/>
            <p:nvPr/>
          </p:nvSpPr>
          <p:spPr>
            <a:xfrm>
              <a:off x="4800600" y="572338"/>
              <a:ext cx="2590800" cy="1569660"/>
            </a:xfrm>
            <a:prstGeom prst="rect">
              <a:avLst/>
            </a:prstGeom>
            <a:noFill/>
          </p:spPr>
          <p:txBody>
            <a:bodyPr wrap="square">
              <a:spAutoFit/>
            </a:bodyPr>
            <a:lstStyle/>
            <a:p>
              <a:pPr algn="ctr"/>
              <a:r>
                <a:rPr lang="en-CA" sz="3200" dirty="0">
                  <a:latin typeface="Aptos SemiBold" panose="020B0004020202020204" pitchFamily="34" charset="0"/>
                </a:rPr>
                <a:t>What should IR research focus on?</a:t>
              </a:r>
            </a:p>
          </p:txBody>
        </p:sp>
      </p:grpSp>
      <p:grpSp>
        <p:nvGrpSpPr>
          <p:cNvPr id="22" name="Group 21">
            <a:extLst>
              <a:ext uri="{FF2B5EF4-FFF2-40B4-BE49-F238E27FC236}">
                <a16:creationId xmlns:a16="http://schemas.microsoft.com/office/drawing/2014/main" id="{C4AC5D0A-9CA3-908E-878F-D63508DD1B9C}"/>
              </a:ext>
            </a:extLst>
          </p:cNvPr>
          <p:cNvGrpSpPr/>
          <p:nvPr/>
        </p:nvGrpSpPr>
        <p:grpSpPr>
          <a:xfrm>
            <a:off x="6985191" y="3138477"/>
            <a:ext cx="4485487" cy="3450096"/>
            <a:chOff x="5180011" y="981635"/>
            <a:chExt cx="6172201" cy="4747464"/>
          </a:xfrm>
        </p:grpSpPr>
        <p:pic>
          <p:nvPicPr>
            <p:cNvPr id="20" name="Picture 19">
              <a:extLst>
                <a:ext uri="{FF2B5EF4-FFF2-40B4-BE49-F238E27FC236}">
                  <a16:creationId xmlns:a16="http://schemas.microsoft.com/office/drawing/2014/main" id="{014872D7-B957-2886-952F-C58AF1BA9307}"/>
                </a:ext>
              </a:extLst>
            </p:cNvPr>
            <p:cNvPicPr>
              <a:picLocks noChangeAspect="1"/>
            </p:cNvPicPr>
            <p:nvPr/>
          </p:nvPicPr>
          <p:blipFill>
            <a:blip r:embed="rId3"/>
            <a:srcRect l="12432" t="73720"/>
            <a:stretch>
              <a:fillRect/>
            </a:stretch>
          </p:blipFill>
          <p:spPr>
            <a:xfrm>
              <a:off x="5180011" y="4704569"/>
              <a:ext cx="6172201" cy="1024530"/>
            </a:xfrm>
            <a:prstGeom prst="rect">
              <a:avLst/>
            </a:prstGeom>
          </p:spPr>
        </p:pic>
        <p:pic>
          <p:nvPicPr>
            <p:cNvPr id="21" name="Picture 20">
              <a:extLst>
                <a:ext uri="{FF2B5EF4-FFF2-40B4-BE49-F238E27FC236}">
                  <a16:creationId xmlns:a16="http://schemas.microsoft.com/office/drawing/2014/main" id="{356C7B44-62D1-3578-C77B-31F9B1C5DE2F}"/>
                </a:ext>
              </a:extLst>
            </p:cNvPr>
            <p:cNvPicPr>
              <a:picLocks noChangeAspect="1"/>
            </p:cNvPicPr>
            <p:nvPr/>
          </p:nvPicPr>
          <p:blipFill>
            <a:blip r:embed="rId3"/>
            <a:srcRect l="16207" r="16690" b="26824"/>
            <a:stretch>
              <a:fillRect/>
            </a:stretch>
          </p:blipFill>
          <p:spPr>
            <a:xfrm>
              <a:off x="5180011" y="981635"/>
              <a:ext cx="6172201" cy="3722934"/>
            </a:xfrm>
            <a:prstGeom prst="rect">
              <a:avLst/>
            </a:prstGeom>
          </p:spPr>
        </p:pic>
      </p:grpSp>
      <p:sp>
        <p:nvSpPr>
          <p:cNvPr id="23" name="TextBox 22">
            <a:extLst>
              <a:ext uri="{FF2B5EF4-FFF2-40B4-BE49-F238E27FC236}">
                <a16:creationId xmlns:a16="http://schemas.microsoft.com/office/drawing/2014/main" id="{0B14D5B4-301C-6D8F-7B3D-2288C7EB3628}"/>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323761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BC58-CA99-8CB4-15BF-C31383B3107D}"/>
              </a:ext>
            </a:extLst>
          </p:cNvPr>
          <p:cNvSpPr>
            <a:spLocks noGrp="1"/>
          </p:cNvSpPr>
          <p:nvPr>
            <p:ph type="title"/>
          </p:nvPr>
        </p:nvSpPr>
        <p:spPr>
          <a:xfrm>
            <a:off x="838200" y="612635"/>
            <a:ext cx="5321295" cy="1325563"/>
          </a:xfrm>
        </p:spPr>
        <p:txBody>
          <a:bodyPr>
            <a:normAutofit fontScale="90000"/>
          </a:bodyPr>
          <a:lstStyle/>
          <a:p>
            <a:r>
              <a:rPr lang="en-CA" dirty="0"/>
              <a:t>Reclaiming Our Sociotechnical Futures</a:t>
            </a:r>
          </a:p>
        </p:txBody>
      </p:sp>
      <p:sp>
        <p:nvSpPr>
          <p:cNvPr id="3" name="Content Placeholder 2">
            <a:extLst>
              <a:ext uri="{FF2B5EF4-FFF2-40B4-BE49-F238E27FC236}">
                <a16:creationId xmlns:a16="http://schemas.microsoft.com/office/drawing/2014/main" id="{639F79C3-7FB7-38AD-ACBE-1F0400DE809C}"/>
              </a:ext>
            </a:extLst>
          </p:cNvPr>
          <p:cNvSpPr>
            <a:spLocks noGrp="1"/>
          </p:cNvSpPr>
          <p:nvPr>
            <p:ph sz="half" idx="1"/>
          </p:nvPr>
        </p:nvSpPr>
        <p:spPr>
          <a:xfrm>
            <a:off x="838199" y="2052510"/>
            <a:ext cx="8298925" cy="2102604"/>
          </a:xfrm>
        </p:spPr>
        <p:txBody>
          <a:bodyPr>
            <a:normAutofit/>
          </a:bodyPr>
          <a:lstStyle/>
          <a:p>
            <a:pPr marL="0" indent="0">
              <a:lnSpc>
                <a:spcPct val="100000"/>
              </a:lnSpc>
              <a:buNone/>
            </a:pPr>
            <a:r>
              <a:rPr lang="en-CA" sz="2400" dirty="0"/>
              <a:t>This is a call for the IR community to rise up and challenge the crisis of imagination plaguing the broader tech community</a:t>
            </a:r>
          </a:p>
          <a:p>
            <a:pPr marL="0" indent="0">
              <a:lnSpc>
                <a:spcPct val="100000"/>
              </a:lnSpc>
              <a:buNone/>
            </a:pPr>
            <a:r>
              <a:rPr lang="en-CA" sz="2400" dirty="0"/>
              <a:t>We must put forth bolder visions for our collective futures and radically reimagine information experiences that liberate us, not manipulate us</a:t>
            </a:r>
          </a:p>
          <a:p>
            <a:pPr marL="0" indent="0">
              <a:lnSpc>
                <a:spcPct val="100000"/>
              </a:lnSpc>
              <a:buNone/>
            </a:pPr>
            <a:endParaRPr lang="en-CA" sz="2400" dirty="0"/>
          </a:p>
        </p:txBody>
      </p:sp>
      <p:pic>
        <p:nvPicPr>
          <p:cNvPr id="5"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187AA42C-EB89-4F51-A85A-60F93C6EF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319"/>
          <a:stretch/>
        </p:blipFill>
        <p:spPr bwMode="auto">
          <a:xfrm>
            <a:off x="9603395" y="408319"/>
            <a:ext cx="1792959" cy="3665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76ABD0-2893-4F9E-F656-BF3430951D73}"/>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Search and Society: Reimagining Information Access for Radical Futures</a:t>
            </a:r>
            <a:r>
              <a:rPr lang="en-US" sz="1200" dirty="0"/>
              <a:t>. In IRRJ, 2025.</a:t>
            </a:r>
            <a:endParaRPr lang="en-CA" sz="1200" dirty="0"/>
          </a:p>
        </p:txBody>
      </p:sp>
      <p:grpSp>
        <p:nvGrpSpPr>
          <p:cNvPr id="23" name="Group 22">
            <a:extLst>
              <a:ext uri="{FF2B5EF4-FFF2-40B4-BE49-F238E27FC236}">
                <a16:creationId xmlns:a16="http://schemas.microsoft.com/office/drawing/2014/main" id="{C6800739-29B0-56E8-30B1-7B8FD5138BF5}"/>
              </a:ext>
            </a:extLst>
          </p:cNvPr>
          <p:cNvGrpSpPr/>
          <p:nvPr/>
        </p:nvGrpSpPr>
        <p:grpSpPr>
          <a:xfrm>
            <a:off x="297365" y="4385305"/>
            <a:ext cx="7113166" cy="1729217"/>
            <a:chOff x="923007" y="4570935"/>
            <a:chExt cx="7113166" cy="1729217"/>
          </a:xfrm>
        </p:grpSpPr>
        <p:pic>
          <p:nvPicPr>
            <p:cNvPr id="13" name="Picture 4" descr="May be an image of 1 person and table">
              <a:extLst>
                <a:ext uri="{FF2B5EF4-FFF2-40B4-BE49-F238E27FC236}">
                  <a16:creationId xmlns:a16="http://schemas.microsoft.com/office/drawing/2014/main" id="{5CF39C0C-5ED1-4D7B-601D-810FB237E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3" r="5525"/>
            <a:stretch/>
          </p:blipFill>
          <p:spPr bwMode="auto">
            <a:xfrm rot="21155189">
              <a:off x="923007" y="4833908"/>
              <a:ext cx="2341636" cy="1466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0FEBA9A-F951-4E65-AE2C-660D30B0AC0C}"/>
                </a:ext>
              </a:extLst>
            </p:cNvPr>
            <p:cNvGrpSpPr/>
            <p:nvPr/>
          </p:nvGrpSpPr>
          <p:grpSpPr>
            <a:xfrm>
              <a:off x="3493770" y="5023010"/>
              <a:ext cx="4542403" cy="1140201"/>
              <a:chOff x="909621" y="5309976"/>
              <a:chExt cx="5321295" cy="1335713"/>
            </a:xfrm>
          </p:grpSpPr>
          <p:pic>
            <p:nvPicPr>
              <p:cNvPr id="15" name="Picture 14">
                <a:extLst>
                  <a:ext uri="{FF2B5EF4-FFF2-40B4-BE49-F238E27FC236}">
                    <a16:creationId xmlns:a16="http://schemas.microsoft.com/office/drawing/2014/main" id="{02FF3143-BE0A-6346-4995-AF57EFE3B5AE}"/>
                  </a:ext>
                </a:extLst>
              </p:cNvPr>
              <p:cNvPicPr>
                <a:picLocks noChangeAspect="1"/>
              </p:cNvPicPr>
              <p:nvPr/>
            </p:nvPicPr>
            <p:blipFill>
              <a:blip r:embed="rId5"/>
              <a:stretch>
                <a:fillRect/>
              </a:stretch>
            </p:blipFill>
            <p:spPr>
              <a:xfrm>
                <a:off x="909621" y="5309976"/>
                <a:ext cx="4218122" cy="433451"/>
              </a:xfrm>
              <a:custGeom>
                <a:avLst/>
                <a:gdLst>
                  <a:gd name="connsiteX0" fmla="*/ 0 w 4218122"/>
                  <a:gd name="connsiteY0" fmla="*/ 0 h 433451"/>
                  <a:gd name="connsiteX1" fmla="*/ 485084 w 4218122"/>
                  <a:gd name="connsiteY1" fmla="*/ 0 h 433451"/>
                  <a:gd name="connsiteX2" fmla="*/ 970168 w 4218122"/>
                  <a:gd name="connsiteY2" fmla="*/ 0 h 433451"/>
                  <a:gd name="connsiteX3" fmla="*/ 1581796 w 4218122"/>
                  <a:gd name="connsiteY3" fmla="*/ 0 h 433451"/>
                  <a:gd name="connsiteX4" fmla="*/ 2066880 w 4218122"/>
                  <a:gd name="connsiteY4" fmla="*/ 0 h 433451"/>
                  <a:gd name="connsiteX5" fmla="*/ 2551964 w 4218122"/>
                  <a:gd name="connsiteY5" fmla="*/ 0 h 433451"/>
                  <a:gd name="connsiteX6" fmla="*/ 3037048 w 4218122"/>
                  <a:gd name="connsiteY6" fmla="*/ 0 h 433451"/>
                  <a:gd name="connsiteX7" fmla="*/ 3564313 w 4218122"/>
                  <a:gd name="connsiteY7" fmla="*/ 0 h 433451"/>
                  <a:gd name="connsiteX8" fmla="*/ 4218122 w 4218122"/>
                  <a:gd name="connsiteY8" fmla="*/ 0 h 433451"/>
                  <a:gd name="connsiteX9" fmla="*/ 4218122 w 4218122"/>
                  <a:gd name="connsiteY9" fmla="*/ 433451 h 433451"/>
                  <a:gd name="connsiteX10" fmla="*/ 3606494 w 4218122"/>
                  <a:gd name="connsiteY10" fmla="*/ 433451 h 433451"/>
                  <a:gd name="connsiteX11" fmla="*/ 3163592 w 4218122"/>
                  <a:gd name="connsiteY11" fmla="*/ 433451 h 433451"/>
                  <a:gd name="connsiteX12" fmla="*/ 2678507 w 4218122"/>
                  <a:gd name="connsiteY12" fmla="*/ 433451 h 433451"/>
                  <a:gd name="connsiteX13" fmla="*/ 2277786 w 4218122"/>
                  <a:gd name="connsiteY13" fmla="*/ 433451 h 433451"/>
                  <a:gd name="connsiteX14" fmla="*/ 1834883 w 4218122"/>
                  <a:gd name="connsiteY14" fmla="*/ 433451 h 433451"/>
                  <a:gd name="connsiteX15" fmla="*/ 1434161 w 4218122"/>
                  <a:gd name="connsiteY15" fmla="*/ 433451 h 433451"/>
                  <a:gd name="connsiteX16" fmla="*/ 949077 w 4218122"/>
                  <a:gd name="connsiteY16" fmla="*/ 433451 h 433451"/>
                  <a:gd name="connsiteX17" fmla="*/ 506175 w 4218122"/>
                  <a:gd name="connsiteY17" fmla="*/ 433451 h 433451"/>
                  <a:gd name="connsiteX18" fmla="*/ 0 w 4218122"/>
                  <a:gd name="connsiteY18" fmla="*/ 433451 h 433451"/>
                  <a:gd name="connsiteX19" fmla="*/ 0 w 4218122"/>
                  <a:gd name="connsiteY19" fmla="*/ 0 h 43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pic>
            <p:nvPicPr>
              <p:cNvPr id="16" name="Picture 15">
                <a:extLst>
                  <a:ext uri="{FF2B5EF4-FFF2-40B4-BE49-F238E27FC236}">
                    <a16:creationId xmlns:a16="http://schemas.microsoft.com/office/drawing/2014/main" id="{53714748-D4FE-709B-1DC9-B868806BAFA8}"/>
                  </a:ext>
                </a:extLst>
              </p:cNvPr>
              <p:cNvPicPr>
                <a:picLocks noChangeAspect="1"/>
              </p:cNvPicPr>
              <p:nvPr/>
            </p:nvPicPr>
            <p:blipFill>
              <a:blip r:embed="rId6"/>
              <a:stretch>
                <a:fillRect/>
              </a:stretch>
            </p:blipFill>
            <p:spPr>
              <a:xfrm>
                <a:off x="909621" y="6166708"/>
                <a:ext cx="4218122" cy="478981"/>
              </a:xfrm>
              <a:custGeom>
                <a:avLst/>
                <a:gdLst>
                  <a:gd name="connsiteX0" fmla="*/ 0 w 4218122"/>
                  <a:gd name="connsiteY0" fmla="*/ 0 h 478981"/>
                  <a:gd name="connsiteX1" fmla="*/ 485084 w 4218122"/>
                  <a:gd name="connsiteY1" fmla="*/ 0 h 478981"/>
                  <a:gd name="connsiteX2" fmla="*/ 970168 w 4218122"/>
                  <a:gd name="connsiteY2" fmla="*/ 0 h 478981"/>
                  <a:gd name="connsiteX3" fmla="*/ 1581796 w 4218122"/>
                  <a:gd name="connsiteY3" fmla="*/ 0 h 478981"/>
                  <a:gd name="connsiteX4" fmla="*/ 2066880 w 4218122"/>
                  <a:gd name="connsiteY4" fmla="*/ 0 h 478981"/>
                  <a:gd name="connsiteX5" fmla="*/ 2551964 w 4218122"/>
                  <a:gd name="connsiteY5" fmla="*/ 0 h 478981"/>
                  <a:gd name="connsiteX6" fmla="*/ 3037048 w 4218122"/>
                  <a:gd name="connsiteY6" fmla="*/ 0 h 478981"/>
                  <a:gd name="connsiteX7" fmla="*/ 3564313 w 4218122"/>
                  <a:gd name="connsiteY7" fmla="*/ 0 h 478981"/>
                  <a:gd name="connsiteX8" fmla="*/ 4218122 w 4218122"/>
                  <a:gd name="connsiteY8" fmla="*/ 0 h 478981"/>
                  <a:gd name="connsiteX9" fmla="*/ 4218122 w 4218122"/>
                  <a:gd name="connsiteY9" fmla="*/ 478981 h 478981"/>
                  <a:gd name="connsiteX10" fmla="*/ 3606494 w 4218122"/>
                  <a:gd name="connsiteY10" fmla="*/ 478981 h 478981"/>
                  <a:gd name="connsiteX11" fmla="*/ 3163592 w 4218122"/>
                  <a:gd name="connsiteY11" fmla="*/ 478981 h 478981"/>
                  <a:gd name="connsiteX12" fmla="*/ 2678507 w 4218122"/>
                  <a:gd name="connsiteY12" fmla="*/ 478981 h 478981"/>
                  <a:gd name="connsiteX13" fmla="*/ 2277786 w 4218122"/>
                  <a:gd name="connsiteY13" fmla="*/ 478981 h 478981"/>
                  <a:gd name="connsiteX14" fmla="*/ 1834883 w 4218122"/>
                  <a:gd name="connsiteY14" fmla="*/ 478981 h 478981"/>
                  <a:gd name="connsiteX15" fmla="*/ 1434161 w 4218122"/>
                  <a:gd name="connsiteY15" fmla="*/ 478981 h 478981"/>
                  <a:gd name="connsiteX16" fmla="*/ 949077 w 4218122"/>
                  <a:gd name="connsiteY16" fmla="*/ 478981 h 478981"/>
                  <a:gd name="connsiteX17" fmla="*/ 506175 w 4218122"/>
                  <a:gd name="connsiteY17" fmla="*/ 478981 h 478981"/>
                  <a:gd name="connsiteX18" fmla="*/ 0 w 4218122"/>
                  <a:gd name="connsiteY18" fmla="*/ 478981 h 478981"/>
                  <a:gd name="connsiteX19" fmla="*/ 0 w 4218122"/>
                  <a:gd name="connsiteY19" fmla="*/ 0 h 47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18122" h="47898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59139" y="153233"/>
                      <a:pt x="4173163" y="253237"/>
                      <a:pt x="4218122" y="478981"/>
                    </a:cubicBezTo>
                    <a:cubicBezTo>
                      <a:pt x="4017516" y="492210"/>
                      <a:pt x="3908673" y="471130"/>
                      <a:pt x="3606494" y="478981"/>
                    </a:cubicBezTo>
                    <a:cubicBezTo>
                      <a:pt x="3304315" y="486832"/>
                      <a:pt x="3326214" y="464249"/>
                      <a:pt x="3163592" y="478981"/>
                    </a:cubicBezTo>
                    <a:cubicBezTo>
                      <a:pt x="3000970" y="493713"/>
                      <a:pt x="2861641" y="470519"/>
                      <a:pt x="2678507" y="478981"/>
                    </a:cubicBezTo>
                    <a:cubicBezTo>
                      <a:pt x="2495374" y="487443"/>
                      <a:pt x="2429525" y="465462"/>
                      <a:pt x="2277786" y="478981"/>
                    </a:cubicBezTo>
                    <a:cubicBezTo>
                      <a:pt x="2126047" y="492500"/>
                      <a:pt x="1971316" y="471189"/>
                      <a:pt x="1834883" y="478981"/>
                    </a:cubicBezTo>
                    <a:cubicBezTo>
                      <a:pt x="1698450" y="486773"/>
                      <a:pt x="1571770" y="463840"/>
                      <a:pt x="1434161" y="478981"/>
                    </a:cubicBezTo>
                    <a:cubicBezTo>
                      <a:pt x="1296552" y="494122"/>
                      <a:pt x="1138895" y="425253"/>
                      <a:pt x="949077" y="478981"/>
                    </a:cubicBezTo>
                    <a:cubicBezTo>
                      <a:pt x="759259" y="532709"/>
                      <a:pt x="663859" y="433315"/>
                      <a:pt x="506175" y="478981"/>
                    </a:cubicBezTo>
                    <a:cubicBezTo>
                      <a:pt x="348491" y="524647"/>
                      <a:pt x="217472" y="471914"/>
                      <a:pt x="0" y="478981"/>
                    </a:cubicBezTo>
                    <a:cubicBezTo>
                      <a:pt x="-35763" y="359843"/>
                      <a:pt x="19387" y="198762"/>
                      <a:pt x="0" y="0"/>
                    </a:cubicBezTo>
                    <a:close/>
                  </a:path>
                  <a:path w="4218122" h="47898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73826" y="198277"/>
                      <a:pt x="4201455" y="360497"/>
                      <a:pt x="4218122" y="478981"/>
                    </a:cubicBezTo>
                    <a:cubicBezTo>
                      <a:pt x="4092503" y="522703"/>
                      <a:pt x="3931502" y="432996"/>
                      <a:pt x="3817400" y="478981"/>
                    </a:cubicBezTo>
                    <a:cubicBezTo>
                      <a:pt x="3703298" y="524966"/>
                      <a:pt x="3463879" y="434839"/>
                      <a:pt x="3247954" y="478981"/>
                    </a:cubicBezTo>
                    <a:cubicBezTo>
                      <a:pt x="3032029" y="523123"/>
                      <a:pt x="2987292" y="442325"/>
                      <a:pt x="2847232" y="478981"/>
                    </a:cubicBezTo>
                    <a:cubicBezTo>
                      <a:pt x="2707172" y="515637"/>
                      <a:pt x="2520941" y="442775"/>
                      <a:pt x="2235605" y="478981"/>
                    </a:cubicBezTo>
                    <a:cubicBezTo>
                      <a:pt x="1950269" y="515187"/>
                      <a:pt x="1904854" y="436240"/>
                      <a:pt x="1792702" y="478981"/>
                    </a:cubicBezTo>
                    <a:cubicBezTo>
                      <a:pt x="1680550" y="521722"/>
                      <a:pt x="1483653" y="443330"/>
                      <a:pt x="1391980" y="478981"/>
                    </a:cubicBezTo>
                    <a:cubicBezTo>
                      <a:pt x="1300307" y="514632"/>
                      <a:pt x="1064079" y="413504"/>
                      <a:pt x="822534" y="478981"/>
                    </a:cubicBezTo>
                    <a:cubicBezTo>
                      <a:pt x="580989" y="544458"/>
                      <a:pt x="342827" y="431846"/>
                      <a:pt x="0" y="478981"/>
                    </a:cubicBezTo>
                    <a:cubicBezTo>
                      <a:pt x="-49724" y="295956"/>
                      <a:pt x="55946" y="187434"/>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sp>
            <p:nvSpPr>
              <p:cNvPr id="17" name="TextBox 16">
                <a:extLst>
                  <a:ext uri="{FF2B5EF4-FFF2-40B4-BE49-F238E27FC236}">
                    <a16:creationId xmlns:a16="http://schemas.microsoft.com/office/drawing/2014/main" id="{D0A44A7D-BB41-B8E0-C472-FB5C44633F8B}"/>
                  </a:ext>
                </a:extLst>
              </p:cNvPr>
              <p:cNvSpPr txBox="1"/>
              <p:nvPr/>
            </p:nvSpPr>
            <p:spPr>
              <a:xfrm>
                <a:off x="5174345" y="5372812"/>
                <a:ext cx="1056571" cy="307777"/>
              </a:xfrm>
              <a:prstGeom prst="rect">
                <a:avLst/>
              </a:prstGeom>
              <a:noFill/>
            </p:spPr>
            <p:txBody>
              <a:bodyPr wrap="none" rtlCol="0">
                <a:spAutoFit/>
              </a:bodyPr>
              <a:lstStyle/>
              <a:p>
                <a:pPr algn="ctr"/>
                <a:r>
                  <a:rPr lang="en-CA" sz="1400" b="1" dirty="0"/>
                  <a:t>(SWIRL’18)</a:t>
                </a:r>
              </a:p>
            </p:txBody>
          </p:sp>
          <p:sp>
            <p:nvSpPr>
              <p:cNvPr id="18" name="TextBox 17">
                <a:extLst>
                  <a:ext uri="{FF2B5EF4-FFF2-40B4-BE49-F238E27FC236}">
                    <a16:creationId xmlns:a16="http://schemas.microsoft.com/office/drawing/2014/main" id="{20B26305-7E8A-812C-56A9-EEB3C5F1BA9D}"/>
                  </a:ext>
                </a:extLst>
              </p:cNvPr>
              <p:cNvSpPr txBox="1"/>
              <p:nvPr/>
            </p:nvSpPr>
            <p:spPr>
              <a:xfrm>
                <a:off x="5174345" y="6252309"/>
                <a:ext cx="1056571" cy="307777"/>
              </a:xfrm>
              <a:prstGeom prst="rect">
                <a:avLst/>
              </a:prstGeom>
              <a:noFill/>
            </p:spPr>
            <p:txBody>
              <a:bodyPr wrap="none" rtlCol="0">
                <a:spAutoFit/>
              </a:bodyPr>
              <a:lstStyle/>
              <a:p>
                <a:pPr algn="ctr"/>
                <a:r>
                  <a:rPr lang="en-CA" sz="1400" b="1" dirty="0"/>
                  <a:t>(SWIRL’25)</a:t>
                </a:r>
              </a:p>
            </p:txBody>
          </p:sp>
          <p:sp>
            <p:nvSpPr>
              <p:cNvPr id="19" name="Arrow: Down 18">
                <a:extLst>
                  <a:ext uri="{FF2B5EF4-FFF2-40B4-BE49-F238E27FC236}">
                    <a16:creationId xmlns:a16="http://schemas.microsoft.com/office/drawing/2014/main" id="{0CDFE95D-0C42-9570-4F59-725E1608DFBF}"/>
                  </a:ext>
                </a:extLst>
              </p:cNvPr>
              <p:cNvSpPr/>
              <p:nvPr/>
            </p:nvSpPr>
            <p:spPr>
              <a:xfrm>
                <a:off x="2962597" y="5841840"/>
                <a:ext cx="112169" cy="226455"/>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grpSp>
        <p:sp>
          <p:nvSpPr>
            <p:cNvPr id="20" name="TextBox 19">
              <a:extLst>
                <a:ext uri="{FF2B5EF4-FFF2-40B4-BE49-F238E27FC236}">
                  <a16:creationId xmlns:a16="http://schemas.microsoft.com/office/drawing/2014/main" id="{38305814-D25E-6226-D2ED-665089719AE0}"/>
                </a:ext>
              </a:extLst>
            </p:cNvPr>
            <p:cNvSpPr txBox="1"/>
            <p:nvPr/>
          </p:nvSpPr>
          <p:spPr>
            <a:xfrm>
              <a:off x="3703354" y="4570935"/>
              <a:ext cx="3181534" cy="369332"/>
            </a:xfrm>
            <a:prstGeom prst="rect">
              <a:avLst/>
            </a:prstGeom>
            <a:noFill/>
          </p:spPr>
          <p:txBody>
            <a:bodyPr wrap="square">
              <a:spAutoFit/>
            </a:bodyPr>
            <a:lstStyle/>
            <a:p>
              <a:pPr algn="ctr"/>
              <a:r>
                <a:rPr lang="en-US" b="1" dirty="0"/>
                <a:t>A message from SWIRL’25</a:t>
              </a:r>
              <a:endParaRPr lang="en-CA" b="1" dirty="0"/>
            </a:p>
          </p:txBody>
        </p:sp>
      </p:grpSp>
      <p:grpSp>
        <p:nvGrpSpPr>
          <p:cNvPr id="26" name="Group 25">
            <a:extLst>
              <a:ext uri="{FF2B5EF4-FFF2-40B4-BE49-F238E27FC236}">
                <a16:creationId xmlns:a16="http://schemas.microsoft.com/office/drawing/2014/main" id="{9A3888BB-B5E5-49FD-BC84-0CF11140599D}"/>
              </a:ext>
            </a:extLst>
          </p:cNvPr>
          <p:cNvGrpSpPr/>
          <p:nvPr/>
        </p:nvGrpSpPr>
        <p:grpSpPr>
          <a:xfrm>
            <a:off x="7467265" y="4431471"/>
            <a:ext cx="4786437" cy="1546110"/>
            <a:chOff x="7467265" y="4617101"/>
            <a:chExt cx="4786437" cy="1546110"/>
          </a:xfrm>
        </p:grpSpPr>
        <p:pic>
          <p:nvPicPr>
            <p:cNvPr id="22" name="Picture 21">
              <a:extLst>
                <a:ext uri="{FF2B5EF4-FFF2-40B4-BE49-F238E27FC236}">
                  <a16:creationId xmlns:a16="http://schemas.microsoft.com/office/drawing/2014/main" id="{51F88F18-2068-EB61-485A-EF0EA376DBAC}"/>
                </a:ext>
              </a:extLst>
            </p:cNvPr>
            <p:cNvPicPr>
              <a:picLocks noChangeAspect="1"/>
            </p:cNvPicPr>
            <p:nvPr/>
          </p:nvPicPr>
          <p:blipFill>
            <a:blip r:embed="rId7"/>
            <a:stretch>
              <a:fillRect/>
            </a:stretch>
          </p:blipFill>
          <p:spPr>
            <a:xfrm>
              <a:off x="7910704" y="4973154"/>
              <a:ext cx="3899561" cy="1190057"/>
            </a:xfrm>
            <a:prstGeom prst="roundRect">
              <a:avLst>
                <a:gd name="adj" fmla="val 8594"/>
              </a:avLst>
            </a:prstGeom>
            <a:solidFill>
              <a:srgbClr val="FFFFFF">
                <a:shade val="85000"/>
              </a:srgbClr>
            </a:solidFill>
            <a:ln>
              <a:solidFill>
                <a:schemeClr val="tx1">
                  <a:lumMod val="65000"/>
                  <a:lumOff val="35000"/>
                </a:schemeClr>
              </a:solidFill>
            </a:ln>
            <a:effectLst>
              <a:reflection blurRad="12700" stA="38000" endPos="28000" dist="5000" dir="5400000" sy="-100000" algn="bl" rotWithShape="0"/>
            </a:effectLst>
          </p:spPr>
        </p:pic>
        <p:sp>
          <p:nvSpPr>
            <p:cNvPr id="25" name="TextBox 24">
              <a:extLst>
                <a:ext uri="{FF2B5EF4-FFF2-40B4-BE49-F238E27FC236}">
                  <a16:creationId xmlns:a16="http://schemas.microsoft.com/office/drawing/2014/main" id="{82BE1AF9-CFDC-440A-E220-C0BFC162D2D6}"/>
                </a:ext>
              </a:extLst>
            </p:cNvPr>
            <p:cNvSpPr txBox="1"/>
            <p:nvPr/>
          </p:nvSpPr>
          <p:spPr>
            <a:xfrm>
              <a:off x="7467265" y="4617101"/>
              <a:ext cx="4786437" cy="276999"/>
            </a:xfrm>
            <a:prstGeom prst="rect">
              <a:avLst/>
            </a:prstGeom>
            <a:noFill/>
          </p:spPr>
          <p:txBody>
            <a:bodyPr wrap="square">
              <a:spAutoFit/>
            </a:bodyPr>
            <a:lstStyle/>
            <a:p>
              <a:pPr algn="ctr"/>
              <a:r>
                <a:rPr lang="en-CA" sz="1200" dirty="0">
                  <a:hlinkClick r:id="rId8"/>
                </a:rPr>
                <a:t>https://bhaskar-mitra.github.io/posts/2025/09/01/what-is-ir-for-good/</a:t>
              </a:r>
              <a:endParaRPr lang="en-CA" sz="1200" dirty="0"/>
            </a:p>
          </p:txBody>
        </p:sp>
      </p:grpSp>
    </p:spTree>
    <p:extLst>
      <p:ext uri="{BB962C8B-B14F-4D97-AF65-F5344CB8AC3E}">
        <p14:creationId xmlns:p14="http://schemas.microsoft.com/office/powerpoint/2010/main" val="131757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rsula K. Le Guin Was a Creator of Worlds | The National Endowment for the  Humanities">
            <a:extLst>
              <a:ext uri="{FF2B5EF4-FFF2-40B4-BE49-F238E27FC236}">
                <a16:creationId xmlns:a16="http://schemas.microsoft.com/office/drawing/2014/main" id="{FD27E72C-FC52-ACB2-FA54-B5ECBE0C9A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51" b="530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4034BD07-2544-94E1-D1C8-4400D3D7537A}"/>
              </a:ext>
            </a:extLst>
          </p:cNvPr>
          <p:cNvSpPr txBox="1">
            <a:spLocks/>
          </p:cNvSpPr>
          <p:nvPr/>
        </p:nvSpPr>
        <p:spPr>
          <a:xfrm>
            <a:off x="474134" y="1569265"/>
            <a:ext cx="5621866" cy="3950915"/>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t>“</a:t>
            </a:r>
            <a:r>
              <a:rPr lang="en-US" sz="4000" i="1" dirty="0"/>
              <a:t>The exercise of imagination is dangerous to those who profit from the way things are because it has the power to show that the way things are is not permanent, not universal, not necessary.</a:t>
            </a:r>
            <a:r>
              <a:rPr lang="en-US" sz="4000" dirty="0"/>
              <a:t>”</a:t>
            </a:r>
          </a:p>
        </p:txBody>
      </p:sp>
      <p:sp>
        <p:nvSpPr>
          <p:cNvPr id="3" name="Text Placeholder 3">
            <a:extLst>
              <a:ext uri="{FF2B5EF4-FFF2-40B4-BE49-F238E27FC236}">
                <a16:creationId xmlns:a16="http://schemas.microsoft.com/office/drawing/2014/main" id="{DC320941-657F-324F-5E7B-BEFBDE4BAAF7}"/>
              </a:ext>
            </a:extLst>
          </p:cNvPr>
          <p:cNvSpPr txBox="1">
            <a:spLocks/>
          </p:cNvSpPr>
          <p:nvPr/>
        </p:nvSpPr>
        <p:spPr>
          <a:xfrm>
            <a:off x="474134" y="5656705"/>
            <a:ext cx="5621866"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dirty="0"/>
              <a:t>– Ursula K. Le </a:t>
            </a:r>
            <a:r>
              <a:rPr lang="en-US" dirty="0" err="1"/>
              <a:t>Guin</a:t>
            </a:r>
            <a:endParaRPr lang="en-US" dirty="0"/>
          </a:p>
        </p:txBody>
      </p:sp>
    </p:spTree>
    <p:extLst>
      <p:ext uri="{BB962C8B-B14F-4D97-AF65-F5344CB8AC3E}">
        <p14:creationId xmlns:p14="http://schemas.microsoft.com/office/powerpoint/2010/main" val="1016274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CDFC6-4082-573D-B3C4-AFF09F3D76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B530F-93E1-29A2-5A72-BD90A7B8BFC8}"/>
              </a:ext>
            </a:extLst>
          </p:cNvPr>
          <p:cNvSpPr>
            <a:spLocks noGrp="1"/>
          </p:cNvSpPr>
          <p:nvPr>
            <p:ph idx="1"/>
          </p:nvPr>
        </p:nvSpPr>
        <p:spPr>
          <a:xfrm>
            <a:off x="838200" y="2660245"/>
            <a:ext cx="10515600" cy="1924029"/>
          </a:xfrm>
        </p:spPr>
        <p:txBody>
          <a:bodyPr anchor="ctr">
            <a:normAutofit/>
          </a:bodyPr>
          <a:lstStyle/>
          <a:p>
            <a:pPr marL="0" indent="0">
              <a:lnSpc>
                <a:spcPct val="100000"/>
              </a:lnSpc>
              <a:buNone/>
            </a:pPr>
            <a:r>
              <a:rPr lang="en-CA" sz="4000" dirty="0"/>
              <a:t>What societal risks comes to your mind when you think about RAG for information access?</a:t>
            </a:r>
          </a:p>
        </p:txBody>
      </p:sp>
      <p:sp>
        <p:nvSpPr>
          <p:cNvPr id="2" name="Title 1">
            <a:extLst>
              <a:ext uri="{FF2B5EF4-FFF2-40B4-BE49-F238E27FC236}">
                <a16:creationId xmlns:a16="http://schemas.microsoft.com/office/drawing/2014/main" id="{A2886FB7-181C-C5E3-66D9-B960844A8C28}"/>
              </a:ext>
            </a:extLst>
          </p:cNvPr>
          <p:cNvSpPr>
            <a:spLocks noGrp="1"/>
          </p:cNvSpPr>
          <p:nvPr>
            <p:ph type="title"/>
          </p:nvPr>
        </p:nvSpPr>
        <p:spPr>
          <a:xfrm>
            <a:off x="838200" y="1780931"/>
            <a:ext cx="10515600" cy="1325563"/>
          </a:xfrm>
        </p:spPr>
        <p:txBody>
          <a:bodyPr>
            <a:normAutofit/>
          </a:bodyPr>
          <a:lstStyle/>
          <a:p>
            <a:r>
              <a:rPr lang="en-CA" sz="3200" b="1" dirty="0"/>
              <a:t>Question for the audience</a:t>
            </a:r>
          </a:p>
        </p:txBody>
      </p:sp>
    </p:spTree>
    <p:extLst>
      <p:ext uri="{BB962C8B-B14F-4D97-AF65-F5344CB8AC3E}">
        <p14:creationId xmlns:p14="http://schemas.microsoft.com/office/powerpoint/2010/main" val="144643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ED63-7225-2BD7-A267-645ECFD68E7D}"/>
            </a:ext>
          </a:extLst>
        </p:cNvPr>
        <p:cNvGrpSpPr/>
        <p:nvPr/>
      </p:nvGrpSpPr>
      <p:grpSpPr>
        <a:xfrm>
          <a:off x="0" y="0"/>
          <a:ext cx="0" cy="0"/>
          <a:chOff x="0" y="0"/>
          <a:chExt cx="0" cy="0"/>
        </a:xfrm>
      </p:grpSpPr>
      <p:pic>
        <p:nvPicPr>
          <p:cNvPr id="1026" name="Picture 2" descr="Book cover">
            <a:extLst>
              <a:ext uri="{FF2B5EF4-FFF2-40B4-BE49-F238E27FC236}">
                <a16:creationId xmlns:a16="http://schemas.microsoft.com/office/drawing/2014/main" id="{D33729E5-71C8-E4ED-88A2-B40F983FB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94" y="465827"/>
            <a:ext cx="3691586" cy="5736566"/>
          </a:xfrm>
          <a:prstGeom prst="rect">
            <a:avLst/>
          </a:prstGeom>
          <a:ln w="19050">
            <a:solidFill>
              <a:schemeClr val="tx1">
                <a:lumMod val="50000"/>
                <a:lumOff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9AFD54-CC02-25D4-837C-C700E2F50B10}"/>
              </a:ext>
            </a:extLst>
          </p:cNvPr>
          <p:cNvPicPr>
            <a:picLocks noChangeAspect="1"/>
          </p:cNvPicPr>
          <p:nvPr/>
        </p:nvPicPr>
        <p:blipFill>
          <a:blip r:embed="rId4"/>
          <a:stretch>
            <a:fillRect/>
          </a:stretch>
        </p:blipFill>
        <p:spPr>
          <a:xfrm>
            <a:off x="5011947" y="1245865"/>
            <a:ext cx="6567943" cy="3987884"/>
          </a:xfrm>
          <a:custGeom>
            <a:avLst/>
            <a:gdLst>
              <a:gd name="connsiteX0" fmla="*/ 0 w 6567943"/>
              <a:gd name="connsiteY0" fmla="*/ 0 h 3987884"/>
              <a:gd name="connsiteX1" fmla="*/ 597086 w 6567943"/>
              <a:gd name="connsiteY1" fmla="*/ 0 h 3987884"/>
              <a:gd name="connsiteX2" fmla="*/ 997133 w 6567943"/>
              <a:gd name="connsiteY2" fmla="*/ 0 h 3987884"/>
              <a:gd name="connsiteX3" fmla="*/ 1594219 w 6567943"/>
              <a:gd name="connsiteY3" fmla="*/ 0 h 3987884"/>
              <a:gd name="connsiteX4" fmla="*/ 2191305 w 6567943"/>
              <a:gd name="connsiteY4" fmla="*/ 0 h 3987884"/>
              <a:gd name="connsiteX5" fmla="*/ 2788390 w 6567943"/>
              <a:gd name="connsiteY5" fmla="*/ 0 h 3987884"/>
              <a:gd name="connsiteX6" fmla="*/ 3319797 w 6567943"/>
              <a:gd name="connsiteY6" fmla="*/ 0 h 3987884"/>
              <a:gd name="connsiteX7" fmla="*/ 4048241 w 6567943"/>
              <a:gd name="connsiteY7" fmla="*/ 0 h 3987884"/>
              <a:gd name="connsiteX8" fmla="*/ 4645327 w 6567943"/>
              <a:gd name="connsiteY8" fmla="*/ 0 h 3987884"/>
              <a:gd name="connsiteX9" fmla="*/ 5242413 w 6567943"/>
              <a:gd name="connsiteY9" fmla="*/ 0 h 3987884"/>
              <a:gd name="connsiteX10" fmla="*/ 5905178 w 6567943"/>
              <a:gd name="connsiteY10" fmla="*/ 0 h 3987884"/>
              <a:gd name="connsiteX11" fmla="*/ 6567943 w 6567943"/>
              <a:gd name="connsiteY11" fmla="*/ 0 h 3987884"/>
              <a:gd name="connsiteX12" fmla="*/ 6567943 w 6567943"/>
              <a:gd name="connsiteY12" fmla="*/ 569698 h 3987884"/>
              <a:gd name="connsiteX13" fmla="*/ 6567943 w 6567943"/>
              <a:gd name="connsiteY13" fmla="*/ 1219153 h 3987884"/>
              <a:gd name="connsiteX14" fmla="*/ 6567943 w 6567943"/>
              <a:gd name="connsiteY14" fmla="*/ 1828730 h 3987884"/>
              <a:gd name="connsiteX15" fmla="*/ 6567943 w 6567943"/>
              <a:gd name="connsiteY15" fmla="*/ 2398427 h 3987884"/>
              <a:gd name="connsiteX16" fmla="*/ 6567943 w 6567943"/>
              <a:gd name="connsiteY16" fmla="*/ 2888367 h 3987884"/>
              <a:gd name="connsiteX17" fmla="*/ 6567943 w 6567943"/>
              <a:gd name="connsiteY17" fmla="*/ 3338429 h 3987884"/>
              <a:gd name="connsiteX18" fmla="*/ 6567943 w 6567943"/>
              <a:gd name="connsiteY18" fmla="*/ 3987884 h 3987884"/>
              <a:gd name="connsiteX19" fmla="*/ 6036537 w 6567943"/>
              <a:gd name="connsiteY19" fmla="*/ 3987884 h 3987884"/>
              <a:gd name="connsiteX20" fmla="*/ 5439451 w 6567943"/>
              <a:gd name="connsiteY20" fmla="*/ 3987884 h 3987884"/>
              <a:gd name="connsiteX21" fmla="*/ 5039404 w 6567943"/>
              <a:gd name="connsiteY21" fmla="*/ 3987884 h 3987884"/>
              <a:gd name="connsiteX22" fmla="*/ 4507997 w 6567943"/>
              <a:gd name="connsiteY22" fmla="*/ 3987884 h 3987884"/>
              <a:gd name="connsiteX23" fmla="*/ 4107950 w 6567943"/>
              <a:gd name="connsiteY23" fmla="*/ 3987884 h 3987884"/>
              <a:gd name="connsiteX24" fmla="*/ 3379505 w 6567943"/>
              <a:gd name="connsiteY24" fmla="*/ 3987884 h 3987884"/>
              <a:gd name="connsiteX25" fmla="*/ 2913778 w 6567943"/>
              <a:gd name="connsiteY25" fmla="*/ 3987884 h 3987884"/>
              <a:gd name="connsiteX26" fmla="*/ 2382372 w 6567943"/>
              <a:gd name="connsiteY26" fmla="*/ 3987884 h 3987884"/>
              <a:gd name="connsiteX27" fmla="*/ 1850966 w 6567943"/>
              <a:gd name="connsiteY27" fmla="*/ 3987884 h 3987884"/>
              <a:gd name="connsiteX28" fmla="*/ 1188201 w 6567943"/>
              <a:gd name="connsiteY28" fmla="*/ 3987884 h 3987884"/>
              <a:gd name="connsiteX29" fmla="*/ 788153 w 6567943"/>
              <a:gd name="connsiteY29" fmla="*/ 3987884 h 3987884"/>
              <a:gd name="connsiteX30" fmla="*/ 0 w 6567943"/>
              <a:gd name="connsiteY30" fmla="*/ 3987884 h 3987884"/>
              <a:gd name="connsiteX31" fmla="*/ 0 w 6567943"/>
              <a:gd name="connsiteY31" fmla="*/ 3418186 h 3987884"/>
              <a:gd name="connsiteX32" fmla="*/ 0 w 6567943"/>
              <a:gd name="connsiteY32" fmla="*/ 2968125 h 3987884"/>
              <a:gd name="connsiteX33" fmla="*/ 0 w 6567943"/>
              <a:gd name="connsiteY33" fmla="*/ 2438306 h 3987884"/>
              <a:gd name="connsiteX34" fmla="*/ 0 w 6567943"/>
              <a:gd name="connsiteY34" fmla="*/ 1908487 h 3987884"/>
              <a:gd name="connsiteX35" fmla="*/ 0 w 6567943"/>
              <a:gd name="connsiteY35" fmla="*/ 1458426 h 3987884"/>
              <a:gd name="connsiteX36" fmla="*/ 0 w 6567943"/>
              <a:gd name="connsiteY36" fmla="*/ 808971 h 3987884"/>
              <a:gd name="connsiteX37" fmla="*/ 0 w 6567943"/>
              <a:gd name="connsiteY37" fmla="*/ 0 h 398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567943" h="3987884" fill="none" extrusionOk="0">
                <a:moveTo>
                  <a:pt x="0" y="0"/>
                </a:moveTo>
                <a:cubicBezTo>
                  <a:pt x="128396" y="-6797"/>
                  <a:pt x="448697" y="70927"/>
                  <a:pt x="597086" y="0"/>
                </a:cubicBezTo>
                <a:cubicBezTo>
                  <a:pt x="745475" y="-70927"/>
                  <a:pt x="808125" y="2113"/>
                  <a:pt x="997133" y="0"/>
                </a:cubicBezTo>
                <a:cubicBezTo>
                  <a:pt x="1186141" y="-2113"/>
                  <a:pt x="1332090" y="64081"/>
                  <a:pt x="1594219" y="0"/>
                </a:cubicBezTo>
                <a:cubicBezTo>
                  <a:pt x="1856348" y="-64081"/>
                  <a:pt x="2023343" y="50087"/>
                  <a:pt x="2191305" y="0"/>
                </a:cubicBezTo>
                <a:cubicBezTo>
                  <a:pt x="2359267" y="-50087"/>
                  <a:pt x="2519001" y="61944"/>
                  <a:pt x="2788390" y="0"/>
                </a:cubicBezTo>
                <a:cubicBezTo>
                  <a:pt x="3057779" y="-61944"/>
                  <a:pt x="3122098" y="3521"/>
                  <a:pt x="3319797" y="0"/>
                </a:cubicBezTo>
                <a:cubicBezTo>
                  <a:pt x="3517496" y="-3521"/>
                  <a:pt x="3859101" y="42647"/>
                  <a:pt x="4048241" y="0"/>
                </a:cubicBezTo>
                <a:cubicBezTo>
                  <a:pt x="4237381" y="-42647"/>
                  <a:pt x="4417048" y="70023"/>
                  <a:pt x="4645327" y="0"/>
                </a:cubicBezTo>
                <a:cubicBezTo>
                  <a:pt x="4873606" y="-70023"/>
                  <a:pt x="4966762" y="49152"/>
                  <a:pt x="5242413" y="0"/>
                </a:cubicBezTo>
                <a:cubicBezTo>
                  <a:pt x="5518064" y="-49152"/>
                  <a:pt x="5576829" y="15559"/>
                  <a:pt x="5905178" y="0"/>
                </a:cubicBezTo>
                <a:cubicBezTo>
                  <a:pt x="6233527" y="-15559"/>
                  <a:pt x="6255274" y="64465"/>
                  <a:pt x="6567943" y="0"/>
                </a:cubicBezTo>
                <a:cubicBezTo>
                  <a:pt x="6568173" y="135182"/>
                  <a:pt x="6564874" y="382871"/>
                  <a:pt x="6567943" y="569698"/>
                </a:cubicBezTo>
                <a:cubicBezTo>
                  <a:pt x="6571012" y="756525"/>
                  <a:pt x="6506937" y="975318"/>
                  <a:pt x="6567943" y="1219153"/>
                </a:cubicBezTo>
                <a:cubicBezTo>
                  <a:pt x="6628949" y="1462988"/>
                  <a:pt x="6496338" y="1670936"/>
                  <a:pt x="6567943" y="1828730"/>
                </a:cubicBezTo>
                <a:cubicBezTo>
                  <a:pt x="6639548" y="1986524"/>
                  <a:pt x="6521936" y="2159137"/>
                  <a:pt x="6567943" y="2398427"/>
                </a:cubicBezTo>
                <a:cubicBezTo>
                  <a:pt x="6613950" y="2637717"/>
                  <a:pt x="6522661" y="2661609"/>
                  <a:pt x="6567943" y="2888367"/>
                </a:cubicBezTo>
                <a:cubicBezTo>
                  <a:pt x="6613225" y="3115125"/>
                  <a:pt x="6533378" y="3243298"/>
                  <a:pt x="6567943" y="3338429"/>
                </a:cubicBezTo>
                <a:cubicBezTo>
                  <a:pt x="6602508" y="3433560"/>
                  <a:pt x="6535372" y="3817071"/>
                  <a:pt x="6567943" y="3987884"/>
                </a:cubicBezTo>
                <a:cubicBezTo>
                  <a:pt x="6437022" y="4048900"/>
                  <a:pt x="6205277" y="3927122"/>
                  <a:pt x="6036537" y="3987884"/>
                </a:cubicBezTo>
                <a:cubicBezTo>
                  <a:pt x="5867797" y="4048646"/>
                  <a:pt x="5719443" y="3947909"/>
                  <a:pt x="5439451" y="3987884"/>
                </a:cubicBezTo>
                <a:cubicBezTo>
                  <a:pt x="5159459" y="4027859"/>
                  <a:pt x="5199149" y="3983253"/>
                  <a:pt x="5039404" y="3987884"/>
                </a:cubicBezTo>
                <a:cubicBezTo>
                  <a:pt x="4879659" y="3992515"/>
                  <a:pt x="4661166" y="3939817"/>
                  <a:pt x="4507997" y="3987884"/>
                </a:cubicBezTo>
                <a:cubicBezTo>
                  <a:pt x="4354828" y="4035951"/>
                  <a:pt x="4274481" y="3970203"/>
                  <a:pt x="4107950" y="3987884"/>
                </a:cubicBezTo>
                <a:cubicBezTo>
                  <a:pt x="3941419" y="4005565"/>
                  <a:pt x="3727700" y="3966293"/>
                  <a:pt x="3379505" y="3987884"/>
                </a:cubicBezTo>
                <a:cubicBezTo>
                  <a:pt x="3031311" y="4009475"/>
                  <a:pt x="3008057" y="3939952"/>
                  <a:pt x="2913778" y="3987884"/>
                </a:cubicBezTo>
                <a:cubicBezTo>
                  <a:pt x="2819499" y="4035816"/>
                  <a:pt x="2568230" y="3936639"/>
                  <a:pt x="2382372" y="3987884"/>
                </a:cubicBezTo>
                <a:cubicBezTo>
                  <a:pt x="2196514" y="4039129"/>
                  <a:pt x="2053684" y="3978906"/>
                  <a:pt x="1850966" y="3987884"/>
                </a:cubicBezTo>
                <a:cubicBezTo>
                  <a:pt x="1648248" y="3996862"/>
                  <a:pt x="1331370" y="3945535"/>
                  <a:pt x="1188201" y="3987884"/>
                </a:cubicBezTo>
                <a:cubicBezTo>
                  <a:pt x="1045033" y="4030233"/>
                  <a:pt x="971036" y="3981631"/>
                  <a:pt x="788153" y="3987884"/>
                </a:cubicBezTo>
                <a:cubicBezTo>
                  <a:pt x="605270" y="3994137"/>
                  <a:pt x="271995" y="3976377"/>
                  <a:pt x="0" y="3987884"/>
                </a:cubicBezTo>
                <a:cubicBezTo>
                  <a:pt x="-3713" y="3873269"/>
                  <a:pt x="2111" y="3656663"/>
                  <a:pt x="0" y="3418186"/>
                </a:cubicBezTo>
                <a:cubicBezTo>
                  <a:pt x="-2111" y="3179709"/>
                  <a:pt x="43672" y="3108026"/>
                  <a:pt x="0" y="2968125"/>
                </a:cubicBezTo>
                <a:cubicBezTo>
                  <a:pt x="-43672" y="2828224"/>
                  <a:pt x="5057" y="2659220"/>
                  <a:pt x="0" y="2438306"/>
                </a:cubicBezTo>
                <a:cubicBezTo>
                  <a:pt x="-5057" y="2217392"/>
                  <a:pt x="19267" y="2165427"/>
                  <a:pt x="0" y="1908487"/>
                </a:cubicBezTo>
                <a:cubicBezTo>
                  <a:pt x="-19267" y="1651547"/>
                  <a:pt x="7347" y="1551286"/>
                  <a:pt x="0" y="1458426"/>
                </a:cubicBezTo>
                <a:cubicBezTo>
                  <a:pt x="-7347" y="1365566"/>
                  <a:pt x="77752" y="1084502"/>
                  <a:pt x="0" y="808971"/>
                </a:cubicBezTo>
                <a:cubicBezTo>
                  <a:pt x="-77752" y="533440"/>
                  <a:pt x="18951" y="235671"/>
                  <a:pt x="0" y="0"/>
                </a:cubicBezTo>
                <a:close/>
              </a:path>
              <a:path w="6567943" h="3987884" stroke="0" extrusionOk="0">
                <a:moveTo>
                  <a:pt x="0" y="0"/>
                </a:moveTo>
                <a:cubicBezTo>
                  <a:pt x="255293" y="-44022"/>
                  <a:pt x="391944" y="30196"/>
                  <a:pt x="597086" y="0"/>
                </a:cubicBezTo>
                <a:cubicBezTo>
                  <a:pt x="802228" y="-30196"/>
                  <a:pt x="1064857" y="16897"/>
                  <a:pt x="1259851" y="0"/>
                </a:cubicBezTo>
                <a:cubicBezTo>
                  <a:pt x="1454845" y="-16897"/>
                  <a:pt x="1578247" y="10317"/>
                  <a:pt x="1856937" y="0"/>
                </a:cubicBezTo>
                <a:cubicBezTo>
                  <a:pt x="2135627" y="-10317"/>
                  <a:pt x="2274190" y="9020"/>
                  <a:pt x="2519702" y="0"/>
                </a:cubicBezTo>
                <a:cubicBezTo>
                  <a:pt x="2765215" y="-9020"/>
                  <a:pt x="2843026" y="8648"/>
                  <a:pt x="2985429" y="0"/>
                </a:cubicBezTo>
                <a:cubicBezTo>
                  <a:pt x="3127832" y="-8648"/>
                  <a:pt x="3421272" y="72801"/>
                  <a:pt x="3648194" y="0"/>
                </a:cubicBezTo>
                <a:cubicBezTo>
                  <a:pt x="3875117" y="-72801"/>
                  <a:pt x="4122393" y="318"/>
                  <a:pt x="4245280" y="0"/>
                </a:cubicBezTo>
                <a:cubicBezTo>
                  <a:pt x="4368167" y="-318"/>
                  <a:pt x="4652041" y="49556"/>
                  <a:pt x="4908045" y="0"/>
                </a:cubicBezTo>
                <a:cubicBezTo>
                  <a:pt x="5164050" y="-49556"/>
                  <a:pt x="5356602" y="47476"/>
                  <a:pt x="5570810" y="0"/>
                </a:cubicBezTo>
                <a:cubicBezTo>
                  <a:pt x="5785019" y="-47476"/>
                  <a:pt x="5871213" y="3121"/>
                  <a:pt x="5970857" y="0"/>
                </a:cubicBezTo>
                <a:cubicBezTo>
                  <a:pt x="6070501" y="-3121"/>
                  <a:pt x="6369390" y="24907"/>
                  <a:pt x="6567943" y="0"/>
                </a:cubicBezTo>
                <a:cubicBezTo>
                  <a:pt x="6614958" y="166605"/>
                  <a:pt x="6550903" y="328504"/>
                  <a:pt x="6567943" y="529819"/>
                </a:cubicBezTo>
                <a:cubicBezTo>
                  <a:pt x="6584983" y="731134"/>
                  <a:pt x="6544891" y="970802"/>
                  <a:pt x="6567943" y="1099517"/>
                </a:cubicBezTo>
                <a:cubicBezTo>
                  <a:pt x="6590995" y="1228232"/>
                  <a:pt x="6492854" y="1580987"/>
                  <a:pt x="6567943" y="1748972"/>
                </a:cubicBezTo>
                <a:cubicBezTo>
                  <a:pt x="6643032" y="1916958"/>
                  <a:pt x="6547641" y="2206395"/>
                  <a:pt x="6567943" y="2398427"/>
                </a:cubicBezTo>
                <a:cubicBezTo>
                  <a:pt x="6588245" y="2590459"/>
                  <a:pt x="6527984" y="2724545"/>
                  <a:pt x="6567943" y="2848489"/>
                </a:cubicBezTo>
                <a:cubicBezTo>
                  <a:pt x="6607902" y="2972433"/>
                  <a:pt x="6536064" y="3223561"/>
                  <a:pt x="6567943" y="3458065"/>
                </a:cubicBezTo>
                <a:cubicBezTo>
                  <a:pt x="6599822" y="3692569"/>
                  <a:pt x="6514349" y="3845470"/>
                  <a:pt x="6567943" y="3987884"/>
                </a:cubicBezTo>
                <a:cubicBezTo>
                  <a:pt x="6335403" y="4035544"/>
                  <a:pt x="6149096" y="3931062"/>
                  <a:pt x="5905178" y="3987884"/>
                </a:cubicBezTo>
                <a:cubicBezTo>
                  <a:pt x="5661261" y="4044706"/>
                  <a:pt x="5327487" y="3936640"/>
                  <a:pt x="5176733" y="3987884"/>
                </a:cubicBezTo>
                <a:cubicBezTo>
                  <a:pt x="5025980" y="4039128"/>
                  <a:pt x="4597985" y="3974116"/>
                  <a:pt x="4448289" y="3987884"/>
                </a:cubicBezTo>
                <a:cubicBezTo>
                  <a:pt x="4298593" y="4001652"/>
                  <a:pt x="4061633" y="3952071"/>
                  <a:pt x="3916882" y="3987884"/>
                </a:cubicBezTo>
                <a:cubicBezTo>
                  <a:pt x="3772131" y="4023697"/>
                  <a:pt x="3644493" y="3939300"/>
                  <a:pt x="3451156" y="3987884"/>
                </a:cubicBezTo>
                <a:cubicBezTo>
                  <a:pt x="3257819" y="4036468"/>
                  <a:pt x="3154107" y="3965887"/>
                  <a:pt x="3051108" y="3987884"/>
                </a:cubicBezTo>
                <a:cubicBezTo>
                  <a:pt x="2948109" y="4009881"/>
                  <a:pt x="2609691" y="3959514"/>
                  <a:pt x="2388343" y="3987884"/>
                </a:cubicBezTo>
                <a:cubicBezTo>
                  <a:pt x="2166995" y="4016254"/>
                  <a:pt x="2117876" y="3975098"/>
                  <a:pt x="1988295" y="3987884"/>
                </a:cubicBezTo>
                <a:cubicBezTo>
                  <a:pt x="1858714" y="4000670"/>
                  <a:pt x="1652504" y="3950779"/>
                  <a:pt x="1522569" y="3987884"/>
                </a:cubicBezTo>
                <a:cubicBezTo>
                  <a:pt x="1392634" y="4024989"/>
                  <a:pt x="1277393" y="3965244"/>
                  <a:pt x="1122521" y="3987884"/>
                </a:cubicBezTo>
                <a:cubicBezTo>
                  <a:pt x="967649" y="4010524"/>
                  <a:pt x="480429" y="3895869"/>
                  <a:pt x="0" y="3987884"/>
                </a:cubicBezTo>
                <a:cubicBezTo>
                  <a:pt x="-28076" y="3837366"/>
                  <a:pt x="13868" y="3693023"/>
                  <a:pt x="0" y="3497944"/>
                </a:cubicBezTo>
                <a:cubicBezTo>
                  <a:pt x="-13868" y="3302865"/>
                  <a:pt x="1530" y="3219536"/>
                  <a:pt x="0" y="3047883"/>
                </a:cubicBezTo>
                <a:cubicBezTo>
                  <a:pt x="-1530" y="2876230"/>
                  <a:pt x="16769" y="2572969"/>
                  <a:pt x="0" y="2398427"/>
                </a:cubicBezTo>
                <a:cubicBezTo>
                  <a:pt x="-16769" y="2223885"/>
                  <a:pt x="6963" y="2146332"/>
                  <a:pt x="0" y="1908487"/>
                </a:cubicBezTo>
                <a:cubicBezTo>
                  <a:pt x="-6963" y="1670642"/>
                  <a:pt x="46023" y="1578459"/>
                  <a:pt x="0" y="1298911"/>
                </a:cubicBezTo>
                <a:cubicBezTo>
                  <a:pt x="-46023" y="1019363"/>
                  <a:pt x="48485" y="1051182"/>
                  <a:pt x="0" y="808971"/>
                </a:cubicBezTo>
                <a:cubicBezTo>
                  <a:pt x="-48485" y="566760"/>
                  <a:pt x="39891" y="221776"/>
                  <a:pt x="0" y="0"/>
                </a:cubicBezTo>
                <a:close/>
              </a:path>
            </a:pathLst>
          </a:custGeom>
          <a:ln>
            <a:solidFill>
              <a:schemeClr val="tx1"/>
            </a:solidFill>
            <a:extLst>
              <a:ext uri="{C807C97D-BFC1-408E-A445-0C87EB9F89A2}">
                <ask:lineSketchStyleProps xmlns:ask="http://schemas.microsoft.com/office/drawing/2018/sketchyshapes" sd="411319610">
                  <a:prstGeom prst="rect">
                    <a:avLst/>
                  </a:prstGeom>
                  <ask:type>
                    <ask:lineSketchScribble/>
                  </ask:type>
                </ask:lineSketchStyleProps>
              </a:ext>
            </a:extLst>
          </a:ln>
        </p:spPr>
      </p:pic>
      <p:sp>
        <p:nvSpPr>
          <p:cNvPr id="4" name="TextBox 3">
            <a:extLst>
              <a:ext uri="{FF2B5EF4-FFF2-40B4-BE49-F238E27FC236}">
                <a16:creationId xmlns:a16="http://schemas.microsoft.com/office/drawing/2014/main" id="{10ED1C65-6AA9-1992-4B39-2626FAB95237}"/>
              </a:ext>
            </a:extLst>
          </p:cNvPr>
          <p:cNvSpPr txBox="1"/>
          <p:nvPr/>
        </p:nvSpPr>
        <p:spPr>
          <a:xfrm>
            <a:off x="499194" y="188828"/>
            <a:ext cx="3691586" cy="276999"/>
          </a:xfrm>
          <a:prstGeom prst="rect">
            <a:avLst/>
          </a:prstGeom>
          <a:noFill/>
        </p:spPr>
        <p:txBody>
          <a:bodyPr wrap="square">
            <a:spAutoFit/>
          </a:bodyPr>
          <a:lstStyle/>
          <a:p>
            <a:pPr algn="ctr"/>
            <a:r>
              <a:rPr lang="en-CA" sz="1200" dirty="0">
                <a:hlinkClick r:id="rId5"/>
              </a:rPr>
              <a:t>https://link.springer.com/book/9783031731464</a:t>
            </a:r>
            <a:endParaRPr lang="en-CA" sz="1200" dirty="0"/>
          </a:p>
        </p:txBody>
      </p:sp>
      <p:sp>
        <p:nvSpPr>
          <p:cNvPr id="8" name="TextBox 7">
            <a:extLst>
              <a:ext uri="{FF2B5EF4-FFF2-40B4-BE49-F238E27FC236}">
                <a16:creationId xmlns:a16="http://schemas.microsoft.com/office/drawing/2014/main" id="{E4142E8E-E1DD-B228-E4E2-8AA10DA9573F}"/>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6"/>
              </a:rPr>
              <a:t>Sociotechnical implications of generative artificial intelligence for information access</a:t>
            </a:r>
            <a:r>
              <a:rPr lang="en-US" sz="1200" dirty="0"/>
              <a:t>. Book chapter, Springer Nature, 2025.</a:t>
            </a:r>
            <a:endParaRPr lang="en-CA" sz="1200" dirty="0"/>
          </a:p>
        </p:txBody>
      </p:sp>
    </p:spTree>
    <p:extLst>
      <p:ext uri="{BB962C8B-B14F-4D97-AF65-F5344CB8AC3E}">
        <p14:creationId xmlns:p14="http://schemas.microsoft.com/office/powerpoint/2010/main" val="1725926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512D1-1A56-594A-03F6-35A715717A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1A65FF-320E-D980-0789-58BF227D78D0}"/>
              </a:ext>
            </a:extLst>
          </p:cNvPr>
          <p:cNvSpPr>
            <a:spLocks noGrp="1"/>
          </p:cNvSpPr>
          <p:nvPr>
            <p:ph type="title"/>
          </p:nvPr>
        </p:nvSpPr>
        <p:spPr/>
        <p:txBody>
          <a:bodyPr>
            <a:normAutofit/>
          </a:bodyPr>
          <a:lstStyle/>
          <a:p>
            <a:r>
              <a:rPr lang="en-CA" sz="4000" strike="sngStrike" dirty="0"/>
              <a:t>Hallucinations</a:t>
            </a:r>
            <a:r>
              <a:rPr lang="en-CA" sz="4000" dirty="0"/>
              <a:t> </a:t>
            </a:r>
            <a:r>
              <a:rPr lang="en-US" sz="4000" dirty="0"/>
              <a:t>The “Game of Telephone” Effect</a:t>
            </a:r>
            <a:endParaRPr lang="en-CA" sz="4000" dirty="0"/>
          </a:p>
        </p:txBody>
      </p:sp>
      <p:sp>
        <p:nvSpPr>
          <p:cNvPr id="6" name="Content Placeholder 5">
            <a:extLst>
              <a:ext uri="{FF2B5EF4-FFF2-40B4-BE49-F238E27FC236}">
                <a16:creationId xmlns:a16="http://schemas.microsoft.com/office/drawing/2014/main" id="{FA5197BC-9467-315C-DB93-20F17B479270}"/>
              </a:ext>
            </a:extLst>
          </p:cNvPr>
          <p:cNvSpPr>
            <a:spLocks noGrp="1"/>
          </p:cNvSpPr>
          <p:nvPr>
            <p:ph sz="half" idx="2"/>
          </p:nvPr>
        </p:nvSpPr>
        <p:spPr>
          <a:xfrm>
            <a:off x="839788" y="3202124"/>
            <a:ext cx="4221162" cy="2408029"/>
          </a:xfrm>
        </p:spPr>
        <p:txBody>
          <a:bodyPr>
            <a:noAutofit/>
          </a:bodyPr>
          <a:lstStyle/>
          <a:p>
            <a:pPr marL="0" indent="0">
              <a:lnSpc>
                <a:spcPct val="100000"/>
              </a:lnSpc>
              <a:buNone/>
            </a:pPr>
            <a:r>
              <a:rPr lang="en-CA" sz="1800" i="1" dirty="0">
                <a:latin typeface="Aptos SemiBold" panose="020B0004020202020204" pitchFamily="34" charset="0"/>
              </a:rPr>
              <a:t>Why misleading?</a:t>
            </a:r>
            <a:r>
              <a:rPr lang="en-CA" sz="1800" dirty="0"/>
              <a:t>  </a:t>
            </a:r>
            <a:r>
              <a:rPr lang="en-US" sz="1800" dirty="0"/>
              <a:t>It describes the problem as a gap between reality and anthropomorphized expectations of what we want the LLM to do; whereas the real gap is between what the model is trained to do ("estimate likelihoods of token sequences") and our expectations ("generate factual outputs")</a:t>
            </a:r>
            <a:endParaRPr lang="en-CA" sz="1800" dirty="0"/>
          </a:p>
        </p:txBody>
      </p:sp>
      <p:sp>
        <p:nvSpPr>
          <p:cNvPr id="8" name="Content Placeholder 7">
            <a:extLst>
              <a:ext uri="{FF2B5EF4-FFF2-40B4-BE49-F238E27FC236}">
                <a16:creationId xmlns:a16="http://schemas.microsoft.com/office/drawing/2014/main" id="{31AA2701-6086-2F4A-6413-242A78978C5F}"/>
              </a:ext>
            </a:extLst>
          </p:cNvPr>
          <p:cNvSpPr>
            <a:spLocks noGrp="1"/>
          </p:cNvSpPr>
          <p:nvPr>
            <p:ph sz="quarter" idx="4"/>
          </p:nvPr>
        </p:nvSpPr>
        <p:spPr>
          <a:xfrm>
            <a:off x="5251450" y="3202124"/>
            <a:ext cx="6103938" cy="3508059"/>
          </a:xfrm>
        </p:spPr>
        <p:txBody>
          <a:bodyPr vert="horz" lIns="91440" tIns="45720" rIns="91440" bIns="45720" rtlCol="0">
            <a:noAutofit/>
          </a:bodyPr>
          <a:lstStyle/>
          <a:p>
            <a:pPr marL="0" indent="0">
              <a:lnSpc>
                <a:spcPct val="100000"/>
              </a:lnSpc>
              <a:buNone/>
            </a:pPr>
            <a:r>
              <a:rPr lang="en-CA" sz="1800" i="1" dirty="0">
                <a:latin typeface="Aptos SemiBold" panose="020B0004020202020204" pitchFamily="34" charset="0"/>
              </a:rPr>
              <a:t>The deeper problem.</a:t>
            </a:r>
            <a:r>
              <a:rPr lang="en-CA" sz="1800" dirty="0"/>
              <a:t>  I</a:t>
            </a:r>
            <a:r>
              <a:rPr lang="en-US" sz="1800" dirty="0"/>
              <a:t>nserting an LLM between searcher and retrieved web results shifts the responsibility of inspecting the information in the documents and assessing their relevance, trustworthiness, and surrounding context from the searcher to the LLM</a:t>
            </a:r>
          </a:p>
          <a:p>
            <a:pPr marL="0" indent="0">
              <a:lnSpc>
                <a:spcPct val="100000"/>
              </a:lnSpc>
              <a:buNone/>
            </a:pPr>
            <a:r>
              <a:rPr lang="en-US" sz="1800" dirty="0"/>
              <a:t>It </a:t>
            </a:r>
            <a:r>
              <a:rPr lang="en-CA" sz="1800" dirty="0"/>
              <a:t>disincentivizing the searcher to develop </a:t>
            </a:r>
            <a:r>
              <a:rPr lang="en-US" sz="1800" dirty="0"/>
              <a:t>critical cognitive skills necessary to distinguish between trustworthy and untrustworthy information</a:t>
            </a:r>
          </a:p>
          <a:p>
            <a:pPr marL="0" indent="0">
              <a:lnSpc>
                <a:spcPct val="100000"/>
              </a:lnSpc>
              <a:buNone/>
            </a:pPr>
            <a:r>
              <a:rPr lang="en-US" sz="1800" dirty="0"/>
              <a:t>The concern isn’t just whether the LLM’s outputs are factually accurate but </a:t>
            </a:r>
            <a:r>
              <a:rPr lang="en-US" sz="1800" dirty="0">
                <a:highlight>
                  <a:srgbClr val="FFFF00"/>
                </a:highlight>
              </a:rPr>
              <a:t>whose perspectives does it represent and who gets to decide that?</a:t>
            </a:r>
            <a:endParaRPr lang="en-CA" sz="1800" dirty="0">
              <a:highlight>
                <a:srgbClr val="FFFF00"/>
              </a:highlight>
            </a:endParaRPr>
          </a:p>
        </p:txBody>
      </p:sp>
      <p:sp>
        <p:nvSpPr>
          <p:cNvPr id="19" name="Content Placeholder 2">
            <a:extLst>
              <a:ext uri="{FF2B5EF4-FFF2-40B4-BE49-F238E27FC236}">
                <a16:creationId xmlns:a16="http://schemas.microsoft.com/office/drawing/2014/main" id="{49D07229-D34F-3808-88B0-B43916CA2643}"/>
              </a:ext>
            </a:extLst>
          </p:cNvPr>
          <p:cNvSpPr txBox="1">
            <a:spLocks/>
          </p:cNvSpPr>
          <p:nvPr/>
        </p:nvSpPr>
        <p:spPr>
          <a:xfrm>
            <a:off x="838200" y="1515572"/>
            <a:ext cx="10515600" cy="153987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b="0" dirty="0"/>
              <a:t>Misleading information presented as facts in LLM outputs are commonly attributed to model “hallucination”</a:t>
            </a:r>
          </a:p>
          <a:p>
            <a:pPr algn="ctr">
              <a:lnSpc>
                <a:spcPct val="100000"/>
              </a:lnSpc>
              <a:spcBef>
                <a:spcPts val="1800"/>
              </a:spcBef>
            </a:pPr>
            <a:r>
              <a:rPr lang="en-US" dirty="0"/>
              <a:t>This framing is misleading and hides a deeper problem</a:t>
            </a:r>
          </a:p>
        </p:txBody>
      </p:sp>
      <p:grpSp>
        <p:nvGrpSpPr>
          <p:cNvPr id="7" name="Group 6">
            <a:extLst>
              <a:ext uri="{FF2B5EF4-FFF2-40B4-BE49-F238E27FC236}">
                <a16:creationId xmlns:a16="http://schemas.microsoft.com/office/drawing/2014/main" id="{1F56F5FD-54EE-347A-361C-B931CBD5373D}"/>
              </a:ext>
            </a:extLst>
          </p:cNvPr>
          <p:cNvGrpSpPr/>
          <p:nvPr/>
        </p:nvGrpSpPr>
        <p:grpSpPr>
          <a:xfrm>
            <a:off x="117209" y="5632965"/>
            <a:ext cx="5134241" cy="1077218"/>
            <a:chOff x="117209" y="5632965"/>
            <a:chExt cx="5134241" cy="1077218"/>
          </a:xfrm>
        </p:grpSpPr>
        <p:sp>
          <p:nvSpPr>
            <p:cNvPr id="2" name="TextBox 1">
              <a:extLst>
                <a:ext uri="{FF2B5EF4-FFF2-40B4-BE49-F238E27FC236}">
                  <a16:creationId xmlns:a16="http://schemas.microsoft.com/office/drawing/2014/main" id="{5317D4CE-E753-AAB1-52DF-0A3A21059B6B}"/>
                </a:ext>
              </a:extLst>
            </p:cNvPr>
            <p:cNvSpPr txBox="1"/>
            <p:nvPr/>
          </p:nvSpPr>
          <p:spPr>
            <a:xfrm>
              <a:off x="117209" y="5632965"/>
              <a:ext cx="4943741" cy="1077218"/>
            </a:xfrm>
            <a:prstGeom prst="rect">
              <a:avLst/>
            </a:prstGeom>
            <a:solidFill>
              <a:schemeClr val="bg1">
                <a:lumMod val="95000"/>
              </a:schemeClr>
            </a:solidFill>
          </p:spPr>
          <p:txBody>
            <a:bodyPr wrap="square" rtlCol="0">
              <a:spAutoFit/>
            </a:bodyPr>
            <a:lstStyle/>
            <a:p>
              <a:r>
                <a:rPr lang="en-CA" sz="1600" i="1" dirty="0"/>
                <a:t>These would be less concerning if searchers and platform owners shared the same goals, and the platforms had no incentives to manipulate searchers, but alas…</a:t>
              </a:r>
            </a:p>
          </p:txBody>
        </p:sp>
        <p:cxnSp>
          <p:nvCxnSpPr>
            <p:cNvPr id="5" name="Straight Arrow Connector 4">
              <a:extLst>
                <a:ext uri="{FF2B5EF4-FFF2-40B4-BE49-F238E27FC236}">
                  <a16:creationId xmlns:a16="http://schemas.microsoft.com/office/drawing/2014/main" id="{E896F0CA-64F3-443B-2AA7-009BD4633A83}"/>
                </a:ext>
              </a:extLst>
            </p:cNvPr>
            <p:cNvCxnSpPr/>
            <p:nvPr/>
          </p:nvCxnSpPr>
          <p:spPr>
            <a:xfrm>
              <a:off x="4888259" y="6057041"/>
              <a:ext cx="36319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4564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5CB1-42EB-E237-4F48-D81FE9B25A1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5962124-5E6F-5D55-D963-9C87E7C25B43}"/>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93DB9A76-83A6-E1FC-17E1-887A6FD45933}"/>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9A7DBA43-11E9-F782-51D2-EF01D4E90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FDDE7C53-F168-7CFC-BCBE-D9642E284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E4D612F-3287-92DA-FF07-558466F779D0}"/>
              </a:ext>
            </a:extLst>
          </p:cNvPr>
          <p:cNvPicPr>
            <a:picLocks noChangeAspect="1"/>
          </p:cNvPicPr>
          <p:nvPr/>
        </p:nvPicPr>
        <p:blipFill>
          <a:blip r:embed="rId4"/>
          <a:stretch>
            <a:fillRect/>
          </a:stretch>
        </p:blipFill>
        <p:spPr>
          <a:xfrm>
            <a:off x="596151" y="2791988"/>
            <a:ext cx="3033668" cy="1586573"/>
          </a:xfrm>
          <a:custGeom>
            <a:avLst/>
            <a:gdLst>
              <a:gd name="connsiteX0" fmla="*/ 0 w 3033668"/>
              <a:gd name="connsiteY0" fmla="*/ 0 h 1586573"/>
              <a:gd name="connsiteX1" fmla="*/ 535948 w 3033668"/>
              <a:gd name="connsiteY1" fmla="*/ 0 h 1586573"/>
              <a:gd name="connsiteX2" fmla="*/ 1102233 w 3033668"/>
              <a:gd name="connsiteY2" fmla="*/ 0 h 1586573"/>
              <a:gd name="connsiteX3" fmla="*/ 1668517 w 3033668"/>
              <a:gd name="connsiteY3" fmla="*/ 0 h 1586573"/>
              <a:gd name="connsiteX4" fmla="*/ 2113455 w 3033668"/>
              <a:gd name="connsiteY4" fmla="*/ 0 h 1586573"/>
              <a:gd name="connsiteX5" fmla="*/ 2528057 w 3033668"/>
              <a:gd name="connsiteY5" fmla="*/ 0 h 1586573"/>
              <a:gd name="connsiteX6" fmla="*/ 3033668 w 3033668"/>
              <a:gd name="connsiteY6" fmla="*/ 0 h 1586573"/>
              <a:gd name="connsiteX7" fmla="*/ 3033668 w 3033668"/>
              <a:gd name="connsiteY7" fmla="*/ 528858 h 1586573"/>
              <a:gd name="connsiteX8" fmla="*/ 3033668 w 3033668"/>
              <a:gd name="connsiteY8" fmla="*/ 1073581 h 1586573"/>
              <a:gd name="connsiteX9" fmla="*/ 3033668 w 3033668"/>
              <a:gd name="connsiteY9" fmla="*/ 1586573 h 1586573"/>
              <a:gd name="connsiteX10" fmla="*/ 2528057 w 3033668"/>
              <a:gd name="connsiteY10" fmla="*/ 1586573 h 1586573"/>
              <a:gd name="connsiteX11" fmla="*/ 1992109 w 3033668"/>
              <a:gd name="connsiteY11" fmla="*/ 1586573 h 1586573"/>
              <a:gd name="connsiteX12" fmla="*/ 1516834 w 3033668"/>
              <a:gd name="connsiteY12" fmla="*/ 1586573 h 1586573"/>
              <a:gd name="connsiteX13" fmla="*/ 1102233 w 3033668"/>
              <a:gd name="connsiteY13" fmla="*/ 1586573 h 1586573"/>
              <a:gd name="connsiteX14" fmla="*/ 535948 w 3033668"/>
              <a:gd name="connsiteY14" fmla="*/ 1586573 h 1586573"/>
              <a:gd name="connsiteX15" fmla="*/ 0 w 3033668"/>
              <a:gd name="connsiteY15" fmla="*/ 1586573 h 1586573"/>
              <a:gd name="connsiteX16" fmla="*/ 0 w 3033668"/>
              <a:gd name="connsiteY16" fmla="*/ 1105313 h 1586573"/>
              <a:gd name="connsiteX17" fmla="*/ 0 w 3033668"/>
              <a:gd name="connsiteY17" fmla="*/ 608186 h 1586573"/>
              <a:gd name="connsiteX18" fmla="*/ 0 w 3033668"/>
              <a:gd name="connsiteY18" fmla="*/ 0 h 158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D258AACD-062C-87EE-C21D-00B78BE21416}"/>
              </a:ext>
            </a:extLst>
          </p:cNvPr>
          <p:cNvPicPr>
            <a:picLocks noChangeAspect="1"/>
          </p:cNvPicPr>
          <p:nvPr/>
        </p:nvPicPr>
        <p:blipFill>
          <a:blip r:embed="rId5"/>
          <a:stretch>
            <a:fillRect/>
          </a:stretch>
        </p:blipFill>
        <p:spPr>
          <a:xfrm>
            <a:off x="596151" y="4635073"/>
            <a:ext cx="3147218" cy="1886568"/>
          </a:xfrm>
          <a:custGeom>
            <a:avLst/>
            <a:gdLst>
              <a:gd name="connsiteX0" fmla="*/ 0 w 3147218"/>
              <a:gd name="connsiteY0" fmla="*/ 0 h 1886568"/>
              <a:gd name="connsiteX1" fmla="*/ 461592 w 3147218"/>
              <a:gd name="connsiteY1" fmla="*/ 0 h 1886568"/>
              <a:gd name="connsiteX2" fmla="*/ 923184 w 3147218"/>
              <a:gd name="connsiteY2" fmla="*/ 0 h 1886568"/>
              <a:gd name="connsiteX3" fmla="*/ 1353304 w 3147218"/>
              <a:gd name="connsiteY3" fmla="*/ 0 h 1886568"/>
              <a:gd name="connsiteX4" fmla="*/ 1814896 w 3147218"/>
              <a:gd name="connsiteY4" fmla="*/ 0 h 1886568"/>
              <a:gd name="connsiteX5" fmla="*/ 2339432 w 3147218"/>
              <a:gd name="connsiteY5" fmla="*/ 0 h 1886568"/>
              <a:gd name="connsiteX6" fmla="*/ 3147218 w 3147218"/>
              <a:gd name="connsiteY6" fmla="*/ 0 h 1886568"/>
              <a:gd name="connsiteX7" fmla="*/ 3147218 w 3147218"/>
              <a:gd name="connsiteY7" fmla="*/ 471642 h 1886568"/>
              <a:gd name="connsiteX8" fmla="*/ 3147218 w 3147218"/>
              <a:gd name="connsiteY8" fmla="*/ 943284 h 1886568"/>
              <a:gd name="connsiteX9" fmla="*/ 3147218 w 3147218"/>
              <a:gd name="connsiteY9" fmla="*/ 1433792 h 1886568"/>
              <a:gd name="connsiteX10" fmla="*/ 3147218 w 3147218"/>
              <a:gd name="connsiteY10" fmla="*/ 1886568 h 1886568"/>
              <a:gd name="connsiteX11" fmla="*/ 2622682 w 3147218"/>
              <a:gd name="connsiteY11" fmla="*/ 1886568 h 1886568"/>
              <a:gd name="connsiteX12" fmla="*/ 2035201 w 3147218"/>
              <a:gd name="connsiteY12" fmla="*/ 1886568 h 1886568"/>
              <a:gd name="connsiteX13" fmla="*/ 1479192 w 3147218"/>
              <a:gd name="connsiteY13" fmla="*/ 1886568 h 1886568"/>
              <a:gd name="connsiteX14" fmla="*/ 1049073 w 3147218"/>
              <a:gd name="connsiteY14" fmla="*/ 1886568 h 1886568"/>
              <a:gd name="connsiteX15" fmla="*/ 556009 w 3147218"/>
              <a:gd name="connsiteY15" fmla="*/ 1886568 h 1886568"/>
              <a:gd name="connsiteX16" fmla="*/ 0 w 3147218"/>
              <a:gd name="connsiteY16" fmla="*/ 1886568 h 1886568"/>
              <a:gd name="connsiteX17" fmla="*/ 0 w 3147218"/>
              <a:gd name="connsiteY17" fmla="*/ 1433792 h 1886568"/>
              <a:gd name="connsiteX18" fmla="*/ 0 w 3147218"/>
              <a:gd name="connsiteY18" fmla="*/ 924418 h 1886568"/>
              <a:gd name="connsiteX19" fmla="*/ 0 w 3147218"/>
              <a:gd name="connsiteY19" fmla="*/ 452776 h 1886568"/>
              <a:gd name="connsiteX20" fmla="*/ 0 w 3147218"/>
              <a:gd name="connsiteY20" fmla="*/ 0 h 18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F77CBF2E-BFA8-7935-4318-F5876DB06085}"/>
              </a:ext>
            </a:extLst>
          </p:cNvPr>
          <p:cNvPicPr>
            <a:picLocks noChangeAspect="1"/>
          </p:cNvPicPr>
          <p:nvPr/>
        </p:nvPicPr>
        <p:blipFill>
          <a:blip r:embed="rId6"/>
          <a:stretch>
            <a:fillRect/>
          </a:stretch>
        </p:blipFill>
        <p:spPr>
          <a:xfrm>
            <a:off x="3887748" y="2791988"/>
            <a:ext cx="2284971" cy="3983391"/>
          </a:xfrm>
          <a:custGeom>
            <a:avLst/>
            <a:gdLst>
              <a:gd name="connsiteX0" fmla="*/ 0 w 2284971"/>
              <a:gd name="connsiteY0" fmla="*/ 0 h 3983391"/>
              <a:gd name="connsiteX1" fmla="*/ 571243 w 2284971"/>
              <a:gd name="connsiteY1" fmla="*/ 0 h 3983391"/>
              <a:gd name="connsiteX2" fmla="*/ 1096786 w 2284971"/>
              <a:gd name="connsiteY2" fmla="*/ 0 h 3983391"/>
              <a:gd name="connsiteX3" fmla="*/ 1668029 w 2284971"/>
              <a:gd name="connsiteY3" fmla="*/ 0 h 3983391"/>
              <a:gd name="connsiteX4" fmla="*/ 2284971 w 2284971"/>
              <a:gd name="connsiteY4" fmla="*/ 0 h 3983391"/>
              <a:gd name="connsiteX5" fmla="*/ 2284971 w 2284971"/>
              <a:gd name="connsiteY5" fmla="*/ 569056 h 3983391"/>
              <a:gd name="connsiteX6" fmla="*/ 2284971 w 2284971"/>
              <a:gd name="connsiteY6" fmla="*/ 1138112 h 3983391"/>
              <a:gd name="connsiteX7" fmla="*/ 2284971 w 2284971"/>
              <a:gd name="connsiteY7" fmla="*/ 1747001 h 3983391"/>
              <a:gd name="connsiteX8" fmla="*/ 2284971 w 2284971"/>
              <a:gd name="connsiteY8" fmla="*/ 2316057 h 3983391"/>
              <a:gd name="connsiteX9" fmla="*/ 2284971 w 2284971"/>
              <a:gd name="connsiteY9" fmla="*/ 2885113 h 3983391"/>
              <a:gd name="connsiteX10" fmla="*/ 2284971 w 2284971"/>
              <a:gd name="connsiteY10" fmla="*/ 3454169 h 3983391"/>
              <a:gd name="connsiteX11" fmla="*/ 2284971 w 2284971"/>
              <a:gd name="connsiteY11" fmla="*/ 3983391 h 3983391"/>
              <a:gd name="connsiteX12" fmla="*/ 1736578 w 2284971"/>
              <a:gd name="connsiteY12" fmla="*/ 3983391 h 3983391"/>
              <a:gd name="connsiteX13" fmla="*/ 1188185 w 2284971"/>
              <a:gd name="connsiteY13" fmla="*/ 3983391 h 3983391"/>
              <a:gd name="connsiteX14" fmla="*/ 594092 w 2284971"/>
              <a:gd name="connsiteY14" fmla="*/ 3983391 h 3983391"/>
              <a:gd name="connsiteX15" fmla="*/ 0 w 2284971"/>
              <a:gd name="connsiteY15" fmla="*/ 3983391 h 3983391"/>
              <a:gd name="connsiteX16" fmla="*/ 0 w 2284971"/>
              <a:gd name="connsiteY16" fmla="*/ 3374501 h 3983391"/>
              <a:gd name="connsiteX17" fmla="*/ 0 w 2284971"/>
              <a:gd name="connsiteY17" fmla="*/ 2805445 h 3983391"/>
              <a:gd name="connsiteX18" fmla="*/ 0 w 2284971"/>
              <a:gd name="connsiteY18" fmla="*/ 2156722 h 3983391"/>
              <a:gd name="connsiteX19" fmla="*/ 0 w 2284971"/>
              <a:gd name="connsiteY19" fmla="*/ 1547832 h 3983391"/>
              <a:gd name="connsiteX20" fmla="*/ 0 w 2284971"/>
              <a:gd name="connsiteY20" fmla="*/ 978776 h 3983391"/>
              <a:gd name="connsiteX21" fmla="*/ 0 w 2284971"/>
              <a:gd name="connsiteY21" fmla="*/ 489388 h 3983391"/>
              <a:gd name="connsiteX22" fmla="*/ 0 w 2284971"/>
              <a:gd name="connsiteY22" fmla="*/ 0 h 39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4971" h="398339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35790" y="187506"/>
                  <a:pt x="2237369" y="301727"/>
                  <a:pt x="2284971" y="569056"/>
                </a:cubicBezTo>
                <a:cubicBezTo>
                  <a:pt x="2332573" y="836385"/>
                  <a:pt x="2223647" y="986940"/>
                  <a:pt x="2284971" y="1138112"/>
                </a:cubicBezTo>
                <a:cubicBezTo>
                  <a:pt x="2346295" y="1289284"/>
                  <a:pt x="2218536" y="1539718"/>
                  <a:pt x="2284971" y="1747001"/>
                </a:cubicBezTo>
                <a:cubicBezTo>
                  <a:pt x="2351406" y="1954284"/>
                  <a:pt x="2225086" y="2129796"/>
                  <a:pt x="2284971" y="2316057"/>
                </a:cubicBezTo>
                <a:cubicBezTo>
                  <a:pt x="2344856" y="2502318"/>
                  <a:pt x="2261882" y="2632786"/>
                  <a:pt x="2284971" y="2885113"/>
                </a:cubicBezTo>
                <a:cubicBezTo>
                  <a:pt x="2308060" y="3137440"/>
                  <a:pt x="2240532" y="3338266"/>
                  <a:pt x="2284971" y="3454169"/>
                </a:cubicBezTo>
                <a:cubicBezTo>
                  <a:pt x="2329410" y="3570072"/>
                  <a:pt x="2271615" y="3818716"/>
                  <a:pt x="2284971" y="3983391"/>
                </a:cubicBezTo>
                <a:cubicBezTo>
                  <a:pt x="2154356" y="4010035"/>
                  <a:pt x="1892326" y="3979025"/>
                  <a:pt x="1736578" y="3983391"/>
                </a:cubicBezTo>
                <a:cubicBezTo>
                  <a:pt x="1580830" y="3987757"/>
                  <a:pt x="1332828" y="3974070"/>
                  <a:pt x="1188185" y="3983391"/>
                </a:cubicBezTo>
                <a:cubicBezTo>
                  <a:pt x="1043542" y="3992712"/>
                  <a:pt x="726885" y="3915105"/>
                  <a:pt x="594092" y="3983391"/>
                </a:cubicBezTo>
                <a:cubicBezTo>
                  <a:pt x="461299" y="4051677"/>
                  <a:pt x="184009" y="3914109"/>
                  <a:pt x="0" y="3983391"/>
                </a:cubicBezTo>
                <a:cubicBezTo>
                  <a:pt x="-27391" y="3687125"/>
                  <a:pt x="44112" y="3618941"/>
                  <a:pt x="0" y="3374501"/>
                </a:cubicBezTo>
                <a:cubicBezTo>
                  <a:pt x="-44112" y="3130061"/>
                  <a:pt x="66364" y="3065209"/>
                  <a:pt x="0" y="2805445"/>
                </a:cubicBezTo>
                <a:cubicBezTo>
                  <a:pt x="-66364" y="2545681"/>
                  <a:pt x="38716" y="2464794"/>
                  <a:pt x="0" y="2156722"/>
                </a:cubicBezTo>
                <a:cubicBezTo>
                  <a:pt x="-38716" y="1848650"/>
                  <a:pt x="24007" y="1779194"/>
                  <a:pt x="0" y="1547832"/>
                </a:cubicBezTo>
                <a:cubicBezTo>
                  <a:pt x="-24007" y="1316470"/>
                  <a:pt x="51962" y="1187746"/>
                  <a:pt x="0" y="978776"/>
                </a:cubicBezTo>
                <a:cubicBezTo>
                  <a:pt x="-51962" y="769806"/>
                  <a:pt x="16094" y="599866"/>
                  <a:pt x="0" y="489388"/>
                </a:cubicBezTo>
                <a:cubicBezTo>
                  <a:pt x="-16094" y="378910"/>
                  <a:pt x="9345" y="144936"/>
                  <a:pt x="0" y="0"/>
                </a:cubicBezTo>
                <a:close/>
              </a:path>
              <a:path w="2284971" h="398339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50751" y="278940"/>
                  <a:pt x="2241074" y="456936"/>
                  <a:pt x="2284971" y="608890"/>
                </a:cubicBezTo>
                <a:cubicBezTo>
                  <a:pt x="2328868" y="760844"/>
                  <a:pt x="2218125" y="995446"/>
                  <a:pt x="2284971" y="1177946"/>
                </a:cubicBezTo>
                <a:cubicBezTo>
                  <a:pt x="2351817" y="1360446"/>
                  <a:pt x="2223821" y="1598824"/>
                  <a:pt x="2284971" y="1826669"/>
                </a:cubicBezTo>
                <a:cubicBezTo>
                  <a:pt x="2346121" y="2054514"/>
                  <a:pt x="2276306" y="2281272"/>
                  <a:pt x="2284971" y="2435559"/>
                </a:cubicBezTo>
                <a:cubicBezTo>
                  <a:pt x="2293636" y="2589846"/>
                  <a:pt x="2248230" y="2661684"/>
                  <a:pt x="2284971" y="2885113"/>
                </a:cubicBezTo>
                <a:cubicBezTo>
                  <a:pt x="2321712" y="3108542"/>
                  <a:pt x="2237077" y="3236883"/>
                  <a:pt x="2284971" y="3414335"/>
                </a:cubicBezTo>
                <a:cubicBezTo>
                  <a:pt x="2332865" y="3591787"/>
                  <a:pt x="2234610" y="3804289"/>
                  <a:pt x="2284971" y="3983391"/>
                </a:cubicBezTo>
                <a:cubicBezTo>
                  <a:pt x="2022435" y="4044908"/>
                  <a:pt x="1855052" y="3940496"/>
                  <a:pt x="1690879" y="3983391"/>
                </a:cubicBezTo>
                <a:cubicBezTo>
                  <a:pt x="1526706" y="4026286"/>
                  <a:pt x="1299692" y="3944608"/>
                  <a:pt x="1165335" y="3983391"/>
                </a:cubicBezTo>
                <a:cubicBezTo>
                  <a:pt x="1030978" y="4022174"/>
                  <a:pt x="881398" y="3964919"/>
                  <a:pt x="616942" y="3983391"/>
                </a:cubicBezTo>
                <a:cubicBezTo>
                  <a:pt x="352486" y="4001863"/>
                  <a:pt x="282607" y="3928690"/>
                  <a:pt x="0" y="3983391"/>
                </a:cubicBezTo>
                <a:cubicBezTo>
                  <a:pt x="-24389" y="3841968"/>
                  <a:pt x="39448" y="3724373"/>
                  <a:pt x="0" y="3494003"/>
                </a:cubicBezTo>
                <a:cubicBezTo>
                  <a:pt x="-39448" y="3263633"/>
                  <a:pt x="21200" y="3134957"/>
                  <a:pt x="0" y="3004615"/>
                </a:cubicBezTo>
                <a:cubicBezTo>
                  <a:pt x="-21200" y="2874273"/>
                  <a:pt x="48220" y="2724392"/>
                  <a:pt x="0" y="2515227"/>
                </a:cubicBezTo>
                <a:cubicBezTo>
                  <a:pt x="-48220" y="2306062"/>
                  <a:pt x="19510" y="2135718"/>
                  <a:pt x="0" y="1906337"/>
                </a:cubicBezTo>
                <a:cubicBezTo>
                  <a:pt x="-19510" y="1676956"/>
                  <a:pt x="26134" y="1537747"/>
                  <a:pt x="0" y="1377115"/>
                </a:cubicBezTo>
                <a:cubicBezTo>
                  <a:pt x="-26134" y="1216483"/>
                  <a:pt x="18479" y="1071563"/>
                  <a:pt x="0" y="887727"/>
                </a:cubicBezTo>
                <a:cubicBezTo>
                  <a:pt x="-18479" y="703891"/>
                  <a:pt x="58779" y="424173"/>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spTree>
    <p:extLst>
      <p:ext uri="{BB962C8B-B14F-4D97-AF65-F5344CB8AC3E}">
        <p14:creationId xmlns:p14="http://schemas.microsoft.com/office/powerpoint/2010/main" val="526754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DA0DCE4-BC8F-0BD0-055A-CDEB87756EBB}"/>
              </a:ext>
            </a:extLst>
          </p:cNvPr>
          <p:cNvSpPr/>
          <p:nvPr/>
        </p:nvSpPr>
        <p:spPr>
          <a:xfrm>
            <a:off x="0" y="0"/>
            <a:ext cx="12192000" cy="519764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6" name="Picture 35">
            <a:extLst>
              <a:ext uri="{FF2B5EF4-FFF2-40B4-BE49-F238E27FC236}">
                <a16:creationId xmlns:a16="http://schemas.microsoft.com/office/drawing/2014/main" id="{B61A40FE-8C07-F99D-7238-3E6DB0A6C2FE}"/>
              </a:ext>
            </a:extLst>
          </p:cNvPr>
          <p:cNvPicPr>
            <a:picLocks noChangeAspect="1"/>
          </p:cNvPicPr>
          <p:nvPr/>
        </p:nvPicPr>
        <p:blipFill>
          <a:blip r:embed="rId2"/>
          <a:stretch>
            <a:fillRect/>
          </a:stretch>
        </p:blipFill>
        <p:spPr>
          <a:xfrm>
            <a:off x="4922779" y="5370276"/>
            <a:ext cx="3886646" cy="1443843"/>
          </a:xfrm>
          <a:custGeom>
            <a:avLst/>
            <a:gdLst>
              <a:gd name="connsiteX0" fmla="*/ 0 w 3886646"/>
              <a:gd name="connsiteY0" fmla="*/ 0 h 1443843"/>
              <a:gd name="connsiteX1" fmla="*/ 516369 w 3886646"/>
              <a:gd name="connsiteY1" fmla="*/ 0 h 1443843"/>
              <a:gd name="connsiteX2" fmla="*/ 955004 w 3886646"/>
              <a:gd name="connsiteY2" fmla="*/ 0 h 1443843"/>
              <a:gd name="connsiteX3" fmla="*/ 1432507 w 3886646"/>
              <a:gd name="connsiteY3" fmla="*/ 0 h 1443843"/>
              <a:gd name="connsiteX4" fmla="*/ 2065475 w 3886646"/>
              <a:gd name="connsiteY4" fmla="*/ 0 h 1443843"/>
              <a:gd name="connsiteX5" fmla="*/ 2542977 w 3886646"/>
              <a:gd name="connsiteY5" fmla="*/ 0 h 1443843"/>
              <a:gd name="connsiteX6" fmla="*/ 3059346 w 3886646"/>
              <a:gd name="connsiteY6" fmla="*/ 0 h 1443843"/>
              <a:gd name="connsiteX7" fmla="*/ 3886646 w 3886646"/>
              <a:gd name="connsiteY7" fmla="*/ 0 h 1443843"/>
              <a:gd name="connsiteX8" fmla="*/ 3886646 w 3886646"/>
              <a:gd name="connsiteY8" fmla="*/ 452404 h 1443843"/>
              <a:gd name="connsiteX9" fmla="*/ 3886646 w 3886646"/>
              <a:gd name="connsiteY9" fmla="*/ 919247 h 1443843"/>
              <a:gd name="connsiteX10" fmla="*/ 3886646 w 3886646"/>
              <a:gd name="connsiteY10" fmla="*/ 1443843 h 1443843"/>
              <a:gd name="connsiteX11" fmla="*/ 3448010 w 3886646"/>
              <a:gd name="connsiteY11" fmla="*/ 1443843 h 1443843"/>
              <a:gd name="connsiteX12" fmla="*/ 2931642 w 3886646"/>
              <a:gd name="connsiteY12" fmla="*/ 1443843 h 1443843"/>
              <a:gd name="connsiteX13" fmla="*/ 2415273 w 3886646"/>
              <a:gd name="connsiteY13" fmla="*/ 1443843 h 1443843"/>
              <a:gd name="connsiteX14" fmla="*/ 1821171 w 3886646"/>
              <a:gd name="connsiteY14" fmla="*/ 1443843 h 1443843"/>
              <a:gd name="connsiteX15" fmla="*/ 1382536 w 3886646"/>
              <a:gd name="connsiteY15" fmla="*/ 1443843 h 1443843"/>
              <a:gd name="connsiteX16" fmla="*/ 866167 w 3886646"/>
              <a:gd name="connsiteY16" fmla="*/ 1443843 h 1443843"/>
              <a:gd name="connsiteX17" fmla="*/ 0 w 3886646"/>
              <a:gd name="connsiteY17" fmla="*/ 1443843 h 1443843"/>
              <a:gd name="connsiteX18" fmla="*/ 0 w 3886646"/>
              <a:gd name="connsiteY18" fmla="*/ 933685 h 1443843"/>
              <a:gd name="connsiteX19" fmla="*/ 0 w 3886646"/>
              <a:gd name="connsiteY19" fmla="*/ 423527 h 1443843"/>
              <a:gd name="connsiteX20" fmla="*/ 0 w 3886646"/>
              <a:gd name="connsiteY20" fmla="*/ 0 h 144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C8CA6368-5CF7-2926-B66A-1280784ACC0F}"/>
              </a:ext>
            </a:extLst>
          </p:cNvPr>
          <p:cNvSpPr>
            <a:spLocks noGrp="1"/>
          </p:cNvSpPr>
          <p:nvPr>
            <p:ph type="title"/>
          </p:nvPr>
        </p:nvSpPr>
        <p:spPr/>
        <p:txBody>
          <a:bodyPr/>
          <a:lstStyle/>
          <a:p>
            <a:r>
              <a:rPr lang="en-CA" dirty="0"/>
              <a:t>AI Persuasion</a:t>
            </a:r>
          </a:p>
        </p:txBody>
      </p:sp>
      <p:sp>
        <p:nvSpPr>
          <p:cNvPr id="28" name="TextBox 27">
            <a:extLst>
              <a:ext uri="{FF2B5EF4-FFF2-40B4-BE49-F238E27FC236}">
                <a16:creationId xmlns:a16="http://schemas.microsoft.com/office/drawing/2014/main" id="{7812A8AA-3198-079F-F893-7112EF5E594C}"/>
              </a:ext>
            </a:extLst>
          </p:cNvPr>
          <p:cNvSpPr txBox="1"/>
          <p:nvPr/>
        </p:nvSpPr>
        <p:spPr>
          <a:xfrm>
            <a:off x="838200" y="3723705"/>
            <a:ext cx="6094854" cy="1323439"/>
          </a:xfrm>
          <a:prstGeom prst="rect">
            <a:avLst/>
          </a:prstGeom>
          <a:noFill/>
        </p:spPr>
        <p:txBody>
          <a:bodyPr wrap="square">
            <a:spAutoFit/>
          </a:bodyPr>
          <a:lstStyle/>
          <a:p>
            <a:pPr algn="ctr"/>
            <a:r>
              <a:rPr lang="en-US" sz="2000" b="0" i="1" dirty="0">
                <a:solidFill>
                  <a:srgbClr val="494E52"/>
                </a:solidFill>
                <a:effectLst/>
              </a:rPr>
              <a:t>Imagine every time you searched online or accessed information via your digital assistant, the information was presented to you exactly in the form mostly likely alter your consumer preferences or political opinions</a:t>
            </a:r>
            <a:endParaRPr lang="en-CA" sz="2000" i="1" dirty="0"/>
          </a:p>
        </p:txBody>
      </p:sp>
      <p:sp>
        <p:nvSpPr>
          <p:cNvPr id="30" name="TextBox 29">
            <a:extLst>
              <a:ext uri="{FF2B5EF4-FFF2-40B4-BE49-F238E27FC236}">
                <a16:creationId xmlns:a16="http://schemas.microsoft.com/office/drawing/2014/main" id="{303FBC0A-811F-DA0C-C1CB-016350453D05}"/>
              </a:ext>
            </a:extLst>
          </p:cNvPr>
          <p:cNvSpPr txBox="1"/>
          <p:nvPr/>
        </p:nvSpPr>
        <p:spPr>
          <a:xfrm>
            <a:off x="7479780" y="3785259"/>
            <a:ext cx="3192311" cy="1200329"/>
          </a:xfrm>
          <a:prstGeom prst="rect">
            <a:avLst/>
          </a:prstGeom>
          <a:solidFill>
            <a:schemeClr val="bg1">
              <a:lumMod val="95000"/>
            </a:schemeClr>
          </a:solidFill>
        </p:spPr>
        <p:txBody>
          <a:bodyPr wrap="square">
            <a:spAutoFit/>
          </a:bodyPr>
          <a:lstStyle/>
          <a:p>
            <a:r>
              <a:rPr lang="en-US" dirty="0">
                <a:solidFill>
                  <a:srgbClr val="494E52"/>
                </a:solidFill>
              </a:rPr>
              <a:t>T</a:t>
            </a:r>
            <a:r>
              <a:rPr lang="en-US" b="0" i="0" dirty="0">
                <a:solidFill>
                  <a:srgbClr val="494E52"/>
                </a:solidFill>
                <a:effectLst/>
              </a:rPr>
              <a:t>he existence of such capabilities incentivizes authoritarian capture of online information access platforms</a:t>
            </a:r>
            <a:endParaRPr lang="en-CA" dirty="0"/>
          </a:p>
        </p:txBody>
      </p:sp>
      <p:pic>
        <p:nvPicPr>
          <p:cNvPr id="32" name="Picture 31">
            <a:extLst>
              <a:ext uri="{FF2B5EF4-FFF2-40B4-BE49-F238E27FC236}">
                <a16:creationId xmlns:a16="http://schemas.microsoft.com/office/drawing/2014/main" id="{BBC17EF7-56F5-6B0E-3F4D-51D8C9BC0065}"/>
              </a:ext>
            </a:extLst>
          </p:cNvPr>
          <p:cNvPicPr>
            <a:picLocks noChangeAspect="1"/>
          </p:cNvPicPr>
          <p:nvPr/>
        </p:nvPicPr>
        <p:blipFill>
          <a:blip r:embed="rId3"/>
          <a:stretch>
            <a:fillRect/>
          </a:stretch>
        </p:blipFill>
        <p:spPr>
          <a:xfrm>
            <a:off x="124357" y="5569660"/>
            <a:ext cx="3761270" cy="703722"/>
          </a:xfrm>
          <a:custGeom>
            <a:avLst/>
            <a:gdLst>
              <a:gd name="connsiteX0" fmla="*/ 0 w 3761270"/>
              <a:gd name="connsiteY0" fmla="*/ 0 h 703722"/>
              <a:gd name="connsiteX1" fmla="*/ 537324 w 3761270"/>
              <a:gd name="connsiteY1" fmla="*/ 0 h 703722"/>
              <a:gd name="connsiteX2" fmla="*/ 1149874 w 3761270"/>
              <a:gd name="connsiteY2" fmla="*/ 0 h 703722"/>
              <a:gd name="connsiteX3" fmla="*/ 1687198 w 3761270"/>
              <a:gd name="connsiteY3" fmla="*/ 0 h 703722"/>
              <a:gd name="connsiteX4" fmla="*/ 2224523 w 3761270"/>
              <a:gd name="connsiteY4" fmla="*/ 0 h 703722"/>
              <a:gd name="connsiteX5" fmla="*/ 2686621 w 3761270"/>
              <a:gd name="connsiteY5" fmla="*/ 0 h 703722"/>
              <a:gd name="connsiteX6" fmla="*/ 3261558 w 3761270"/>
              <a:gd name="connsiteY6" fmla="*/ 0 h 703722"/>
              <a:gd name="connsiteX7" fmla="*/ 3761270 w 3761270"/>
              <a:gd name="connsiteY7" fmla="*/ 0 h 703722"/>
              <a:gd name="connsiteX8" fmla="*/ 3761270 w 3761270"/>
              <a:gd name="connsiteY8" fmla="*/ 358898 h 703722"/>
              <a:gd name="connsiteX9" fmla="*/ 3761270 w 3761270"/>
              <a:gd name="connsiteY9" fmla="*/ 703722 h 703722"/>
              <a:gd name="connsiteX10" fmla="*/ 3261558 w 3761270"/>
              <a:gd name="connsiteY10" fmla="*/ 703722 h 703722"/>
              <a:gd name="connsiteX11" fmla="*/ 2724234 w 3761270"/>
              <a:gd name="connsiteY11" fmla="*/ 703722 h 703722"/>
              <a:gd name="connsiteX12" fmla="*/ 2224523 w 3761270"/>
              <a:gd name="connsiteY12" fmla="*/ 703722 h 703722"/>
              <a:gd name="connsiteX13" fmla="*/ 1762424 w 3761270"/>
              <a:gd name="connsiteY13" fmla="*/ 703722 h 703722"/>
              <a:gd name="connsiteX14" fmla="*/ 1337937 w 3761270"/>
              <a:gd name="connsiteY14" fmla="*/ 703722 h 703722"/>
              <a:gd name="connsiteX15" fmla="*/ 763000 w 3761270"/>
              <a:gd name="connsiteY15" fmla="*/ 703722 h 703722"/>
              <a:gd name="connsiteX16" fmla="*/ 0 w 3761270"/>
              <a:gd name="connsiteY16" fmla="*/ 703722 h 703722"/>
              <a:gd name="connsiteX17" fmla="*/ 0 w 3761270"/>
              <a:gd name="connsiteY17" fmla="*/ 351861 h 703722"/>
              <a:gd name="connsiteX18" fmla="*/ 0 w 3761270"/>
              <a:gd name="connsiteY18" fmla="*/ 0 h 70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5DDC104A-7EFE-17AA-8FAE-167E8E5A8492}"/>
              </a:ext>
            </a:extLst>
          </p:cNvPr>
          <p:cNvPicPr>
            <a:picLocks noChangeAspect="1"/>
          </p:cNvPicPr>
          <p:nvPr/>
        </p:nvPicPr>
        <p:blipFill>
          <a:blip r:embed="rId4"/>
          <a:stretch>
            <a:fillRect/>
          </a:stretch>
        </p:blipFill>
        <p:spPr>
          <a:xfrm>
            <a:off x="1771229" y="6015358"/>
            <a:ext cx="3292123" cy="1144558"/>
          </a:xfrm>
          <a:custGeom>
            <a:avLst/>
            <a:gdLst>
              <a:gd name="connsiteX0" fmla="*/ 0 w 3292123"/>
              <a:gd name="connsiteY0" fmla="*/ 0 h 1144558"/>
              <a:gd name="connsiteX1" fmla="*/ 548687 w 3292123"/>
              <a:gd name="connsiteY1" fmla="*/ 0 h 1144558"/>
              <a:gd name="connsiteX2" fmla="*/ 1064453 w 3292123"/>
              <a:gd name="connsiteY2" fmla="*/ 0 h 1144558"/>
              <a:gd name="connsiteX3" fmla="*/ 1580219 w 3292123"/>
              <a:gd name="connsiteY3" fmla="*/ 0 h 1144558"/>
              <a:gd name="connsiteX4" fmla="*/ 2030143 w 3292123"/>
              <a:gd name="connsiteY4" fmla="*/ 0 h 1144558"/>
              <a:gd name="connsiteX5" fmla="*/ 2512987 w 3292123"/>
              <a:gd name="connsiteY5" fmla="*/ 0 h 1144558"/>
              <a:gd name="connsiteX6" fmla="*/ 3292123 w 3292123"/>
              <a:gd name="connsiteY6" fmla="*/ 0 h 1144558"/>
              <a:gd name="connsiteX7" fmla="*/ 3292123 w 3292123"/>
              <a:gd name="connsiteY7" fmla="*/ 549388 h 1144558"/>
              <a:gd name="connsiteX8" fmla="*/ 3292123 w 3292123"/>
              <a:gd name="connsiteY8" fmla="*/ 1144558 h 1144558"/>
              <a:gd name="connsiteX9" fmla="*/ 2842200 w 3292123"/>
              <a:gd name="connsiteY9" fmla="*/ 1144558 h 1144558"/>
              <a:gd name="connsiteX10" fmla="*/ 2359355 w 3292123"/>
              <a:gd name="connsiteY10" fmla="*/ 1144558 h 1144558"/>
              <a:gd name="connsiteX11" fmla="*/ 1744825 w 3292123"/>
              <a:gd name="connsiteY11" fmla="*/ 1144558 h 1144558"/>
              <a:gd name="connsiteX12" fmla="*/ 1196138 w 3292123"/>
              <a:gd name="connsiteY12" fmla="*/ 1144558 h 1144558"/>
              <a:gd name="connsiteX13" fmla="*/ 614530 w 3292123"/>
              <a:gd name="connsiteY13" fmla="*/ 1144558 h 1144558"/>
              <a:gd name="connsiteX14" fmla="*/ 0 w 3292123"/>
              <a:gd name="connsiteY14" fmla="*/ 1144558 h 1144558"/>
              <a:gd name="connsiteX15" fmla="*/ 0 w 3292123"/>
              <a:gd name="connsiteY15" fmla="*/ 606616 h 1144558"/>
              <a:gd name="connsiteX16" fmla="*/ 0 w 3292123"/>
              <a:gd name="connsiteY16" fmla="*/ 0 h 114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71BEB79D-795A-D8D7-BF85-651F9489C8E2}"/>
              </a:ext>
            </a:extLst>
          </p:cNvPr>
          <p:cNvPicPr>
            <a:picLocks noChangeAspect="1"/>
          </p:cNvPicPr>
          <p:nvPr/>
        </p:nvPicPr>
        <p:blipFill>
          <a:blip r:embed="rId5"/>
          <a:stretch>
            <a:fillRect/>
          </a:stretch>
        </p:blipFill>
        <p:spPr>
          <a:xfrm>
            <a:off x="8626591" y="5701553"/>
            <a:ext cx="3215279" cy="1201180"/>
          </a:xfrm>
          <a:custGeom>
            <a:avLst/>
            <a:gdLst>
              <a:gd name="connsiteX0" fmla="*/ 0 w 3215279"/>
              <a:gd name="connsiteY0" fmla="*/ 0 h 1201180"/>
              <a:gd name="connsiteX1" fmla="*/ 535880 w 3215279"/>
              <a:gd name="connsiteY1" fmla="*/ 0 h 1201180"/>
              <a:gd name="connsiteX2" fmla="*/ 1103912 w 3215279"/>
              <a:gd name="connsiteY2" fmla="*/ 0 h 1201180"/>
              <a:gd name="connsiteX3" fmla="*/ 1639792 w 3215279"/>
              <a:gd name="connsiteY3" fmla="*/ 0 h 1201180"/>
              <a:gd name="connsiteX4" fmla="*/ 2207825 w 3215279"/>
              <a:gd name="connsiteY4" fmla="*/ 0 h 1201180"/>
              <a:gd name="connsiteX5" fmla="*/ 3215279 w 3215279"/>
              <a:gd name="connsiteY5" fmla="*/ 0 h 1201180"/>
              <a:gd name="connsiteX6" fmla="*/ 3215279 w 3215279"/>
              <a:gd name="connsiteY6" fmla="*/ 424417 h 1201180"/>
              <a:gd name="connsiteX7" fmla="*/ 3215279 w 3215279"/>
              <a:gd name="connsiteY7" fmla="*/ 836822 h 1201180"/>
              <a:gd name="connsiteX8" fmla="*/ 3215279 w 3215279"/>
              <a:gd name="connsiteY8" fmla="*/ 1201180 h 1201180"/>
              <a:gd name="connsiteX9" fmla="*/ 2775858 w 3215279"/>
              <a:gd name="connsiteY9" fmla="*/ 1201180 h 1201180"/>
              <a:gd name="connsiteX10" fmla="*/ 2207825 w 3215279"/>
              <a:gd name="connsiteY10" fmla="*/ 1201180 h 1201180"/>
              <a:gd name="connsiteX11" fmla="*/ 1704098 w 3215279"/>
              <a:gd name="connsiteY11" fmla="*/ 1201180 h 1201180"/>
              <a:gd name="connsiteX12" fmla="*/ 1264676 w 3215279"/>
              <a:gd name="connsiteY12" fmla="*/ 1201180 h 1201180"/>
              <a:gd name="connsiteX13" fmla="*/ 825255 w 3215279"/>
              <a:gd name="connsiteY13" fmla="*/ 1201180 h 1201180"/>
              <a:gd name="connsiteX14" fmla="*/ 0 w 3215279"/>
              <a:gd name="connsiteY14" fmla="*/ 1201180 h 1201180"/>
              <a:gd name="connsiteX15" fmla="*/ 0 w 3215279"/>
              <a:gd name="connsiteY15" fmla="*/ 788775 h 1201180"/>
              <a:gd name="connsiteX16" fmla="*/ 0 w 3215279"/>
              <a:gd name="connsiteY16" fmla="*/ 364358 h 1201180"/>
              <a:gd name="connsiteX17" fmla="*/ 0 w 3215279"/>
              <a:gd name="connsiteY17" fmla="*/ 0 h 120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F4A10EE2-B909-46B6-0BF4-F3A783D27CF0}"/>
              </a:ext>
            </a:extLst>
          </p:cNvPr>
          <p:cNvGrpSpPr/>
          <p:nvPr/>
        </p:nvGrpSpPr>
        <p:grpSpPr>
          <a:xfrm>
            <a:off x="250647" y="1540550"/>
            <a:ext cx="11690706" cy="2114730"/>
            <a:chOff x="314191" y="1540550"/>
            <a:chExt cx="11690706" cy="2114730"/>
          </a:xfrm>
        </p:grpSpPr>
        <p:grpSp>
          <p:nvGrpSpPr>
            <p:cNvPr id="41" name="Group 40">
              <a:extLst>
                <a:ext uri="{FF2B5EF4-FFF2-40B4-BE49-F238E27FC236}">
                  <a16:creationId xmlns:a16="http://schemas.microsoft.com/office/drawing/2014/main" id="{D8477621-0A60-E5AF-FA94-5ECE1756A6CA}"/>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B4E515E8-64D1-DE80-BB00-21AB39B566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AEA70D68-D394-6BC8-2312-5EBB9CDC9B92}"/>
                  </a:ext>
                </a:extLst>
              </p:cNvPr>
              <p:cNvSpPr txBox="1"/>
              <p:nvPr/>
            </p:nvSpPr>
            <p:spPr>
              <a:xfrm>
                <a:off x="376433" y="2454952"/>
                <a:ext cx="2172560" cy="1200329"/>
              </a:xfrm>
              <a:prstGeom prst="rect">
                <a:avLst/>
              </a:prstGeom>
              <a:noFill/>
            </p:spPr>
            <p:txBody>
              <a:bodyPr wrap="square" rtlCol="0">
                <a:spAutoFit/>
              </a:bodyPr>
              <a:lstStyle/>
              <a:p>
                <a:pPr algn="ctr"/>
                <a:r>
                  <a:rPr lang="en-US" dirty="0"/>
                  <a:t>Massive amounts of user behavior data from surveillance capitalism</a:t>
                </a:r>
                <a:endParaRPr lang="en-CA" dirty="0"/>
              </a:p>
            </p:txBody>
          </p:sp>
        </p:grpSp>
        <p:grpSp>
          <p:nvGrpSpPr>
            <p:cNvPr id="42" name="Group 41">
              <a:extLst>
                <a:ext uri="{FF2B5EF4-FFF2-40B4-BE49-F238E27FC236}">
                  <a16:creationId xmlns:a16="http://schemas.microsoft.com/office/drawing/2014/main" id="{20838DEF-7719-DB3F-002C-DB136439E9E6}"/>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AE0BD0C1-E2B7-50CE-9F89-08FCA2E95A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B918C1A0-5849-51D0-1F45-56D294DF9F84}"/>
                  </a:ext>
                </a:extLst>
              </p:cNvPr>
              <p:cNvSpPr txBox="1"/>
              <p:nvPr/>
            </p:nvSpPr>
            <p:spPr>
              <a:xfrm>
                <a:off x="3102755" y="2454951"/>
                <a:ext cx="2545640" cy="1200329"/>
              </a:xfrm>
              <a:prstGeom prst="rect">
                <a:avLst/>
              </a:prstGeom>
              <a:noFill/>
            </p:spPr>
            <p:txBody>
              <a:bodyPr wrap="square" rtlCol="0">
                <a:spAutoFit/>
              </a:bodyPr>
              <a:lstStyle/>
              <a:p>
                <a:pPr algn="ctr"/>
                <a:r>
                  <a:rPr lang="en-US" dirty="0"/>
                  <a:t>Generative AI’s capability to produce persuasive language and visualizations</a:t>
                </a:r>
                <a:endParaRPr lang="en-CA" dirty="0"/>
              </a:p>
            </p:txBody>
          </p:sp>
        </p:grpSp>
        <p:grpSp>
          <p:nvGrpSpPr>
            <p:cNvPr id="43" name="Group 42">
              <a:extLst>
                <a:ext uri="{FF2B5EF4-FFF2-40B4-BE49-F238E27FC236}">
                  <a16:creationId xmlns:a16="http://schemas.microsoft.com/office/drawing/2014/main" id="{0687E1CA-45D1-203C-578A-8B40E5DFE0C7}"/>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10CA2854-553A-01C0-0584-1C0488C7BC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D9B5D412-F008-882A-4B3B-6D67EC862E0C}"/>
                  </a:ext>
                </a:extLst>
              </p:cNvPr>
              <p:cNvSpPr txBox="1"/>
              <p:nvPr/>
            </p:nvSpPr>
            <p:spPr>
              <a:xfrm>
                <a:off x="8504211" y="2454951"/>
                <a:ext cx="2545640" cy="1200329"/>
              </a:xfrm>
              <a:prstGeom prst="rect">
                <a:avLst/>
              </a:prstGeom>
              <a:noFill/>
            </p:spPr>
            <p:txBody>
              <a:bodyPr wrap="square" rtlCol="0">
                <a:spAutoFit/>
              </a:bodyPr>
              <a:lstStyle/>
              <a:p>
                <a:pPr algn="ctr"/>
                <a:r>
                  <a:rPr lang="en-US" dirty="0"/>
                  <a:t>Effective tools for mass manipulation of public consumer preferences and political opinion</a:t>
                </a:r>
                <a:endParaRPr lang="en-CA" dirty="0"/>
              </a:p>
            </p:txBody>
          </p:sp>
        </p:grpSp>
        <p:grpSp>
          <p:nvGrpSpPr>
            <p:cNvPr id="44" name="Group 43">
              <a:extLst>
                <a:ext uri="{FF2B5EF4-FFF2-40B4-BE49-F238E27FC236}">
                  <a16:creationId xmlns:a16="http://schemas.microsoft.com/office/drawing/2014/main" id="{A27EDD2D-96B5-F86E-3854-1C6A55F558AB}"/>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F9794349-808B-6665-E69A-9ADCD9C1DE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2567D90C-7D13-E3D8-4739-1F76A2636C3A}"/>
                  </a:ext>
                </a:extLst>
              </p:cNvPr>
              <p:cNvSpPr txBox="1"/>
              <p:nvPr/>
            </p:nvSpPr>
            <p:spPr>
              <a:xfrm>
                <a:off x="5386537" y="2593450"/>
                <a:ext cx="2545640" cy="923330"/>
              </a:xfrm>
              <a:prstGeom prst="rect">
                <a:avLst/>
              </a:prstGeom>
              <a:noFill/>
            </p:spPr>
            <p:txBody>
              <a:bodyPr wrap="square" rtlCol="0">
                <a:spAutoFit/>
              </a:bodyPr>
              <a:lstStyle/>
              <a:p>
                <a:pPr algn="ctr"/>
                <a:r>
                  <a:rPr lang="en-US" dirty="0"/>
                  <a:t>Our ability to align generative AI models towards specific values</a:t>
                </a:r>
                <a:endParaRPr lang="en-CA" dirty="0"/>
              </a:p>
            </p:txBody>
          </p:sp>
        </p:grpSp>
        <p:sp>
          <p:nvSpPr>
            <p:cNvPr id="45" name="Cross 44">
              <a:extLst>
                <a:ext uri="{FF2B5EF4-FFF2-40B4-BE49-F238E27FC236}">
                  <a16:creationId xmlns:a16="http://schemas.microsoft.com/office/drawing/2014/main" id="{B820E643-03CD-FB07-553E-7134FF23E0F6}"/>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46" name="Cross 45">
              <a:extLst>
                <a:ext uri="{FF2B5EF4-FFF2-40B4-BE49-F238E27FC236}">
                  <a16:creationId xmlns:a16="http://schemas.microsoft.com/office/drawing/2014/main" id="{931A3A36-2415-69EC-9AA6-09FF1C8B038C}"/>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47" name="Equals 46">
              <a:extLst>
                <a:ext uri="{FF2B5EF4-FFF2-40B4-BE49-F238E27FC236}">
                  <a16:creationId xmlns:a16="http://schemas.microsoft.com/office/drawing/2014/main" id="{94487A26-B983-CAD8-DE1A-08DB3F47FF84}"/>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grpSp>
      <p:grpSp>
        <p:nvGrpSpPr>
          <p:cNvPr id="65" name="Group 64">
            <a:extLst>
              <a:ext uri="{FF2B5EF4-FFF2-40B4-BE49-F238E27FC236}">
                <a16:creationId xmlns:a16="http://schemas.microsoft.com/office/drawing/2014/main" id="{0FD0CF62-0DE5-3576-2DC1-5DA4CB1BC41E}"/>
              </a:ext>
            </a:extLst>
          </p:cNvPr>
          <p:cNvGrpSpPr/>
          <p:nvPr/>
        </p:nvGrpSpPr>
        <p:grpSpPr>
          <a:xfrm>
            <a:off x="4767807" y="63863"/>
            <a:ext cx="7199034" cy="1779806"/>
            <a:chOff x="4767807" y="63863"/>
            <a:chExt cx="7199034" cy="1779806"/>
          </a:xfrm>
        </p:grpSpPr>
        <p:pic>
          <p:nvPicPr>
            <p:cNvPr id="57" name="Picture 56">
              <a:extLst>
                <a:ext uri="{FF2B5EF4-FFF2-40B4-BE49-F238E27FC236}">
                  <a16:creationId xmlns:a16="http://schemas.microsoft.com/office/drawing/2014/main" id="{3F68738C-F790-13BB-CF04-26A9B8F5FAE1}"/>
                </a:ext>
              </a:extLst>
            </p:cNvPr>
            <p:cNvPicPr>
              <a:picLocks noChangeAspect="1"/>
            </p:cNvPicPr>
            <p:nvPr/>
          </p:nvPicPr>
          <p:blipFill>
            <a:blip r:embed="rId14"/>
            <a:stretch>
              <a:fillRect/>
            </a:stretch>
          </p:blipFill>
          <p:spPr>
            <a:xfrm>
              <a:off x="5559362" y="63863"/>
              <a:ext cx="6407479" cy="1187511"/>
            </a:xfrm>
            <a:prstGeom prst="rect">
              <a:avLst/>
            </a:prstGeom>
            <a:ln>
              <a:noFill/>
            </a:ln>
            <a:effectLst>
              <a:softEdge rad="101600"/>
            </a:effectLst>
          </p:spPr>
        </p:pic>
        <p:sp>
          <p:nvSpPr>
            <p:cNvPr id="60" name="Oval 59">
              <a:extLst>
                <a:ext uri="{FF2B5EF4-FFF2-40B4-BE49-F238E27FC236}">
                  <a16:creationId xmlns:a16="http://schemas.microsoft.com/office/drawing/2014/main" id="{1C38C85E-4435-3208-C771-CF348AD65C79}"/>
                </a:ext>
              </a:extLst>
            </p:cNvPr>
            <p:cNvSpPr/>
            <p:nvPr/>
          </p:nvSpPr>
          <p:spPr>
            <a:xfrm>
              <a:off x="4952868" y="1555768"/>
              <a:ext cx="180101" cy="180101"/>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1" name="Oval 60">
              <a:extLst>
                <a:ext uri="{FF2B5EF4-FFF2-40B4-BE49-F238E27FC236}">
                  <a16:creationId xmlns:a16="http://schemas.microsoft.com/office/drawing/2014/main" id="{CDE8EC06-1D79-E850-2F01-D916A4F2C951}"/>
                </a:ext>
              </a:extLst>
            </p:cNvPr>
            <p:cNvSpPr/>
            <p:nvPr/>
          </p:nvSpPr>
          <p:spPr>
            <a:xfrm>
              <a:off x="5171910" y="1203811"/>
              <a:ext cx="324585" cy="324585"/>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3" name="Oval 62">
              <a:extLst>
                <a:ext uri="{FF2B5EF4-FFF2-40B4-BE49-F238E27FC236}">
                  <a16:creationId xmlns:a16="http://schemas.microsoft.com/office/drawing/2014/main" id="{09D326BC-EE2A-BD93-794B-F1384DBC497C}"/>
                </a:ext>
              </a:extLst>
            </p:cNvPr>
            <p:cNvSpPr/>
            <p:nvPr/>
          </p:nvSpPr>
          <p:spPr>
            <a:xfrm>
              <a:off x="4767807" y="1752195"/>
              <a:ext cx="91474" cy="91474"/>
            </a:xfrm>
            <a:prstGeom prst="ellipse">
              <a:avLst/>
            </a:prstGeom>
            <a:no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4" name="TextBox 63">
              <a:extLst>
                <a:ext uri="{FF2B5EF4-FFF2-40B4-BE49-F238E27FC236}">
                  <a16:creationId xmlns:a16="http://schemas.microsoft.com/office/drawing/2014/main" id="{596B9743-16BA-4519-D28C-8460183F1699}"/>
                </a:ext>
              </a:extLst>
            </p:cNvPr>
            <p:cNvSpPr txBox="1"/>
            <p:nvPr/>
          </p:nvSpPr>
          <p:spPr>
            <a:xfrm>
              <a:off x="6275360" y="1225969"/>
              <a:ext cx="4975481" cy="461665"/>
            </a:xfrm>
            <a:prstGeom prst="rect">
              <a:avLst/>
            </a:prstGeom>
            <a:noFill/>
          </p:spPr>
          <p:txBody>
            <a:bodyPr wrap="square">
              <a:spAutoFit/>
            </a:bodyPr>
            <a:lstStyle/>
            <a:p>
              <a:pPr algn="ctr"/>
              <a:r>
                <a:rPr lang="en-US" sz="1200" dirty="0"/>
                <a:t>Yom-Tov, Dumais, &amp; Guo. </a:t>
              </a:r>
              <a:r>
                <a:rPr lang="en-US" sz="1200" dirty="0">
                  <a:hlinkClick r:id="rId15"/>
                </a:rPr>
                <a:t>Promoting Civil Discourse Through Search Engine Diversity</a:t>
              </a:r>
              <a:r>
                <a:rPr lang="en-US" sz="1200" dirty="0"/>
                <a:t>. In SSCR, 2014.</a:t>
              </a:r>
              <a:endParaRPr lang="en-CA" sz="1200" dirty="0"/>
            </a:p>
          </p:txBody>
        </p:sp>
      </p:grpSp>
    </p:spTree>
    <p:extLst>
      <p:ext uri="{BB962C8B-B14F-4D97-AF65-F5344CB8AC3E}">
        <p14:creationId xmlns:p14="http://schemas.microsoft.com/office/powerpoint/2010/main" val="187925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1199AF-19AE-80A4-2AE6-EC2D02EABDAE}"/>
              </a:ext>
            </a:extLst>
          </p:cNvPr>
          <p:cNvPicPr>
            <a:picLocks noChangeAspect="1"/>
          </p:cNvPicPr>
          <p:nvPr/>
        </p:nvPicPr>
        <p:blipFill>
          <a:blip r:embed="rId2"/>
          <a:stretch>
            <a:fillRect/>
          </a:stretch>
        </p:blipFill>
        <p:spPr>
          <a:xfrm>
            <a:off x="1396758" y="1295290"/>
            <a:ext cx="9398483" cy="4267419"/>
          </a:xfrm>
          <a:prstGeom prst="rect">
            <a:avLst/>
          </a:prstGeom>
        </p:spPr>
      </p:pic>
      <p:sp>
        <p:nvSpPr>
          <p:cNvPr id="5" name="TextBox 4">
            <a:extLst>
              <a:ext uri="{FF2B5EF4-FFF2-40B4-BE49-F238E27FC236}">
                <a16:creationId xmlns:a16="http://schemas.microsoft.com/office/drawing/2014/main" id="{4EDD1E26-12AE-6C1F-D566-169FD72133C5}"/>
              </a:ext>
            </a:extLst>
          </p:cNvPr>
          <p:cNvSpPr txBox="1"/>
          <p:nvPr/>
        </p:nvSpPr>
        <p:spPr>
          <a:xfrm>
            <a:off x="0" y="6581001"/>
            <a:ext cx="12192000" cy="276999"/>
          </a:xfrm>
          <a:prstGeom prst="rect">
            <a:avLst/>
          </a:prstGeom>
          <a:noFill/>
        </p:spPr>
        <p:txBody>
          <a:bodyPr wrap="square" anchor="b">
            <a:spAutoFit/>
          </a:bodyPr>
          <a:lstStyle/>
          <a:p>
            <a:pPr algn="ctr"/>
            <a:r>
              <a:rPr lang="en-US" sz="1200" dirty="0"/>
              <a:t>Mitra. </a:t>
            </a:r>
            <a:r>
              <a:rPr lang="en-US" sz="1200" dirty="0">
                <a:hlinkClick r:id="rId3"/>
              </a:rPr>
              <a:t>AI as politic of class exploitation</a:t>
            </a:r>
            <a:r>
              <a:rPr lang="en-US" sz="1200" dirty="0"/>
              <a:t>. Blog post, 2025.</a:t>
            </a:r>
            <a:endParaRPr lang="en-CA" sz="1200" dirty="0"/>
          </a:p>
        </p:txBody>
      </p:sp>
    </p:spTree>
    <p:extLst>
      <p:ext uri="{BB962C8B-B14F-4D97-AF65-F5344CB8AC3E}">
        <p14:creationId xmlns:p14="http://schemas.microsoft.com/office/powerpoint/2010/main" val="135259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226CA1-68BD-9CB4-6444-9E2A2FABB8FE}"/>
              </a:ext>
            </a:extLst>
          </p:cNvPr>
          <p:cNvSpPr>
            <a:spLocks noGrp="1"/>
          </p:cNvSpPr>
          <p:nvPr>
            <p:ph type="title"/>
          </p:nvPr>
        </p:nvSpPr>
        <p:spPr>
          <a:xfrm>
            <a:off x="126586" y="69494"/>
            <a:ext cx="6224067" cy="1325563"/>
          </a:xfrm>
        </p:spPr>
        <p:txBody>
          <a:bodyPr>
            <a:normAutofit/>
          </a:bodyPr>
          <a:lstStyle/>
          <a:p>
            <a:r>
              <a:rPr lang="en-CA" sz="6000" dirty="0"/>
              <a:t>Big Tech</a:t>
            </a:r>
            <a:r>
              <a:rPr lang="en-CA" sz="6000" dirty="0">
                <a:solidFill>
                  <a:schemeClr val="bg1">
                    <a:lumMod val="75000"/>
                  </a:schemeClr>
                </a:solidFill>
              </a:rPr>
              <a:t>nofascism</a:t>
            </a:r>
          </a:p>
        </p:txBody>
      </p:sp>
      <p:pic>
        <p:nvPicPr>
          <p:cNvPr id="7" name="Picture 6">
            <a:extLst>
              <a:ext uri="{FF2B5EF4-FFF2-40B4-BE49-F238E27FC236}">
                <a16:creationId xmlns:a16="http://schemas.microsoft.com/office/drawing/2014/main" id="{F73F2476-8403-C04F-A397-C08952ADBCDF}"/>
              </a:ext>
            </a:extLst>
          </p:cNvPr>
          <p:cNvPicPr>
            <a:picLocks noChangeAspect="1"/>
          </p:cNvPicPr>
          <p:nvPr/>
        </p:nvPicPr>
        <p:blipFill>
          <a:blip r:embed="rId2"/>
          <a:stretch>
            <a:fillRect/>
          </a:stretch>
        </p:blipFill>
        <p:spPr>
          <a:xfrm>
            <a:off x="222837" y="1399505"/>
            <a:ext cx="5373242" cy="2612170"/>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C8A279E-0028-6AD8-091F-97096908361D}"/>
              </a:ext>
            </a:extLst>
          </p:cNvPr>
          <p:cNvPicPr>
            <a:picLocks noChangeAspect="1"/>
          </p:cNvPicPr>
          <p:nvPr/>
        </p:nvPicPr>
        <p:blipFill>
          <a:blip r:embed="rId3"/>
          <a:stretch>
            <a:fillRect/>
          </a:stretch>
        </p:blipFill>
        <p:spPr>
          <a:xfrm>
            <a:off x="6096000" y="112531"/>
            <a:ext cx="5315455" cy="298611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C82184-2205-1C55-8420-A1D15018329B}"/>
              </a:ext>
            </a:extLst>
          </p:cNvPr>
          <p:cNvPicPr>
            <a:picLocks noChangeAspect="1"/>
          </p:cNvPicPr>
          <p:nvPr/>
        </p:nvPicPr>
        <p:blipFill>
          <a:blip r:embed="rId4"/>
          <a:stretch>
            <a:fillRect/>
          </a:stretch>
        </p:blipFill>
        <p:spPr>
          <a:xfrm>
            <a:off x="66887" y="3704351"/>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C61CDE1-4B6B-F83E-E6D0-59BE951D2766}"/>
              </a:ext>
            </a:extLst>
          </p:cNvPr>
          <p:cNvPicPr>
            <a:picLocks noChangeAspect="1"/>
          </p:cNvPicPr>
          <p:nvPr/>
        </p:nvPicPr>
        <p:blipFill>
          <a:blip r:embed="rId5"/>
          <a:stretch>
            <a:fillRect/>
          </a:stretch>
        </p:blipFill>
        <p:spPr>
          <a:xfrm>
            <a:off x="3607906" y="2509233"/>
            <a:ext cx="2967983" cy="257539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C1CEDB9-9B50-68C9-9E4E-B9FC1F357E9C}"/>
              </a:ext>
            </a:extLst>
          </p:cNvPr>
          <p:cNvPicPr>
            <a:picLocks noChangeAspect="1"/>
          </p:cNvPicPr>
          <p:nvPr/>
        </p:nvPicPr>
        <p:blipFill>
          <a:blip r:embed="rId6"/>
          <a:stretch>
            <a:fillRect/>
          </a:stretch>
        </p:blipFill>
        <p:spPr>
          <a:xfrm>
            <a:off x="8014665" y="-47625"/>
            <a:ext cx="4134062" cy="132086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B28EAA21-6254-ED36-447A-BF20F6972D46}"/>
              </a:ext>
            </a:extLst>
          </p:cNvPr>
          <p:cNvPicPr>
            <a:picLocks noChangeAspect="1"/>
          </p:cNvPicPr>
          <p:nvPr/>
        </p:nvPicPr>
        <p:blipFill>
          <a:blip r:embed="rId7"/>
          <a:stretch>
            <a:fillRect/>
          </a:stretch>
        </p:blipFill>
        <p:spPr>
          <a:xfrm>
            <a:off x="7258064" y="2080693"/>
            <a:ext cx="2475676" cy="324731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2FF5039-A676-CB37-AC3E-43BEF51C3B5F}"/>
              </a:ext>
            </a:extLst>
          </p:cNvPr>
          <p:cNvPicPr>
            <a:picLocks noChangeAspect="1"/>
          </p:cNvPicPr>
          <p:nvPr/>
        </p:nvPicPr>
        <p:blipFill>
          <a:blip r:embed="rId8"/>
          <a:stretch>
            <a:fillRect/>
          </a:stretch>
        </p:blipFill>
        <p:spPr>
          <a:xfrm>
            <a:off x="8843858" y="4348767"/>
            <a:ext cx="2475676" cy="260343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B20B1CBD-3F35-E37E-EE57-C586C4BE4277}"/>
              </a:ext>
            </a:extLst>
          </p:cNvPr>
          <p:cNvPicPr>
            <a:picLocks noChangeAspect="1"/>
          </p:cNvPicPr>
          <p:nvPr/>
        </p:nvPicPr>
        <p:blipFill>
          <a:blip r:embed="rId9"/>
          <a:stretch>
            <a:fillRect/>
          </a:stretch>
        </p:blipFill>
        <p:spPr>
          <a:xfrm>
            <a:off x="222837" y="5466001"/>
            <a:ext cx="2715141" cy="1627564"/>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E68DF73-F526-E458-313A-E9D037A3596C}"/>
              </a:ext>
            </a:extLst>
          </p:cNvPr>
          <p:cNvPicPr>
            <a:picLocks noChangeAspect="1"/>
          </p:cNvPicPr>
          <p:nvPr/>
        </p:nvPicPr>
        <p:blipFill>
          <a:blip r:embed="rId10"/>
          <a:stretch>
            <a:fillRect/>
          </a:stretch>
        </p:blipFill>
        <p:spPr>
          <a:xfrm>
            <a:off x="3076325" y="4348767"/>
            <a:ext cx="3752469" cy="268985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6" name="Picture 2">
            <a:extLst>
              <a:ext uri="{FF2B5EF4-FFF2-40B4-BE49-F238E27FC236}">
                <a16:creationId xmlns:a16="http://schemas.microsoft.com/office/drawing/2014/main" id="{99E26E76-5855-1D32-FDAA-E6FE495DE3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0958" y="3258806"/>
            <a:ext cx="2024249" cy="305440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668C51A-0F2D-DA0B-5AF9-FC24F40C1BB8}"/>
              </a:ext>
            </a:extLst>
          </p:cNvPr>
          <p:cNvPicPr>
            <a:picLocks noChangeAspect="1"/>
          </p:cNvPicPr>
          <p:nvPr/>
        </p:nvPicPr>
        <p:blipFill>
          <a:blip r:embed="rId12"/>
          <a:stretch>
            <a:fillRect/>
          </a:stretch>
        </p:blipFill>
        <p:spPr>
          <a:xfrm>
            <a:off x="5603232" y="3888251"/>
            <a:ext cx="3330322" cy="300182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6C96F57E-FA65-D95A-7B73-342EF7315783}"/>
              </a:ext>
            </a:extLst>
          </p:cNvPr>
          <p:cNvPicPr>
            <a:picLocks noChangeAspect="1"/>
          </p:cNvPicPr>
          <p:nvPr/>
        </p:nvPicPr>
        <p:blipFill>
          <a:blip r:embed="rId13"/>
          <a:srcRect l="436" r="1036" b="1641"/>
          <a:stretch>
            <a:fillRect/>
          </a:stretch>
        </p:blipFill>
        <p:spPr>
          <a:xfrm>
            <a:off x="5359043" y="3125831"/>
            <a:ext cx="2798200" cy="227645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16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Effect transition="in" filter="fade">
                                      <p:cBhvr>
                                        <p:cTn id="15" dur="1000"/>
                                        <p:tgtEl>
                                          <p:spTgt spid="9"/>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Effect transition="in" filter="fade">
                                      <p:cBhvr>
                                        <p:cTn id="27" dur="1000"/>
                                        <p:tgtEl>
                                          <p:spTgt spid="13"/>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Effect transition="in" filter="fade">
                                      <p:cBhvr>
                                        <p:cTn id="33" dur="1000"/>
                                        <p:tgtEl>
                                          <p:spTgt spid="18"/>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Effect transition="in" filter="fade">
                                      <p:cBhvr>
                                        <p:cTn id="39" dur="1000"/>
                                        <p:tgtEl>
                                          <p:spTgt spid="23"/>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Effect transition="in" filter="fade">
                                      <p:cBhvr>
                                        <p:cTn id="45" dur="1000"/>
                                        <p:tgtEl>
                                          <p:spTgt spid="15"/>
                                        </p:tgtEl>
                                      </p:cBhvr>
                                    </p:animEffect>
                                  </p:childTnLst>
                                </p:cTn>
                              </p:par>
                            </p:childTnLst>
                          </p:cTn>
                        </p:par>
                        <p:par>
                          <p:cTn id="46" fill="hold">
                            <p:stCondLst>
                              <p:cond delay="7000"/>
                            </p:stCondLst>
                            <p:childTnLst>
                              <p:par>
                                <p:cTn id="47" presetID="53" presetClass="entr" presetSubtype="16"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1000" fill="hold"/>
                                        <p:tgtEl>
                                          <p:spTgt spid="21"/>
                                        </p:tgtEl>
                                        <p:attrNameLst>
                                          <p:attrName>ppt_w</p:attrName>
                                        </p:attrNameLst>
                                      </p:cBhvr>
                                      <p:tavLst>
                                        <p:tav tm="0">
                                          <p:val>
                                            <p:fltVal val="0"/>
                                          </p:val>
                                        </p:tav>
                                        <p:tav tm="100000">
                                          <p:val>
                                            <p:strVal val="#ppt_w"/>
                                          </p:val>
                                        </p:tav>
                                      </p:tavLst>
                                    </p:anim>
                                    <p:anim calcmode="lin" valueType="num">
                                      <p:cBhvr>
                                        <p:cTn id="50" dur="1000" fill="hold"/>
                                        <p:tgtEl>
                                          <p:spTgt spid="21"/>
                                        </p:tgtEl>
                                        <p:attrNameLst>
                                          <p:attrName>ppt_h</p:attrName>
                                        </p:attrNameLst>
                                      </p:cBhvr>
                                      <p:tavLst>
                                        <p:tav tm="0">
                                          <p:val>
                                            <p:fltVal val="0"/>
                                          </p:val>
                                        </p:tav>
                                        <p:tav tm="100000">
                                          <p:val>
                                            <p:strVal val="#ppt_h"/>
                                          </p:val>
                                        </p:tav>
                                      </p:tavLst>
                                    </p:anim>
                                    <p:animEffect transition="in" filter="fade">
                                      <p:cBhvr>
                                        <p:cTn id="51" dur="1000"/>
                                        <p:tgtEl>
                                          <p:spTgt spid="21"/>
                                        </p:tgtEl>
                                      </p:cBhvr>
                                    </p:animEffect>
                                  </p:childTnLst>
                                </p:cTn>
                              </p:par>
                            </p:childTnLst>
                          </p:cTn>
                        </p:par>
                        <p:par>
                          <p:cTn id="52" fill="hold">
                            <p:stCondLst>
                              <p:cond delay="8000"/>
                            </p:stCondLst>
                            <p:childTnLst>
                              <p:par>
                                <p:cTn id="53" presetID="53" presetClass="entr" presetSubtype="16"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Effect transition="in" filter="fade">
                                      <p:cBhvr>
                                        <p:cTn id="57" dur="1000"/>
                                        <p:tgtEl>
                                          <p:spTgt spid="20"/>
                                        </p:tgtEl>
                                      </p:cBhvr>
                                    </p:animEffect>
                                  </p:childTnLst>
                                </p:cTn>
                              </p:par>
                            </p:childTnLst>
                          </p:cTn>
                        </p:par>
                        <p:par>
                          <p:cTn id="58" fill="hold">
                            <p:stCondLst>
                              <p:cond delay="9000"/>
                            </p:stCondLst>
                            <p:childTnLst>
                              <p:par>
                                <p:cTn id="59" presetID="53" presetClass="entr" presetSubtype="16"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1000" fill="hold"/>
                                        <p:tgtEl>
                                          <p:spTgt spid="28"/>
                                        </p:tgtEl>
                                        <p:attrNameLst>
                                          <p:attrName>ppt_w</p:attrName>
                                        </p:attrNameLst>
                                      </p:cBhvr>
                                      <p:tavLst>
                                        <p:tav tm="0">
                                          <p:val>
                                            <p:fltVal val="0"/>
                                          </p:val>
                                        </p:tav>
                                        <p:tav tm="100000">
                                          <p:val>
                                            <p:strVal val="#ppt_w"/>
                                          </p:val>
                                        </p:tav>
                                      </p:tavLst>
                                    </p:anim>
                                    <p:anim calcmode="lin" valueType="num">
                                      <p:cBhvr>
                                        <p:cTn id="62" dur="1000" fill="hold"/>
                                        <p:tgtEl>
                                          <p:spTgt spid="28"/>
                                        </p:tgtEl>
                                        <p:attrNameLst>
                                          <p:attrName>ppt_h</p:attrName>
                                        </p:attrNameLst>
                                      </p:cBhvr>
                                      <p:tavLst>
                                        <p:tav tm="0">
                                          <p:val>
                                            <p:fltVal val="0"/>
                                          </p:val>
                                        </p:tav>
                                        <p:tav tm="100000">
                                          <p:val>
                                            <p:strVal val="#ppt_h"/>
                                          </p:val>
                                        </p:tav>
                                      </p:tavLst>
                                    </p:anim>
                                    <p:animEffect transition="in" filter="fade">
                                      <p:cBhvr>
                                        <p:cTn id="63" dur="1000"/>
                                        <p:tgtEl>
                                          <p:spTgt spid="28"/>
                                        </p:tgtEl>
                                      </p:cBhvr>
                                    </p:animEffect>
                                  </p:childTnLst>
                                </p:cTn>
                              </p:par>
                            </p:childTnLst>
                          </p:cTn>
                        </p:par>
                        <p:par>
                          <p:cTn id="64" fill="hold">
                            <p:stCondLst>
                              <p:cond delay="10000"/>
                            </p:stCondLst>
                            <p:childTnLst>
                              <p:par>
                                <p:cTn id="65" presetID="53" presetClass="entr" presetSubtype="16"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fltVal val="0"/>
                                          </p:val>
                                        </p:tav>
                                        <p:tav tm="100000">
                                          <p:val>
                                            <p:strVal val="#ppt_w"/>
                                          </p:val>
                                        </p:tav>
                                      </p:tavLst>
                                    </p:anim>
                                    <p:anim calcmode="lin" valueType="num">
                                      <p:cBhvr>
                                        <p:cTn id="68" dur="1000" fill="hold"/>
                                        <p:tgtEl>
                                          <p:spTgt spid="25"/>
                                        </p:tgtEl>
                                        <p:attrNameLst>
                                          <p:attrName>ppt_h</p:attrName>
                                        </p:attrNameLst>
                                      </p:cBhvr>
                                      <p:tavLst>
                                        <p:tav tm="0">
                                          <p:val>
                                            <p:fltVal val="0"/>
                                          </p:val>
                                        </p:tav>
                                        <p:tav tm="100000">
                                          <p:val>
                                            <p:strVal val="#ppt_h"/>
                                          </p:val>
                                        </p:tav>
                                      </p:tavLst>
                                    </p:anim>
                                    <p:animEffect transition="in" filter="fade">
                                      <p:cBhvr>
                                        <p:cTn id="69" dur="1000"/>
                                        <p:tgtEl>
                                          <p:spTgt spid="25"/>
                                        </p:tgtEl>
                                      </p:cBhvr>
                                    </p:animEffect>
                                  </p:childTnLst>
                                </p:cTn>
                              </p:par>
                            </p:childTnLst>
                          </p:cTn>
                        </p:par>
                        <p:par>
                          <p:cTn id="70" fill="hold">
                            <p:stCondLst>
                              <p:cond delay="11000"/>
                            </p:stCondLst>
                            <p:childTnLst>
                              <p:par>
                                <p:cTn id="71" presetID="53" presetClass="entr" presetSubtype="16"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1000" fill="hold"/>
                                        <p:tgtEl>
                                          <p:spTgt spid="26"/>
                                        </p:tgtEl>
                                        <p:attrNameLst>
                                          <p:attrName>ppt_w</p:attrName>
                                        </p:attrNameLst>
                                      </p:cBhvr>
                                      <p:tavLst>
                                        <p:tav tm="0">
                                          <p:val>
                                            <p:fltVal val="0"/>
                                          </p:val>
                                        </p:tav>
                                        <p:tav tm="100000">
                                          <p:val>
                                            <p:strVal val="#ppt_w"/>
                                          </p:val>
                                        </p:tav>
                                      </p:tavLst>
                                    </p:anim>
                                    <p:anim calcmode="lin" valueType="num">
                                      <p:cBhvr>
                                        <p:cTn id="74" dur="1000" fill="hold"/>
                                        <p:tgtEl>
                                          <p:spTgt spid="26"/>
                                        </p:tgtEl>
                                        <p:attrNameLst>
                                          <p:attrName>ppt_h</p:attrName>
                                        </p:attrNameLst>
                                      </p:cBhvr>
                                      <p:tavLst>
                                        <p:tav tm="0">
                                          <p:val>
                                            <p:fltVal val="0"/>
                                          </p:val>
                                        </p:tav>
                                        <p:tav tm="100000">
                                          <p:val>
                                            <p:strVal val="#ppt_h"/>
                                          </p:val>
                                        </p:tav>
                                      </p:tavLst>
                                    </p:anim>
                                    <p:animEffect transition="in" filter="fade">
                                      <p:cBhvr>
                                        <p:cTn id="7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lack cover with colorful text&#10;&#10;AI-generated content may be incorrect.">
            <a:extLst>
              <a:ext uri="{FF2B5EF4-FFF2-40B4-BE49-F238E27FC236}">
                <a16:creationId xmlns:a16="http://schemas.microsoft.com/office/drawing/2014/main" id="{EA34F4D1-9C2B-0897-44C9-5778CC3BF60B}"/>
              </a:ext>
            </a:extLst>
          </p:cNvPr>
          <p:cNvPicPr>
            <a:picLocks noChangeAspect="1"/>
          </p:cNvPicPr>
          <p:nvPr/>
        </p:nvPicPr>
        <p:blipFill>
          <a:blip r:embed="rId2"/>
          <a:stretch>
            <a:fillRect/>
          </a:stretch>
        </p:blipFill>
        <p:spPr>
          <a:xfrm>
            <a:off x="1046151" y="660759"/>
            <a:ext cx="2525652" cy="3993126"/>
          </a:xfrm>
          <a:prstGeom prst="rect">
            <a:avLst/>
          </a:prstGeom>
        </p:spPr>
      </p:pic>
      <p:sp>
        <p:nvSpPr>
          <p:cNvPr id="38" name="Freeform: Shape 3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cartoon character next to a bridge&#10;&#10;AI-generated content may be incorrect.">
            <a:extLst>
              <a:ext uri="{FF2B5EF4-FFF2-40B4-BE49-F238E27FC236}">
                <a16:creationId xmlns:a16="http://schemas.microsoft.com/office/drawing/2014/main" id="{774302DC-EC2F-B0BB-EAF9-0330EAE507B0}"/>
              </a:ext>
            </a:extLst>
          </p:cNvPr>
          <p:cNvPicPr>
            <a:picLocks noChangeAspect="1"/>
          </p:cNvPicPr>
          <p:nvPr/>
        </p:nvPicPr>
        <p:blipFill>
          <a:blip r:embed="rId3"/>
          <a:stretch>
            <a:fillRect/>
          </a:stretch>
        </p:blipFill>
        <p:spPr>
          <a:xfrm>
            <a:off x="5545244" y="1990204"/>
            <a:ext cx="6020730" cy="3416763"/>
          </a:xfrm>
          <a:prstGeom prst="rect">
            <a:avLst/>
          </a:prstGeom>
        </p:spPr>
      </p:pic>
      <p:sp>
        <p:nvSpPr>
          <p:cNvPr id="10" name="TextBox 9">
            <a:extLst>
              <a:ext uri="{FF2B5EF4-FFF2-40B4-BE49-F238E27FC236}">
                <a16:creationId xmlns:a16="http://schemas.microsoft.com/office/drawing/2014/main" id="{48AA7F07-5E7E-D2A2-11E6-9B059E846B85}"/>
              </a:ext>
            </a:extLst>
          </p:cNvPr>
          <p:cNvSpPr txBox="1"/>
          <p:nvPr/>
        </p:nvSpPr>
        <p:spPr>
          <a:xfrm>
            <a:off x="5545244" y="5601771"/>
            <a:ext cx="6020730" cy="307777"/>
          </a:xfrm>
          <a:prstGeom prst="rect">
            <a:avLst/>
          </a:prstGeom>
          <a:noFill/>
        </p:spPr>
        <p:txBody>
          <a:bodyPr wrap="square">
            <a:spAutoFit/>
          </a:bodyPr>
          <a:lstStyle/>
          <a:p>
            <a:pPr algn="ctr"/>
            <a:r>
              <a:rPr lang="en-CA" sz="1400" dirty="0">
                <a:solidFill>
                  <a:schemeClr val="bg1"/>
                </a:solidFill>
              </a:rPr>
              <a:t>https://www.uwindsor.ca/law/3450/werobot-2025</a:t>
            </a:r>
          </a:p>
        </p:txBody>
      </p:sp>
      <p:sp>
        <p:nvSpPr>
          <p:cNvPr id="14" name="TextBox 13">
            <a:extLst>
              <a:ext uri="{FF2B5EF4-FFF2-40B4-BE49-F238E27FC236}">
                <a16:creationId xmlns:a16="http://schemas.microsoft.com/office/drawing/2014/main" id="{96D2D1F1-2ED6-BD60-77BA-DAACDC7CEBDD}"/>
              </a:ext>
            </a:extLst>
          </p:cNvPr>
          <p:cNvSpPr txBox="1"/>
          <p:nvPr/>
        </p:nvSpPr>
        <p:spPr>
          <a:xfrm>
            <a:off x="211896" y="4811887"/>
            <a:ext cx="4194162" cy="523220"/>
          </a:xfrm>
          <a:prstGeom prst="rect">
            <a:avLst/>
          </a:prstGeom>
          <a:noFill/>
        </p:spPr>
        <p:txBody>
          <a:bodyPr wrap="square">
            <a:spAutoFit/>
          </a:bodyPr>
          <a:lstStyle/>
          <a:p>
            <a:pPr algn="ctr"/>
            <a:r>
              <a:rPr lang="en-CA" sz="1400" dirty="0">
                <a:solidFill>
                  <a:schemeClr val="bg1"/>
                </a:solidFill>
              </a:rPr>
              <a:t>https://www.uwindsor.ca/law/sites/uwindsor.ca.law/files/resistingtechnofascism-web.pdf</a:t>
            </a:r>
          </a:p>
        </p:txBody>
      </p:sp>
    </p:spTree>
    <p:extLst>
      <p:ext uri="{BB962C8B-B14F-4D97-AF65-F5344CB8AC3E}">
        <p14:creationId xmlns:p14="http://schemas.microsoft.com/office/powerpoint/2010/main" val="1875025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8687</TotalTime>
  <Words>1166</Words>
  <Application>Microsoft Office PowerPoint</Application>
  <PresentationFormat>Widescreen</PresentationFormat>
  <Paragraphs>72</Paragraphs>
  <Slides>16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Aptos Light</vt:lpstr>
      <vt:lpstr>Aptos SemiBold</vt:lpstr>
      <vt:lpstr>Arial</vt:lpstr>
      <vt:lpstr>Office Theme</vt:lpstr>
      <vt:lpstr>Sociotechnical Implications of RAG for Information Access</vt:lpstr>
      <vt:lpstr>Question for the audience</vt:lpstr>
      <vt:lpstr>PowerPoint Presentation</vt:lpstr>
      <vt:lpstr>Hallucinations The “Game of Telephone” Effect</vt:lpstr>
      <vt:lpstr>The politics of information access</vt:lpstr>
      <vt:lpstr>AI Persuasion</vt:lpstr>
      <vt:lpstr>PowerPoint Presentation</vt:lpstr>
      <vt:lpstr>Big Technofascism</vt:lpstr>
      <vt:lpstr>PowerPoint Presentation</vt:lpstr>
      <vt:lpstr>PowerPoint Presentation</vt:lpstr>
      <vt:lpstr>Information ecosystem disruption</vt:lpstr>
      <vt:lpstr>PowerPoint Presentation</vt:lpstr>
      <vt:lpstr>The ecological cost of AI</vt:lpstr>
      <vt:lpstr>Social opportunity cost</vt:lpstr>
      <vt:lpstr>Reclaiming Our Sociotechnical Futures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51</cp:revision>
  <dcterms:created xsi:type="dcterms:W3CDTF">2025-09-15T14:32:22Z</dcterms:created>
  <dcterms:modified xsi:type="dcterms:W3CDTF">2025-09-22T05:41:22Z</dcterms:modified>
</cp:coreProperties>
</file>