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9506" r:id="rId3"/>
    <p:sldId id="9434" r:id="rId4"/>
    <p:sldId id="9469" r:id="rId5"/>
    <p:sldId id="9467" r:id="rId6"/>
    <p:sldId id="9513" r:id="rId7"/>
    <p:sldId id="9453" r:id="rId8"/>
    <p:sldId id="9478" r:id="rId9"/>
    <p:sldId id="9475" r:id="rId10"/>
    <p:sldId id="9542" r:id="rId11"/>
    <p:sldId id="9518" r:id="rId12"/>
    <p:sldId id="9511" r:id="rId13"/>
    <p:sldId id="9517" r:id="rId14"/>
    <p:sldId id="9539" r:id="rId15"/>
    <p:sldId id="9491" r:id="rId16"/>
    <p:sldId id="9497" r:id="rId17"/>
    <p:sldId id="9535" r:id="rId18"/>
    <p:sldId id="9509" r:id="rId19"/>
    <p:sldId id="9537" r:id="rId20"/>
    <p:sldId id="9541" r:id="rId21"/>
    <p:sldId id="9540" r:id="rId22"/>
    <p:sldId id="9501" r:id="rId23"/>
    <p:sldId id="9510" r:id="rId24"/>
    <p:sldId id="9422" r:id="rId25"/>
    <p:sldId id="262" r:id="rId26"/>
    <p:sldId id="9432" r:id="rId27"/>
    <p:sldId id="9545" r:id="rId28"/>
    <p:sldId id="9512" r:id="rId29"/>
    <p:sldId id="9487" r:id="rId30"/>
    <p:sldId id="9522" r:id="rId31"/>
    <p:sldId id="9524" r:id="rId32"/>
    <p:sldId id="9526" r:id="rId33"/>
    <p:sldId id="9527" r:id="rId34"/>
    <p:sldId id="9531" r:id="rId35"/>
    <p:sldId id="9546" r:id="rId36"/>
    <p:sldId id="9514" r:id="rId37"/>
    <p:sldId id="9500" r:id="rId38"/>
    <p:sldId id="9521" r:id="rId39"/>
    <p:sldId id="9529" r:id="rId40"/>
    <p:sldId id="951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4E9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01" d="100"/>
          <a:sy n="101" d="100"/>
        </p:scale>
        <p:origin x="2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0E49C-866E-4B05-8A83-D65826D2963C}" type="datetimeFigureOut">
              <a:rPr lang="en-CA" smtClean="0"/>
              <a:t>2026-05-12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299A8-4358-4B45-916C-0578E912185C}" type="slidenum">
              <a:rPr lang="en-CA" smtClean="0"/>
              <a:t>‹#›</a:t>
            </a:fld>
            <a:endParaRPr lang="en-CA"/>
          </a:p>
        </p:txBody>
      </p:sp>
    </p:spTree>
    <p:extLst>
      <p:ext uri="{BB962C8B-B14F-4D97-AF65-F5344CB8AC3E}">
        <p14:creationId xmlns:p14="http://schemas.microsoft.com/office/powerpoint/2010/main" val="226463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a:t>
            </a:fld>
            <a:endParaRPr lang="en-CA"/>
          </a:p>
        </p:txBody>
      </p:sp>
    </p:spTree>
    <p:extLst>
      <p:ext uri="{BB962C8B-B14F-4D97-AF65-F5344CB8AC3E}">
        <p14:creationId xmlns:p14="http://schemas.microsoft.com/office/powerpoint/2010/main" val="235460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14</a:t>
            </a:fld>
            <a:endParaRPr lang="en-CA"/>
          </a:p>
        </p:txBody>
      </p:sp>
    </p:spTree>
    <p:extLst>
      <p:ext uri="{BB962C8B-B14F-4D97-AF65-F5344CB8AC3E}">
        <p14:creationId xmlns:p14="http://schemas.microsoft.com/office/powerpoint/2010/main" val="229841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15</a:t>
            </a:fld>
            <a:endParaRPr lang="en-CA"/>
          </a:p>
        </p:txBody>
      </p:sp>
    </p:spTree>
    <p:extLst>
      <p:ext uri="{BB962C8B-B14F-4D97-AF65-F5344CB8AC3E}">
        <p14:creationId xmlns:p14="http://schemas.microsoft.com/office/powerpoint/2010/main" val="357213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24</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37</a:t>
            </a:fld>
            <a:endParaRPr lang="en-CA"/>
          </a:p>
        </p:txBody>
      </p:sp>
    </p:spTree>
    <p:extLst>
      <p:ext uri="{BB962C8B-B14F-4D97-AF65-F5344CB8AC3E}">
        <p14:creationId xmlns:p14="http://schemas.microsoft.com/office/powerpoint/2010/main" val="2239849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39</a:t>
            </a:fld>
            <a:endParaRPr lang="en-CA"/>
          </a:p>
        </p:txBody>
      </p:sp>
    </p:spTree>
    <p:extLst>
      <p:ext uri="{BB962C8B-B14F-4D97-AF65-F5344CB8AC3E}">
        <p14:creationId xmlns:p14="http://schemas.microsoft.com/office/powerpoint/2010/main" val="167825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E26C-0EBF-1927-63E8-44AF412CB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A84B-B997-442C-FEA0-19AE85319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0615D-06C6-B158-B349-BAAFF060659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5D8D063-952A-FD1F-22EE-4F1EDDF0C563}"/>
              </a:ext>
            </a:extLst>
          </p:cNvPr>
          <p:cNvSpPr>
            <a:spLocks noGrp="1"/>
          </p:cNvSpPr>
          <p:nvPr>
            <p:ph type="sldNum" sz="quarter" idx="5"/>
          </p:nvPr>
        </p:nvSpPr>
        <p:spPr/>
        <p:txBody>
          <a:bodyPr/>
          <a:lstStyle/>
          <a:p>
            <a:fld id="{4B4E8C47-0BA1-4F6C-9D80-C7C274FEB5B2}" type="slidenum">
              <a:rPr lang="en-CA" smtClean="0"/>
              <a:t>3</a:t>
            </a:fld>
            <a:endParaRPr lang="en-CA"/>
          </a:p>
        </p:txBody>
      </p:sp>
    </p:spTree>
    <p:extLst>
      <p:ext uri="{BB962C8B-B14F-4D97-AF65-F5344CB8AC3E}">
        <p14:creationId xmlns:p14="http://schemas.microsoft.com/office/powerpoint/2010/main" val="284544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5CCE640-1B56-4048-9AAD-AA8CFB6DF591}" type="slidenum">
              <a:rPr lang="en-CA" smtClean="0"/>
              <a:t>6</a:t>
            </a:fld>
            <a:endParaRPr lang="en-CA"/>
          </a:p>
        </p:txBody>
      </p:sp>
    </p:spTree>
    <p:extLst>
      <p:ext uri="{BB962C8B-B14F-4D97-AF65-F5344CB8AC3E}">
        <p14:creationId xmlns:p14="http://schemas.microsoft.com/office/powerpoint/2010/main" val="85035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8</a:t>
            </a:fld>
            <a:endParaRPr lang="en-CA"/>
          </a:p>
        </p:txBody>
      </p:sp>
    </p:spTree>
    <p:extLst>
      <p:ext uri="{BB962C8B-B14F-4D97-AF65-F5344CB8AC3E}">
        <p14:creationId xmlns:p14="http://schemas.microsoft.com/office/powerpoint/2010/main" val="256209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8465-7AFF-C60B-264C-F506E23AA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6A517-8757-698B-7740-F9FCEFAFE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AD9DC-0DB8-8052-A6D9-453D881D391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1CBB8B9-0324-5C2C-88A5-EB6D33069E3A}"/>
              </a:ext>
            </a:extLst>
          </p:cNvPr>
          <p:cNvSpPr>
            <a:spLocks noGrp="1"/>
          </p:cNvSpPr>
          <p:nvPr>
            <p:ph type="sldNum" sz="quarter" idx="5"/>
          </p:nvPr>
        </p:nvSpPr>
        <p:spPr/>
        <p:txBody>
          <a:bodyPr/>
          <a:lstStyle/>
          <a:p>
            <a:fld id="{B68299A8-4358-4B45-916C-0578E912185C}" type="slidenum">
              <a:rPr lang="en-CA" smtClean="0"/>
              <a:t>9</a:t>
            </a:fld>
            <a:endParaRPr lang="en-CA"/>
          </a:p>
        </p:txBody>
      </p:sp>
    </p:spTree>
    <p:extLst>
      <p:ext uri="{BB962C8B-B14F-4D97-AF65-F5344CB8AC3E}">
        <p14:creationId xmlns:p14="http://schemas.microsoft.com/office/powerpoint/2010/main" val="380035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10</a:t>
            </a:fld>
            <a:endParaRPr lang="en-CA"/>
          </a:p>
        </p:txBody>
      </p:sp>
    </p:spTree>
    <p:extLst>
      <p:ext uri="{BB962C8B-B14F-4D97-AF65-F5344CB8AC3E}">
        <p14:creationId xmlns:p14="http://schemas.microsoft.com/office/powerpoint/2010/main" val="23329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11</a:t>
            </a:fld>
            <a:endParaRPr lang="en-CA"/>
          </a:p>
        </p:txBody>
      </p:sp>
    </p:spTree>
    <p:extLst>
      <p:ext uri="{BB962C8B-B14F-4D97-AF65-F5344CB8AC3E}">
        <p14:creationId xmlns:p14="http://schemas.microsoft.com/office/powerpoint/2010/main" val="419646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12</a:t>
            </a:fld>
            <a:endParaRPr lang="en-CA"/>
          </a:p>
        </p:txBody>
      </p:sp>
    </p:spTree>
    <p:extLst>
      <p:ext uri="{BB962C8B-B14F-4D97-AF65-F5344CB8AC3E}">
        <p14:creationId xmlns:p14="http://schemas.microsoft.com/office/powerpoint/2010/main" val="354630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58BC-8FB7-44F6-577A-77BC7C105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8C94-F60A-C719-19D0-289EF5E31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31520-75CC-BC20-0748-03AF883358E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434FB5A-3687-8073-3EE8-82CC5D5E165D}"/>
              </a:ext>
            </a:extLst>
          </p:cNvPr>
          <p:cNvSpPr>
            <a:spLocks noGrp="1"/>
          </p:cNvSpPr>
          <p:nvPr>
            <p:ph type="sldNum" sz="quarter" idx="5"/>
          </p:nvPr>
        </p:nvSpPr>
        <p:spPr/>
        <p:txBody>
          <a:bodyPr/>
          <a:lstStyle/>
          <a:p>
            <a:fld id="{4B4E8C47-0BA1-4F6C-9D80-C7C274FEB5B2}" type="slidenum">
              <a:rPr lang="en-CA" smtClean="0"/>
              <a:t>13</a:t>
            </a:fld>
            <a:endParaRPr lang="en-CA"/>
          </a:p>
        </p:txBody>
      </p:sp>
    </p:spTree>
    <p:extLst>
      <p:ext uri="{BB962C8B-B14F-4D97-AF65-F5344CB8AC3E}">
        <p14:creationId xmlns:p14="http://schemas.microsoft.com/office/powerpoint/2010/main" val="413620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1AB2-8EAD-5AB1-8175-FEEA92B59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38020BA-ED66-EC9E-E303-0BEDD202F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E94508F-4064-6D37-2809-C55F3461EB03}"/>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5" name="Footer Placeholder 4">
            <a:extLst>
              <a:ext uri="{FF2B5EF4-FFF2-40B4-BE49-F238E27FC236}">
                <a16:creationId xmlns:a16="http://schemas.microsoft.com/office/drawing/2014/main" id="{9702E04F-1E17-5A5D-3B09-61E9382F318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77BE3E-ECD8-F204-9C21-1B78D8C0029C}"/>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82064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E380-709A-50A7-52BA-0F8995EF858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257937A-963C-D93A-6F31-FC4DC63DB8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52A659-1204-ACFE-827E-F9C082097AE7}"/>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5" name="Footer Placeholder 4">
            <a:extLst>
              <a:ext uri="{FF2B5EF4-FFF2-40B4-BE49-F238E27FC236}">
                <a16:creationId xmlns:a16="http://schemas.microsoft.com/office/drawing/2014/main" id="{898B4B76-70B3-7FB0-B705-D1FC3242D0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3DFB8E-88CF-C138-807E-E6F0912E08B1}"/>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21572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E8C14-C142-EBC3-FD19-4843D426B2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8435345-927D-B415-8182-7BC867917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EF109F-A631-30C1-D63B-48157748B8E4}"/>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5" name="Footer Placeholder 4">
            <a:extLst>
              <a:ext uri="{FF2B5EF4-FFF2-40B4-BE49-F238E27FC236}">
                <a16:creationId xmlns:a16="http://schemas.microsoft.com/office/drawing/2014/main" id="{F336AD6E-4F45-E83B-8F18-114CF0B07C7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BEE494-2647-C98D-49E6-D03BF868EDFB}"/>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000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059A-8160-AA5F-C6F8-DCBD56A74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84F6839-17FC-059C-148D-AF820E6CE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16E2FB4-C712-D6F8-8969-F603FCB6711F}"/>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5" name="Footer Placeholder 4">
            <a:extLst>
              <a:ext uri="{FF2B5EF4-FFF2-40B4-BE49-F238E27FC236}">
                <a16:creationId xmlns:a16="http://schemas.microsoft.com/office/drawing/2014/main" id="{9829BFA0-C3A0-745D-EFD4-9F8D15E2EEB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C54908-3385-D085-7B9A-CA3243B4191A}"/>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061788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A984-3686-0EBC-7284-5A426547B5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DF6199E-A339-F281-C014-7DB2CF48B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239718-8D4B-87B1-2DDC-54B7A9C6554F}"/>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5" name="Footer Placeholder 4">
            <a:extLst>
              <a:ext uri="{FF2B5EF4-FFF2-40B4-BE49-F238E27FC236}">
                <a16:creationId xmlns:a16="http://schemas.microsoft.com/office/drawing/2014/main" id="{92065966-66C3-4CF5-2A30-997EDB95A04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C26151-0ED4-8720-774F-FA1465692105}"/>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014197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16B7-1817-CA24-26BB-AC68C6466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3C9416-F0FB-1F4D-3293-310DD425B8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9755FE-5DBE-7F22-CA78-10368C1EDB08}"/>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5" name="Footer Placeholder 4">
            <a:extLst>
              <a:ext uri="{FF2B5EF4-FFF2-40B4-BE49-F238E27FC236}">
                <a16:creationId xmlns:a16="http://schemas.microsoft.com/office/drawing/2014/main" id="{9CB6332A-7BC0-BA82-1F5C-3A51108C23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E16272-665B-E203-AC56-12AB8B4D54A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72246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F350-2FAE-AC09-C691-DC59282C32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0437562-24D3-AD39-1FC4-DA4CF3F78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76F4FF-39BF-0425-12D7-A12563045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7F870FF-7E0E-120A-30A4-524D59F8BE21}"/>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6" name="Footer Placeholder 5">
            <a:extLst>
              <a:ext uri="{FF2B5EF4-FFF2-40B4-BE49-F238E27FC236}">
                <a16:creationId xmlns:a16="http://schemas.microsoft.com/office/drawing/2014/main" id="{6030E8CE-A91D-1B88-27E2-543A776EB97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C2F8B4-8ADE-B1F8-A922-F2B7B939AC78}"/>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983838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B229-753C-0E17-4810-5D57C75295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4B8CB1-AE7E-9779-07BC-171D36F38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483AD-0C12-D43A-8BFC-47A1A492A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8479BE-B87E-2F6C-0A69-09419B46B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61D6F-310C-BDCD-CDE3-7E70541F3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9F11A1-0F08-11E4-183A-B36F52B60C1F}"/>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8" name="Footer Placeholder 7">
            <a:extLst>
              <a:ext uri="{FF2B5EF4-FFF2-40B4-BE49-F238E27FC236}">
                <a16:creationId xmlns:a16="http://schemas.microsoft.com/office/drawing/2014/main" id="{E5DDF851-FE6D-4125-83EF-901E048AB88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7EDB346-B67A-B169-4BCF-256B83666572}"/>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93382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D58B-BDA3-BFEB-2F80-6BF1634E128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262A57F-54D2-36A5-3659-2E010289E59F}"/>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4" name="Footer Placeholder 3">
            <a:extLst>
              <a:ext uri="{FF2B5EF4-FFF2-40B4-BE49-F238E27FC236}">
                <a16:creationId xmlns:a16="http://schemas.microsoft.com/office/drawing/2014/main" id="{D11B2A50-FB8B-7549-32AB-485F0F00664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B50970-4CDD-3897-AB13-464CBB55456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1037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1E069-1814-D411-C273-109BE58F718C}"/>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3" name="Footer Placeholder 2">
            <a:extLst>
              <a:ext uri="{FF2B5EF4-FFF2-40B4-BE49-F238E27FC236}">
                <a16:creationId xmlns:a16="http://schemas.microsoft.com/office/drawing/2014/main" id="{DAB41D16-6E0E-5646-9418-C3F9C5104F6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C3D6EB4-DA55-68A4-6FA2-FD7A75B17D97}"/>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49154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516A-7C0E-6CBA-BEDE-1FEC20385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09714C-20F9-E5AF-9D0C-932E3D26E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9FC58F7-6E4F-00DB-BA67-BC45511B5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A1F8B-413D-B43B-5B1A-F9213958ED7B}"/>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6" name="Footer Placeholder 5">
            <a:extLst>
              <a:ext uri="{FF2B5EF4-FFF2-40B4-BE49-F238E27FC236}">
                <a16:creationId xmlns:a16="http://schemas.microsoft.com/office/drawing/2014/main" id="{70DC4017-18F7-7E60-E3E2-586FD226B47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E3AF7D-72F3-954E-735A-BE5A8D2A6B7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89339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38B7-BFFA-6265-DC88-954C1066F8C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639BCA2-47AC-CD6A-5609-3971E1C5D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E4A2ED-90B5-E9E3-EE26-9327F41C00EC}"/>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5" name="Footer Placeholder 4">
            <a:extLst>
              <a:ext uri="{FF2B5EF4-FFF2-40B4-BE49-F238E27FC236}">
                <a16:creationId xmlns:a16="http://schemas.microsoft.com/office/drawing/2014/main" id="{248D2B21-0EF2-3CCD-0995-608FC110CB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A6C951-9CD9-0611-5745-370CBB398187}"/>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24922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389C-D890-D53A-159A-085F832A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DAD75A7-960B-D502-901E-40AA38330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E556257-229A-615E-8AF2-F53541856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0FDA6-4FE2-635C-F439-E865AA80408A}"/>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6" name="Footer Placeholder 5">
            <a:extLst>
              <a:ext uri="{FF2B5EF4-FFF2-40B4-BE49-F238E27FC236}">
                <a16:creationId xmlns:a16="http://schemas.microsoft.com/office/drawing/2014/main" id="{7F451EFE-86AA-2692-4E6F-293DED7DA81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85A8FD-F18D-652F-EB92-D134EBDBDDC4}"/>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923092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9FF-353A-C7D3-39DE-5931C9D55EC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77F3FD0-0C94-EA2A-E12B-ED03AD79A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C65AE3-5001-DFC8-8FD6-57E10B6BD7AD}"/>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5" name="Footer Placeholder 4">
            <a:extLst>
              <a:ext uri="{FF2B5EF4-FFF2-40B4-BE49-F238E27FC236}">
                <a16:creationId xmlns:a16="http://schemas.microsoft.com/office/drawing/2014/main" id="{3C96B23B-9907-17BE-94E2-08BE426985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54979F-B4E5-50A3-389C-DD08C0F7DE13}"/>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523974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5189E-1B25-5355-B333-EBE78EA5F6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669F4FA-8BA1-FF4D-6854-5252D25551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FC0D36-2654-107F-104A-D4331AC336CC}"/>
              </a:ext>
            </a:extLst>
          </p:cNvPr>
          <p:cNvSpPr>
            <a:spLocks noGrp="1"/>
          </p:cNvSpPr>
          <p:nvPr>
            <p:ph type="dt" sz="half" idx="10"/>
          </p:nvPr>
        </p:nvSpPr>
        <p:spPr/>
        <p:txBody>
          <a:bodyPr/>
          <a:lstStyle/>
          <a:p>
            <a:fld id="{EC8125D6-E3C5-4ACF-BB68-6D02BA393562}" type="datetimeFigureOut">
              <a:rPr lang="en-CA" smtClean="0"/>
              <a:t>2026-05-12</a:t>
            </a:fld>
            <a:endParaRPr lang="en-CA"/>
          </a:p>
        </p:txBody>
      </p:sp>
      <p:sp>
        <p:nvSpPr>
          <p:cNvPr id="5" name="Footer Placeholder 4">
            <a:extLst>
              <a:ext uri="{FF2B5EF4-FFF2-40B4-BE49-F238E27FC236}">
                <a16:creationId xmlns:a16="http://schemas.microsoft.com/office/drawing/2014/main" id="{4AA38DB4-8130-6851-C815-33F0623287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A1D71B-A485-B8F4-64D1-EE7B94CF370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0203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D200-F994-D419-E06F-B2D5464858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1968215-DAF6-66A7-337D-8963D3889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4738E-B602-74F9-D4AD-75035344116F}"/>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5" name="Footer Placeholder 4">
            <a:extLst>
              <a:ext uri="{FF2B5EF4-FFF2-40B4-BE49-F238E27FC236}">
                <a16:creationId xmlns:a16="http://schemas.microsoft.com/office/drawing/2014/main" id="{A9282F73-26A4-E419-46CE-CFEE25E06F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5C42359-4A61-B7D3-47AF-DFECBF4878C5}"/>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8237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0074-B9B9-B0AA-24AB-EF2D23E318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5813A03-74AE-E0D5-FE1D-E72D53CF9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969952-F658-F836-0785-FDFA68EF89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73234C9-A856-3F4E-2CD4-8AE1B9084A2E}"/>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6" name="Footer Placeholder 5">
            <a:extLst>
              <a:ext uri="{FF2B5EF4-FFF2-40B4-BE49-F238E27FC236}">
                <a16:creationId xmlns:a16="http://schemas.microsoft.com/office/drawing/2014/main" id="{DAE2D514-F36F-21F6-3661-4C12306E11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938547-0050-B223-7CC5-83398FFCFAC0}"/>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36601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672F-03D3-F1A1-9224-F38C0D9710F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CFE5E96-FD7B-89E8-6187-3CF529395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F82AD5-3780-6052-DF67-CE6DD0D81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D36CE03-F986-4C5C-C743-0C2326E6F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EAE903-8DE8-4034-6CBB-5003FFE615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7551722-964F-0ECB-F7B7-7F9F79F56050}"/>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8" name="Footer Placeholder 7">
            <a:extLst>
              <a:ext uri="{FF2B5EF4-FFF2-40B4-BE49-F238E27FC236}">
                <a16:creationId xmlns:a16="http://schemas.microsoft.com/office/drawing/2014/main" id="{822A7372-4C13-D97D-064A-D8777DE5AB9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E36342C-92C8-8D6B-BBB3-E28757D29D7E}"/>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25960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CC02-9673-B3F5-9FDD-95A2FB4F051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ECD888E-1FCA-A042-D527-50145E06FFC6}"/>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4" name="Footer Placeholder 3">
            <a:extLst>
              <a:ext uri="{FF2B5EF4-FFF2-40B4-BE49-F238E27FC236}">
                <a16:creationId xmlns:a16="http://schemas.microsoft.com/office/drawing/2014/main" id="{299FB96D-831D-48FD-2410-E13A147C158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B2C490C-1FF3-6479-F009-74CB3DD15BE7}"/>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07694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9CB16-E0B3-9978-8B90-4859A539B8FF}"/>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3" name="Footer Placeholder 2">
            <a:extLst>
              <a:ext uri="{FF2B5EF4-FFF2-40B4-BE49-F238E27FC236}">
                <a16:creationId xmlns:a16="http://schemas.microsoft.com/office/drawing/2014/main" id="{68970635-30B8-5544-5B54-D942BFA6A2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A552292-418C-99B1-5471-7E8EEFB5FC2D}"/>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95191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12C2-6CA3-C68F-97E3-58EB74512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2E24F78-C6FD-0503-34B3-118FE7319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543AC43-63A4-ECC4-1FA8-EB3593172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B1D21-B3B1-7E1C-6CAC-C302A2EF4279}"/>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6" name="Footer Placeholder 5">
            <a:extLst>
              <a:ext uri="{FF2B5EF4-FFF2-40B4-BE49-F238E27FC236}">
                <a16:creationId xmlns:a16="http://schemas.microsoft.com/office/drawing/2014/main" id="{F295191E-56BD-971E-5343-EEE4B3227A5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54D20-CFAC-96C2-2D3F-5D08FA6A8B34}"/>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40463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F8A6-607C-B8F5-1732-8E0539CB7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4ED990C-BC4F-F715-98EB-8C655C767D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CDC10BE-3C01-B3F5-0A41-FB811F9B8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59668-AE5D-80BE-319A-B5480DEB84AF}"/>
              </a:ext>
            </a:extLst>
          </p:cNvPr>
          <p:cNvSpPr>
            <a:spLocks noGrp="1"/>
          </p:cNvSpPr>
          <p:nvPr>
            <p:ph type="dt" sz="half" idx="10"/>
          </p:nvPr>
        </p:nvSpPr>
        <p:spPr/>
        <p:txBody>
          <a:bodyPr/>
          <a:lstStyle/>
          <a:p>
            <a:fld id="{3C6C58B3-3BDE-448A-BA61-F1CAE2037693}" type="datetimeFigureOut">
              <a:rPr lang="en-CA" smtClean="0"/>
              <a:t>2026-05-12</a:t>
            </a:fld>
            <a:endParaRPr lang="en-CA"/>
          </a:p>
        </p:txBody>
      </p:sp>
      <p:sp>
        <p:nvSpPr>
          <p:cNvPr id="6" name="Footer Placeholder 5">
            <a:extLst>
              <a:ext uri="{FF2B5EF4-FFF2-40B4-BE49-F238E27FC236}">
                <a16:creationId xmlns:a16="http://schemas.microsoft.com/office/drawing/2014/main" id="{C53B6C22-1628-7BF2-1A35-F65DB5BEE0A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CD37E75-CB3C-99C0-834A-377AD61EFDF4}"/>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4752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ED1F47-2994-14D6-B96F-B20E50893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B6CD215-7615-372E-12C6-D820AA226A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F1CB78-74A9-C8B5-7DA3-8F93F1255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6C58B3-3BDE-448A-BA61-F1CAE2037693}" type="datetimeFigureOut">
              <a:rPr lang="en-CA" smtClean="0"/>
              <a:t>2026-05-12</a:t>
            </a:fld>
            <a:endParaRPr lang="en-CA"/>
          </a:p>
        </p:txBody>
      </p:sp>
      <p:sp>
        <p:nvSpPr>
          <p:cNvPr id="5" name="Footer Placeholder 4">
            <a:extLst>
              <a:ext uri="{FF2B5EF4-FFF2-40B4-BE49-F238E27FC236}">
                <a16:creationId xmlns:a16="http://schemas.microsoft.com/office/drawing/2014/main" id="{DFB1260A-9E73-B657-AE50-A8BBE8A17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0F8CF664-CFD0-F315-87A4-0935E67D2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20E19-4574-4E59-A844-45DB8D36CC05}" type="slidenum">
              <a:rPr lang="en-CA" smtClean="0"/>
              <a:t>‹#›</a:t>
            </a:fld>
            <a:endParaRPr lang="en-CA"/>
          </a:p>
        </p:txBody>
      </p:sp>
    </p:spTree>
    <p:extLst>
      <p:ext uri="{BB962C8B-B14F-4D97-AF65-F5344CB8AC3E}">
        <p14:creationId xmlns:p14="http://schemas.microsoft.com/office/powerpoint/2010/main" val="333117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C9C86-D864-1006-C294-B53A35F90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65ECB94-2856-B2CA-EF3E-90629BA30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D88612-D8AA-8599-4D3F-93955E172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8125D6-E3C5-4ACF-BB68-6D02BA393562}" type="datetimeFigureOut">
              <a:rPr lang="en-CA" smtClean="0"/>
              <a:t>2026-05-12</a:t>
            </a:fld>
            <a:endParaRPr lang="en-CA"/>
          </a:p>
        </p:txBody>
      </p:sp>
      <p:sp>
        <p:nvSpPr>
          <p:cNvPr id="5" name="Footer Placeholder 4">
            <a:extLst>
              <a:ext uri="{FF2B5EF4-FFF2-40B4-BE49-F238E27FC236}">
                <a16:creationId xmlns:a16="http://schemas.microsoft.com/office/drawing/2014/main" id="{9463A565-ADB0-270E-4999-F74B1FAEF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3178795-BEE7-FA85-929A-EEF6BC9A4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5B785D-79A5-40DB-A761-0EBD0D32FA3B}" type="slidenum">
              <a:rPr lang="en-CA" smtClean="0"/>
              <a:t>‹#›</a:t>
            </a:fld>
            <a:endParaRPr lang="en-CA"/>
          </a:p>
        </p:txBody>
      </p:sp>
    </p:spTree>
    <p:extLst>
      <p:ext uri="{BB962C8B-B14F-4D97-AF65-F5344CB8AC3E}">
        <p14:creationId xmlns:p14="http://schemas.microsoft.com/office/powerpoint/2010/main" val="2312193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https://bhaskar-mitra.github.io/theme-ai-and-society/" TargetMode="External"/><Relationship Id="rId5" Type="http://schemas.openxmlformats.org/officeDocument/2006/relationships/image" Target="../media/image2.png"/><Relationship Id="rId10" Type="http://schemas.openxmlformats.org/officeDocument/2006/relationships/hyperlink" Target="https://bhaskar-mitra.github.io/theme-emancipatory-ia/" TargetMode="External"/><Relationship Id="rId4" Type="http://schemas.microsoft.com/office/2007/relationships/hdphoto" Target="../media/hdphoto1.wdp"/><Relationship Id="rId9" Type="http://schemas.openxmlformats.org/officeDocument/2006/relationships/hyperlink" Target="https://bhaskar-mitra.github.io/theme-fairnes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disjunctionsmag.com/articles/why-leaving-big-tech/"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arxiv.org/abs/2601.09600"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hyperlink" Target="https://global.oup.com/academic/product/commodities-and-capabilities-9780195650389"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arxiv.org/abs/2603.14584"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hyperlink" Target="https://www.researchgate.net/publication/255563562" TargetMode="External"/><Relationship Id="rId4" Type="http://schemas.openxmlformats.org/officeDocument/2006/relationships/hyperlink" Target="https://bhaskar-mitra.github.io/posts/2025/09/01/what-is-ir-for-goo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bhaskar-mitra.github.io/showpdf/?file=critical-ir"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dl.acm.org/doi/10.1145/3769733.3769739" TargetMode="Externa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hyperlink" Target="https://dl.acm.org/doi/10.1145/3274784.3274788" TargetMode="External"/><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bhaskar-mitra.github.io/showpdf/?file=critical-ir"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dl.acm.org/doi/10.1145/3630106.3658900" TargetMode="External"/><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hyperlink" Target="https://link.springer.com/chapter/10.1007/978-3-031-73147-1_7" TargetMode="External"/><Relationship Id="rId5" Type="http://schemas.openxmlformats.org/officeDocument/2006/relationships/hyperlink" Target="https://bhaskar-mitra.github.io/showpdf/?file=critical-ir" TargetMode="Externa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triple-c.at/index.php/tripleC/article/view/9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rrj.org/article/view/24531" TargetMode="External"/><Relationship Id="rId2" Type="http://schemas.openxmlformats.org/officeDocument/2006/relationships/image" Target="../media/image69.sv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irrj.org/article/view/1965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irrj.org/article/view/19654" TargetMode="External"/><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svg"/><Relationship Id="rId1" Type="http://schemas.openxmlformats.org/officeDocument/2006/relationships/slideLayout" Target="../slideLayouts/slideLayout5.xml"/><Relationship Id="rId5" Type="http://schemas.openxmlformats.org/officeDocument/2006/relationships/hyperlink" Target="https://bhaskar-mitra.github.io/showpdf/?file=critical-ir" TargetMode="External"/><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stockphoto.com/illustrations/protest" TargetMode="External"/><Relationship Id="rId5" Type="http://schemas.openxmlformats.org/officeDocument/2006/relationships/image" Target="../media/image8.jpeg"/><Relationship Id="rId4" Type="http://schemas.openxmlformats.org/officeDocument/2006/relationships/hyperlink" Target="https://www.vecteezy.com/vector-art/33531746-crowd-of-protesters-people-protesters-protest-revolution-conflict-vector-illustratio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rxiv.org/abs/2601.09600"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svg"/><Relationship Id="rId1" Type="http://schemas.openxmlformats.org/officeDocument/2006/relationships/slideLayout" Target="../slideLayouts/slideLayout8.xml"/><Relationship Id="rId5" Type="http://schemas.openxmlformats.org/officeDocument/2006/relationships/hyperlink" Target="https://bhaskar-mitra.github.io/showpdf/?file=critical-ir" TargetMode="Externa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hyperlink" Target="https://mastodon.acm.org/@JEDI" TargetMode="External"/><Relationship Id="rId3" Type="http://schemas.openxmlformats.org/officeDocument/2006/relationships/image" Target="../media/image85.png"/><Relationship Id="rId7" Type="http://schemas.openxmlformats.org/officeDocument/2006/relationships/hyperlink" Target="https://bsky.app/profile/jedi-workshop.bsky.socia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jedi.inertial.science/sigir2026" TargetMode="External"/><Relationship Id="rId5" Type="http://schemas.microsoft.com/office/2007/relationships/hdphoto" Target="../media/hdphoto3.wdp"/><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73.sv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hyperlink" Target="https://bhaskar-mitra.github.io/showpdf/?file=critical-ir" TargetMode="External"/><Relationship Id="rId13" Type="http://schemas.openxmlformats.org/officeDocument/2006/relationships/hyperlink" Target="https://irrj.org/article/view/24531" TargetMode="External"/><Relationship Id="rId18" Type="http://schemas.openxmlformats.org/officeDocument/2006/relationships/hyperlink" Target="https://arxiv.org/abs/2209.03819" TargetMode="External"/><Relationship Id="rId3" Type="http://schemas.openxmlformats.org/officeDocument/2006/relationships/image" Target="../media/image2.png"/><Relationship Id="rId7" Type="http://schemas.openxmlformats.org/officeDocument/2006/relationships/image" Target="../media/image87.jpeg"/><Relationship Id="rId12" Type="http://schemas.openxmlformats.org/officeDocument/2006/relationships/hyperlink" Target="https://bhaskar-mitra.github.io/files/CHI_paper_FINAL.pdf" TargetMode="External"/><Relationship Id="rId17" Type="http://schemas.openxmlformats.org/officeDocument/2006/relationships/hyperlink" Target="https://dl.acm.org/doi/10.1145/3630106.3658900" TargetMode="External"/><Relationship Id="rId2" Type="http://schemas.openxmlformats.org/officeDocument/2006/relationships/notesSlide" Target="../notesSlides/notesSlide14.xml"/><Relationship Id="rId16" Type="http://schemas.openxmlformats.org/officeDocument/2006/relationships/hyperlink" Target="https://arxiv.org/abs/2401.09410" TargetMode="Externa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arxiv.org/abs/2605.06806" TargetMode="External"/><Relationship Id="rId5" Type="http://schemas.microsoft.com/office/2007/relationships/hdphoto" Target="../media/hdphoto2.wdp"/><Relationship Id="rId15" Type="http://schemas.openxmlformats.org/officeDocument/2006/relationships/hyperlink" Target="https://link.springer.com/chapter/10.1007/978-3-031-73147-1_7" TargetMode="External"/><Relationship Id="rId10" Type="http://schemas.openxmlformats.org/officeDocument/2006/relationships/hyperlink" Target="https://arxiv.org/abs/2601.09600" TargetMode="External"/><Relationship Id="rId4" Type="http://schemas.openxmlformats.org/officeDocument/2006/relationships/image" Target="../media/image3.png"/><Relationship Id="rId9" Type="http://schemas.openxmlformats.org/officeDocument/2006/relationships/hyperlink" Target="https://arxiv.org/abs/2603.14584" TargetMode="External"/><Relationship Id="rId14" Type="http://schemas.openxmlformats.org/officeDocument/2006/relationships/hyperlink" Target="https://irrj.org/article/view/1965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hyperlink" Target="https://link.springer.com/chapter/10.1007/978-3-031-73147-1_7"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hyperlink" Target="https://slate.com/technology/2017/11/how-silicon-valley-became-big-tech.html" TargetMode="Externa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hyperlink" Target="https://dl.acm.org/doi/10.1145/3488666" TargetMode="External"/><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hyperlink" Target="https://www.themaybe.org/research/selective-perspectives" TargetMode="External"/><Relationship Id="rId4" Type="http://schemas.openxmlformats.org/officeDocument/2006/relationships/image" Target="../media/image35.png"/><Relationship Id="rId9" Type="http://schemas.openxmlformats.org/officeDocument/2006/relationships/hyperlink" Target="https://arxiv.org/abs/2605.0680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arxiv.org/abs/2605.0680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62A7-BCD1-B95C-EBCE-101B9A760C0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87B6C75-E946-6060-DA34-B038D8C4E384}"/>
              </a:ext>
            </a:extLst>
          </p:cNvPr>
          <p:cNvGrpSpPr/>
          <p:nvPr/>
        </p:nvGrpSpPr>
        <p:grpSpPr>
          <a:xfrm>
            <a:off x="2856731" y="1760999"/>
            <a:ext cx="6478539" cy="636952"/>
            <a:chOff x="4557370" y="2481472"/>
            <a:chExt cx="6478539" cy="636952"/>
          </a:xfrm>
        </p:grpSpPr>
        <p:sp>
          <p:nvSpPr>
            <p:cNvPr id="5" name="Rectangle: Rounded Corners 4">
              <a:extLst>
                <a:ext uri="{FF2B5EF4-FFF2-40B4-BE49-F238E27FC236}">
                  <a16:creationId xmlns:a16="http://schemas.microsoft.com/office/drawing/2014/main" id="{915648BC-432F-F587-4032-66F99E662E91}"/>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5B658026-D9A3-B0DE-E741-1B4E6F54E484}"/>
                </a:ext>
              </a:extLst>
            </p:cNvPr>
            <p:cNvSpPr txBox="1"/>
            <p:nvPr/>
          </p:nvSpPr>
          <p:spPr>
            <a:xfrm>
              <a:off x="4696358" y="2569115"/>
              <a:ext cx="5714978" cy="461665"/>
            </a:xfrm>
            <a:prstGeom prst="rect">
              <a:avLst/>
            </a:prstGeom>
            <a:noFill/>
          </p:spPr>
          <p:txBody>
            <a:bodyPr wrap="square">
              <a:spAutoFit/>
            </a:bodyPr>
            <a:lstStyle/>
            <a:p>
              <a:r>
                <a:rPr lang="en-US" sz="2400" dirty="0"/>
                <a:t>Information Access of the Oppressed</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65750A06-6CA9-0B46-0C9C-12BB6B57FE5F}"/>
                </a:ext>
              </a:extLst>
            </p:cNvPr>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FDCEC46-3683-C7DA-E4ED-62A4FC3DDFBC}"/>
              </a:ext>
            </a:extLst>
          </p:cNvPr>
          <p:cNvSpPr txBox="1"/>
          <p:nvPr/>
        </p:nvSpPr>
        <p:spPr>
          <a:xfrm>
            <a:off x="3879495" y="3108682"/>
            <a:ext cx="4433011" cy="984885"/>
          </a:xfrm>
          <a:prstGeom prst="rect">
            <a:avLst/>
          </a:prstGeom>
          <a:noFill/>
        </p:spPr>
        <p:txBody>
          <a:bodyPr wrap="square" rtlCol="0" anchor="t">
            <a:spAutoFit/>
          </a:bodyPr>
          <a:lstStyle/>
          <a:p>
            <a:pPr algn="ctr"/>
            <a:r>
              <a:rPr lang="en-CA" sz="2000" b="1" dirty="0"/>
              <a:t>Bhaskar Mitra </a:t>
            </a:r>
            <a:r>
              <a:rPr lang="en-CA" dirty="0"/>
              <a:t>(he/him)</a:t>
            </a:r>
          </a:p>
          <a:p>
            <a:pPr algn="ctr"/>
            <a:r>
              <a:rPr lang="en-CA" dirty="0"/>
              <a:t>Independent Researcher</a:t>
            </a:r>
          </a:p>
          <a:p>
            <a:pPr algn="ctr"/>
            <a:r>
              <a:rPr lang="en-CA" dirty="0" err="1"/>
              <a:t>Tiohtià:ke</a:t>
            </a:r>
            <a:r>
              <a:rPr lang="en-CA" dirty="0"/>
              <a:t> / </a:t>
            </a:r>
            <a:r>
              <a:rPr lang="en-CA" dirty="0" err="1"/>
              <a:t>Mooniyang</a:t>
            </a:r>
            <a:r>
              <a:rPr lang="en-CA" dirty="0"/>
              <a:t> / Montréal, Canada</a:t>
            </a:r>
          </a:p>
        </p:txBody>
      </p:sp>
      <p:grpSp>
        <p:nvGrpSpPr>
          <p:cNvPr id="25" name="Group 24">
            <a:extLst>
              <a:ext uri="{FF2B5EF4-FFF2-40B4-BE49-F238E27FC236}">
                <a16:creationId xmlns:a16="http://schemas.microsoft.com/office/drawing/2014/main" id="{D8952408-8C4E-601D-2669-F19564B916A8}"/>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6F3AE380-EF47-1353-1A22-5B5B59D4CD65}"/>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2BD4F7FD-C373-D102-0AB2-A8394A7A8BF4}"/>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8FA6EDF4-9BC9-35CD-F6EC-A7DCF0423591}"/>
                  </a:ext>
                </a:extLst>
              </p:cNvPr>
              <p:cNvPicPr>
                <a:picLocks noChangeAspect="1"/>
              </p:cNvPicPr>
              <p:nvPr/>
            </p:nvPicPr>
            <p:blipFill>
              <a:blip r:embed="rId5">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56951961-5750-DBA8-E5C6-E2E5F1B3713B}"/>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EA7D4C32-BD98-0CAE-E466-1B90A2F9B81F}"/>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B16A29A2-A969-3A48-BB77-9E9C512EE423}"/>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F3D06FF1-1552-AD3B-E7A6-B1383B748F08}"/>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9457D4A9-1B15-D401-079B-4EE9D73F158E}"/>
                  </a:ext>
                </a:extLst>
              </p:cNvPr>
              <p:cNvPicPr>
                <a:picLocks noChangeAspect="1"/>
              </p:cNvPicPr>
              <p:nvPr/>
            </p:nvPicPr>
            <p:blipFill>
              <a:blip r:embed="rId8">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B205418C-FB38-6C2E-BD62-9272BB8A0971}"/>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grpSp>
        <p:nvGrpSpPr>
          <p:cNvPr id="16" name="Group 15">
            <a:extLst>
              <a:ext uri="{FF2B5EF4-FFF2-40B4-BE49-F238E27FC236}">
                <a16:creationId xmlns:a16="http://schemas.microsoft.com/office/drawing/2014/main" id="{57529B10-D205-0668-722D-6E0AD1EA3EEB}"/>
              </a:ext>
            </a:extLst>
          </p:cNvPr>
          <p:cNvGrpSpPr/>
          <p:nvPr/>
        </p:nvGrpSpPr>
        <p:grpSpPr>
          <a:xfrm>
            <a:off x="2759813" y="4460045"/>
            <a:ext cx="6672374" cy="1309454"/>
            <a:chOff x="30457" y="4893842"/>
            <a:chExt cx="6672374" cy="1309454"/>
          </a:xfrm>
        </p:grpSpPr>
        <p:sp>
          <p:nvSpPr>
            <p:cNvPr id="9" name="Rectangle: Rounded Corners 8">
              <a:extLst>
                <a:ext uri="{FF2B5EF4-FFF2-40B4-BE49-F238E27FC236}">
                  <a16:creationId xmlns:a16="http://schemas.microsoft.com/office/drawing/2014/main" id="{0C3B19A3-194B-1FBE-AF1E-DE1F42AE1C93}"/>
                </a:ext>
              </a:extLst>
            </p:cNvPr>
            <p:cNvSpPr/>
            <p:nvPr/>
          </p:nvSpPr>
          <p:spPr>
            <a:xfrm>
              <a:off x="30457" y="4893842"/>
              <a:ext cx="6672374" cy="1309454"/>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hlinkClick r:id="rId9"/>
              <a:extLst>
                <a:ext uri="{FF2B5EF4-FFF2-40B4-BE49-F238E27FC236}">
                  <a16:creationId xmlns:a16="http://schemas.microsoft.com/office/drawing/2014/main" id="{A160EC7F-EDF0-D827-3EF8-384C760C4B4C}"/>
                </a:ext>
              </a:extLst>
            </p:cNvPr>
            <p:cNvSpPr/>
            <p:nvPr/>
          </p:nvSpPr>
          <p:spPr>
            <a:xfrm>
              <a:off x="213541" y="5263174"/>
              <a:ext cx="630620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a:t>Exposure Fairness and Transparency in Information Access</a:t>
              </a:r>
            </a:p>
          </p:txBody>
        </p:sp>
        <p:sp>
          <p:nvSpPr>
            <p:cNvPr id="3" name="TextBox 2">
              <a:extLst>
                <a:ext uri="{FF2B5EF4-FFF2-40B4-BE49-F238E27FC236}">
                  <a16:creationId xmlns:a16="http://schemas.microsoft.com/office/drawing/2014/main" id="{6EE82A37-6524-96A5-2559-E99C793A8939}"/>
                </a:ext>
              </a:extLst>
            </p:cNvPr>
            <p:cNvSpPr txBox="1"/>
            <p:nvPr/>
          </p:nvSpPr>
          <p:spPr>
            <a:xfrm>
              <a:off x="213541" y="4893842"/>
              <a:ext cx="3270693" cy="369332"/>
            </a:xfrm>
            <a:prstGeom prst="rect">
              <a:avLst/>
            </a:prstGeom>
            <a:noFill/>
          </p:spPr>
          <p:txBody>
            <a:bodyPr wrap="square" rtlCol="0" anchor="t">
              <a:spAutoFit/>
            </a:bodyPr>
            <a:lstStyle/>
            <a:p>
              <a:pPr>
                <a:spcBef>
                  <a:spcPts val="600"/>
                </a:spcBef>
              </a:pPr>
              <a:r>
                <a:rPr lang="en-CA" b="1" dirty="0"/>
                <a:t>My relevant research themes:</a:t>
              </a:r>
            </a:p>
          </p:txBody>
        </p:sp>
        <p:sp>
          <p:nvSpPr>
            <p:cNvPr id="4" name="Rectangle: Rounded Corners 3">
              <a:hlinkClick r:id="rId10"/>
              <a:extLst>
                <a:ext uri="{FF2B5EF4-FFF2-40B4-BE49-F238E27FC236}">
                  <a16:creationId xmlns:a16="http://schemas.microsoft.com/office/drawing/2014/main" id="{4930BA6E-E548-4801-6CD8-410F5F0318F5}"/>
                </a:ext>
              </a:extLst>
            </p:cNvPr>
            <p:cNvSpPr/>
            <p:nvPr/>
          </p:nvSpPr>
          <p:spPr>
            <a:xfrm>
              <a:off x="213541" y="5727825"/>
              <a:ext cx="3741406"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Emancipatory Information Access</a:t>
              </a:r>
            </a:p>
          </p:txBody>
        </p:sp>
        <p:sp>
          <p:nvSpPr>
            <p:cNvPr id="11" name="Rectangle: Rounded Corners 10">
              <a:hlinkClick r:id="rId11"/>
              <a:extLst>
                <a:ext uri="{FF2B5EF4-FFF2-40B4-BE49-F238E27FC236}">
                  <a16:creationId xmlns:a16="http://schemas.microsoft.com/office/drawing/2014/main" id="{E37030BF-A46A-3000-B028-880930F02812}"/>
                </a:ext>
              </a:extLst>
            </p:cNvPr>
            <p:cNvSpPr/>
            <p:nvPr/>
          </p:nvSpPr>
          <p:spPr>
            <a:xfrm>
              <a:off x="4080406" y="5727824"/>
              <a:ext cx="146638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AI &amp; Society</a:t>
              </a:r>
            </a:p>
          </p:txBody>
        </p:sp>
      </p:grpSp>
      <p:sp>
        <p:nvSpPr>
          <p:cNvPr id="15" name="TextBox 14">
            <a:extLst>
              <a:ext uri="{FF2B5EF4-FFF2-40B4-BE49-F238E27FC236}">
                <a16:creationId xmlns:a16="http://schemas.microsoft.com/office/drawing/2014/main" id="{B0142428-5574-47F7-69E0-17A30CAC7E70}"/>
              </a:ext>
            </a:extLst>
          </p:cNvPr>
          <p:cNvSpPr txBox="1"/>
          <p:nvPr/>
        </p:nvSpPr>
        <p:spPr>
          <a:xfrm>
            <a:off x="3048526" y="2535542"/>
            <a:ext cx="6094948" cy="369332"/>
          </a:xfrm>
          <a:prstGeom prst="rect">
            <a:avLst/>
          </a:prstGeom>
          <a:noFill/>
        </p:spPr>
        <p:txBody>
          <a:bodyPr wrap="square">
            <a:spAutoFit/>
          </a:bodyPr>
          <a:lstStyle/>
          <a:p>
            <a:r>
              <a:rPr lang="en-US" dirty="0">
                <a:latin typeface="Aptos SemiBold" panose="020B0004020202020204" pitchFamily="34" charset="0"/>
              </a:rPr>
              <a:t>Envisioning Emancipatory Information Access Platforms</a:t>
            </a:r>
            <a:endParaRPr lang="en-CA" dirty="0">
              <a:latin typeface="Aptos SemiBold" panose="020B0004020202020204" pitchFamily="34" charset="0"/>
            </a:endParaRPr>
          </a:p>
        </p:txBody>
      </p:sp>
      <p:pic>
        <p:nvPicPr>
          <p:cNvPr id="12" name="Picture 11">
            <a:extLst>
              <a:ext uri="{FF2B5EF4-FFF2-40B4-BE49-F238E27FC236}">
                <a16:creationId xmlns:a16="http://schemas.microsoft.com/office/drawing/2014/main" id="{1D093D5B-A09F-4B93-0191-905166262FE4}"/>
              </a:ext>
            </a:extLst>
          </p:cNvPr>
          <p:cNvPicPr>
            <a:picLocks noChangeAspect="1"/>
          </p:cNvPicPr>
          <p:nvPr/>
        </p:nvPicPr>
        <p:blipFill>
          <a:blip r:embed="rId12"/>
          <a:stretch>
            <a:fillRect/>
          </a:stretch>
        </p:blipFill>
        <p:spPr>
          <a:xfrm>
            <a:off x="10197137" y="128994"/>
            <a:ext cx="1885938" cy="1532700"/>
          </a:xfrm>
          <a:prstGeom prst="rect">
            <a:avLst/>
          </a:prstGeom>
        </p:spPr>
      </p:pic>
      <p:sp>
        <p:nvSpPr>
          <p:cNvPr id="13" name="TextBox 12">
            <a:extLst>
              <a:ext uri="{FF2B5EF4-FFF2-40B4-BE49-F238E27FC236}">
                <a16:creationId xmlns:a16="http://schemas.microsoft.com/office/drawing/2014/main" id="{4747A803-9B74-D85C-2DE6-9558E0455252}"/>
              </a:ext>
            </a:extLst>
          </p:cNvPr>
          <p:cNvSpPr txBox="1"/>
          <p:nvPr/>
        </p:nvSpPr>
        <p:spPr>
          <a:xfrm>
            <a:off x="10477954" y="1485272"/>
            <a:ext cx="1324304" cy="400110"/>
          </a:xfrm>
          <a:prstGeom prst="rect">
            <a:avLst/>
          </a:prstGeom>
          <a:noFill/>
        </p:spPr>
        <p:txBody>
          <a:bodyPr wrap="square" rtlCol="0">
            <a:spAutoFit/>
          </a:bodyPr>
          <a:lstStyle/>
          <a:p>
            <a:pPr algn="ctr"/>
            <a:r>
              <a:rPr lang="en-CA" sz="2000" dirty="0">
                <a:latin typeface="Aptos SemiBold" panose="020B0004020202020204" pitchFamily="34" charset="0"/>
              </a:rPr>
              <a:t>2026</a:t>
            </a:r>
          </a:p>
        </p:txBody>
      </p:sp>
    </p:spTree>
    <p:extLst>
      <p:ext uri="{BB962C8B-B14F-4D97-AF65-F5344CB8AC3E}">
        <p14:creationId xmlns:p14="http://schemas.microsoft.com/office/powerpoint/2010/main" val="887292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116BE-2B91-E485-93A0-6A82230BFC8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3ECF168-0007-44C2-5175-0EAB10B81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5773611A-79C7-1C90-FA6B-DD31334D2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6060B4-6368-DA8A-608E-9B14860A8B41}"/>
              </a:ext>
            </a:extLst>
          </p:cNvPr>
          <p:cNvSpPr>
            <a:spLocks noGrp="1"/>
          </p:cNvSpPr>
          <p:nvPr>
            <p:ph type="title"/>
          </p:nvPr>
        </p:nvSpPr>
        <p:spPr>
          <a:xfrm>
            <a:off x="315992" y="609600"/>
            <a:ext cx="3982337" cy="1584502"/>
          </a:xfrm>
        </p:spPr>
        <p:txBody>
          <a:bodyPr vert="horz" lIns="91440" tIns="45720" rIns="91440" bIns="45720" rtlCol="0" anchor="ctr">
            <a:normAutofit/>
          </a:bodyPr>
          <a:lstStyle/>
          <a:p>
            <a:r>
              <a:rPr lang="en-US" sz="5400" kern="1200" dirty="0">
                <a:solidFill>
                  <a:schemeClr val="tx1"/>
                </a:solidFill>
                <a:latin typeface="+mj-lt"/>
                <a:ea typeface="+mj-ea"/>
                <a:cs typeface="+mj-cs"/>
              </a:rPr>
              <a:t>A personal note…</a:t>
            </a:r>
          </a:p>
        </p:txBody>
      </p:sp>
      <p:sp>
        <p:nvSpPr>
          <p:cNvPr id="6" name="Text Placeholder 5">
            <a:extLst>
              <a:ext uri="{FF2B5EF4-FFF2-40B4-BE49-F238E27FC236}">
                <a16:creationId xmlns:a16="http://schemas.microsoft.com/office/drawing/2014/main" id="{ED6D156D-66CD-EAC7-50FD-25AA867571D9}"/>
              </a:ext>
            </a:extLst>
          </p:cNvPr>
          <p:cNvSpPr>
            <a:spLocks noGrp="1"/>
          </p:cNvSpPr>
          <p:nvPr>
            <p:ph type="body" sz="half" idx="2"/>
          </p:nvPr>
        </p:nvSpPr>
        <p:spPr>
          <a:xfrm>
            <a:off x="315992" y="2194102"/>
            <a:ext cx="4074519" cy="3908586"/>
          </a:xfrm>
        </p:spPr>
        <p:txBody>
          <a:bodyPr vert="horz" lIns="91440" tIns="45720" rIns="91440" bIns="45720" rtlCol="0">
            <a:normAutofit/>
          </a:bodyPr>
          <a:lstStyle/>
          <a:p>
            <a:pPr>
              <a:lnSpc>
                <a:spcPct val="110000"/>
              </a:lnSpc>
            </a:pPr>
            <a:r>
              <a:rPr lang="en-US" sz="2400" i="1" dirty="0"/>
              <a:t>After working at Microsoft </a:t>
            </a:r>
            <a:r>
              <a:rPr lang="en-US" sz="2000" i="1" dirty="0"/>
              <a:t>(Bing and Microsoft Research)</a:t>
            </a:r>
            <a:r>
              <a:rPr lang="en-US" sz="2400" i="1" dirty="0"/>
              <a:t> for two decades, last year, I made the decision to leave the Big Tech / Silicon Valley ecosystem in objection to their active role in class oppression, fascism, and ongoing genocide in Palestine</a:t>
            </a:r>
          </a:p>
        </p:txBody>
      </p:sp>
      <p:sp>
        <p:nvSpPr>
          <p:cNvPr id="8" name="TextBox 7">
            <a:extLst>
              <a:ext uri="{FF2B5EF4-FFF2-40B4-BE49-F238E27FC236}">
                <a16:creationId xmlns:a16="http://schemas.microsoft.com/office/drawing/2014/main" id="{96B58F04-FCE4-26E9-ADA3-3261E6017779}"/>
              </a:ext>
            </a:extLst>
          </p:cNvPr>
          <p:cNvSpPr txBox="1"/>
          <p:nvPr/>
        </p:nvSpPr>
        <p:spPr>
          <a:xfrm>
            <a:off x="4684642" y="6581001"/>
            <a:ext cx="750735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Mitra.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Why I'm Leaving Big Tech: A tech worker's reflections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Disjunctions, 2026.</a:t>
            </a:r>
            <a:endParaRPr kumimoji="0" lang="en-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Content Placeholder 9">
            <a:extLst>
              <a:ext uri="{FF2B5EF4-FFF2-40B4-BE49-F238E27FC236}">
                <a16:creationId xmlns:a16="http://schemas.microsoft.com/office/drawing/2014/main" id="{3D540F02-F0A7-B11E-9D5C-F506ADB6763E}"/>
              </a:ext>
            </a:extLst>
          </p:cNvPr>
          <p:cNvPicPr>
            <a:picLocks noGrp="1" noChangeAspect="1"/>
          </p:cNvPicPr>
          <p:nvPr>
            <p:ph idx="1"/>
          </p:nvPr>
        </p:nvPicPr>
        <p:blipFill>
          <a:blip r:embed="rId4"/>
          <a:srcRect b="92071"/>
          <a:stretch>
            <a:fillRect/>
          </a:stretch>
        </p:blipFill>
        <p:spPr>
          <a:xfrm>
            <a:off x="5151733" y="1117253"/>
            <a:ext cx="6875942" cy="1919114"/>
          </a:xfrm>
          <a:prstGeom prst="rect">
            <a:avLst/>
          </a:prstGeom>
        </p:spPr>
      </p:pic>
      <p:grpSp>
        <p:nvGrpSpPr>
          <p:cNvPr id="27" name="Group 26">
            <a:extLst>
              <a:ext uri="{FF2B5EF4-FFF2-40B4-BE49-F238E27FC236}">
                <a16:creationId xmlns:a16="http://schemas.microsoft.com/office/drawing/2014/main" id="{A0E30506-99A4-95C8-EFA5-BC47B054FE73}"/>
              </a:ext>
            </a:extLst>
          </p:cNvPr>
          <p:cNvGrpSpPr/>
          <p:nvPr/>
        </p:nvGrpSpPr>
        <p:grpSpPr>
          <a:xfrm>
            <a:off x="4378891" y="3381785"/>
            <a:ext cx="6950743" cy="1211024"/>
            <a:chOff x="4378891" y="3381785"/>
            <a:chExt cx="6950743" cy="1211024"/>
          </a:xfrm>
        </p:grpSpPr>
        <p:pic>
          <p:nvPicPr>
            <p:cNvPr id="17" name="Picture 16">
              <a:extLst>
                <a:ext uri="{FF2B5EF4-FFF2-40B4-BE49-F238E27FC236}">
                  <a16:creationId xmlns:a16="http://schemas.microsoft.com/office/drawing/2014/main" id="{F76ED978-1200-0CFE-8A37-AE9D17B9A83F}"/>
                </a:ext>
              </a:extLst>
            </p:cNvPr>
            <p:cNvPicPr>
              <a:picLocks noChangeAspect="1"/>
            </p:cNvPicPr>
            <p:nvPr/>
          </p:nvPicPr>
          <p:blipFill>
            <a:blip r:embed="rId5">
              <a:duotone>
                <a:schemeClr val="bg2">
                  <a:shade val="45000"/>
                  <a:satMod val="135000"/>
                </a:schemeClr>
                <a:prstClr val="white"/>
              </a:duotone>
            </a:blip>
            <a:srcRect l="19427"/>
            <a:stretch>
              <a:fillRect/>
            </a:stretch>
          </p:blipFill>
          <p:spPr>
            <a:xfrm>
              <a:off x="4378891" y="3381785"/>
              <a:ext cx="6950743" cy="1211024"/>
            </a:xfrm>
            <a:custGeom>
              <a:avLst/>
              <a:gdLst>
                <a:gd name="csX0" fmla="*/ 0 w 6950743"/>
                <a:gd name="csY0" fmla="*/ 0 h 1211024"/>
                <a:gd name="csX1" fmla="*/ 509721 w 6950743"/>
                <a:gd name="csY1" fmla="*/ 0 h 1211024"/>
                <a:gd name="csX2" fmla="*/ 1158457 w 6950743"/>
                <a:gd name="csY2" fmla="*/ 0 h 1211024"/>
                <a:gd name="csX3" fmla="*/ 1668178 w 6950743"/>
                <a:gd name="csY3" fmla="*/ 0 h 1211024"/>
                <a:gd name="csX4" fmla="*/ 2386422 w 6950743"/>
                <a:gd name="csY4" fmla="*/ 0 h 1211024"/>
                <a:gd name="csX5" fmla="*/ 3035158 w 6950743"/>
                <a:gd name="csY5" fmla="*/ 0 h 1211024"/>
                <a:gd name="csX6" fmla="*/ 3683894 w 6950743"/>
                <a:gd name="csY6" fmla="*/ 0 h 1211024"/>
                <a:gd name="csX7" fmla="*/ 4402137 w 6950743"/>
                <a:gd name="csY7" fmla="*/ 0 h 1211024"/>
                <a:gd name="csX8" fmla="*/ 5050873 w 6950743"/>
                <a:gd name="csY8" fmla="*/ 0 h 1211024"/>
                <a:gd name="csX9" fmla="*/ 5560594 w 6950743"/>
                <a:gd name="csY9" fmla="*/ 0 h 1211024"/>
                <a:gd name="csX10" fmla="*/ 6000808 w 6950743"/>
                <a:gd name="csY10" fmla="*/ 0 h 1211024"/>
                <a:gd name="csX11" fmla="*/ 6950743 w 6950743"/>
                <a:gd name="csY11" fmla="*/ 0 h 1211024"/>
                <a:gd name="csX12" fmla="*/ 6950743 w 6950743"/>
                <a:gd name="csY12" fmla="*/ 415785 h 1211024"/>
                <a:gd name="csX13" fmla="*/ 6950743 w 6950743"/>
                <a:gd name="csY13" fmla="*/ 819460 h 1211024"/>
                <a:gd name="csX14" fmla="*/ 6950743 w 6950743"/>
                <a:gd name="csY14" fmla="*/ 1211024 h 1211024"/>
                <a:gd name="csX15" fmla="*/ 6302007 w 6950743"/>
                <a:gd name="csY15" fmla="*/ 1211024 h 1211024"/>
                <a:gd name="csX16" fmla="*/ 5583764 w 6950743"/>
                <a:gd name="csY16" fmla="*/ 1211024 h 1211024"/>
                <a:gd name="csX17" fmla="*/ 5213057 w 6950743"/>
                <a:gd name="csY17" fmla="*/ 1211024 h 1211024"/>
                <a:gd name="csX18" fmla="*/ 4703336 w 6950743"/>
                <a:gd name="csY18" fmla="*/ 1211024 h 1211024"/>
                <a:gd name="csX19" fmla="*/ 4263122 w 6950743"/>
                <a:gd name="csY19" fmla="*/ 1211024 h 1211024"/>
                <a:gd name="csX20" fmla="*/ 3683894 w 6950743"/>
                <a:gd name="csY20" fmla="*/ 1211024 h 1211024"/>
                <a:gd name="csX21" fmla="*/ 3313187 w 6950743"/>
                <a:gd name="csY21" fmla="*/ 1211024 h 1211024"/>
                <a:gd name="csX22" fmla="*/ 2872974 w 6950743"/>
                <a:gd name="csY22" fmla="*/ 1211024 h 1211024"/>
                <a:gd name="csX23" fmla="*/ 2432760 w 6950743"/>
                <a:gd name="csY23" fmla="*/ 1211024 h 1211024"/>
                <a:gd name="csX24" fmla="*/ 1853531 w 6950743"/>
                <a:gd name="csY24" fmla="*/ 1211024 h 1211024"/>
                <a:gd name="csX25" fmla="*/ 1135288 w 6950743"/>
                <a:gd name="csY25" fmla="*/ 1211024 h 1211024"/>
                <a:gd name="csX26" fmla="*/ 695074 w 6950743"/>
                <a:gd name="csY26" fmla="*/ 1211024 h 1211024"/>
                <a:gd name="csX27" fmla="*/ 0 w 6950743"/>
                <a:gd name="csY27" fmla="*/ 1211024 h 1211024"/>
                <a:gd name="csX28" fmla="*/ 0 w 6950743"/>
                <a:gd name="csY28" fmla="*/ 831570 h 1211024"/>
                <a:gd name="csX29" fmla="*/ 0 w 6950743"/>
                <a:gd name="csY29" fmla="*/ 452116 h 1211024"/>
                <a:gd name="csX30" fmla="*/ 0 w 6950743"/>
                <a:gd name="csY30" fmla="*/ 0 h 1211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950743" h="1211024" fill="none" extrusionOk="0">
                  <a:moveTo>
                    <a:pt x="0" y="0"/>
                  </a:moveTo>
                  <a:cubicBezTo>
                    <a:pt x="124868" y="-28215"/>
                    <a:pt x="379321" y="22163"/>
                    <a:pt x="509721" y="0"/>
                  </a:cubicBezTo>
                  <a:cubicBezTo>
                    <a:pt x="640121" y="-22163"/>
                    <a:pt x="842807" y="27407"/>
                    <a:pt x="1158457" y="0"/>
                  </a:cubicBezTo>
                  <a:cubicBezTo>
                    <a:pt x="1474107" y="-27407"/>
                    <a:pt x="1541681" y="2161"/>
                    <a:pt x="1668178" y="0"/>
                  </a:cubicBezTo>
                  <a:cubicBezTo>
                    <a:pt x="1794675" y="-2161"/>
                    <a:pt x="2115226" y="85005"/>
                    <a:pt x="2386422" y="0"/>
                  </a:cubicBezTo>
                  <a:cubicBezTo>
                    <a:pt x="2657618" y="-85005"/>
                    <a:pt x="2897709" y="48310"/>
                    <a:pt x="3035158" y="0"/>
                  </a:cubicBezTo>
                  <a:cubicBezTo>
                    <a:pt x="3172607" y="-48310"/>
                    <a:pt x="3423227" y="59062"/>
                    <a:pt x="3683894" y="0"/>
                  </a:cubicBezTo>
                  <a:cubicBezTo>
                    <a:pt x="3944561" y="-59062"/>
                    <a:pt x="4100348" y="35737"/>
                    <a:pt x="4402137" y="0"/>
                  </a:cubicBezTo>
                  <a:cubicBezTo>
                    <a:pt x="4703926" y="-35737"/>
                    <a:pt x="4864084" y="28633"/>
                    <a:pt x="5050873" y="0"/>
                  </a:cubicBezTo>
                  <a:cubicBezTo>
                    <a:pt x="5237662" y="-28633"/>
                    <a:pt x="5324271" y="54652"/>
                    <a:pt x="5560594" y="0"/>
                  </a:cubicBezTo>
                  <a:cubicBezTo>
                    <a:pt x="5796917" y="-54652"/>
                    <a:pt x="5811938" y="4871"/>
                    <a:pt x="6000808" y="0"/>
                  </a:cubicBezTo>
                  <a:cubicBezTo>
                    <a:pt x="6189678" y="-4871"/>
                    <a:pt x="6622836" y="108335"/>
                    <a:pt x="6950743" y="0"/>
                  </a:cubicBezTo>
                  <a:cubicBezTo>
                    <a:pt x="6955092" y="129705"/>
                    <a:pt x="6943383" y="228131"/>
                    <a:pt x="6950743" y="415785"/>
                  </a:cubicBezTo>
                  <a:cubicBezTo>
                    <a:pt x="6958103" y="603440"/>
                    <a:pt x="6911966" y="671983"/>
                    <a:pt x="6950743" y="819460"/>
                  </a:cubicBezTo>
                  <a:cubicBezTo>
                    <a:pt x="6989520" y="966938"/>
                    <a:pt x="6931613" y="1113045"/>
                    <a:pt x="6950743" y="1211024"/>
                  </a:cubicBezTo>
                  <a:cubicBezTo>
                    <a:pt x="6661422" y="1271996"/>
                    <a:pt x="6596767" y="1148738"/>
                    <a:pt x="6302007" y="1211024"/>
                  </a:cubicBezTo>
                  <a:cubicBezTo>
                    <a:pt x="6007247" y="1273310"/>
                    <a:pt x="5768220" y="1174029"/>
                    <a:pt x="5583764" y="1211024"/>
                  </a:cubicBezTo>
                  <a:cubicBezTo>
                    <a:pt x="5399308" y="1248019"/>
                    <a:pt x="5345634" y="1199748"/>
                    <a:pt x="5213057" y="1211024"/>
                  </a:cubicBezTo>
                  <a:cubicBezTo>
                    <a:pt x="5080480" y="1222300"/>
                    <a:pt x="4867912" y="1187335"/>
                    <a:pt x="4703336" y="1211024"/>
                  </a:cubicBezTo>
                  <a:cubicBezTo>
                    <a:pt x="4538760" y="1234713"/>
                    <a:pt x="4444767" y="1181509"/>
                    <a:pt x="4263122" y="1211024"/>
                  </a:cubicBezTo>
                  <a:cubicBezTo>
                    <a:pt x="4081477" y="1240539"/>
                    <a:pt x="3811338" y="1164666"/>
                    <a:pt x="3683894" y="1211024"/>
                  </a:cubicBezTo>
                  <a:cubicBezTo>
                    <a:pt x="3556450" y="1257382"/>
                    <a:pt x="3467652" y="1173149"/>
                    <a:pt x="3313187" y="1211024"/>
                  </a:cubicBezTo>
                  <a:cubicBezTo>
                    <a:pt x="3158722" y="1248899"/>
                    <a:pt x="2977393" y="1197020"/>
                    <a:pt x="2872974" y="1211024"/>
                  </a:cubicBezTo>
                  <a:cubicBezTo>
                    <a:pt x="2768555" y="1225028"/>
                    <a:pt x="2561428" y="1175503"/>
                    <a:pt x="2432760" y="1211024"/>
                  </a:cubicBezTo>
                  <a:cubicBezTo>
                    <a:pt x="2304092" y="1246545"/>
                    <a:pt x="2099774" y="1146197"/>
                    <a:pt x="1853531" y="1211024"/>
                  </a:cubicBezTo>
                  <a:cubicBezTo>
                    <a:pt x="1607288" y="1275851"/>
                    <a:pt x="1401767" y="1181519"/>
                    <a:pt x="1135288" y="1211024"/>
                  </a:cubicBezTo>
                  <a:cubicBezTo>
                    <a:pt x="868809" y="1240529"/>
                    <a:pt x="839818" y="1177089"/>
                    <a:pt x="695074" y="1211024"/>
                  </a:cubicBezTo>
                  <a:cubicBezTo>
                    <a:pt x="550330" y="1244959"/>
                    <a:pt x="313568" y="1143760"/>
                    <a:pt x="0" y="1211024"/>
                  </a:cubicBezTo>
                  <a:cubicBezTo>
                    <a:pt x="-37206" y="1029322"/>
                    <a:pt x="10258" y="990103"/>
                    <a:pt x="0" y="831570"/>
                  </a:cubicBezTo>
                  <a:cubicBezTo>
                    <a:pt x="-10258" y="673037"/>
                    <a:pt x="29235" y="620992"/>
                    <a:pt x="0" y="452116"/>
                  </a:cubicBezTo>
                  <a:cubicBezTo>
                    <a:pt x="-29235" y="283240"/>
                    <a:pt x="45054" y="220225"/>
                    <a:pt x="0" y="0"/>
                  </a:cubicBezTo>
                  <a:close/>
                </a:path>
                <a:path w="6950743" h="1211024" stroke="0" extrusionOk="0">
                  <a:moveTo>
                    <a:pt x="0" y="0"/>
                  </a:moveTo>
                  <a:cubicBezTo>
                    <a:pt x="131767" y="-23896"/>
                    <a:pt x="243702" y="37863"/>
                    <a:pt x="370706" y="0"/>
                  </a:cubicBezTo>
                  <a:cubicBezTo>
                    <a:pt x="497710" y="-37863"/>
                    <a:pt x="560589" y="5137"/>
                    <a:pt x="741413" y="0"/>
                  </a:cubicBezTo>
                  <a:cubicBezTo>
                    <a:pt x="922237" y="-5137"/>
                    <a:pt x="1206353" y="44426"/>
                    <a:pt x="1459656" y="0"/>
                  </a:cubicBezTo>
                  <a:cubicBezTo>
                    <a:pt x="1712959" y="-44426"/>
                    <a:pt x="1803526" y="23500"/>
                    <a:pt x="2038885" y="0"/>
                  </a:cubicBezTo>
                  <a:cubicBezTo>
                    <a:pt x="2274244" y="-23500"/>
                    <a:pt x="2368906" y="1575"/>
                    <a:pt x="2479098" y="0"/>
                  </a:cubicBezTo>
                  <a:cubicBezTo>
                    <a:pt x="2589290" y="-1575"/>
                    <a:pt x="2898094" y="71924"/>
                    <a:pt x="3197342" y="0"/>
                  </a:cubicBezTo>
                  <a:cubicBezTo>
                    <a:pt x="3496590" y="-71924"/>
                    <a:pt x="3677952" y="62750"/>
                    <a:pt x="3915585" y="0"/>
                  </a:cubicBezTo>
                  <a:cubicBezTo>
                    <a:pt x="4153218" y="-62750"/>
                    <a:pt x="4110615" y="21586"/>
                    <a:pt x="4286292" y="0"/>
                  </a:cubicBezTo>
                  <a:cubicBezTo>
                    <a:pt x="4461969" y="-21586"/>
                    <a:pt x="4798105" y="57695"/>
                    <a:pt x="4935028" y="0"/>
                  </a:cubicBezTo>
                  <a:cubicBezTo>
                    <a:pt x="5071951" y="-57695"/>
                    <a:pt x="5290511" y="68140"/>
                    <a:pt x="5514256" y="0"/>
                  </a:cubicBezTo>
                  <a:cubicBezTo>
                    <a:pt x="5738001" y="-68140"/>
                    <a:pt x="5809174" y="3905"/>
                    <a:pt x="6093485" y="0"/>
                  </a:cubicBezTo>
                  <a:cubicBezTo>
                    <a:pt x="6377796" y="-3905"/>
                    <a:pt x="6551389" y="14325"/>
                    <a:pt x="6950743" y="0"/>
                  </a:cubicBezTo>
                  <a:cubicBezTo>
                    <a:pt x="6958309" y="115421"/>
                    <a:pt x="6915311" y="287075"/>
                    <a:pt x="6950743" y="379454"/>
                  </a:cubicBezTo>
                  <a:cubicBezTo>
                    <a:pt x="6986175" y="471833"/>
                    <a:pt x="6928609" y="595401"/>
                    <a:pt x="6950743" y="758908"/>
                  </a:cubicBezTo>
                  <a:cubicBezTo>
                    <a:pt x="6972877" y="922415"/>
                    <a:pt x="6940248" y="993271"/>
                    <a:pt x="6950743" y="1211024"/>
                  </a:cubicBezTo>
                  <a:cubicBezTo>
                    <a:pt x="6819534" y="1239694"/>
                    <a:pt x="6682045" y="1151412"/>
                    <a:pt x="6441022" y="1211024"/>
                  </a:cubicBezTo>
                  <a:cubicBezTo>
                    <a:pt x="6199999" y="1270636"/>
                    <a:pt x="6221773" y="1199610"/>
                    <a:pt x="6070316" y="1211024"/>
                  </a:cubicBezTo>
                  <a:cubicBezTo>
                    <a:pt x="5918859" y="1222438"/>
                    <a:pt x="5700775" y="1143916"/>
                    <a:pt x="5421580" y="1211024"/>
                  </a:cubicBezTo>
                  <a:cubicBezTo>
                    <a:pt x="5142385" y="1278132"/>
                    <a:pt x="5175142" y="1191442"/>
                    <a:pt x="4981366" y="1211024"/>
                  </a:cubicBezTo>
                  <a:cubicBezTo>
                    <a:pt x="4787590" y="1230606"/>
                    <a:pt x="4742257" y="1205779"/>
                    <a:pt x="4541152" y="1211024"/>
                  </a:cubicBezTo>
                  <a:cubicBezTo>
                    <a:pt x="4340047" y="1216269"/>
                    <a:pt x="4297625" y="1173867"/>
                    <a:pt x="4100938" y="1211024"/>
                  </a:cubicBezTo>
                  <a:cubicBezTo>
                    <a:pt x="3904251" y="1248181"/>
                    <a:pt x="3867283" y="1169365"/>
                    <a:pt x="3660725" y="1211024"/>
                  </a:cubicBezTo>
                  <a:cubicBezTo>
                    <a:pt x="3454167" y="1252683"/>
                    <a:pt x="3369293" y="1175688"/>
                    <a:pt x="3151003" y="1211024"/>
                  </a:cubicBezTo>
                  <a:cubicBezTo>
                    <a:pt x="2932713" y="1246360"/>
                    <a:pt x="2800594" y="1191945"/>
                    <a:pt x="2710790" y="1211024"/>
                  </a:cubicBezTo>
                  <a:cubicBezTo>
                    <a:pt x="2620986" y="1230103"/>
                    <a:pt x="2456721" y="1207288"/>
                    <a:pt x="2270576" y="1211024"/>
                  </a:cubicBezTo>
                  <a:cubicBezTo>
                    <a:pt x="2084431" y="1214760"/>
                    <a:pt x="1990029" y="1167334"/>
                    <a:pt x="1830362" y="1211024"/>
                  </a:cubicBezTo>
                  <a:cubicBezTo>
                    <a:pt x="1670695" y="1254714"/>
                    <a:pt x="1515038" y="1179337"/>
                    <a:pt x="1320641" y="1211024"/>
                  </a:cubicBezTo>
                  <a:cubicBezTo>
                    <a:pt x="1126244" y="1242711"/>
                    <a:pt x="900914" y="1136938"/>
                    <a:pt x="602398" y="1211024"/>
                  </a:cubicBezTo>
                  <a:cubicBezTo>
                    <a:pt x="303882" y="1285110"/>
                    <a:pt x="262061" y="1148349"/>
                    <a:pt x="0" y="1211024"/>
                  </a:cubicBezTo>
                  <a:cubicBezTo>
                    <a:pt x="-40855" y="1041274"/>
                    <a:pt x="6697" y="974917"/>
                    <a:pt x="0" y="783129"/>
                  </a:cubicBezTo>
                  <a:cubicBezTo>
                    <a:pt x="-6697" y="591341"/>
                    <a:pt x="29333" y="551690"/>
                    <a:pt x="0" y="355234"/>
                  </a:cubicBezTo>
                  <a:cubicBezTo>
                    <a:pt x="-29333" y="158779"/>
                    <a:pt x="3621" y="107855"/>
                    <a:pt x="0" y="0"/>
                  </a:cubicBezTo>
                  <a:close/>
                </a:path>
              </a:pathLst>
            </a:custGeom>
            <a:ln>
              <a:solidFill>
                <a:schemeClr val="tx1"/>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1" name="Picture 20">
              <a:extLst>
                <a:ext uri="{FF2B5EF4-FFF2-40B4-BE49-F238E27FC236}">
                  <a16:creationId xmlns:a16="http://schemas.microsoft.com/office/drawing/2014/main" id="{E7D7ACFE-EC9B-C274-D72D-FD94372200B9}"/>
                </a:ext>
              </a:extLst>
            </p:cNvPr>
            <p:cNvPicPr>
              <a:picLocks noChangeAspect="1"/>
            </p:cNvPicPr>
            <p:nvPr/>
          </p:nvPicPr>
          <p:blipFill>
            <a:blip r:embed="rId5"/>
            <a:srcRect l="20294" t="60279" r="33872" b="23006"/>
            <a:stretch>
              <a:fillRect/>
            </a:stretch>
          </p:blipFill>
          <p:spPr>
            <a:xfrm>
              <a:off x="4438770" y="4115170"/>
              <a:ext cx="3953911" cy="202426"/>
            </a:xfrm>
            <a:custGeom>
              <a:avLst/>
              <a:gdLst>
                <a:gd name="csX0" fmla="*/ 0 w 3953911"/>
                <a:gd name="csY0" fmla="*/ 0 h 202426"/>
                <a:gd name="csX1" fmla="*/ 446227 w 3953911"/>
                <a:gd name="csY1" fmla="*/ 0 h 202426"/>
                <a:gd name="csX2" fmla="*/ 1011072 w 3953911"/>
                <a:gd name="csY2" fmla="*/ 0 h 202426"/>
                <a:gd name="csX3" fmla="*/ 1457299 w 3953911"/>
                <a:gd name="csY3" fmla="*/ 0 h 202426"/>
                <a:gd name="csX4" fmla="*/ 1982604 w 3953911"/>
                <a:gd name="csY4" fmla="*/ 0 h 202426"/>
                <a:gd name="csX5" fmla="*/ 2428831 w 3953911"/>
                <a:gd name="csY5" fmla="*/ 0 h 202426"/>
                <a:gd name="csX6" fmla="*/ 2875058 w 3953911"/>
                <a:gd name="csY6" fmla="*/ 0 h 202426"/>
                <a:gd name="csX7" fmla="*/ 3953911 w 3953911"/>
                <a:gd name="csY7" fmla="*/ 0 h 202426"/>
                <a:gd name="csX8" fmla="*/ 3953911 w 3953911"/>
                <a:gd name="csY8" fmla="*/ 202426 h 202426"/>
                <a:gd name="csX9" fmla="*/ 3428606 w 3953911"/>
                <a:gd name="csY9" fmla="*/ 202426 h 202426"/>
                <a:gd name="csX10" fmla="*/ 2824222 w 3953911"/>
                <a:gd name="csY10" fmla="*/ 202426 h 202426"/>
                <a:gd name="csX11" fmla="*/ 2338456 w 3953911"/>
                <a:gd name="csY11" fmla="*/ 202426 h 202426"/>
                <a:gd name="csX12" fmla="*/ 1773612 w 3953911"/>
                <a:gd name="csY12" fmla="*/ 202426 h 202426"/>
                <a:gd name="csX13" fmla="*/ 1129689 w 3953911"/>
                <a:gd name="csY13" fmla="*/ 202426 h 202426"/>
                <a:gd name="csX14" fmla="*/ 485766 w 3953911"/>
                <a:gd name="csY14" fmla="*/ 202426 h 202426"/>
                <a:gd name="csX15" fmla="*/ 0 w 3953911"/>
                <a:gd name="csY15" fmla="*/ 202426 h 202426"/>
                <a:gd name="csX16" fmla="*/ 0 w 3953911"/>
                <a:gd name="csY16" fmla="*/ 0 h 2024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953911" h="202426" fill="none" extrusionOk="0">
                  <a:moveTo>
                    <a:pt x="0" y="0"/>
                  </a:moveTo>
                  <a:cubicBezTo>
                    <a:pt x="99400" y="-46676"/>
                    <a:pt x="254589" y="37336"/>
                    <a:pt x="446227" y="0"/>
                  </a:cubicBezTo>
                  <a:cubicBezTo>
                    <a:pt x="637865" y="-37336"/>
                    <a:pt x="806814" y="37488"/>
                    <a:pt x="1011072" y="0"/>
                  </a:cubicBezTo>
                  <a:cubicBezTo>
                    <a:pt x="1215331" y="-37488"/>
                    <a:pt x="1338873" y="19329"/>
                    <a:pt x="1457299" y="0"/>
                  </a:cubicBezTo>
                  <a:cubicBezTo>
                    <a:pt x="1575725" y="-19329"/>
                    <a:pt x="1812164" y="26208"/>
                    <a:pt x="1982604" y="0"/>
                  </a:cubicBezTo>
                  <a:cubicBezTo>
                    <a:pt x="2153045" y="-26208"/>
                    <a:pt x="2333636" y="36494"/>
                    <a:pt x="2428831" y="0"/>
                  </a:cubicBezTo>
                  <a:cubicBezTo>
                    <a:pt x="2524026" y="-36494"/>
                    <a:pt x="2680990" y="40993"/>
                    <a:pt x="2875058" y="0"/>
                  </a:cubicBezTo>
                  <a:cubicBezTo>
                    <a:pt x="3069126" y="-40993"/>
                    <a:pt x="3558330" y="83833"/>
                    <a:pt x="3953911" y="0"/>
                  </a:cubicBezTo>
                  <a:cubicBezTo>
                    <a:pt x="3965803" y="77516"/>
                    <a:pt x="3935205" y="135751"/>
                    <a:pt x="3953911" y="202426"/>
                  </a:cubicBezTo>
                  <a:cubicBezTo>
                    <a:pt x="3730373" y="255186"/>
                    <a:pt x="3590957" y="171723"/>
                    <a:pt x="3428606" y="202426"/>
                  </a:cubicBezTo>
                  <a:cubicBezTo>
                    <a:pt x="3266255" y="233129"/>
                    <a:pt x="3092027" y="147230"/>
                    <a:pt x="2824222" y="202426"/>
                  </a:cubicBezTo>
                  <a:cubicBezTo>
                    <a:pt x="2556417" y="257622"/>
                    <a:pt x="2559519" y="160934"/>
                    <a:pt x="2338456" y="202426"/>
                  </a:cubicBezTo>
                  <a:cubicBezTo>
                    <a:pt x="2117393" y="243918"/>
                    <a:pt x="2002082" y="191070"/>
                    <a:pt x="1773612" y="202426"/>
                  </a:cubicBezTo>
                  <a:cubicBezTo>
                    <a:pt x="1545142" y="213782"/>
                    <a:pt x="1345061" y="131935"/>
                    <a:pt x="1129689" y="202426"/>
                  </a:cubicBezTo>
                  <a:cubicBezTo>
                    <a:pt x="914317" y="272917"/>
                    <a:pt x="692997" y="194620"/>
                    <a:pt x="485766" y="202426"/>
                  </a:cubicBezTo>
                  <a:cubicBezTo>
                    <a:pt x="278535" y="210232"/>
                    <a:pt x="237203" y="174032"/>
                    <a:pt x="0" y="202426"/>
                  </a:cubicBezTo>
                  <a:cubicBezTo>
                    <a:pt x="-17206" y="135125"/>
                    <a:pt x="2422" y="91150"/>
                    <a:pt x="0" y="0"/>
                  </a:cubicBezTo>
                  <a:close/>
                </a:path>
                <a:path w="3953911" h="202426" stroke="0" extrusionOk="0">
                  <a:moveTo>
                    <a:pt x="0" y="0"/>
                  </a:moveTo>
                  <a:cubicBezTo>
                    <a:pt x="111428" y="-545"/>
                    <a:pt x="270540" y="27686"/>
                    <a:pt x="446227" y="0"/>
                  </a:cubicBezTo>
                  <a:cubicBezTo>
                    <a:pt x="621914" y="-27686"/>
                    <a:pt x="728150" y="44285"/>
                    <a:pt x="892454" y="0"/>
                  </a:cubicBezTo>
                  <a:cubicBezTo>
                    <a:pt x="1056758" y="-44285"/>
                    <a:pt x="1221514" y="18313"/>
                    <a:pt x="1536377" y="0"/>
                  </a:cubicBezTo>
                  <a:cubicBezTo>
                    <a:pt x="1851240" y="-18313"/>
                    <a:pt x="1903263" y="25976"/>
                    <a:pt x="2101221" y="0"/>
                  </a:cubicBezTo>
                  <a:cubicBezTo>
                    <a:pt x="2299179" y="-25976"/>
                    <a:pt x="2428708" y="39779"/>
                    <a:pt x="2586987" y="0"/>
                  </a:cubicBezTo>
                  <a:cubicBezTo>
                    <a:pt x="2745266" y="-39779"/>
                    <a:pt x="2989684" y="39669"/>
                    <a:pt x="3230910" y="0"/>
                  </a:cubicBezTo>
                  <a:cubicBezTo>
                    <a:pt x="3472136" y="-39669"/>
                    <a:pt x="3793764" y="22164"/>
                    <a:pt x="3953911" y="0"/>
                  </a:cubicBezTo>
                  <a:cubicBezTo>
                    <a:pt x="3970684" y="51144"/>
                    <a:pt x="3950928" y="153961"/>
                    <a:pt x="3953911" y="202426"/>
                  </a:cubicBezTo>
                  <a:cubicBezTo>
                    <a:pt x="3788816" y="221442"/>
                    <a:pt x="3602155" y="149906"/>
                    <a:pt x="3468145" y="202426"/>
                  </a:cubicBezTo>
                  <a:cubicBezTo>
                    <a:pt x="3334135" y="254946"/>
                    <a:pt x="3145339" y="160407"/>
                    <a:pt x="2942839" y="202426"/>
                  </a:cubicBezTo>
                  <a:cubicBezTo>
                    <a:pt x="2740339" y="244445"/>
                    <a:pt x="2534281" y="201682"/>
                    <a:pt x="2377995" y="202426"/>
                  </a:cubicBezTo>
                  <a:cubicBezTo>
                    <a:pt x="2221709" y="203170"/>
                    <a:pt x="1971513" y="185111"/>
                    <a:pt x="1734072" y="202426"/>
                  </a:cubicBezTo>
                  <a:cubicBezTo>
                    <a:pt x="1496631" y="219741"/>
                    <a:pt x="1408653" y="169836"/>
                    <a:pt x="1090150" y="202426"/>
                  </a:cubicBezTo>
                  <a:cubicBezTo>
                    <a:pt x="771647" y="235016"/>
                    <a:pt x="779969" y="147058"/>
                    <a:pt x="604384" y="202426"/>
                  </a:cubicBezTo>
                  <a:cubicBezTo>
                    <a:pt x="428799" y="257794"/>
                    <a:pt x="176039" y="171377"/>
                    <a:pt x="0" y="202426"/>
                  </a:cubicBezTo>
                  <a:cubicBezTo>
                    <a:pt x="-12449" y="158387"/>
                    <a:pt x="2418" y="59731"/>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3" name="Picture 22">
              <a:extLst>
                <a:ext uri="{FF2B5EF4-FFF2-40B4-BE49-F238E27FC236}">
                  <a16:creationId xmlns:a16="http://schemas.microsoft.com/office/drawing/2014/main" id="{9C94B224-34B1-5BB4-21BD-3433B588B826}"/>
                </a:ext>
              </a:extLst>
            </p:cNvPr>
            <p:cNvPicPr>
              <a:picLocks noChangeAspect="1"/>
            </p:cNvPicPr>
            <p:nvPr/>
          </p:nvPicPr>
          <p:blipFill>
            <a:blip r:embed="rId5"/>
            <a:srcRect l="58673" t="39814" r="1933" b="44255"/>
            <a:stretch>
              <a:fillRect/>
            </a:stretch>
          </p:blipFill>
          <p:spPr>
            <a:xfrm>
              <a:off x="7775494" y="3865663"/>
              <a:ext cx="3398299" cy="192929"/>
            </a:xfrm>
            <a:custGeom>
              <a:avLst/>
              <a:gdLst>
                <a:gd name="csX0" fmla="*/ 0 w 3398299"/>
                <a:gd name="csY0" fmla="*/ 0 h 192929"/>
                <a:gd name="csX1" fmla="*/ 532400 w 3398299"/>
                <a:gd name="csY1" fmla="*/ 0 h 192929"/>
                <a:gd name="csX2" fmla="*/ 996834 w 3398299"/>
                <a:gd name="csY2" fmla="*/ 0 h 192929"/>
                <a:gd name="csX3" fmla="*/ 1597201 w 3398299"/>
                <a:gd name="csY3" fmla="*/ 0 h 192929"/>
                <a:gd name="csX4" fmla="*/ 2163584 w 3398299"/>
                <a:gd name="csY4" fmla="*/ 0 h 192929"/>
                <a:gd name="csX5" fmla="*/ 2628018 w 3398299"/>
                <a:gd name="csY5" fmla="*/ 0 h 192929"/>
                <a:gd name="csX6" fmla="*/ 3398299 w 3398299"/>
                <a:gd name="csY6" fmla="*/ 0 h 192929"/>
                <a:gd name="csX7" fmla="*/ 3398299 w 3398299"/>
                <a:gd name="csY7" fmla="*/ 192929 h 192929"/>
                <a:gd name="csX8" fmla="*/ 2899882 w 3398299"/>
                <a:gd name="csY8" fmla="*/ 192929 h 192929"/>
                <a:gd name="csX9" fmla="*/ 2401465 w 3398299"/>
                <a:gd name="csY9" fmla="*/ 192929 h 192929"/>
                <a:gd name="csX10" fmla="*/ 1937030 w 3398299"/>
                <a:gd name="csY10" fmla="*/ 192929 h 192929"/>
                <a:gd name="csX11" fmla="*/ 1302681 w 3398299"/>
                <a:gd name="csY11" fmla="*/ 192929 h 192929"/>
                <a:gd name="csX12" fmla="*/ 702315 w 3398299"/>
                <a:gd name="csY12" fmla="*/ 192929 h 192929"/>
                <a:gd name="csX13" fmla="*/ 0 w 3398299"/>
                <a:gd name="csY13" fmla="*/ 192929 h 192929"/>
                <a:gd name="csX14" fmla="*/ 0 w 3398299"/>
                <a:gd name="csY14" fmla="*/ 0 h 1929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398299" h="192929" fill="none" extrusionOk="0">
                  <a:moveTo>
                    <a:pt x="0" y="0"/>
                  </a:moveTo>
                  <a:cubicBezTo>
                    <a:pt x="232130" y="-40314"/>
                    <a:pt x="287223" y="60288"/>
                    <a:pt x="532400" y="0"/>
                  </a:cubicBezTo>
                  <a:cubicBezTo>
                    <a:pt x="777577" y="-60288"/>
                    <a:pt x="879936" y="33459"/>
                    <a:pt x="996834" y="0"/>
                  </a:cubicBezTo>
                  <a:cubicBezTo>
                    <a:pt x="1113732" y="-33459"/>
                    <a:pt x="1446086" y="6240"/>
                    <a:pt x="1597201" y="0"/>
                  </a:cubicBezTo>
                  <a:cubicBezTo>
                    <a:pt x="1748316" y="-6240"/>
                    <a:pt x="1960324" y="35199"/>
                    <a:pt x="2163584" y="0"/>
                  </a:cubicBezTo>
                  <a:cubicBezTo>
                    <a:pt x="2366844" y="-35199"/>
                    <a:pt x="2493327" y="19864"/>
                    <a:pt x="2628018" y="0"/>
                  </a:cubicBezTo>
                  <a:cubicBezTo>
                    <a:pt x="2762709" y="-19864"/>
                    <a:pt x="3092483" y="15545"/>
                    <a:pt x="3398299" y="0"/>
                  </a:cubicBezTo>
                  <a:cubicBezTo>
                    <a:pt x="3408433" y="77362"/>
                    <a:pt x="3391184" y="127722"/>
                    <a:pt x="3398299" y="192929"/>
                  </a:cubicBezTo>
                  <a:cubicBezTo>
                    <a:pt x="3277884" y="232831"/>
                    <a:pt x="3070894" y="185214"/>
                    <a:pt x="2899882" y="192929"/>
                  </a:cubicBezTo>
                  <a:cubicBezTo>
                    <a:pt x="2728870" y="200644"/>
                    <a:pt x="2594308" y="150917"/>
                    <a:pt x="2401465" y="192929"/>
                  </a:cubicBezTo>
                  <a:cubicBezTo>
                    <a:pt x="2208622" y="234941"/>
                    <a:pt x="2142615" y="159833"/>
                    <a:pt x="1937030" y="192929"/>
                  </a:cubicBezTo>
                  <a:cubicBezTo>
                    <a:pt x="1731446" y="226025"/>
                    <a:pt x="1487207" y="189355"/>
                    <a:pt x="1302681" y="192929"/>
                  </a:cubicBezTo>
                  <a:cubicBezTo>
                    <a:pt x="1118155" y="196503"/>
                    <a:pt x="943370" y="132071"/>
                    <a:pt x="702315" y="192929"/>
                  </a:cubicBezTo>
                  <a:cubicBezTo>
                    <a:pt x="461260" y="253787"/>
                    <a:pt x="155918" y="123885"/>
                    <a:pt x="0" y="192929"/>
                  </a:cubicBezTo>
                  <a:cubicBezTo>
                    <a:pt x="-12132" y="96690"/>
                    <a:pt x="10084" y="41707"/>
                    <a:pt x="0" y="0"/>
                  </a:cubicBezTo>
                  <a:close/>
                </a:path>
                <a:path w="3398299" h="192929" stroke="0" extrusionOk="0">
                  <a:moveTo>
                    <a:pt x="0" y="0"/>
                  </a:moveTo>
                  <a:cubicBezTo>
                    <a:pt x="198301" y="-49562"/>
                    <a:pt x="248803" y="28329"/>
                    <a:pt x="464434" y="0"/>
                  </a:cubicBezTo>
                  <a:cubicBezTo>
                    <a:pt x="680065" y="-28329"/>
                    <a:pt x="727719" y="45174"/>
                    <a:pt x="928868" y="0"/>
                  </a:cubicBezTo>
                  <a:cubicBezTo>
                    <a:pt x="1130017" y="-45174"/>
                    <a:pt x="1336728" y="8723"/>
                    <a:pt x="1563218" y="0"/>
                  </a:cubicBezTo>
                  <a:cubicBezTo>
                    <a:pt x="1789708" y="-8723"/>
                    <a:pt x="1927641" y="48541"/>
                    <a:pt x="2129601" y="0"/>
                  </a:cubicBezTo>
                  <a:cubicBezTo>
                    <a:pt x="2331561" y="-48541"/>
                    <a:pt x="2428901" y="6582"/>
                    <a:pt x="2628018" y="0"/>
                  </a:cubicBezTo>
                  <a:cubicBezTo>
                    <a:pt x="2827135" y="-6582"/>
                    <a:pt x="3188393" y="88045"/>
                    <a:pt x="3398299" y="0"/>
                  </a:cubicBezTo>
                  <a:cubicBezTo>
                    <a:pt x="3416493" y="58646"/>
                    <a:pt x="3391835" y="126274"/>
                    <a:pt x="3398299" y="192929"/>
                  </a:cubicBezTo>
                  <a:cubicBezTo>
                    <a:pt x="3251314" y="249949"/>
                    <a:pt x="3139010" y="174187"/>
                    <a:pt x="2899882" y="192929"/>
                  </a:cubicBezTo>
                  <a:cubicBezTo>
                    <a:pt x="2660754" y="211671"/>
                    <a:pt x="2594493" y="173204"/>
                    <a:pt x="2367482" y="192929"/>
                  </a:cubicBezTo>
                  <a:cubicBezTo>
                    <a:pt x="2140471" y="212654"/>
                    <a:pt x="1968843" y="170565"/>
                    <a:pt x="1835081" y="192929"/>
                  </a:cubicBezTo>
                  <a:cubicBezTo>
                    <a:pt x="1701319" y="215293"/>
                    <a:pt x="1413604" y="161838"/>
                    <a:pt x="1268698" y="192929"/>
                  </a:cubicBezTo>
                  <a:cubicBezTo>
                    <a:pt x="1123792" y="224020"/>
                    <a:pt x="766142" y="185689"/>
                    <a:pt x="634349" y="192929"/>
                  </a:cubicBezTo>
                  <a:cubicBezTo>
                    <a:pt x="502556" y="200169"/>
                    <a:pt x="251043" y="132908"/>
                    <a:pt x="0" y="192929"/>
                  </a:cubicBezTo>
                  <a:cubicBezTo>
                    <a:pt x="-22467" y="117570"/>
                    <a:pt x="16781" y="47604"/>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grpSp>
      <p:grpSp>
        <p:nvGrpSpPr>
          <p:cNvPr id="28" name="Group 27">
            <a:extLst>
              <a:ext uri="{FF2B5EF4-FFF2-40B4-BE49-F238E27FC236}">
                <a16:creationId xmlns:a16="http://schemas.microsoft.com/office/drawing/2014/main" id="{54F82CF7-C261-EC08-F543-A56CFF1FE46E}"/>
              </a:ext>
            </a:extLst>
          </p:cNvPr>
          <p:cNvGrpSpPr/>
          <p:nvPr/>
        </p:nvGrpSpPr>
        <p:grpSpPr>
          <a:xfrm>
            <a:off x="5063086" y="4769727"/>
            <a:ext cx="6950743" cy="1604018"/>
            <a:chOff x="5063086" y="4769727"/>
            <a:chExt cx="6950743" cy="1604018"/>
          </a:xfrm>
        </p:grpSpPr>
        <p:pic>
          <p:nvPicPr>
            <p:cNvPr id="20" name="Picture 19">
              <a:extLst>
                <a:ext uri="{FF2B5EF4-FFF2-40B4-BE49-F238E27FC236}">
                  <a16:creationId xmlns:a16="http://schemas.microsoft.com/office/drawing/2014/main" id="{64909CB6-555D-CB97-4261-1DA5B310BAFD}"/>
                </a:ext>
              </a:extLst>
            </p:cNvPr>
            <p:cNvPicPr>
              <a:picLocks noChangeAspect="1"/>
            </p:cNvPicPr>
            <p:nvPr/>
          </p:nvPicPr>
          <p:blipFill>
            <a:blip r:embed="rId6">
              <a:duotone>
                <a:schemeClr val="bg2">
                  <a:shade val="45000"/>
                  <a:satMod val="135000"/>
                </a:schemeClr>
                <a:prstClr val="white"/>
              </a:duotone>
            </a:blip>
            <a:stretch>
              <a:fillRect/>
            </a:stretch>
          </p:blipFill>
          <p:spPr>
            <a:xfrm>
              <a:off x="5063086" y="4769727"/>
              <a:ext cx="6950743" cy="1604018"/>
            </a:xfrm>
            <a:custGeom>
              <a:avLst/>
              <a:gdLst>
                <a:gd name="csX0" fmla="*/ 0 w 6950743"/>
                <a:gd name="csY0" fmla="*/ 0 h 1604018"/>
                <a:gd name="csX1" fmla="*/ 509721 w 6950743"/>
                <a:gd name="csY1" fmla="*/ 0 h 1604018"/>
                <a:gd name="csX2" fmla="*/ 1158457 w 6950743"/>
                <a:gd name="csY2" fmla="*/ 0 h 1604018"/>
                <a:gd name="csX3" fmla="*/ 1668178 w 6950743"/>
                <a:gd name="csY3" fmla="*/ 0 h 1604018"/>
                <a:gd name="csX4" fmla="*/ 2386422 w 6950743"/>
                <a:gd name="csY4" fmla="*/ 0 h 1604018"/>
                <a:gd name="csX5" fmla="*/ 3035158 w 6950743"/>
                <a:gd name="csY5" fmla="*/ 0 h 1604018"/>
                <a:gd name="csX6" fmla="*/ 3683894 w 6950743"/>
                <a:gd name="csY6" fmla="*/ 0 h 1604018"/>
                <a:gd name="csX7" fmla="*/ 4402137 w 6950743"/>
                <a:gd name="csY7" fmla="*/ 0 h 1604018"/>
                <a:gd name="csX8" fmla="*/ 5050873 w 6950743"/>
                <a:gd name="csY8" fmla="*/ 0 h 1604018"/>
                <a:gd name="csX9" fmla="*/ 5560594 w 6950743"/>
                <a:gd name="csY9" fmla="*/ 0 h 1604018"/>
                <a:gd name="csX10" fmla="*/ 6000808 w 6950743"/>
                <a:gd name="csY10" fmla="*/ 0 h 1604018"/>
                <a:gd name="csX11" fmla="*/ 6950743 w 6950743"/>
                <a:gd name="csY11" fmla="*/ 0 h 1604018"/>
                <a:gd name="csX12" fmla="*/ 6950743 w 6950743"/>
                <a:gd name="csY12" fmla="*/ 550713 h 1604018"/>
                <a:gd name="csX13" fmla="*/ 6950743 w 6950743"/>
                <a:gd name="csY13" fmla="*/ 1085386 h 1604018"/>
                <a:gd name="csX14" fmla="*/ 6950743 w 6950743"/>
                <a:gd name="csY14" fmla="*/ 1604018 h 1604018"/>
                <a:gd name="csX15" fmla="*/ 6302007 w 6950743"/>
                <a:gd name="csY15" fmla="*/ 1604018 h 1604018"/>
                <a:gd name="csX16" fmla="*/ 5583764 w 6950743"/>
                <a:gd name="csY16" fmla="*/ 1604018 h 1604018"/>
                <a:gd name="csX17" fmla="*/ 5213057 w 6950743"/>
                <a:gd name="csY17" fmla="*/ 1604018 h 1604018"/>
                <a:gd name="csX18" fmla="*/ 4703336 w 6950743"/>
                <a:gd name="csY18" fmla="*/ 1604018 h 1604018"/>
                <a:gd name="csX19" fmla="*/ 4263122 w 6950743"/>
                <a:gd name="csY19" fmla="*/ 1604018 h 1604018"/>
                <a:gd name="csX20" fmla="*/ 3683894 w 6950743"/>
                <a:gd name="csY20" fmla="*/ 1604018 h 1604018"/>
                <a:gd name="csX21" fmla="*/ 3313187 w 6950743"/>
                <a:gd name="csY21" fmla="*/ 1604018 h 1604018"/>
                <a:gd name="csX22" fmla="*/ 2872974 w 6950743"/>
                <a:gd name="csY22" fmla="*/ 1604018 h 1604018"/>
                <a:gd name="csX23" fmla="*/ 2432760 w 6950743"/>
                <a:gd name="csY23" fmla="*/ 1604018 h 1604018"/>
                <a:gd name="csX24" fmla="*/ 1853531 w 6950743"/>
                <a:gd name="csY24" fmla="*/ 1604018 h 1604018"/>
                <a:gd name="csX25" fmla="*/ 1135288 w 6950743"/>
                <a:gd name="csY25" fmla="*/ 1604018 h 1604018"/>
                <a:gd name="csX26" fmla="*/ 695074 w 6950743"/>
                <a:gd name="csY26" fmla="*/ 1604018 h 1604018"/>
                <a:gd name="csX27" fmla="*/ 0 w 6950743"/>
                <a:gd name="csY27" fmla="*/ 1604018 h 1604018"/>
                <a:gd name="csX28" fmla="*/ 0 w 6950743"/>
                <a:gd name="csY28" fmla="*/ 1101426 h 1604018"/>
                <a:gd name="csX29" fmla="*/ 0 w 6950743"/>
                <a:gd name="csY29" fmla="*/ 598833 h 1604018"/>
                <a:gd name="csX30" fmla="*/ 0 w 6950743"/>
                <a:gd name="csY30" fmla="*/ 0 h 1604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950743" h="1604018" fill="none" extrusionOk="0">
                  <a:moveTo>
                    <a:pt x="0" y="0"/>
                  </a:moveTo>
                  <a:cubicBezTo>
                    <a:pt x="124868" y="-28215"/>
                    <a:pt x="379321" y="22163"/>
                    <a:pt x="509721" y="0"/>
                  </a:cubicBezTo>
                  <a:cubicBezTo>
                    <a:pt x="640121" y="-22163"/>
                    <a:pt x="842807" y="27407"/>
                    <a:pt x="1158457" y="0"/>
                  </a:cubicBezTo>
                  <a:cubicBezTo>
                    <a:pt x="1474107" y="-27407"/>
                    <a:pt x="1541681" y="2161"/>
                    <a:pt x="1668178" y="0"/>
                  </a:cubicBezTo>
                  <a:cubicBezTo>
                    <a:pt x="1794675" y="-2161"/>
                    <a:pt x="2115226" y="85005"/>
                    <a:pt x="2386422" y="0"/>
                  </a:cubicBezTo>
                  <a:cubicBezTo>
                    <a:pt x="2657618" y="-85005"/>
                    <a:pt x="2897709" y="48310"/>
                    <a:pt x="3035158" y="0"/>
                  </a:cubicBezTo>
                  <a:cubicBezTo>
                    <a:pt x="3172607" y="-48310"/>
                    <a:pt x="3423227" y="59062"/>
                    <a:pt x="3683894" y="0"/>
                  </a:cubicBezTo>
                  <a:cubicBezTo>
                    <a:pt x="3944561" y="-59062"/>
                    <a:pt x="4100348" y="35737"/>
                    <a:pt x="4402137" y="0"/>
                  </a:cubicBezTo>
                  <a:cubicBezTo>
                    <a:pt x="4703926" y="-35737"/>
                    <a:pt x="4864084" y="28633"/>
                    <a:pt x="5050873" y="0"/>
                  </a:cubicBezTo>
                  <a:cubicBezTo>
                    <a:pt x="5237662" y="-28633"/>
                    <a:pt x="5324271" y="54652"/>
                    <a:pt x="5560594" y="0"/>
                  </a:cubicBezTo>
                  <a:cubicBezTo>
                    <a:pt x="5796917" y="-54652"/>
                    <a:pt x="5811938" y="4871"/>
                    <a:pt x="6000808" y="0"/>
                  </a:cubicBezTo>
                  <a:cubicBezTo>
                    <a:pt x="6189678" y="-4871"/>
                    <a:pt x="6622836" y="108335"/>
                    <a:pt x="6950743" y="0"/>
                  </a:cubicBezTo>
                  <a:cubicBezTo>
                    <a:pt x="6953029" y="272397"/>
                    <a:pt x="6946540" y="351588"/>
                    <a:pt x="6950743" y="550713"/>
                  </a:cubicBezTo>
                  <a:cubicBezTo>
                    <a:pt x="6954946" y="749838"/>
                    <a:pt x="6944642" y="850483"/>
                    <a:pt x="6950743" y="1085386"/>
                  </a:cubicBezTo>
                  <a:cubicBezTo>
                    <a:pt x="6956844" y="1320289"/>
                    <a:pt x="6898230" y="1365296"/>
                    <a:pt x="6950743" y="1604018"/>
                  </a:cubicBezTo>
                  <a:cubicBezTo>
                    <a:pt x="6661422" y="1664990"/>
                    <a:pt x="6596767" y="1541732"/>
                    <a:pt x="6302007" y="1604018"/>
                  </a:cubicBezTo>
                  <a:cubicBezTo>
                    <a:pt x="6007247" y="1666304"/>
                    <a:pt x="5768220" y="1567023"/>
                    <a:pt x="5583764" y="1604018"/>
                  </a:cubicBezTo>
                  <a:cubicBezTo>
                    <a:pt x="5399308" y="1641013"/>
                    <a:pt x="5345634" y="1592742"/>
                    <a:pt x="5213057" y="1604018"/>
                  </a:cubicBezTo>
                  <a:cubicBezTo>
                    <a:pt x="5080480" y="1615294"/>
                    <a:pt x="4867912" y="1580329"/>
                    <a:pt x="4703336" y="1604018"/>
                  </a:cubicBezTo>
                  <a:cubicBezTo>
                    <a:pt x="4538760" y="1627707"/>
                    <a:pt x="4444767" y="1574503"/>
                    <a:pt x="4263122" y="1604018"/>
                  </a:cubicBezTo>
                  <a:cubicBezTo>
                    <a:pt x="4081477" y="1633533"/>
                    <a:pt x="3811338" y="1557660"/>
                    <a:pt x="3683894" y="1604018"/>
                  </a:cubicBezTo>
                  <a:cubicBezTo>
                    <a:pt x="3556450" y="1650376"/>
                    <a:pt x="3467652" y="1566143"/>
                    <a:pt x="3313187" y="1604018"/>
                  </a:cubicBezTo>
                  <a:cubicBezTo>
                    <a:pt x="3158722" y="1641893"/>
                    <a:pt x="2977393" y="1590014"/>
                    <a:pt x="2872974" y="1604018"/>
                  </a:cubicBezTo>
                  <a:cubicBezTo>
                    <a:pt x="2768555" y="1618022"/>
                    <a:pt x="2561428" y="1568497"/>
                    <a:pt x="2432760" y="1604018"/>
                  </a:cubicBezTo>
                  <a:cubicBezTo>
                    <a:pt x="2304092" y="1639539"/>
                    <a:pt x="2099774" y="1539191"/>
                    <a:pt x="1853531" y="1604018"/>
                  </a:cubicBezTo>
                  <a:cubicBezTo>
                    <a:pt x="1607288" y="1668845"/>
                    <a:pt x="1401767" y="1574513"/>
                    <a:pt x="1135288" y="1604018"/>
                  </a:cubicBezTo>
                  <a:cubicBezTo>
                    <a:pt x="868809" y="1633523"/>
                    <a:pt x="839818" y="1570083"/>
                    <a:pt x="695074" y="1604018"/>
                  </a:cubicBezTo>
                  <a:cubicBezTo>
                    <a:pt x="550330" y="1637953"/>
                    <a:pt x="313568" y="1536754"/>
                    <a:pt x="0" y="1604018"/>
                  </a:cubicBezTo>
                  <a:cubicBezTo>
                    <a:pt x="-1954" y="1398639"/>
                    <a:pt x="51129" y="1335321"/>
                    <a:pt x="0" y="1101426"/>
                  </a:cubicBezTo>
                  <a:cubicBezTo>
                    <a:pt x="-51129" y="867531"/>
                    <a:pt x="14812" y="748145"/>
                    <a:pt x="0" y="598833"/>
                  </a:cubicBezTo>
                  <a:cubicBezTo>
                    <a:pt x="-14812" y="449521"/>
                    <a:pt x="45124" y="189641"/>
                    <a:pt x="0" y="0"/>
                  </a:cubicBezTo>
                  <a:close/>
                </a:path>
                <a:path w="6950743" h="1604018" stroke="0" extrusionOk="0">
                  <a:moveTo>
                    <a:pt x="0" y="0"/>
                  </a:moveTo>
                  <a:cubicBezTo>
                    <a:pt x="131767" y="-23896"/>
                    <a:pt x="243702" y="37863"/>
                    <a:pt x="370706" y="0"/>
                  </a:cubicBezTo>
                  <a:cubicBezTo>
                    <a:pt x="497710" y="-37863"/>
                    <a:pt x="560589" y="5137"/>
                    <a:pt x="741413" y="0"/>
                  </a:cubicBezTo>
                  <a:cubicBezTo>
                    <a:pt x="922237" y="-5137"/>
                    <a:pt x="1206353" y="44426"/>
                    <a:pt x="1459656" y="0"/>
                  </a:cubicBezTo>
                  <a:cubicBezTo>
                    <a:pt x="1712959" y="-44426"/>
                    <a:pt x="1803526" y="23500"/>
                    <a:pt x="2038885" y="0"/>
                  </a:cubicBezTo>
                  <a:cubicBezTo>
                    <a:pt x="2274244" y="-23500"/>
                    <a:pt x="2368906" y="1575"/>
                    <a:pt x="2479098" y="0"/>
                  </a:cubicBezTo>
                  <a:cubicBezTo>
                    <a:pt x="2589290" y="-1575"/>
                    <a:pt x="2898094" y="71924"/>
                    <a:pt x="3197342" y="0"/>
                  </a:cubicBezTo>
                  <a:cubicBezTo>
                    <a:pt x="3496590" y="-71924"/>
                    <a:pt x="3677952" y="62750"/>
                    <a:pt x="3915585" y="0"/>
                  </a:cubicBezTo>
                  <a:cubicBezTo>
                    <a:pt x="4153218" y="-62750"/>
                    <a:pt x="4110615" y="21586"/>
                    <a:pt x="4286292" y="0"/>
                  </a:cubicBezTo>
                  <a:cubicBezTo>
                    <a:pt x="4461969" y="-21586"/>
                    <a:pt x="4798105" y="57695"/>
                    <a:pt x="4935028" y="0"/>
                  </a:cubicBezTo>
                  <a:cubicBezTo>
                    <a:pt x="5071951" y="-57695"/>
                    <a:pt x="5290511" y="68140"/>
                    <a:pt x="5514256" y="0"/>
                  </a:cubicBezTo>
                  <a:cubicBezTo>
                    <a:pt x="5738001" y="-68140"/>
                    <a:pt x="5809174" y="3905"/>
                    <a:pt x="6093485" y="0"/>
                  </a:cubicBezTo>
                  <a:cubicBezTo>
                    <a:pt x="6377796" y="-3905"/>
                    <a:pt x="6551389" y="14325"/>
                    <a:pt x="6950743" y="0"/>
                  </a:cubicBezTo>
                  <a:cubicBezTo>
                    <a:pt x="7009386" y="131102"/>
                    <a:pt x="6923351" y="260050"/>
                    <a:pt x="6950743" y="502592"/>
                  </a:cubicBezTo>
                  <a:cubicBezTo>
                    <a:pt x="6978135" y="745134"/>
                    <a:pt x="6948826" y="841312"/>
                    <a:pt x="6950743" y="1005185"/>
                  </a:cubicBezTo>
                  <a:cubicBezTo>
                    <a:pt x="6952660" y="1169058"/>
                    <a:pt x="6930751" y="1443788"/>
                    <a:pt x="6950743" y="1604018"/>
                  </a:cubicBezTo>
                  <a:cubicBezTo>
                    <a:pt x="6819534" y="1632688"/>
                    <a:pt x="6682045" y="1544406"/>
                    <a:pt x="6441022" y="1604018"/>
                  </a:cubicBezTo>
                  <a:cubicBezTo>
                    <a:pt x="6199999" y="1663630"/>
                    <a:pt x="6221773" y="1592604"/>
                    <a:pt x="6070316" y="1604018"/>
                  </a:cubicBezTo>
                  <a:cubicBezTo>
                    <a:pt x="5918859" y="1615432"/>
                    <a:pt x="5700775" y="1536910"/>
                    <a:pt x="5421580" y="1604018"/>
                  </a:cubicBezTo>
                  <a:cubicBezTo>
                    <a:pt x="5142385" y="1671126"/>
                    <a:pt x="5175142" y="1584436"/>
                    <a:pt x="4981366" y="1604018"/>
                  </a:cubicBezTo>
                  <a:cubicBezTo>
                    <a:pt x="4787590" y="1623600"/>
                    <a:pt x="4742257" y="1598773"/>
                    <a:pt x="4541152" y="1604018"/>
                  </a:cubicBezTo>
                  <a:cubicBezTo>
                    <a:pt x="4340047" y="1609263"/>
                    <a:pt x="4297625" y="1566861"/>
                    <a:pt x="4100938" y="1604018"/>
                  </a:cubicBezTo>
                  <a:cubicBezTo>
                    <a:pt x="3904251" y="1641175"/>
                    <a:pt x="3867283" y="1562359"/>
                    <a:pt x="3660725" y="1604018"/>
                  </a:cubicBezTo>
                  <a:cubicBezTo>
                    <a:pt x="3454167" y="1645677"/>
                    <a:pt x="3369293" y="1568682"/>
                    <a:pt x="3151003" y="1604018"/>
                  </a:cubicBezTo>
                  <a:cubicBezTo>
                    <a:pt x="2932713" y="1639354"/>
                    <a:pt x="2800594" y="1584939"/>
                    <a:pt x="2710790" y="1604018"/>
                  </a:cubicBezTo>
                  <a:cubicBezTo>
                    <a:pt x="2620986" y="1623097"/>
                    <a:pt x="2456721" y="1600282"/>
                    <a:pt x="2270576" y="1604018"/>
                  </a:cubicBezTo>
                  <a:cubicBezTo>
                    <a:pt x="2084431" y="1607754"/>
                    <a:pt x="1990029" y="1560328"/>
                    <a:pt x="1830362" y="1604018"/>
                  </a:cubicBezTo>
                  <a:cubicBezTo>
                    <a:pt x="1670695" y="1647708"/>
                    <a:pt x="1515038" y="1572331"/>
                    <a:pt x="1320641" y="1604018"/>
                  </a:cubicBezTo>
                  <a:cubicBezTo>
                    <a:pt x="1126244" y="1635705"/>
                    <a:pt x="900914" y="1529932"/>
                    <a:pt x="602398" y="1604018"/>
                  </a:cubicBezTo>
                  <a:cubicBezTo>
                    <a:pt x="303882" y="1678104"/>
                    <a:pt x="262061" y="1541343"/>
                    <a:pt x="0" y="1604018"/>
                  </a:cubicBezTo>
                  <a:cubicBezTo>
                    <a:pt x="-50507" y="1454726"/>
                    <a:pt x="52567" y="1157183"/>
                    <a:pt x="0" y="1037265"/>
                  </a:cubicBezTo>
                  <a:cubicBezTo>
                    <a:pt x="-52567" y="917347"/>
                    <a:pt x="42819" y="700174"/>
                    <a:pt x="0" y="470512"/>
                  </a:cubicBezTo>
                  <a:cubicBezTo>
                    <a:pt x="-42819" y="240850"/>
                    <a:pt x="53810" y="185881"/>
                    <a:pt x="0" y="0"/>
                  </a:cubicBezTo>
                  <a:close/>
                </a:path>
              </a:pathLst>
            </a:custGeom>
            <a:ln>
              <a:solidFill>
                <a:schemeClr val="tx1"/>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D992F864-8FD2-446A-042A-76E5DA951AA9}"/>
                </a:ext>
              </a:extLst>
            </p:cNvPr>
            <p:cNvPicPr>
              <a:picLocks noChangeAspect="1"/>
            </p:cNvPicPr>
            <p:nvPr/>
          </p:nvPicPr>
          <p:blipFill>
            <a:blip r:embed="rId6"/>
            <a:srcRect l="458" t="44352" r="63965" b="43556"/>
            <a:stretch>
              <a:fillRect/>
            </a:stretch>
          </p:blipFill>
          <p:spPr>
            <a:xfrm>
              <a:off x="5078857" y="5481153"/>
              <a:ext cx="2472879" cy="193965"/>
            </a:xfrm>
            <a:custGeom>
              <a:avLst/>
              <a:gdLst>
                <a:gd name="csX0" fmla="*/ 0 w 2472879"/>
                <a:gd name="csY0" fmla="*/ 0 h 193965"/>
                <a:gd name="csX1" fmla="*/ 445118 w 2472879"/>
                <a:gd name="csY1" fmla="*/ 0 h 193965"/>
                <a:gd name="csX2" fmla="*/ 914965 w 2472879"/>
                <a:gd name="csY2" fmla="*/ 0 h 193965"/>
                <a:gd name="csX3" fmla="*/ 1335355 w 2472879"/>
                <a:gd name="csY3" fmla="*/ 0 h 193965"/>
                <a:gd name="csX4" fmla="*/ 1755744 w 2472879"/>
                <a:gd name="csY4" fmla="*/ 0 h 193965"/>
                <a:gd name="csX5" fmla="*/ 2472879 w 2472879"/>
                <a:gd name="csY5" fmla="*/ 0 h 193965"/>
                <a:gd name="csX6" fmla="*/ 2472879 w 2472879"/>
                <a:gd name="csY6" fmla="*/ 193965 h 193965"/>
                <a:gd name="csX7" fmla="*/ 2027761 w 2472879"/>
                <a:gd name="csY7" fmla="*/ 193965 h 193965"/>
                <a:gd name="csX8" fmla="*/ 1557914 w 2472879"/>
                <a:gd name="csY8" fmla="*/ 193965 h 193965"/>
                <a:gd name="csX9" fmla="*/ 1088067 w 2472879"/>
                <a:gd name="csY9" fmla="*/ 193965 h 193965"/>
                <a:gd name="csX10" fmla="*/ 593491 w 2472879"/>
                <a:gd name="csY10" fmla="*/ 193965 h 193965"/>
                <a:gd name="csX11" fmla="*/ 0 w 2472879"/>
                <a:gd name="csY11" fmla="*/ 193965 h 193965"/>
                <a:gd name="csX12" fmla="*/ 0 w 2472879"/>
                <a:gd name="csY12" fmla="*/ 0 h 1939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72879" h="193965" fill="none" extrusionOk="0">
                  <a:moveTo>
                    <a:pt x="0" y="0"/>
                  </a:moveTo>
                  <a:cubicBezTo>
                    <a:pt x="95273" y="-18694"/>
                    <a:pt x="347787" y="46917"/>
                    <a:pt x="445118" y="0"/>
                  </a:cubicBezTo>
                  <a:cubicBezTo>
                    <a:pt x="542449" y="-46917"/>
                    <a:pt x="713877" y="32447"/>
                    <a:pt x="914965" y="0"/>
                  </a:cubicBezTo>
                  <a:cubicBezTo>
                    <a:pt x="1116053" y="-32447"/>
                    <a:pt x="1205763" y="47542"/>
                    <a:pt x="1335355" y="0"/>
                  </a:cubicBezTo>
                  <a:cubicBezTo>
                    <a:pt x="1464947" y="-47542"/>
                    <a:pt x="1580998" y="2132"/>
                    <a:pt x="1755744" y="0"/>
                  </a:cubicBezTo>
                  <a:cubicBezTo>
                    <a:pt x="1930490" y="-2132"/>
                    <a:pt x="2221723" y="21066"/>
                    <a:pt x="2472879" y="0"/>
                  </a:cubicBezTo>
                  <a:cubicBezTo>
                    <a:pt x="2477607" y="96852"/>
                    <a:pt x="2454408" y="141542"/>
                    <a:pt x="2472879" y="193965"/>
                  </a:cubicBezTo>
                  <a:cubicBezTo>
                    <a:pt x="2347923" y="233868"/>
                    <a:pt x="2167834" y="142212"/>
                    <a:pt x="2027761" y="193965"/>
                  </a:cubicBezTo>
                  <a:cubicBezTo>
                    <a:pt x="1887688" y="245718"/>
                    <a:pt x="1761985" y="159738"/>
                    <a:pt x="1557914" y="193965"/>
                  </a:cubicBezTo>
                  <a:cubicBezTo>
                    <a:pt x="1353843" y="228192"/>
                    <a:pt x="1273212" y="163312"/>
                    <a:pt x="1088067" y="193965"/>
                  </a:cubicBezTo>
                  <a:cubicBezTo>
                    <a:pt x="902922" y="224618"/>
                    <a:pt x="756581" y="169121"/>
                    <a:pt x="593491" y="193965"/>
                  </a:cubicBezTo>
                  <a:cubicBezTo>
                    <a:pt x="430401" y="218809"/>
                    <a:pt x="165174" y="168731"/>
                    <a:pt x="0" y="193965"/>
                  </a:cubicBezTo>
                  <a:cubicBezTo>
                    <a:pt x="-131" y="131114"/>
                    <a:pt x="17429" y="74363"/>
                    <a:pt x="0" y="0"/>
                  </a:cubicBezTo>
                  <a:close/>
                </a:path>
                <a:path w="2472879" h="193965" stroke="0" extrusionOk="0">
                  <a:moveTo>
                    <a:pt x="0" y="0"/>
                  </a:moveTo>
                  <a:cubicBezTo>
                    <a:pt x="195681" y="-29415"/>
                    <a:pt x="301272" y="16999"/>
                    <a:pt x="420389" y="0"/>
                  </a:cubicBezTo>
                  <a:cubicBezTo>
                    <a:pt x="539506" y="-16999"/>
                    <a:pt x="667095" y="5944"/>
                    <a:pt x="840779" y="0"/>
                  </a:cubicBezTo>
                  <a:cubicBezTo>
                    <a:pt x="1014463" y="-5944"/>
                    <a:pt x="1124056" y="49082"/>
                    <a:pt x="1384812" y="0"/>
                  </a:cubicBezTo>
                  <a:cubicBezTo>
                    <a:pt x="1645568" y="-49082"/>
                    <a:pt x="1715753" y="27915"/>
                    <a:pt x="1879388" y="0"/>
                  </a:cubicBezTo>
                  <a:cubicBezTo>
                    <a:pt x="2043023" y="-27915"/>
                    <a:pt x="2313965" y="19443"/>
                    <a:pt x="2472879" y="0"/>
                  </a:cubicBezTo>
                  <a:cubicBezTo>
                    <a:pt x="2475838" y="49276"/>
                    <a:pt x="2462788" y="141578"/>
                    <a:pt x="2472879" y="193965"/>
                  </a:cubicBezTo>
                  <a:cubicBezTo>
                    <a:pt x="2249069" y="229570"/>
                    <a:pt x="2070272" y="149609"/>
                    <a:pt x="1928846" y="193965"/>
                  </a:cubicBezTo>
                  <a:cubicBezTo>
                    <a:pt x="1787420" y="238321"/>
                    <a:pt x="1638509" y="165561"/>
                    <a:pt x="1409541" y="193965"/>
                  </a:cubicBezTo>
                  <a:cubicBezTo>
                    <a:pt x="1180573" y="222369"/>
                    <a:pt x="1118974" y="191796"/>
                    <a:pt x="939694" y="193965"/>
                  </a:cubicBezTo>
                  <a:cubicBezTo>
                    <a:pt x="760414" y="196134"/>
                    <a:pt x="660123" y="151983"/>
                    <a:pt x="469847" y="193965"/>
                  </a:cubicBezTo>
                  <a:cubicBezTo>
                    <a:pt x="279571" y="235947"/>
                    <a:pt x="136920" y="175239"/>
                    <a:pt x="0" y="193965"/>
                  </a:cubicBezTo>
                  <a:cubicBezTo>
                    <a:pt x="-548" y="123821"/>
                    <a:pt x="19633" y="55463"/>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4" name="Picture 23">
              <a:extLst>
                <a:ext uri="{FF2B5EF4-FFF2-40B4-BE49-F238E27FC236}">
                  <a16:creationId xmlns:a16="http://schemas.microsoft.com/office/drawing/2014/main" id="{3BE95F5A-48E5-A007-1162-03D1DE3DB341}"/>
                </a:ext>
              </a:extLst>
            </p:cNvPr>
            <p:cNvPicPr>
              <a:picLocks noChangeAspect="1"/>
            </p:cNvPicPr>
            <p:nvPr/>
          </p:nvPicPr>
          <p:blipFill>
            <a:blip r:embed="rId6"/>
            <a:srcRect l="39365" t="70154" r="35477" b="14154"/>
            <a:stretch>
              <a:fillRect/>
            </a:stretch>
          </p:blipFill>
          <p:spPr>
            <a:xfrm>
              <a:off x="7803213" y="5910883"/>
              <a:ext cx="1748617" cy="251690"/>
            </a:xfrm>
            <a:custGeom>
              <a:avLst/>
              <a:gdLst>
                <a:gd name="csX0" fmla="*/ 0 w 1748617"/>
                <a:gd name="csY0" fmla="*/ 0 h 251690"/>
                <a:gd name="csX1" fmla="*/ 582872 w 1748617"/>
                <a:gd name="csY1" fmla="*/ 0 h 251690"/>
                <a:gd name="csX2" fmla="*/ 1165745 w 1748617"/>
                <a:gd name="csY2" fmla="*/ 0 h 251690"/>
                <a:gd name="csX3" fmla="*/ 1748617 w 1748617"/>
                <a:gd name="csY3" fmla="*/ 0 h 251690"/>
                <a:gd name="csX4" fmla="*/ 1748617 w 1748617"/>
                <a:gd name="csY4" fmla="*/ 251690 h 251690"/>
                <a:gd name="csX5" fmla="*/ 1200717 w 1748617"/>
                <a:gd name="csY5" fmla="*/ 251690 h 251690"/>
                <a:gd name="csX6" fmla="*/ 582872 w 1748617"/>
                <a:gd name="csY6" fmla="*/ 251690 h 251690"/>
                <a:gd name="csX7" fmla="*/ 0 w 1748617"/>
                <a:gd name="csY7" fmla="*/ 251690 h 251690"/>
                <a:gd name="csX8" fmla="*/ 0 w 1748617"/>
                <a:gd name="csY8" fmla="*/ 0 h 251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8617" h="251690" fill="none" extrusionOk="0">
                  <a:moveTo>
                    <a:pt x="0" y="0"/>
                  </a:moveTo>
                  <a:cubicBezTo>
                    <a:pt x="189493" y="-34822"/>
                    <a:pt x="426521" y="34228"/>
                    <a:pt x="582872" y="0"/>
                  </a:cubicBezTo>
                  <a:cubicBezTo>
                    <a:pt x="739223" y="-34228"/>
                    <a:pt x="1009187" y="9411"/>
                    <a:pt x="1165745" y="0"/>
                  </a:cubicBezTo>
                  <a:cubicBezTo>
                    <a:pt x="1322303" y="-9411"/>
                    <a:pt x="1565190" y="28407"/>
                    <a:pt x="1748617" y="0"/>
                  </a:cubicBezTo>
                  <a:cubicBezTo>
                    <a:pt x="1754346" y="61519"/>
                    <a:pt x="1727174" y="175841"/>
                    <a:pt x="1748617" y="251690"/>
                  </a:cubicBezTo>
                  <a:cubicBezTo>
                    <a:pt x="1632602" y="303900"/>
                    <a:pt x="1425674" y="207116"/>
                    <a:pt x="1200717" y="251690"/>
                  </a:cubicBezTo>
                  <a:cubicBezTo>
                    <a:pt x="975760" y="296264"/>
                    <a:pt x="739731" y="231556"/>
                    <a:pt x="582872" y="251690"/>
                  </a:cubicBezTo>
                  <a:cubicBezTo>
                    <a:pt x="426013" y="271824"/>
                    <a:pt x="154507" y="211249"/>
                    <a:pt x="0" y="251690"/>
                  </a:cubicBezTo>
                  <a:cubicBezTo>
                    <a:pt x="-16015" y="189369"/>
                    <a:pt x="23121" y="81514"/>
                    <a:pt x="0" y="0"/>
                  </a:cubicBezTo>
                  <a:close/>
                </a:path>
                <a:path w="1748617" h="251690" stroke="0" extrusionOk="0">
                  <a:moveTo>
                    <a:pt x="0" y="0"/>
                  </a:moveTo>
                  <a:cubicBezTo>
                    <a:pt x="162931" y="-11163"/>
                    <a:pt x="379983" y="60627"/>
                    <a:pt x="530414" y="0"/>
                  </a:cubicBezTo>
                  <a:cubicBezTo>
                    <a:pt x="680845" y="-60627"/>
                    <a:pt x="849722" y="53665"/>
                    <a:pt x="1060828" y="0"/>
                  </a:cubicBezTo>
                  <a:cubicBezTo>
                    <a:pt x="1271934" y="-53665"/>
                    <a:pt x="1592873" y="26794"/>
                    <a:pt x="1748617" y="0"/>
                  </a:cubicBezTo>
                  <a:cubicBezTo>
                    <a:pt x="1752688" y="112853"/>
                    <a:pt x="1741560" y="173982"/>
                    <a:pt x="1748617" y="251690"/>
                  </a:cubicBezTo>
                  <a:cubicBezTo>
                    <a:pt x="1528705" y="267743"/>
                    <a:pt x="1405193" y="219067"/>
                    <a:pt x="1183231" y="251690"/>
                  </a:cubicBezTo>
                  <a:cubicBezTo>
                    <a:pt x="961269" y="284313"/>
                    <a:pt x="754313" y="219278"/>
                    <a:pt x="635331" y="251690"/>
                  </a:cubicBezTo>
                  <a:cubicBezTo>
                    <a:pt x="516349" y="284102"/>
                    <a:pt x="164836" y="242720"/>
                    <a:pt x="0" y="251690"/>
                  </a:cubicBezTo>
                  <a:cubicBezTo>
                    <a:pt x="-27410" y="143187"/>
                    <a:pt x="19141" y="111847"/>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5" name="Picture 24">
              <a:extLst>
                <a:ext uri="{FF2B5EF4-FFF2-40B4-BE49-F238E27FC236}">
                  <a16:creationId xmlns:a16="http://schemas.microsoft.com/office/drawing/2014/main" id="{524A0CCF-A405-B8CF-DF64-B42F9E157B6B}"/>
                </a:ext>
              </a:extLst>
            </p:cNvPr>
            <p:cNvPicPr>
              <a:picLocks noChangeAspect="1"/>
            </p:cNvPicPr>
            <p:nvPr/>
          </p:nvPicPr>
          <p:blipFill>
            <a:blip r:embed="rId6"/>
            <a:srcRect l="486" t="29994" r="11252" b="55896"/>
            <a:stretch>
              <a:fillRect/>
            </a:stretch>
          </p:blipFill>
          <p:spPr>
            <a:xfrm>
              <a:off x="5078971" y="5237328"/>
              <a:ext cx="6134882" cy="226327"/>
            </a:xfrm>
            <a:custGeom>
              <a:avLst/>
              <a:gdLst>
                <a:gd name="csX0" fmla="*/ 0 w 6134882"/>
                <a:gd name="csY0" fmla="*/ 0 h 226327"/>
                <a:gd name="csX1" fmla="*/ 680414 w 6134882"/>
                <a:gd name="csY1" fmla="*/ 0 h 226327"/>
                <a:gd name="csX2" fmla="*/ 1299480 w 6134882"/>
                <a:gd name="csY2" fmla="*/ 0 h 226327"/>
                <a:gd name="csX3" fmla="*/ 1673150 w 6134882"/>
                <a:gd name="csY3" fmla="*/ 0 h 226327"/>
                <a:gd name="csX4" fmla="*/ 2353564 w 6134882"/>
                <a:gd name="csY4" fmla="*/ 0 h 226327"/>
                <a:gd name="csX5" fmla="*/ 2911280 w 6134882"/>
                <a:gd name="csY5" fmla="*/ 0 h 226327"/>
                <a:gd name="csX6" fmla="*/ 3407648 w 6134882"/>
                <a:gd name="csY6" fmla="*/ 0 h 226327"/>
                <a:gd name="csX7" fmla="*/ 4026713 w 6134882"/>
                <a:gd name="csY7" fmla="*/ 0 h 226327"/>
                <a:gd name="csX8" fmla="*/ 4645779 w 6134882"/>
                <a:gd name="csY8" fmla="*/ 0 h 226327"/>
                <a:gd name="csX9" fmla="*/ 5142147 w 6134882"/>
                <a:gd name="csY9" fmla="*/ 0 h 226327"/>
                <a:gd name="csX10" fmla="*/ 6134882 w 6134882"/>
                <a:gd name="csY10" fmla="*/ 0 h 226327"/>
                <a:gd name="csX11" fmla="*/ 6134882 w 6134882"/>
                <a:gd name="csY11" fmla="*/ 226327 h 226327"/>
                <a:gd name="csX12" fmla="*/ 5761212 w 6134882"/>
                <a:gd name="csY12" fmla="*/ 226327 h 226327"/>
                <a:gd name="csX13" fmla="*/ 5387542 w 6134882"/>
                <a:gd name="csY13" fmla="*/ 226327 h 226327"/>
                <a:gd name="csX14" fmla="*/ 4829825 w 6134882"/>
                <a:gd name="csY14" fmla="*/ 226327 h 226327"/>
                <a:gd name="csX15" fmla="*/ 4272109 w 6134882"/>
                <a:gd name="csY15" fmla="*/ 226327 h 226327"/>
                <a:gd name="csX16" fmla="*/ 3591695 w 6134882"/>
                <a:gd name="csY16" fmla="*/ 226327 h 226327"/>
                <a:gd name="csX17" fmla="*/ 3218024 w 6134882"/>
                <a:gd name="csY17" fmla="*/ 226327 h 226327"/>
                <a:gd name="csX18" fmla="*/ 2537610 w 6134882"/>
                <a:gd name="csY18" fmla="*/ 226327 h 226327"/>
                <a:gd name="csX19" fmla="*/ 1857196 w 6134882"/>
                <a:gd name="csY19" fmla="*/ 226327 h 226327"/>
                <a:gd name="csX20" fmla="*/ 1360828 w 6134882"/>
                <a:gd name="csY20" fmla="*/ 226327 h 226327"/>
                <a:gd name="csX21" fmla="*/ 803112 w 6134882"/>
                <a:gd name="csY21" fmla="*/ 226327 h 226327"/>
                <a:gd name="csX22" fmla="*/ 0 w 6134882"/>
                <a:gd name="csY22" fmla="*/ 226327 h 226327"/>
                <a:gd name="csX23" fmla="*/ 0 w 6134882"/>
                <a:gd name="csY23" fmla="*/ 0 h 2263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134882" h="226327" fill="none" extrusionOk="0">
                  <a:moveTo>
                    <a:pt x="0" y="0"/>
                  </a:moveTo>
                  <a:cubicBezTo>
                    <a:pt x="236096" y="-70691"/>
                    <a:pt x="518172" y="18652"/>
                    <a:pt x="680414" y="0"/>
                  </a:cubicBezTo>
                  <a:cubicBezTo>
                    <a:pt x="842656" y="-18652"/>
                    <a:pt x="1052886" y="53769"/>
                    <a:pt x="1299480" y="0"/>
                  </a:cubicBezTo>
                  <a:cubicBezTo>
                    <a:pt x="1546074" y="-53769"/>
                    <a:pt x="1567558" y="1323"/>
                    <a:pt x="1673150" y="0"/>
                  </a:cubicBezTo>
                  <a:cubicBezTo>
                    <a:pt x="1778742" y="-1323"/>
                    <a:pt x="2129305" y="68688"/>
                    <a:pt x="2353564" y="0"/>
                  </a:cubicBezTo>
                  <a:cubicBezTo>
                    <a:pt x="2577823" y="-68688"/>
                    <a:pt x="2771206" y="53371"/>
                    <a:pt x="2911280" y="0"/>
                  </a:cubicBezTo>
                  <a:cubicBezTo>
                    <a:pt x="3051354" y="-53371"/>
                    <a:pt x="3245703" y="18117"/>
                    <a:pt x="3407648" y="0"/>
                  </a:cubicBezTo>
                  <a:cubicBezTo>
                    <a:pt x="3569593" y="-18117"/>
                    <a:pt x="3769983" y="66671"/>
                    <a:pt x="4026713" y="0"/>
                  </a:cubicBezTo>
                  <a:cubicBezTo>
                    <a:pt x="4283443" y="-66671"/>
                    <a:pt x="4444506" y="65750"/>
                    <a:pt x="4645779" y="0"/>
                  </a:cubicBezTo>
                  <a:cubicBezTo>
                    <a:pt x="4847052" y="-65750"/>
                    <a:pt x="4998504" y="57883"/>
                    <a:pt x="5142147" y="0"/>
                  </a:cubicBezTo>
                  <a:cubicBezTo>
                    <a:pt x="5285790" y="-57883"/>
                    <a:pt x="5737508" y="20211"/>
                    <a:pt x="6134882" y="0"/>
                  </a:cubicBezTo>
                  <a:cubicBezTo>
                    <a:pt x="6145543" y="69129"/>
                    <a:pt x="6119597" y="134829"/>
                    <a:pt x="6134882" y="226327"/>
                  </a:cubicBezTo>
                  <a:cubicBezTo>
                    <a:pt x="5989987" y="251472"/>
                    <a:pt x="5894243" y="220960"/>
                    <a:pt x="5761212" y="226327"/>
                  </a:cubicBezTo>
                  <a:cubicBezTo>
                    <a:pt x="5628181" y="231694"/>
                    <a:pt x="5533463" y="210198"/>
                    <a:pt x="5387542" y="226327"/>
                  </a:cubicBezTo>
                  <a:cubicBezTo>
                    <a:pt x="5241621" y="242456"/>
                    <a:pt x="4947192" y="176257"/>
                    <a:pt x="4829825" y="226327"/>
                  </a:cubicBezTo>
                  <a:cubicBezTo>
                    <a:pt x="4712458" y="276397"/>
                    <a:pt x="4520558" y="163869"/>
                    <a:pt x="4272109" y="226327"/>
                  </a:cubicBezTo>
                  <a:cubicBezTo>
                    <a:pt x="4023660" y="288785"/>
                    <a:pt x="3864107" y="147597"/>
                    <a:pt x="3591695" y="226327"/>
                  </a:cubicBezTo>
                  <a:cubicBezTo>
                    <a:pt x="3319283" y="305057"/>
                    <a:pt x="3300442" y="192882"/>
                    <a:pt x="3218024" y="226327"/>
                  </a:cubicBezTo>
                  <a:cubicBezTo>
                    <a:pt x="3135606" y="259772"/>
                    <a:pt x="2682860" y="169474"/>
                    <a:pt x="2537610" y="226327"/>
                  </a:cubicBezTo>
                  <a:cubicBezTo>
                    <a:pt x="2392360" y="283180"/>
                    <a:pt x="2071139" y="188863"/>
                    <a:pt x="1857196" y="226327"/>
                  </a:cubicBezTo>
                  <a:cubicBezTo>
                    <a:pt x="1643253" y="263791"/>
                    <a:pt x="1531631" y="214283"/>
                    <a:pt x="1360828" y="226327"/>
                  </a:cubicBezTo>
                  <a:cubicBezTo>
                    <a:pt x="1190025" y="238371"/>
                    <a:pt x="960592" y="184161"/>
                    <a:pt x="803112" y="226327"/>
                  </a:cubicBezTo>
                  <a:cubicBezTo>
                    <a:pt x="645632" y="268493"/>
                    <a:pt x="304501" y="189749"/>
                    <a:pt x="0" y="226327"/>
                  </a:cubicBezTo>
                  <a:cubicBezTo>
                    <a:pt x="-6974" y="162747"/>
                    <a:pt x="16473" y="110834"/>
                    <a:pt x="0" y="0"/>
                  </a:cubicBezTo>
                  <a:close/>
                </a:path>
                <a:path w="6134882" h="226327" stroke="0" extrusionOk="0">
                  <a:moveTo>
                    <a:pt x="0" y="0"/>
                  </a:moveTo>
                  <a:cubicBezTo>
                    <a:pt x="145035" y="-39606"/>
                    <a:pt x="191398" y="8886"/>
                    <a:pt x="373670" y="0"/>
                  </a:cubicBezTo>
                  <a:cubicBezTo>
                    <a:pt x="555942" y="-8886"/>
                    <a:pt x="662924" y="26837"/>
                    <a:pt x="747340" y="0"/>
                  </a:cubicBezTo>
                  <a:cubicBezTo>
                    <a:pt x="831756" y="-26837"/>
                    <a:pt x="1172510" y="31084"/>
                    <a:pt x="1427754" y="0"/>
                  </a:cubicBezTo>
                  <a:cubicBezTo>
                    <a:pt x="1682998" y="-31084"/>
                    <a:pt x="1806043" y="59081"/>
                    <a:pt x="1985471" y="0"/>
                  </a:cubicBezTo>
                  <a:cubicBezTo>
                    <a:pt x="2164899" y="-59081"/>
                    <a:pt x="2228517" y="33160"/>
                    <a:pt x="2420490" y="0"/>
                  </a:cubicBezTo>
                  <a:cubicBezTo>
                    <a:pt x="2612463" y="-33160"/>
                    <a:pt x="2873446" y="27315"/>
                    <a:pt x="3100904" y="0"/>
                  </a:cubicBezTo>
                  <a:cubicBezTo>
                    <a:pt x="3328362" y="-27315"/>
                    <a:pt x="3496992" y="39053"/>
                    <a:pt x="3781318" y="0"/>
                  </a:cubicBezTo>
                  <a:cubicBezTo>
                    <a:pt x="4065644" y="-39053"/>
                    <a:pt x="3998603" y="41691"/>
                    <a:pt x="4154988" y="0"/>
                  </a:cubicBezTo>
                  <a:cubicBezTo>
                    <a:pt x="4311373" y="-41691"/>
                    <a:pt x="4611670" y="31172"/>
                    <a:pt x="4774054" y="0"/>
                  </a:cubicBezTo>
                  <a:cubicBezTo>
                    <a:pt x="4936438" y="-31172"/>
                    <a:pt x="5187295" y="13627"/>
                    <a:pt x="5331770" y="0"/>
                  </a:cubicBezTo>
                  <a:cubicBezTo>
                    <a:pt x="5476245" y="-13627"/>
                    <a:pt x="5782965" y="84774"/>
                    <a:pt x="6134882" y="0"/>
                  </a:cubicBezTo>
                  <a:cubicBezTo>
                    <a:pt x="6135231" y="108585"/>
                    <a:pt x="6118459" y="118497"/>
                    <a:pt x="6134882" y="226327"/>
                  </a:cubicBezTo>
                  <a:cubicBezTo>
                    <a:pt x="6047745" y="238924"/>
                    <a:pt x="5846004" y="225913"/>
                    <a:pt x="5761212" y="226327"/>
                  </a:cubicBezTo>
                  <a:cubicBezTo>
                    <a:pt x="5676420" y="226741"/>
                    <a:pt x="5429384" y="203035"/>
                    <a:pt x="5326193" y="226327"/>
                  </a:cubicBezTo>
                  <a:cubicBezTo>
                    <a:pt x="5223002" y="249619"/>
                    <a:pt x="5080732" y="201224"/>
                    <a:pt x="4891174" y="226327"/>
                  </a:cubicBezTo>
                  <a:cubicBezTo>
                    <a:pt x="4701616" y="251430"/>
                    <a:pt x="4435141" y="213608"/>
                    <a:pt x="4210760" y="226327"/>
                  </a:cubicBezTo>
                  <a:cubicBezTo>
                    <a:pt x="3986379" y="239046"/>
                    <a:pt x="4002793" y="210129"/>
                    <a:pt x="3837090" y="226327"/>
                  </a:cubicBezTo>
                  <a:cubicBezTo>
                    <a:pt x="3671387" y="242525"/>
                    <a:pt x="3477267" y="205995"/>
                    <a:pt x="3218024" y="226327"/>
                  </a:cubicBezTo>
                  <a:cubicBezTo>
                    <a:pt x="2958781" y="246659"/>
                    <a:pt x="2983320" y="225731"/>
                    <a:pt x="2783006" y="226327"/>
                  </a:cubicBezTo>
                  <a:cubicBezTo>
                    <a:pt x="2582692" y="226923"/>
                    <a:pt x="2510214" y="223910"/>
                    <a:pt x="2347987" y="226327"/>
                  </a:cubicBezTo>
                  <a:cubicBezTo>
                    <a:pt x="2185760" y="228744"/>
                    <a:pt x="2002342" y="174286"/>
                    <a:pt x="1912968" y="226327"/>
                  </a:cubicBezTo>
                  <a:cubicBezTo>
                    <a:pt x="1823594" y="278368"/>
                    <a:pt x="1575963" y="184860"/>
                    <a:pt x="1477949" y="226327"/>
                  </a:cubicBezTo>
                  <a:cubicBezTo>
                    <a:pt x="1379935" y="267794"/>
                    <a:pt x="1149264" y="189220"/>
                    <a:pt x="981581" y="226327"/>
                  </a:cubicBezTo>
                  <a:cubicBezTo>
                    <a:pt x="813898" y="263434"/>
                    <a:pt x="703101" y="196071"/>
                    <a:pt x="546562" y="226327"/>
                  </a:cubicBezTo>
                  <a:cubicBezTo>
                    <a:pt x="390023" y="256583"/>
                    <a:pt x="176060" y="208187"/>
                    <a:pt x="0" y="226327"/>
                  </a:cubicBezTo>
                  <a:cubicBezTo>
                    <a:pt x="-18371" y="175657"/>
                    <a:pt x="27144" y="79605"/>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6" name="Picture 25">
              <a:extLst>
                <a:ext uri="{FF2B5EF4-FFF2-40B4-BE49-F238E27FC236}">
                  <a16:creationId xmlns:a16="http://schemas.microsoft.com/office/drawing/2014/main" id="{F9A7B75B-778A-C76D-2434-EED16E3CD42E}"/>
                </a:ext>
              </a:extLst>
            </p:cNvPr>
            <p:cNvPicPr>
              <a:picLocks noChangeAspect="1"/>
            </p:cNvPicPr>
            <p:nvPr/>
          </p:nvPicPr>
          <p:blipFill>
            <a:blip r:embed="rId6"/>
            <a:srcRect l="57760" t="16326" r="2192" b="70893"/>
            <a:stretch>
              <a:fillRect/>
            </a:stretch>
          </p:blipFill>
          <p:spPr>
            <a:xfrm>
              <a:off x="9092408" y="5009289"/>
              <a:ext cx="2783600" cy="205003"/>
            </a:xfrm>
            <a:custGeom>
              <a:avLst/>
              <a:gdLst>
                <a:gd name="csX0" fmla="*/ 0 w 2783600"/>
                <a:gd name="csY0" fmla="*/ 0 h 205003"/>
                <a:gd name="csX1" fmla="*/ 501048 w 2783600"/>
                <a:gd name="csY1" fmla="*/ 0 h 205003"/>
                <a:gd name="csX2" fmla="*/ 1029932 w 2783600"/>
                <a:gd name="csY2" fmla="*/ 0 h 205003"/>
                <a:gd name="csX3" fmla="*/ 1503144 w 2783600"/>
                <a:gd name="csY3" fmla="*/ 0 h 205003"/>
                <a:gd name="csX4" fmla="*/ 1976356 w 2783600"/>
                <a:gd name="csY4" fmla="*/ 0 h 205003"/>
                <a:gd name="csX5" fmla="*/ 2783600 w 2783600"/>
                <a:gd name="csY5" fmla="*/ 0 h 205003"/>
                <a:gd name="csX6" fmla="*/ 2783600 w 2783600"/>
                <a:gd name="csY6" fmla="*/ 205003 h 205003"/>
                <a:gd name="csX7" fmla="*/ 2282552 w 2783600"/>
                <a:gd name="csY7" fmla="*/ 205003 h 205003"/>
                <a:gd name="csX8" fmla="*/ 1753668 w 2783600"/>
                <a:gd name="csY8" fmla="*/ 205003 h 205003"/>
                <a:gd name="csX9" fmla="*/ 1224784 w 2783600"/>
                <a:gd name="csY9" fmla="*/ 205003 h 205003"/>
                <a:gd name="csX10" fmla="*/ 668064 w 2783600"/>
                <a:gd name="csY10" fmla="*/ 205003 h 205003"/>
                <a:gd name="csX11" fmla="*/ 0 w 2783600"/>
                <a:gd name="csY11" fmla="*/ 205003 h 205003"/>
                <a:gd name="csX12" fmla="*/ 0 w 2783600"/>
                <a:gd name="csY12" fmla="*/ 0 h 205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83600" h="205003" fill="none" extrusionOk="0">
                  <a:moveTo>
                    <a:pt x="0" y="0"/>
                  </a:moveTo>
                  <a:cubicBezTo>
                    <a:pt x="161665" y="-54263"/>
                    <a:pt x="274157" y="603"/>
                    <a:pt x="501048" y="0"/>
                  </a:cubicBezTo>
                  <a:cubicBezTo>
                    <a:pt x="727939" y="-603"/>
                    <a:pt x="921762" y="61952"/>
                    <a:pt x="1029932" y="0"/>
                  </a:cubicBezTo>
                  <a:cubicBezTo>
                    <a:pt x="1138102" y="-61952"/>
                    <a:pt x="1283124" y="12622"/>
                    <a:pt x="1503144" y="0"/>
                  </a:cubicBezTo>
                  <a:cubicBezTo>
                    <a:pt x="1723164" y="-12622"/>
                    <a:pt x="1756934" y="10469"/>
                    <a:pt x="1976356" y="0"/>
                  </a:cubicBezTo>
                  <a:cubicBezTo>
                    <a:pt x="2195778" y="-10469"/>
                    <a:pt x="2577234" y="55513"/>
                    <a:pt x="2783600" y="0"/>
                  </a:cubicBezTo>
                  <a:cubicBezTo>
                    <a:pt x="2800307" y="62071"/>
                    <a:pt x="2775396" y="104764"/>
                    <a:pt x="2783600" y="205003"/>
                  </a:cubicBezTo>
                  <a:cubicBezTo>
                    <a:pt x="2563591" y="240578"/>
                    <a:pt x="2440222" y="149917"/>
                    <a:pt x="2282552" y="205003"/>
                  </a:cubicBezTo>
                  <a:cubicBezTo>
                    <a:pt x="2124882" y="260089"/>
                    <a:pt x="1910737" y="151183"/>
                    <a:pt x="1753668" y="205003"/>
                  </a:cubicBezTo>
                  <a:cubicBezTo>
                    <a:pt x="1596599" y="258823"/>
                    <a:pt x="1427542" y="153897"/>
                    <a:pt x="1224784" y="205003"/>
                  </a:cubicBezTo>
                  <a:cubicBezTo>
                    <a:pt x="1022026" y="256109"/>
                    <a:pt x="850398" y="148654"/>
                    <a:pt x="668064" y="205003"/>
                  </a:cubicBezTo>
                  <a:cubicBezTo>
                    <a:pt x="485730" y="261352"/>
                    <a:pt x="283826" y="143932"/>
                    <a:pt x="0" y="205003"/>
                  </a:cubicBezTo>
                  <a:cubicBezTo>
                    <a:pt x="-13769" y="113322"/>
                    <a:pt x="3172" y="96983"/>
                    <a:pt x="0" y="0"/>
                  </a:cubicBezTo>
                  <a:close/>
                </a:path>
                <a:path w="2783600" h="205003" stroke="0" extrusionOk="0">
                  <a:moveTo>
                    <a:pt x="0" y="0"/>
                  </a:moveTo>
                  <a:cubicBezTo>
                    <a:pt x="203809" y="-25348"/>
                    <a:pt x="372296" y="12710"/>
                    <a:pt x="473212" y="0"/>
                  </a:cubicBezTo>
                  <a:cubicBezTo>
                    <a:pt x="574128" y="-12710"/>
                    <a:pt x="755415" y="38574"/>
                    <a:pt x="946424" y="0"/>
                  </a:cubicBezTo>
                  <a:cubicBezTo>
                    <a:pt x="1137433" y="-38574"/>
                    <a:pt x="1298629" y="51707"/>
                    <a:pt x="1558816" y="0"/>
                  </a:cubicBezTo>
                  <a:cubicBezTo>
                    <a:pt x="1819003" y="-51707"/>
                    <a:pt x="1938700" y="8367"/>
                    <a:pt x="2115536" y="0"/>
                  </a:cubicBezTo>
                  <a:cubicBezTo>
                    <a:pt x="2292372" y="-8367"/>
                    <a:pt x="2520697" y="56200"/>
                    <a:pt x="2783600" y="0"/>
                  </a:cubicBezTo>
                  <a:cubicBezTo>
                    <a:pt x="2796840" y="71340"/>
                    <a:pt x="2770789" y="156618"/>
                    <a:pt x="2783600" y="205003"/>
                  </a:cubicBezTo>
                  <a:cubicBezTo>
                    <a:pt x="2619597" y="264119"/>
                    <a:pt x="2351198" y="199269"/>
                    <a:pt x="2171208" y="205003"/>
                  </a:cubicBezTo>
                  <a:cubicBezTo>
                    <a:pt x="1991218" y="210737"/>
                    <a:pt x="1781370" y="191981"/>
                    <a:pt x="1586652" y="205003"/>
                  </a:cubicBezTo>
                  <a:cubicBezTo>
                    <a:pt x="1391934" y="218025"/>
                    <a:pt x="1231733" y="195069"/>
                    <a:pt x="1057768" y="205003"/>
                  </a:cubicBezTo>
                  <a:cubicBezTo>
                    <a:pt x="883803" y="214937"/>
                    <a:pt x="765903" y="197307"/>
                    <a:pt x="528884" y="205003"/>
                  </a:cubicBezTo>
                  <a:cubicBezTo>
                    <a:pt x="291865" y="212699"/>
                    <a:pt x="211595" y="192359"/>
                    <a:pt x="0" y="205003"/>
                  </a:cubicBezTo>
                  <a:cubicBezTo>
                    <a:pt x="-21408" y="104050"/>
                    <a:pt x="18248" y="94997"/>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grpSp>
    </p:spTree>
    <p:extLst>
      <p:ext uri="{BB962C8B-B14F-4D97-AF65-F5344CB8AC3E}">
        <p14:creationId xmlns:p14="http://schemas.microsoft.com/office/powerpoint/2010/main" val="278771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3"/>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3685717" y="1744524"/>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4"/>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5"/>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B6FA4952-1219-6C19-4DC7-1055A58555FE}"/>
              </a:ext>
            </a:extLst>
          </p:cNvPr>
          <p:cNvSpPr txBox="1"/>
          <p:nvPr/>
        </p:nvSpPr>
        <p:spPr>
          <a:xfrm>
            <a:off x="0" y="6411724"/>
            <a:ext cx="7348279" cy="430887"/>
          </a:xfrm>
          <a:prstGeom prst="rect">
            <a:avLst/>
          </a:prstGeom>
          <a:noFill/>
        </p:spPr>
        <p:txBody>
          <a:bodyPr wrap="square" anchor="b">
            <a:spAutoFit/>
          </a:bodyPr>
          <a:lstStyle/>
          <a:p>
            <a:pPr algn="ctr"/>
            <a:r>
              <a:rPr lang="en-US" sz="1100" dirty="0"/>
              <a:t>Mitra, Neophytou, and Gururaja. </a:t>
            </a:r>
            <a:r>
              <a:rPr lang="en-US" sz="1100" dirty="0">
                <a:hlinkClick r:id="rId6"/>
              </a:rPr>
              <a:t>Information Access of the Oppressed: A Problem-Posing Framework for Envisioning Emancipatory Information Access Platforms </a:t>
            </a:r>
            <a:r>
              <a:rPr lang="en-CA" sz="1100" dirty="0">
                <a:hlinkClick r:id="rId6"/>
              </a:rPr>
              <a:t>✊🏽✊🏾✊🏼</a:t>
            </a:r>
            <a:r>
              <a:rPr lang="en-US" sz="1100" dirty="0"/>
              <a:t>. Preprint, 2026.</a:t>
            </a:r>
            <a:endParaRPr lang="en-CA" sz="1100" dirty="0"/>
          </a:p>
        </p:txBody>
      </p:sp>
      <p:grpSp>
        <p:nvGrpSpPr>
          <p:cNvPr id="10" name="Group 9">
            <a:extLst>
              <a:ext uri="{FF2B5EF4-FFF2-40B4-BE49-F238E27FC236}">
                <a16:creationId xmlns:a16="http://schemas.microsoft.com/office/drawing/2014/main" id="{7AFAC560-D0DC-90FA-49C4-7C8ABF783DC6}"/>
              </a:ext>
            </a:extLst>
          </p:cNvPr>
          <p:cNvGrpSpPr/>
          <p:nvPr/>
        </p:nvGrpSpPr>
        <p:grpSpPr>
          <a:xfrm>
            <a:off x="510801" y="2854091"/>
            <a:ext cx="4969293" cy="2218249"/>
            <a:chOff x="510801" y="2854091"/>
            <a:chExt cx="4969293" cy="2218249"/>
          </a:xfrm>
        </p:grpSpPr>
        <p:sp>
          <p:nvSpPr>
            <p:cNvPr id="8" name="TextBox 7">
              <a:extLst>
                <a:ext uri="{FF2B5EF4-FFF2-40B4-BE49-F238E27FC236}">
                  <a16:creationId xmlns:a16="http://schemas.microsoft.com/office/drawing/2014/main" id="{D1E6BD5E-C2BE-C57D-E966-C0CA4E9E3D98}"/>
                </a:ext>
              </a:extLst>
            </p:cNvPr>
            <p:cNvSpPr txBox="1"/>
            <p:nvPr/>
          </p:nvSpPr>
          <p:spPr>
            <a:xfrm>
              <a:off x="510802" y="3872011"/>
              <a:ext cx="4969292" cy="1200329"/>
            </a:xfrm>
            <a:prstGeom prst="rect">
              <a:avLst/>
            </a:prstGeom>
            <a:noFill/>
          </p:spPr>
          <p:txBody>
            <a:bodyPr wrap="square" rtlCol="0">
              <a:spAutoFit/>
            </a:bodyPr>
            <a:lstStyle/>
            <a:p>
              <a:pPr>
                <a:spcBef>
                  <a:spcPts val="1200"/>
                </a:spcBef>
              </a:pPr>
              <a:r>
                <a:rPr lang="en-US" dirty="0"/>
                <a:t>No search engine is truly open nor reflects the internet in all its diversity  if it systemically erases the voices of the global south that represents 85% of the world’s population</a:t>
              </a:r>
            </a:p>
          </p:txBody>
        </p:sp>
        <p:sp>
          <p:nvSpPr>
            <p:cNvPr id="9" name="TextBox 8">
              <a:extLst>
                <a:ext uri="{FF2B5EF4-FFF2-40B4-BE49-F238E27FC236}">
                  <a16:creationId xmlns:a16="http://schemas.microsoft.com/office/drawing/2014/main" id="{8D1DD790-5D3F-0BAD-EE8A-0B4FF44A2F84}"/>
                </a:ext>
              </a:extLst>
            </p:cNvPr>
            <p:cNvSpPr txBox="1"/>
            <p:nvPr/>
          </p:nvSpPr>
          <p:spPr>
            <a:xfrm>
              <a:off x="510801" y="2854091"/>
              <a:ext cx="2963919" cy="923330"/>
            </a:xfrm>
            <a:prstGeom prst="rect">
              <a:avLst/>
            </a:prstGeom>
            <a:noFill/>
          </p:spPr>
          <p:txBody>
            <a:bodyPr wrap="square" rtlCol="0" anchor="b">
              <a:spAutoFit/>
            </a:bodyPr>
            <a:lstStyle/>
            <a:p>
              <a:pPr>
                <a:spcBef>
                  <a:spcPts val="1200"/>
                </a:spcBef>
              </a:pPr>
              <a:r>
                <a:rPr lang="en-CA" dirty="0"/>
                <a:t>However, </a:t>
              </a:r>
              <a:r>
                <a:rPr lang="en-US" dirty="0"/>
                <a:t>Eurocentrism is not a meaningful antidote to American Exceptionalism</a:t>
              </a:r>
              <a:endParaRPr lang="en-CA" dirty="0"/>
            </a:p>
          </p:txBody>
        </p:sp>
      </p:grpSp>
    </p:spTree>
    <p:extLst>
      <p:ext uri="{BB962C8B-B14F-4D97-AF65-F5344CB8AC3E}">
        <p14:creationId xmlns:p14="http://schemas.microsoft.com/office/powerpoint/2010/main" val="17892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D3D2-3CCE-8652-3F0C-9C2695E505F9}"/>
              </a:ext>
            </a:extLst>
          </p:cNvPr>
          <p:cNvSpPr>
            <a:spLocks noGrp="1"/>
          </p:cNvSpPr>
          <p:nvPr>
            <p:ph type="title"/>
          </p:nvPr>
        </p:nvSpPr>
        <p:spPr/>
        <p:txBody>
          <a:bodyPr/>
          <a:lstStyle/>
          <a:p>
            <a:r>
              <a:rPr lang="en-CA" dirty="0"/>
              <a:t>Open, to what end?</a:t>
            </a:r>
          </a:p>
        </p:txBody>
      </p:sp>
      <p:sp>
        <p:nvSpPr>
          <p:cNvPr id="4" name="Content Placeholder 3">
            <a:extLst>
              <a:ext uri="{FF2B5EF4-FFF2-40B4-BE49-F238E27FC236}">
                <a16:creationId xmlns:a16="http://schemas.microsoft.com/office/drawing/2014/main" id="{AA26E160-2D9E-CC59-7D36-522AD852AF5A}"/>
              </a:ext>
            </a:extLst>
          </p:cNvPr>
          <p:cNvSpPr>
            <a:spLocks noGrp="1"/>
          </p:cNvSpPr>
          <p:nvPr>
            <p:ph sz="half" idx="1"/>
          </p:nvPr>
        </p:nvSpPr>
        <p:spPr/>
        <p:txBody>
          <a:bodyPr>
            <a:normAutofit fontScale="62500" lnSpcReduction="20000"/>
          </a:bodyPr>
          <a:lstStyle/>
          <a:p>
            <a:pPr marL="0" indent="0">
              <a:lnSpc>
                <a:spcPct val="120000"/>
              </a:lnSpc>
              <a:buNone/>
            </a:pPr>
            <a:r>
              <a:rPr lang="en-US" dirty="0"/>
              <a:t>Computing has a long tradition of pursuing openness to challenge tech oligopolies (e.g., open source, open AI models)</a:t>
            </a:r>
          </a:p>
          <a:p>
            <a:pPr marL="0" indent="0">
              <a:lnSpc>
                <a:spcPct val="120000"/>
              </a:lnSpc>
              <a:buNone/>
            </a:pPr>
            <a:r>
              <a:rPr lang="en-US" dirty="0"/>
              <a:t>Within these movements, there is tension of values (e.g., free software vs. open source), and issues of co-option and open-washing by corporations defending their dominance</a:t>
            </a:r>
          </a:p>
          <a:p>
            <a:pPr marL="0" indent="0">
              <a:lnSpc>
                <a:spcPct val="120000"/>
              </a:lnSpc>
              <a:buNone/>
            </a:pPr>
            <a:r>
              <a:rPr lang="en-US" dirty="0"/>
              <a:t>Openness should not be appraised </a:t>
            </a:r>
            <a:r>
              <a:rPr lang="en-US" dirty="0" err="1"/>
              <a:t>w.r.t.</a:t>
            </a:r>
            <a:r>
              <a:rPr lang="en-US" dirty="0"/>
              <a:t> what is being made open; but rather </a:t>
            </a:r>
            <a:r>
              <a:rPr lang="en-US" dirty="0" err="1"/>
              <a:t>w.r.t.</a:t>
            </a:r>
            <a:r>
              <a:rPr lang="en-US" dirty="0"/>
              <a:t> what capabilities and </a:t>
            </a:r>
            <a:r>
              <a:rPr lang="en-US" dirty="0" err="1"/>
              <a:t>functionings</a:t>
            </a:r>
            <a:r>
              <a:rPr lang="en-US" dirty="0"/>
              <a:t> it affords to those the system is being opened to</a:t>
            </a:r>
          </a:p>
          <a:p>
            <a:pPr marL="0" indent="0">
              <a:lnSpc>
                <a:spcPct val="120000"/>
              </a:lnSpc>
              <a:buNone/>
            </a:pPr>
            <a:r>
              <a:rPr lang="en-US" dirty="0"/>
              <a:t>Formalized using Amartya Sen’s Capability-Theory from welfare economics</a:t>
            </a:r>
            <a:endParaRPr lang="en-CA" dirty="0"/>
          </a:p>
        </p:txBody>
      </p:sp>
      <p:sp>
        <p:nvSpPr>
          <p:cNvPr id="3" name="TextBox 2">
            <a:extLst>
              <a:ext uri="{FF2B5EF4-FFF2-40B4-BE49-F238E27FC236}">
                <a16:creationId xmlns:a16="http://schemas.microsoft.com/office/drawing/2014/main" id="{03A81EA2-EA47-D806-496D-B0978E0F3444}"/>
              </a:ext>
            </a:extLst>
          </p:cNvPr>
          <p:cNvSpPr txBox="1"/>
          <p:nvPr/>
        </p:nvSpPr>
        <p:spPr>
          <a:xfrm>
            <a:off x="0" y="6396335"/>
            <a:ext cx="12192000" cy="461665"/>
          </a:xfrm>
          <a:prstGeom prst="rect">
            <a:avLst/>
          </a:prstGeom>
          <a:noFill/>
        </p:spPr>
        <p:txBody>
          <a:bodyPr wrap="square" anchor="b">
            <a:spAutoFit/>
          </a:bodyPr>
          <a:lstStyle/>
          <a:p>
            <a:pPr algn="ctr"/>
            <a:r>
              <a:rPr lang="en-CA" sz="1200" dirty="0"/>
              <a:t>Sen. </a:t>
            </a:r>
            <a:r>
              <a:rPr lang="en-CA" sz="1200" dirty="0">
                <a:hlinkClick r:id="rId3"/>
              </a:rPr>
              <a:t>Commodities and Capabilities</a:t>
            </a:r>
            <a:r>
              <a:rPr lang="en-CA" sz="1200" dirty="0"/>
              <a:t>. Oxford university press, 1999.</a:t>
            </a:r>
          </a:p>
          <a:p>
            <a:pPr algn="ctr"/>
            <a:r>
              <a:rPr lang="en-US" sz="1200" dirty="0"/>
              <a:t>Neophytou and Mitra. </a:t>
            </a:r>
            <a:r>
              <a:rPr lang="en-US" sz="1200" dirty="0">
                <a:hlinkClick r:id="rId4"/>
              </a:rPr>
              <a:t>Open, to What End? A Capability-Theoretic Perspective on Open Search</a:t>
            </a:r>
            <a:r>
              <a:rPr lang="en-US" sz="1200" dirty="0"/>
              <a:t>. Preprint, 2026.</a:t>
            </a:r>
          </a:p>
        </p:txBody>
      </p:sp>
      <p:sp>
        <p:nvSpPr>
          <p:cNvPr id="9" name="TextBox 8">
            <a:extLst>
              <a:ext uri="{FF2B5EF4-FFF2-40B4-BE49-F238E27FC236}">
                <a16:creationId xmlns:a16="http://schemas.microsoft.com/office/drawing/2014/main" id="{B2C77E23-1271-B836-92DC-F131E06F6A6C}"/>
              </a:ext>
            </a:extLst>
          </p:cNvPr>
          <p:cNvSpPr txBox="1"/>
          <p:nvPr/>
        </p:nvSpPr>
        <p:spPr>
          <a:xfrm>
            <a:off x="6683300" y="2364822"/>
            <a:ext cx="2518508" cy="830997"/>
          </a:xfrm>
          <a:prstGeom prst="rect">
            <a:avLst/>
          </a:prstGeom>
          <a:noFill/>
        </p:spPr>
        <p:txBody>
          <a:bodyPr wrap="square" rtlCol="0" anchor="ctr">
            <a:spAutoFit/>
          </a:bodyPr>
          <a:lstStyle/>
          <a:p>
            <a:pPr algn="ctr"/>
            <a:r>
              <a:rPr lang="en-CA" sz="2800" dirty="0"/>
              <a:t>Capabilities</a:t>
            </a:r>
          </a:p>
          <a:p>
            <a:pPr algn="ctr"/>
            <a:r>
              <a:rPr lang="en-CA" dirty="0"/>
              <a:t>(to function)</a:t>
            </a:r>
          </a:p>
        </p:txBody>
      </p:sp>
      <p:sp>
        <p:nvSpPr>
          <p:cNvPr id="10" name="TextBox 9">
            <a:extLst>
              <a:ext uri="{FF2B5EF4-FFF2-40B4-BE49-F238E27FC236}">
                <a16:creationId xmlns:a16="http://schemas.microsoft.com/office/drawing/2014/main" id="{510E6165-90D7-B94F-E1C3-68ECE7F80EB7}"/>
              </a:ext>
            </a:extLst>
          </p:cNvPr>
          <p:cNvSpPr txBox="1"/>
          <p:nvPr/>
        </p:nvSpPr>
        <p:spPr>
          <a:xfrm>
            <a:off x="6683300" y="1180306"/>
            <a:ext cx="2518508" cy="523220"/>
          </a:xfrm>
          <a:prstGeom prst="rect">
            <a:avLst/>
          </a:prstGeom>
          <a:noFill/>
        </p:spPr>
        <p:txBody>
          <a:bodyPr wrap="square" rtlCol="0" anchor="ctr">
            <a:spAutoFit/>
          </a:bodyPr>
          <a:lstStyle/>
          <a:p>
            <a:pPr algn="ctr"/>
            <a:r>
              <a:rPr lang="en-CA" sz="2800" dirty="0"/>
              <a:t>Commodities</a:t>
            </a:r>
          </a:p>
        </p:txBody>
      </p:sp>
      <p:sp>
        <p:nvSpPr>
          <p:cNvPr id="11" name="TextBox 10">
            <a:extLst>
              <a:ext uri="{FF2B5EF4-FFF2-40B4-BE49-F238E27FC236}">
                <a16:creationId xmlns:a16="http://schemas.microsoft.com/office/drawing/2014/main" id="{6C98643B-B50A-85CC-FA0B-FE91FDF9D2DC}"/>
              </a:ext>
            </a:extLst>
          </p:cNvPr>
          <p:cNvSpPr txBox="1"/>
          <p:nvPr/>
        </p:nvSpPr>
        <p:spPr>
          <a:xfrm>
            <a:off x="6683300" y="3857115"/>
            <a:ext cx="2518508" cy="523220"/>
          </a:xfrm>
          <a:prstGeom prst="rect">
            <a:avLst/>
          </a:prstGeom>
          <a:noFill/>
        </p:spPr>
        <p:txBody>
          <a:bodyPr wrap="square" rtlCol="0" anchor="ctr">
            <a:spAutoFit/>
          </a:bodyPr>
          <a:lstStyle/>
          <a:p>
            <a:pPr algn="ctr"/>
            <a:r>
              <a:rPr lang="en-CA" sz="2800" dirty="0" err="1"/>
              <a:t>Functionings</a:t>
            </a:r>
            <a:endParaRPr lang="en-CA" sz="2800" dirty="0"/>
          </a:p>
        </p:txBody>
      </p:sp>
      <p:sp>
        <p:nvSpPr>
          <p:cNvPr id="12" name="TextBox 11">
            <a:extLst>
              <a:ext uri="{FF2B5EF4-FFF2-40B4-BE49-F238E27FC236}">
                <a16:creationId xmlns:a16="http://schemas.microsoft.com/office/drawing/2014/main" id="{75383D0F-F272-53E7-30FE-45EBC556E153}"/>
              </a:ext>
            </a:extLst>
          </p:cNvPr>
          <p:cNvSpPr txBox="1"/>
          <p:nvPr/>
        </p:nvSpPr>
        <p:spPr>
          <a:xfrm>
            <a:off x="6683300" y="5041631"/>
            <a:ext cx="2518508" cy="523220"/>
          </a:xfrm>
          <a:prstGeom prst="rect">
            <a:avLst/>
          </a:prstGeom>
          <a:noFill/>
        </p:spPr>
        <p:txBody>
          <a:bodyPr wrap="square" rtlCol="0" anchor="ctr">
            <a:spAutoFit/>
          </a:bodyPr>
          <a:lstStyle/>
          <a:p>
            <a:pPr algn="ctr"/>
            <a:r>
              <a:rPr lang="en-CA" sz="2800" dirty="0"/>
              <a:t>Well-beings</a:t>
            </a:r>
          </a:p>
        </p:txBody>
      </p:sp>
      <p:sp>
        <p:nvSpPr>
          <p:cNvPr id="17" name="TextBox 16">
            <a:extLst>
              <a:ext uri="{FF2B5EF4-FFF2-40B4-BE49-F238E27FC236}">
                <a16:creationId xmlns:a16="http://schemas.microsoft.com/office/drawing/2014/main" id="{0492AB30-C09D-5345-17AB-58B7D1EC6118}"/>
              </a:ext>
            </a:extLst>
          </p:cNvPr>
          <p:cNvSpPr txBox="1"/>
          <p:nvPr/>
        </p:nvSpPr>
        <p:spPr>
          <a:xfrm>
            <a:off x="9428371" y="2226323"/>
            <a:ext cx="2518508" cy="954107"/>
          </a:xfrm>
          <a:prstGeom prst="rect">
            <a:avLst/>
          </a:prstGeom>
          <a:noFill/>
        </p:spPr>
        <p:txBody>
          <a:bodyPr wrap="square" rtlCol="0" anchor="ctr">
            <a:spAutoFit/>
          </a:bodyPr>
          <a:lstStyle/>
          <a:p>
            <a:r>
              <a:rPr lang="en-CA" sz="1400" dirty="0"/>
              <a:t>Depends on both the commodities being made open and actor-specific circumstances</a:t>
            </a:r>
            <a:endParaRPr lang="en-CA" sz="1050" dirty="0"/>
          </a:p>
        </p:txBody>
      </p:sp>
      <p:sp>
        <p:nvSpPr>
          <p:cNvPr id="18" name="TextBox 17">
            <a:extLst>
              <a:ext uri="{FF2B5EF4-FFF2-40B4-BE49-F238E27FC236}">
                <a16:creationId xmlns:a16="http://schemas.microsoft.com/office/drawing/2014/main" id="{8DC24D64-0F47-42C6-8463-15029C880015}"/>
              </a:ext>
            </a:extLst>
          </p:cNvPr>
          <p:cNvSpPr txBox="1"/>
          <p:nvPr/>
        </p:nvSpPr>
        <p:spPr>
          <a:xfrm>
            <a:off x="9428371" y="995640"/>
            <a:ext cx="2518508" cy="738664"/>
          </a:xfrm>
          <a:prstGeom prst="rect">
            <a:avLst/>
          </a:prstGeom>
          <a:noFill/>
        </p:spPr>
        <p:txBody>
          <a:bodyPr wrap="square" rtlCol="0" anchor="ctr">
            <a:spAutoFit/>
          </a:bodyPr>
          <a:lstStyle/>
          <a:p>
            <a:r>
              <a:rPr lang="en-CA" sz="1400" dirty="0"/>
              <a:t>E.g., </a:t>
            </a:r>
            <a:r>
              <a:rPr lang="en-US" sz="1400" dirty="0"/>
              <a:t>code, data, models, tooling, compute, labor, and governance</a:t>
            </a:r>
            <a:endParaRPr lang="en-CA" sz="1050" dirty="0"/>
          </a:p>
        </p:txBody>
      </p:sp>
      <p:sp>
        <p:nvSpPr>
          <p:cNvPr id="19" name="TextBox 18">
            <a:extLst>
              <a:ext uri="{FF2B5EF4-FFF2-40B4-BE49-F238E27FC236}">
                <a16:creationId xmlns:a16="http://schemas.microsoft.com/office/drawing/2014/main" id="{BA414C28-72CF-A9D3-7866-951B5595A023}"/>
              </a:ext>
            </a:extLst>
          </p:cNvPr>
          <p:cNvSpPr txBox="1"/>
          <p:nvPr/>
        </p:nvSpPr>
        <p:spPr>
          <a:xfrm>
            <a:off x="9428371" y="3780171"/>
            <a:ext cx="2518508" cy="523220"/>
          </a:xfrm>
          <a:prstGeom prst="rect">
            <a:avLst/>
          </a:prstGeom>
          <a:noFill/>
        </p:spPr>
        <p:txBody>
          <a:bodyPr wrap="square" rtlCol="0" anchor="ctr">
            <a:spAutoFit/>
          </a:bodyPr>
          <a:lstStyle/>
          <a:p>
            <a:r>
              <a:rPr lang="en-CA" sz="1400" dirty="0"/>
              <a:t>E.g., critique, copy, and co-opt and co-construct</a:t>
            </a:r>
            <a:endParaRPr lang="en-CA" sz="1050" dirty="0"/>
          </a:p>
        </p:txBody>
      </p:sp>
      <p:sp>
        <p:nvSpPr>
          <p:cNvPr id="20" name="TextBox 19">
            <a:extLst>
              <a:ext uri="{FF2B5EF4-FFF2-40B4-BE49-F238E27FC236}">
                <a16:creationId xmlns:a16="http://schemas.microsoft.com/office/drawing/2014/main" id="{47E4B5D9-4F98-EF74-168B-4D35623FE97F}"/>
              </a:ext>
            </a:extLst>
          </p:cNvPr>
          <p:cNvSpPr txBox="1"/>
          <p:nvPr/>
        </p:nvSpPr>
        <p:spPr>
          <a:xfrm>
            <a:off x="9428371" y="4641520"/>
            <a:ext cx="2518508" cy="1169551"/>
          </a:xfrm>
          <a:prstGeom prst="rect">
            <a:avLst/>
          </a:prstGeom>
          <a:noFill/>
        </p:spPr>
        <p:txBody>
          <a:bodyPr wrap="square" rtlCol="0" anchor="ctr">
            <a:spAutoFit/>
          </a:bodyPr>
          <a:lstStyle/>
          <a:p>
            <a:r>
              <a:rPr lang="en-CA" sz="1400" dirty="0"/>
              <a:t>E.g., </a:t>
            </a:r>
            <a:r>
              <a:rPr lang="en-US" sz="1400" dirty="0"/>
              <a:t>digital sovereignty, meet underserved needs, market competition, open science, social justice, emancipation, and democracy</a:t>
            </a:r>
            <a:endParaRPr lang="en-CA" sz="1050" dirty="0"/>
          </a:p>
        </p:txBody>
      </p:sp>
      <p:cxnSp>
        <p:nvCxnSpPr>
          <p:cNvPr id="22" name="Straight Arrow Connector 21">
            <a:extLst>
              <a:ext uri="{FF2B5EF4-FFF2-40B4-BE49-F238E27FC236}">
                <a16:creationId xmlns:a16="http://schemas.microsoft.com/office/drawing/2014/main" id="{5EC79CE7-A84E-ECA3-333E-F35DCB53D696}"/>
              </a:ext>
            </a:extLst>
          </p:cNvPr>
          <p:cNvCxnSpPr>
            <a:stCxn id="10" idx="2"/>
            <a:endCxn id="9" idx="0"/>
          </p:cNvCxnSpPr>
          <p:nvPr/>
        </p:nvCxnSpPr>
        <p:spPr>
          <a:xfrm>
            <a:off x="7942554" y="1703526"/>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C9DB7CE-1E72-8754-5E56-7EE959B9121D}"/>
              </a:ext>
            </a:extLst>
          </p:cNvPr>
          <p:cNvCxnSpPr>
            <a:cxnSpLocks/>
            <a:stCxn id="9" idx="2"/>
            <a:endCxn id="11" idx="0"/>
          </p:cNvCxnSpPr>
          <p:nvPr/>
        </p:nvCxnSpPr>
        <p:spPr>
          <a:xfrm>
            <a:off x="7942554" y="3195819"/>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BEACBF6-B6EE-D251-D42A-C20CEAF3EB33}"/>
              </a:ext>
            </a:extLst>
          </p:cNvPr>
          <p:cNvCxnSpPr>
            <a:cxnSpLocks/>
            <a:stCxn id="11" idx="2"/>
            <a:endCxn id="12" idx="0"/>
          </p:cNvCxnSpPr>
          <p:nvPr/>
        </p:nvCxnSpPr>
        <p:spPr>
          <a:xfrm>
            <a:off x="7942554" y="4380335"/>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6701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FF98-C150-EA61-0C0B-43D528D47B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DCF8F-E629-6469-E00A-5F9DEC018FD5}"/>
              </a:ext>
            </a:extLst>
          </p:cNvPr>
          <p:cNvSpPr>
            <a:spLocks noGrp="1"/>
          </p:cNvSpPr>
          <p:nvPr>
            <p:ph idx="1"/>
          </p:nvPr>
        </p:nvSpPr>
        <p:spPr>
          <a:xfrm>
            <a:off x="773299" y="2466986"/>
            <a:ext cx="10645403" cy="1924029"/>
          </a:xfrm>
        </p:spPr>
        <p:txBody>
          <a:bodyPr anchor="t">
            <a:normAutofit fontScale="85000" lnSpcReduction="10000"/>
          </a:bodyPr>
          <a:lstStyle/>
          <a:p>
            <a:pPr marL="0" indent="0">
              <a:lnSpc>
                <a:spcPct val="120000"/>
              </a:lnSpc>
              <a:buNone/>
            </a:pPr>
            <a:r>
              <a:rPr lang="en-CA" sz="4000" i="1" dirty="0"/>
              <a:t>How can IR ensure that information access technologies act as a force of societal good centering the needs of the marginalized and oppressed?</a:t>
            </a:r>
          </a:p>
        </p:txBody>
      </p:sp>
    </p:spTree>
    <p:extLst>
      <p:ext uri="{BB962C8B-B14F-4D97-AF65-F5344CB8AC3E}">
        <p14:creationId xmlns:p14="http://schemas.microsoft.com/office/powerpoint/2010/main" val="54588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A6E4F-1FDE-903F-A8AA-6BDB6C5A7366}"/>
              </a:ext>
            </a:extLst>
          </p:cNvPr>
          <p:cNvPicPr>
            <a:picLocks noChangeAspect="1"/>
          </p:cNvPicPr>
          <p:nvPr/>
        </p:nvPicPr>
        <p:blipFill>
          <a:blip r:embed="rId3"/>
          <a:stretch>
            <a:fillRect/>
          </a:stretch>
        </p:blipFill>
        <p:spPr>
          <a:xfrm>
            <a:off x="1998772" y="2231871"/>
            <a:ext cx="8193052" cy="3988800"/>
          </a:xfrm>
          <a:prstGeom prst="rect">
            <a:avLst/>
          </a:prstGeom>
        </p:spPr>
      </p:pic>
      <p:pic>
        <p:nvPicPr>
          <p:cNvPr id="6" name="Picture 5" descr="A close-up of a paper&#10;&#10;AI-generated content may be incorrect.">
            <a:extLst>
              <a:ext uri="{FF2B5EF4-FFF2-40B4-BE49-F238E27FC236}">
                <a16:creationId xmlns:a16="http://schemas.microsoft.com/office/drawing/2014/main" id="{356E8B7A-3FF6-649F-E155-F862916EDD35}"/>
              </a:ext>
            </a:extLst>
          </p:cNvPr>
          <p:cNvPicPr>
            <a:picLocks noChangeAspect="1"/>
          </p:cNvPicPr>
          <p:nvPr/>
        </p:nvPicPr>
        <p:blipFill>
          <a:blip r:embed="rId4"/>
          <a:stretch>
            <a:fillRect/>
          </a:stretch>
        </p:blipFill>
        <p:spPr>
          <a:xfrm>
            <a:off x="2190549" y="275557"/>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5BF18A3-0F51-7A51-B230-3DD94EB6DEC0}"/>
              </a:ext>
            </a:extLst>
          </p:cNvPr>
          <p:cNvSpPr txBox="1"/>
          <p:nvPr/>
        </p:nvSpPr>
        <p:spPr>
          <a:xfrm>
            <a:off x="2986341" y="6320563"/>
            <a:ext cx="6219316" cy="461665"/>
          </a:xfrm>
          <a:prstGeom prst="rect">
            <a:avLst/>
          </a:prstGeom>
          <a:noFill/>
        </p:spPr>
        <p:txBody>
          <a:bodyPr wrap="square" rtlCol="0">
            <a:spAutoFit/>
          </a:bodyPr>
          <a:lstStyle/>
          <a:p>
            <a:pPr algn="ctr"/>
            <a:r>
              <a:rPr lang="en-CA" sz="2400" dirty="0"/>
              <a:t>Published in 1976 (half a century ago)</a:t>
            </a:r>
          </a:p>
        </p:txBody>
      </p:sp>
    </p:spTree>
    <p:extLst>
      <p:ext uri="{BB962C8B-B14F-4D97-AF65-F5344CB8AC3E}">
        <p14:creationId xmlns:p14="http://schemas.microsoft.com/office/powerpoint/2010/main" val="2271899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D2D0E-3A47-F66B-A88D-7993DDE3CE49}"/>
              </a:ext>
            </a:extLst>
          </p:cNvPr>
          <p:cNvSpPr>
            <a:spLocks noGrp="1"/>
          </p:cNvSpPr>
          <p:nvPr>
            <p:ph type="title"/>
          </p:nvPr>
        </p:nvSpPr>
        <p:spPr/>
        <p:txBody>
          <a:bodyPr>
            <a:normAutofit/>
          </a:bodyPr>
          <a:lstStyle/>
          <a:p>
            <a:r>
              <a:rPr lang="en-CA" dirty="0"/>
              <a:t>The boundaries of</a:t>
            </a:r>
            <a:br>
              <a:rPr lang="en-CA" sz="4000" dirty="0"/>
            </a:br>
            <a:r>
              <a:rPr lang="en-CA" sz="4800" dirty="0"/>
              <a:t>IR &amp; Society</a:t>
            </a:r>
          </a:p>
        </p:txBody>
      </p:sp>
      <p:sp>
        <p:nvSpPr>
          <p:cNvPr id="8" name="Text Placeholder 7">
            <a:extLst>
              <a:ext uri="{FF2B5EF4-FFF2-40B4-BE49-F238E27FC236}">
                <a16:creationId xmlns:a16="http://schemas.microsoft.com/office/drawing/2014/main" id="{FEF5B4C7-6FF4-A79A-C0FA-01AEE5BF6359}"/>
              </a:ext>
            </a:extLst>
          </p:cNvPr>
          <p:cNvSpPr>
            <a:spLocks noGrp="1"/>
          </p:cNvSpPr>
          <p:nvPr>
            <p:ph type="body" sz="half" idx="2"/>
          </p:nvPr>
        </p:nvSpPr>
        <p:spPr>
          <a:xfrm>
            <a:off x="839788" y="2453114"/>
            <a:ext cx="4533100" cy="3415874"/>
          </a:xfrm>
        </p:spPr>
        <p:txBody>
          <a:bodyPr>
            <a:normAutofit/>
          </a:bodyPr>
          <a:lstStyle/>
          <a:p>
            <a:pPr>
              <a:lnSpc>
                <a:spcPct val="100000"/>
              </a:lnSpc>
              <a:spcBef>
                <a:spcPts val="2400"/>
              </a:spcBef>
            </a:pPr>
            <a:r>
              <a:rPr lang="en-CA" sz="2400" dirty="0"/>
              <a:t>The topic of “societal good” is currently undertheorized in IR</a:t>
            </a:r>
          </a:p>
          <a:p>
            <a:pPr>
              <a:lnSpc>
                <a:spcPct val="100000"/>
              </a:lnSpc>
              <a:spcBef>
                <a:spcPts val="2400"/>
              </a:spcBef>
            </a:pPr>
            <a:r>
              <a:rPr lang="en-CA" sz="2400" dirty="0"/>
              <a:t>As Belkin and Robertson (1976) point out, we must develop our position on what constitutes societal good to make appropriate progress and resist contradictory demands</a:t>
            </a:r>
          </a:p>
        </p:txBody>
      </p:sp>
      <p:pic>
        <p:nvPicPr>
          <p:cNvPr id="9" name="Content Placeholder 8">
            <a:extLst>
              <a:ext uri="{FF2B5EF4-FFF2-40B4-BE49-F238E27FC236}">
                <a16:creationId xmlns:a16="http://schemas.microsoft.com/office/drawing/2014/main" id="{7EDAE813-88CB-C20F-922A-2004AD902DB2}"/>
              </a:ext>
            </a:extLst>
          </p:cNvPr>
          <p:cNvPicPr>
            <a:picLocks noGrp="1" noChangeAspect="1"/>
          </p:cNvPicPr>
          <p:nvPr>
            <p:ph idx="1"/>
          </p:nvPr>
        </p:nvPicPr>
        <p:blipFill>
          <a:blip r:embed="rId3"/>
          <a:stretch>
            <a:fillRect/>
          </a:stretch>
        </p:blipFill>
        <p:spPr>
          <a:xfrm>
            <a:off x="5675070" y="244636"/>
            <a:ext cx="6172200" cy="3982231"/>
          </a:xfrm>
          <a:prstGeom prst="rect">
            <a:avLst/>
          </a:prstGeom>
        </p:spPr>
      </p:pic>
      <p:sp>
        <p:nvSpPr>
          <p:cNvPr id="10" name="TextBox 9">
            <a:extLst>
              <a:ext uri="{FF2B5EF4-FFF2-40B4-BE49-F238E27FC236}">
                <a16:creationId xmlns:a16="http://schemas.microsoft.com/office/drawing/2014/main" id="{099290F7-7A13-6B83-CE20-BB0EA5785F00}"/>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and Heuss. </a:t>
            </a:r>
            <a:r>
              <a:rPr lang="en-US" sz="1200" dirty="0">
                <a:hlinkClick r:id="rId4"/>
              </a:rPr>
              <a:t>What is IR-for-Good?</a:t>
            </a:r>
            <a:r>
              <a:rPr lang="en-US" sz="1200" dirty="0"/>
              <a:t> Blog post, 2025.</a:t>
            </a:r>
          </a:p>
          <a:p>
            <a:pPr algn="ctr"/>
            <a:r>
              <a:rPr lang="en-CA" sz="1200" dirty="0"/>
              <a:t>Belkin and Robertson. </a:t>
            </a:r>
            <a:r>
              <a:rPr lang="en-US" sz="1200" dirty="0">
                <a:hlinkClick r:id="rId5"/>
              </a:rPr>
              <a:t>Some Ethical and Political Implications of Theoretical Research in Information Science</a:t>
            </a:r>
            <a:r>
              <a:rPr lang="en-US" sz="1200" dirty="0"/>
              <a:t>. In proc. ASIS, 1976.</a:t>
            </a:r>
            <a:endParaRPr lang="en-CA" sz="1200" dirty="0"/>
          </a:p>
        </p:txBody>
      </p:sp>
      <p:pic>
        <p:nvPicPr>
          <p:cNvPr id="12" name="Picture 11" descr="A white text on a white background&#10;&#10;AI-generated content may be incorrect.">
            <a:extLst>
              <a:ext uri="{FF2B5EF4-FFF2-40B4-BE49-F238E27FC236}">
                <a16:creationId xmlns:a16="http://schemas.microsoft.com/office/drawing/2014/main" id="{D182386D-8F06-818E-49DF-00E120A10235}"/>
              </a:ext>
            </a:extLst>
          </p:cNvPr>
          <p:cNvPicPr>
            <a:picLocks noChangeAspect="1"/>
          </p:cNvPicPr>
          <p:nvPr/>
        </p:nvPicPr>
        <p:blipFill>
          <a:blip r:embed="rId6"/>
          <a:stretch>
            <a:fillRect/>
          </a:stretch>
        </p:blipFill>
        <p:spPr>
          <a:xfrm>
            <a:off x="8227961" y="4284319"/>
            <a:ext cx="3619309" cy="2262068"/>
          </a:xfrm>
          <a:custGeom>
            <a:avLst/>
            <a:gdLst>
              <a:gd name="csX0" fmla="*/ 0 w 3619309"/>
              <a:gd name="csY0" fmla="*/ 0 h 2262068"/>
              <a:gd name="csX1" fmla="*/ 553237 w 3619309"/>
              <a:gd name="csY1" fmla="*/ 0 h 2262068"/>
              <a:gd name="csX2" fmla="*/ 961702 w 3619309"/>
              <a:gd name="csY2" fmla="*/ 0 h 2262068"/>
              <a:gd name="csX3" fmla="*/ 1478746 w 3619309"/>
              <a:gd name="csY3" fmla="*/ 0 h 2262068"/>
              <a:gd name="csX4" fmla="*/ 1959597 w 3619309"/>
              <a:gd name="csY4" fmla="*/ 0 h 2262068"/>
              <a:gd name="csX5" fmla="*/ 2404255 w 3619309"/>
              <a:gd name="csY5" fmla="*/ 0 h 2262068"/>
              <a:gd name="csX6" fmla="*/ 2957492 w 3619309"/>
              <a:gd name="csY6" fmla="*/ 0 h 2262068"/>
              <a:gd name="csX7" fmla="*/ 3619309 w 3619309"/>
              <a:gd name="csY7" fmla="*/ 0 h 2262068"/>
              <a:gd name="csX8" fmla="*/ 3619309 w 3619309"/>
              <a:gd name="csY8" fmla="*/ 542896 h 2262068"/>
              <a:gd name="csX9" fmla="*/ 3619309 w 3619309"/>
              <a:gd name="csY9" fmla="*/ 1131034 h 2262068"/>
              <a:gd name="csX10" fmla="*/ 3619309 w 3619309"/>
              <a:gd name="csY10" fmla="*/ 1628689 h 2262068"/>
              <a:gd name="csX11" fmla="*/ 3619309 w 3619309"/>
              <a:gd name="csY11" fmla="*/ 2262068 h 2262068"/>
              <a:gd name="csX12" fmla="*/ 3066072 w 3619309"/>
              <a:gd name="csY12" fmla="*/ 2262068 h 2262068"/>
              <a:gd name="csX13" fmla="*/ 2549028 w 3619309"/>
              <a:gd name="csY13" fmla="*/ 2262068 h 2262068"/>
              <a:gd name="csX14" fmla="*/ 2140563 w 3619309"/>
              <a:gd name="csY14" fmla="*/ 2262068 h 2262068"/>
              <a:gd name="csX15" fmla="*/ 1659712 w 3619309"/>
              <a:gd name="csY15" fmla="*/ 2262068 h 2262068"/>
              <a:gd name="csX16" fmla="*/ 1251247 w 3619309"/>
              <a:gd name="csY16" fmla="*/ 2262068 h 2262068"/>
              <a:gd name="csX17" fmla="*/ 806589 w 3619309"/>
              <a:gd name="csY17" fmla="*/ 2262068 h 2262068"/>
              <a:gd name="csX18" fmla="*/ 0 w 3619309"/>
              <a:gd name="csY18" fmla="*/ 2262068 h 2262068"/>
              <a:gd name="csX19" fmla="*/ 0 w 3619309"/>
              <a:gd name="csY19" fmla="*/ 1764413 h 2262068"/>
              <a:gd name="csX20" fmla="*/ 0 w 3619309"/>
              <a:gd name="csY20" fmla="*/ 1244137 h 2262068"/>
              <a:gd name="csX21" fmla="*/ 0 w 3619309"/>
              <a:gd name="csY21" fmla="*/ 701241 h 2262068"/>
              <a:gd name="csX22" fmla="*/ 0 w 3619309"/>
              <a:gd name="csY22" fmla="*/ 0 h 226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19309" h="2262068" fill="none" extrusionOk="0">
                <a:moveTo>
                  <a:pt x="0" y="0"/>
                </a:moveTo>
                <a:cubicBezTo>
                  <a:pt x="204693" y="-13804"/>
                  <a:pt x="371925" y="34762"/>
                  <a:pt x="553237" y="0"/>
                </a:cubicBezTo>
                <a:cubicBezTo>
                  <a:pt x="734549" y="-34762"/>
                  <a:pt x="867872" y="40705"/>
                  <a:pt x="961702" y="0"/>
                </a:cubicBezTo>
                <a:cubicBezTo>
                  <a:pt x="1055533" y="-40705"/>
                  <a:pt x="1331275" y="58114"/>
                  <a:pt x="1478746" y="0"/>
                </a:cubicBezTo>
                <a:cubicBezTo>
                  <a:pt x="1626217" y="-58114"/>
                  <a:pt x="1751914" y="35315"/>
                  <a:pt x="1959597" y="0"/>
                </a:cubicBezTo>
                <a:cubicBezTo>
                  <a:pt x="2167280" y="-35315"/>
                  <a:pt x="2261068" y="27823"/>
                  <a:pt x="2404255" y="0"/>
                </a:cubicBezTo>
                <a:cubicBezTo>
                  <a:pt x="2547442" y="-27823"/>
                  <a:pt x="2768097" y="2152"/>
                  <a:pt x="2957492" y="0"/>
                </a:cubicBezTo>
                <a:cubicBezTo>
                  <a:pt x="3146887" y="-2152"/>
                  <a:pt x="3318517" y="38350"/>
                  <a:pt x="3619309" y="0"/>
                </a:cubicBezTo>
                <a:cubicBezTo>
                  <a:pt x="3651509" y="176727"/>
                  <a:pt x="3563110" y="403675"/>
                  <a:pt x="3619309" y="542896"/>
                </a:cubicBezTo>
                <a:cubicBezTo>
                  <a:pt x="3675508" y="682117"/>
                  <a:pt x="3551129" y="857768"/>
                  <a:pt x="3619309" y="1131034"/>
                </a:cubicBezTo>
                <a:cubicBezTo>
                  <a:pt x="3687489" y="1404300"/>
                  <a:pt x="3584720" y="1526638"/>
                  <a:pt x="3619309" y="1628689"/>
                </a:cubicBezTo>
                <a:cubicBezTo>
                  <a:pt x="3653898" y="1730741"/>
                  <a:pt x="3591535" y="2093704"/>
                  <a:pt x="3619309" y="2262068"/>
                </a:cubicBezTo>
                <a:cubicBezTo>
                  <a:pt x="3496576" y="2273790"/>
                  <a:pt x="3283879" y="2219085"/>
                  <a:pt x="3066072" y="2262068"/>
                </a:cubicBezTo>
                <a:cubicBezTo>
                  <a:pt x="2848265" y="2305051"/>
                  <a:pt x="2660963" y="2210154"/>
                  <a:pt x="2549028" y="2262068"/>
                </a:cubicBezTo>
                <a:cubicBezTo>
                  <a:pt x="2437093" y="2313982"/>
                  <a:pt x="2342891" y="2222473"/>
                  <a:pt x="2140563" y="2262068"/>
                </a:cubicBezTo>
                <a:cubicBezTo>
                  <a:pt x="1938236" y="2301663"/>
                  <a:pt x="1834870" y="2248784"/>
                  <a:pt x="1659712" y="2262068"/>
                </a:cubicBezTo>
                <a:cubicBezTo>
                  <a:pt x="1484554" y="2275352"/>
                  <a:pt x="1423449" y="2252793"/>
                  <a:pt x="1251247" y="2262068"/>
                </a:cubicBezTo>
                <a:cubicBezTo>
                  <a:pt x="1079046" y="2271343"/>
                  <a:pt x="950524" y="2220425"/>
                  <a:pt x="806589" y="2262068"/>
                </a:cubicBezTo>
                <a:cubicBezTo>
                  <a:pt x="662654" y="2303711"/>
                  <a:pt x="255616" y="2236169"/>
                  <a:pt x="0" y="2262068"/>
                </a:cubicBezTo>
                <a:cubicBezTo>
                  <a:pt x="-18083" y="2124062"/>
                  <a:pt x="32749" y="1905236"/>
                  <a:pt x="0" y="1764413"/>
                </a:cubicBezTo>
                <a:cubicBezTo>
                  <a:pt x="-32749" y="1623590"/>
                  <a:pt x="4876" y="1504166"/>
                  <a:pt x="0" y="1244137"/>
                </a:cubicBezTo>
                <a:cubicBezTo>
                  <a:pt x="-4876" y="984108"/>
                  <a:pt x="36641" y="833677"/>
                  <a:pt x="0" y="701241"/>
                </a:cubicBezTo>
                <a:cubicBezTo>
                  <a:pt x="-36641" y="568805"/>
                  <a:pt x="60294" y="298744"/>
                  <a:pt x="0" y="0"/>
                </a:cubicBezTo>
                <a:close/>
              </a:path>
              <a:path w="3619309" h="2262068" stroke="0" extrusionOk="0">
                <a:moveTo>
                  <a:pt x="0" y="0"/>
                </a:moveTo>
                <a:cubicBezTo>
                  <a:pt x="183211" y="-1312"/>
                  <a:pt x="308082" y="7869"/>
                  <a:pt x="408465" y="0"/>
                </a:cubicBezTo>
                <a:cubicBezTo>
                  <a:pt x="508849" y="-7869"/>
                  <a:pt x="717654" y="27000"/>
                  <a:pt x="853123" y="0"/>
                </a:cubicBezTo>
                <a:cubicBezTo>
                  <a:pt x="988592" y="-27000"/>
                  <a:pt x="1313658" y="39021"/>
                  <a:pt x="1442553" y="0"/>
                </a:cubicBezTo>
                <a:cubicBezTo>
                  <a:pt x="1571448" y="-39021"/>
                  <a:pt x="1768004" y="55847"/>
                  <a:pt x="2031983" y="0"/>
                </a:cubicBezTo>
                <a:cubicBezTo>
                  <a:pt x="2295962" y="-55847"/>
                  <a:pt x="2331136" y="254"/>
                  <a:pt x="2621414" y="0"/>
                </a:cubicBezTo>
                <a:cubicBezTo>
                  <a:pt x="2911692" y="-254"/>
                  <a:pt x="2951203" y="17552"/>
                  <a:pt x="3066072" y="0"/>
                </a:cubicBezTo>
                <a:cubicBezTo>
                  <a:pt x="3180941" y="-17552"/>
                  <a:pt x="3365582" y="62578"/>
                  <a:pt x="3619309" y="0"/>
                </a:cubicBezTo>
                <a:cubicBezTo>
                  <a:pt x="3620074" y="172905"/>
                  <a:pt x="3596404" y="310919"/>
                  <a:pt x="3619309" y="565517"/>
                </a:cubicBezTo>
                <a:cubicBezTo>
                  <a:pt x="3642214" y="820115"/>
                  <a:pt x="3574320" y="920342"/>
                  <a:pt x="3619309" y="1085793"/>
                </a:cubicBezTo>
                <a:cubicBezTo>
                  <a:pt x="3664298" y="1251244"/>
                  <a:pt x="3576101" y="1381229"/>
                  <a:pt x="3619309" y="1628689"/>
                </a:cubicBezTo>
                <a:cubicBezTo>
                  <a:pt x="3662517" y="1876149"/>
                  <a:pt x="3608173" y="2071036"/>
                  <a:pt x="3619309" y="2262068"/>
                </a:cubicBezTo>
                <a:cubicBezTo>
                  <a:pt x="3460402" y="2315212"/>
                  <a:pt x="3288903" y="2203464"/>
                  <a:pt x="3066072" y="2262068"/>
                </a:cubicBezTo>
                <a:cubicBezTo>
                  <a:pt x="2843241" y="2320672"/>
                  <a:pt x="2784026" y="2244021"/>
                  <a:pt x="2585221" y="2262068"/>
                </a:cubicBezTo>
                <a:cubicBezTo>
                  <a:pt x="2386416" y="2280115"/>
                  <a:pt x="2250443" y="2225774"/>
                  <a:pt x="2140563" y="2262068"/>
                </a:cubicBezTo>
                <a:cubicBezTo>
                  <a:pt x="2030683" y="2298362"/>
                  <a:pt x="1794067" y="2250051"/>
                  <a:pt x="1695905" y="2262068"/>
                </a:cubicBezTo>
                <a:cubicBezTo>
                  <a:pt x="1597743" y="2274085"/>
                  <a:pt x="1345734" y="2229110"/>
                  <a:pt x="1178861" y="2262068"/>
                </a:cubicBezTo>
                <a:cubicBezTo>
                  <a:pt x="1011988" y="2295026"/>
                  <a:pt x="797712" y="2261712"/>
                  <a:pt x="698010" y="2262068"/>
                </a:cubicBezTo>
                <a:cubicBezTo>
                  <a:pt x="598308" y="2262424"/>
                  <a:pt x="265595" y="2255562"/>
                  <a:pt x="0" y="2262068"/>
                </a:cubicBezTo>
                <a:cubicBezTo>
                  <a:pt x="-12668" y="2139322"/>
                  <a:pt x="41365" y="1804633"/>
                  <a:pt x="0" y="1651310"/>
                </a:cubicBezTo>
                <a:cubicBezTo>
                  <a:pt x="-41365" y="1497987"/>
                  <a:pt x="7662" y="1336962"/>
                  <a:pt x="0" y="1040551"/>
                </a:cubicBezTo>
                <a:cubicBezTo>
                  <a:pt x="-7662" y="744140"/>
                  <a:pt x="2305" y="39688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F5537849-9DE8-CCB0-5E2F-6E40D663D9A3}"/>
              </a:ext>
            </a:extLst>
          </p:cNvPr>
          <p:cNvSpPr txBox="1"/>
          <p:nvPr/>
        </p:nvSpPr>
        <p:spPr>
          <a:xfrm>
            <a:off x="5525224" y="4403660"/>
            <a:ext cx="2702737" cy="1569660"/>
          </a:xfrm>
          <a:prstGeom prst="rect">
            <a:avLst/>
          </a:prstGeom>
          <a:noFill/>
        </p:spPr>
        <p:txBody>
          <a:bodyPr wrap="square">
            <a:spAutoFit/>
          </a:bodyPr>
          <a:lstStyle/>
          <a:p>
            <a:r>
              <a:rPr lang="en-US" sz="1600" b="1" i="1" dirty="0"/>
              <a:t>Definition.</a:t>
            </a:r>
            <a:r>
              <a:rPr lang="en-US" sz="1600" dirty="0"/>
              <a:t> A theory of change is a method that explains how a given intervention, or set of interventions, is expected to lead to specific change</a:t>
            </a:r>
            <a:endParaRPr lang="en-CA" sz="1600" dirty="0"/>
          </a:p>
        </p:txBody>
      </p:sp>
    </p:spTree>
    <p:extLst>
      <p:ext uri="{BB962C8B-B14F-4D97-AF65-F5344CB8AC3E}">
        <p14:creationId xmlns:p14="http://schemas.microsoft.com/office/powerpoint/2010/main" val="162283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46186D-4F09-62CD-2332-62C040EA4C71}"/>
              </a:ext>
            </a:extLst>
          </p:cNvPr>
          <p:cNvSpPr>
            <a:spLocks noGrp="1"/>
          </p:cNvSpPr>
          <p:nvPr>
            <p:ph type="title"/>
          </p:nvPr>
        </p:nvSpPr>
        <p:spPr>
          <a:xfrm>
            <a:off x="838200" y="365126"/>
            <a:ext cx="10515600" cy="884126"/>
          </a:xfrm>
        </p:spPr>
        <p:txBody>
          <a:bodyPr/>
          <a:lstStyle/>
          <a:p>
            <a:pPr algn="ctr"/>
            <a:r>
              <a:rPr lang="en-US" dirty="0"/>
              <a:t>The two frames of IR &amp; Society</a:t>
            </a:r>
            <a:endParaRPr lang="en-CA" dirty="0"/>
          </a:p>
        </p:txBody>
      </p:sp>
      <p:pic>
        <p:nvPicPr>
          <p:cNvPr id="13" name="Content Placeholder 12">
            <a:extLst>
              <a:ext uri="{FF2B5EF4-FFF2-40B4-BE49-F238E27FC236}">
                <a16:creationId xmlns:a16="http://schemas.microsoft.com/office/drawing/2014/main" id="{C1DF48E8-D3B2-DBEA-C190-6DACB5CA4DE6}"/>
              </a:ext>
            </a:extLst>
          </p:cNvPr>
          <p:cNvPicPr>
            <a:picLocks noGrp="1" noChangeAspect="1"/>
          </p:cNvPicPr>
          <p:nvPr>
            <p:ph idx="1"/>
          </p:nvPr>
        </p:nvPicPr>
        <p:blipFill>
          <a:blip r:embed="rId2"/>
          <a:srcRect t="13220"/>
          <a:stretch>
            <a:fillRect/>
          </a:stretch>
        </p:blipFill>
        <p:spPr>
          <a:xfrm>
            <a:off x="1222170" y="1248412"/>
            <a:ext cx="9747661" cy="5128239"/>
          </a:xfrm>
          <a:prstGeom prst="rect">
            <a:avLst/>
          </a:prstGeom>
        </p:spPr>
      </p:pic>
      <p:sp>
        <p:nvSpPr>
          <p:cNvPr id="14" name="TextBox 13">
            <a:extLst>
              <a:ext uri="{FF2B5EF4-FFF2-40B4-BE49-F238E27FC236}">
                <a16:creationId xmlns:a16="http://schemas.microsoft.com/office/drawing/2014/main" id="{FB2E96BA-E98C-9BB3-8D80-7B633BB3848A}"/>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Towards Critical IR Theories and Practices</a:t>
            </a:r>
            <a:r>
              <a:rPr lang="en-US" sz="1200" dirty="0"/>
              <a:t>. Preprint, 2026.</a:t>
            </a:r>
            <a:endParaRPr lang="en-CA" sz="1200" dirty="0"/>
          </a:p>
        </p:txBody>
      </p:sp>
    </p:spTree>
    <p:extLst>
      <p:ext uri="{BB962C8B-B14F-4D97-AF65-F5344CB8AC3E}">
        <p14:creationId xmlns:p14="http://schemas.microsoft.com/office/powerpoint/2010/main" val="354294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E45D-1461-8B15-A534-F13519163994}"/>
              </a:ext>
            </a:extLst>
          </p:cNvPr>
          <p:cNvSpPr>
            <a:spLocks noGrp="1"/>
          </p:cNvSpPr>
          <p:nvPr>
            <p:ph type="title"/>
          </p:nvPr>
        </p:nvSpPr>
        <p:spPr>
          <a:xfrm>
            <a:off x="839788" y="188555"/>
            <a:ext cx="10515600" cy="792624"/>
          </a:xfrm>
        </p:spPr>
        <p:txBody>
          <a:bodyPr>
            <a:normAutofit/>
          </a:bodyPr>
          <a:lstStyle/>
          <a:p>
            <a:r>
              <a:rPr lang="en-US" sz="4000" dirty="0"/>
              <a:t>Shifting towards critical IR theories and practices</a:t>
            </a:r>
            <a:endParaRPr lang="en-CA" sz="4000" dirty="0"/>
          </a:p>
        </p:txBody>
      </p:sp>
      <p:sp>
        <p:nvSpPr>
          <p:cNvPr id="3" name="Text Placeholder 2">
            <a:extLst>
              <a:ext uri="{FF2B5EF4-FFF2-40B4-BE49-F238E27FC236}">
                <a16:creationId xmlns:a16="http://schemas.microsoft.com/office/drawing/2014/main" id="{C0A72006-19B3-835B-BDA4-7F9CBACEC937}"/>
              </a:ext>
            </a:extLst>
          </p:cNvPr>
          <p:cNvSpPr>
            <a:spLocks noGrp="1"/>
          </p:cNvSpPr>
          <p:nvPr>
            <p:ph type="body" idx="1"/>
          </p:nvPr>
        </p:nvSpPr>
        <p:spPr>
          <a:xfrm>
            <a:off x="150230" y="981179"/>
            <a:ext cx="5157787" cy="677358"/>
          </a:xfrm>
        </p:spPr>
        <p:txBody>
          <a:bodyPr>
            <a:normAutofit/>
          </a:bodyPr>
          <a:lstStyle/>
          <a:p>
            <a:pPr algn="ctr"/>
            <a:r>
              <a:rPr lang="en-US" sz="2000" dirty="0"/>
              <a:t>The 3</a:t>
            </a:r>
            <a:r>
              <a:rPr lang="en-US" sz="2000" baseline="30000" dirty="0"/>
              <a:t>rd</a:t>
            </a:r>
            <a:r>
              <a:rPr lang="en-US" sz="2000" dirty="0"/>
              <a:t> Strategic Workshop on Information Retrieval in Lorne (SWIRL), 2018</a:t>
            </a:r>
          </a:p>
        </p:txBody>
      </p:sp>
      <p:sp>
        <p:nvSpPr>
          <p:cNvPr id="5" name="Text Placeholder 4">
            <a:extLst>
              <a:ext uri="{FF2B5EF4-FFF2-40B4-BE49-F238E27FC236}">
                <a16:creationId xmlns:a16="http://schemas.microsoft.com/office/drawing/2014/main" id="{DA68D49F-77F8-32E4-DD1D-1B197F93435F}"/>
              </a:ext>
            </a:extLst>
          </p:cNvPr>
          <p:cNvSpPr>
            <a:spLocks noGrp="1"/>
          </p:cNvSpPr>
          <p:nvPr>
            <p:ph type="body" sz="quarter" idx="3"/>
          </p:nvPr>
        </p:nvSpPr>
        <p:spPr>
          <a:xfrm>
            <a:off x="5896047" y="991394"/>
            <a:ext cx="5183188" cy="677358"/>
          </a:xfrm>
        </p:spPr>
        <p:txBody>
          <a:bodyPr>
            <a:normAutofit/>
          </a:bodyPr>
          <a:lstStyle/>
          <a:p>
            <a:pPr algn="ctr"/>
            <a:r>
              <a:rPr lang="en-US" sz="2000" dirty="0"/>
              <a:t>The 4</a:t>
            </a:r>
            <a:r>
              <a:rPr lang="en-US" sz="2000" baseline="30000" dirty="0"/>
              <a:t>th</a:t>
            </a:r>
            <a:r>
              <a:rPr lang="en-US" sz="2000" dirty="0"/>
              <a:t> Strategic Workshop on Information Retrieval in Lorne (SWIRL), 2025</a:t>
            </a:r>
          </a:p>
        </p:txBody>
      </p:sp>
      <p:sp>
        <p:nvSpPr>
          <p:cNvPr id="18" name="TextBox 17">
            <a:extLst>
              <a:ext uri="{FF2B5EF4-FFF2-40B4-BE49-F238E27FC236}">
                <a16:creationId xmlns:a16="http://schemas.microsoft.com/office/drawing/2014/main" id="{53682CB3-AD62-AC80-5F5B-08F6AA73ECA3}"/>
              </a:ext>
            </a:extLst>
          </p:cNvPr>
          <p:cNvSpPr txBox="1"/>
          <p:nvPr/>
        </p:nvSpPr>
        <p:spPr>
          <a:xfrm>
            <a:off x="0" y="6396335"/>
            <a:ext cx="12192000" cy="461665"/>
          </a:xfrm>
          <a:prstGeom prst="rect">
            <a:avLst/>
          </a:prstGeom>
          <a:noFill/>
        </p:spPr>
        <p:txBody>
          <a:bodyPr wrap="square" anchor="b">
            <a:spAutoFit/>
          </a:bodyPr>
          <a:lstStyle/>
          <a:p>
            <a:pPr algn="ctr"/>
            <a:r>
              <a:rPr lang="en-US" sz="1200" dirty="0"/>
              <a:t>Culpepper et al. </a:t>
            </a:r>
            <a:r>
              <a:rPr lang="en-US" sz="1200" dirty="0">
                <a:hlinkClick r:id="rId2"/>
              </a:rPr>
              <a:t>Research Frontiers in Information Retrieval: Report from the Third Strategic Workshop on Information Retrieval in Lorne (SWIRL 2018)</a:t>
            </a:r>
            <a:r>
              <a:rPr lang="en-US" sz="1200" dirty="0"/>
              <a:t>. In ACM SIGIR Forum, 2018.</a:t>
            </a:r>
          </a:p>
          <a:p>
            <a:pPr algn="ctr"/>
            <a:r>
              <a:rPr lang="en-US" sz="1200" dirty="0" err="1"/>
              <a:t>Trippas</a:t>
            </a:r>
            <a:r>
              <a:rPr lang="en-US" sz="1200" dirty="0"/>
              <a:t> et al. </a:t>
            </a:r>
            <a:r>
              <a:rPr lang="en-US" sz="1200" dirty="0">
                <a:hlinkClick r:id="rId3"/>
              </a:rPr>
              <a:t>Report from the 4th Strategic Workshop on Information Retrieval in Lorne (SWIRL 2025)</a:t>
            </a:r>
            <a:r>
              <a:rPr lang="en-US" sz="1200" dirty="0"/>
              <a:t>. In ACM SIGIR Forum, 2025.</a:t>
            </a:r>
          </a:p>
        </p:txBody>
      </p:sp>
      <p:pic>
        <p:nvPicPr>
          <p:cNvPr id="13" name="Picture 12">
            <a:extLst>
              <a:ext uri="{FF2B5EF4-FFF2-40B4-BE49-F238E27FC236}">
                <a16:creationId xmlns:a16="http://schemas.microsoft.com/office/drawing/2014/main" id="{6EF48EF5-60CB-8357-2CE5-4984A06D4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16" y="1736045"/>
            <a:ext cx="4058962" cy="198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1221B73-A3FA-577E-BCF0-7D4877683606}"/>
              </a:ext>
            </a:extLst>
          </p:cNvPr>
          <p:cNvPicPr>
            <a:picLocks noChangeAspect="1"/>
          </p:cNvPicPr>
          <p:nvPr/>
        </p:nvPicPr>
        <p:blipFill>
          <a:blip r:embed="rId5"/>
          <a:stretch>
            <a:fillRect/>
          </a:stretch>
        </p:blipFill>
        <p:spPr>
          <a:xfrm>
            <a:off x="289336" y="3880863"/>
            <a:ext cx="4218122" cy="433451"/>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9" name="Group 28">
            <a:extLst>
              <a:ext uri="{FF2B5EF4-FFF2-40B4-BE49-F238E27FC236}">
                <a16:creationId xmlns:a16="http://schemas.microsoft.com/office/drawing/2014/main" id="{13953BAC-5E42-E2B2-C14E-CEF8FC410621}"/>
              </a:ext>
            </a:extLst>
          </p:cNvPr>
          <p:cNvGrpSpPr/>
          <p:nvPr/>
        </p:nvGrpSpPr>
        <p:grpSpPr>
          <a:xfrm>
            <a:off x="264087" y="4534985"/>
            <a:ext cx="4268619" cy="1579206"/>
            <a:chOff x="1129563" y="4680027"/>
            <a:chExt cx="4268619" cy="1579206"/>
          </a:xfrm>
        </p:grpSpPr>
        <p:pic>
          <p:nvPicPr>
            <p:cNvPr id="20" name="Picture 19">
              <a:extLst>
                <a:ext uri="{FF2B5EF4-FFF2-40B4-BE49-F238E27FC236}">
                  <a16:creationId xmlns:a16="http://schemas.microsoft.com/office/drawing/2014/main" id="{8A9A3080-EA00-6FE0-A232-5D57975CF7D1}"/>
                </a:ext>
              </a:extLst>
            </p:cNvPr>
            <p:cNvPicPr>
              <a:picLocks noChangeAspect="1"/>
            </p:cNvPicPr>
            <p:nvPr/>
          </p:nvPicPr>
          <p:blipFill>
            <a:blip r:embed="rId6"/>
            <a:stretch>
              <a:fillRect/>
            </a:stretch>
          </p:blipFill>
          <p:spPr>
            <a:xfrm>
              <a:off x="1129563" y="4680027"/>
              <a:ext cx="2465037" cy="1490400"/>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A close-up of a document&#10;&#10;AI-generated content may be incorrect.">
              <a:extLst>
                <a:ext uri="{FF2B5EF4-FFF2-40B4-BE49-F238E27FC236}">
                  <a16:creationId xmlns:a16="http://schemas.microsoft.com/office/drawing/2014/main" id="{A257ABD8-EF44-7384-E97F-AA613388C120}"/>
                </a:ext>
              </a:extLst>
            </p:cNvPr>
            <p:cNvPicPr>
              <a:picLocks noChangeAspect="1"/>
            </p:cNvPicPr>
            <p:nvPr/>
          </p:nvPicPr>
          <p:blipFill>
            <a:blip r:embed="rId7"/>
            <a:stretch>
              <a:fillRect/>
            </a:stretch>
          </p:blipFill>
          <p:spPr>
            <a:xfrm>
              <a:off x="2591717" y="5084433"/>
              <a:ext cx="2806465" cy="1174800"/>
            </a:xfrm>
            <a:custGeom>
              <a:avLst/>
              <a:gdLst>
                <a:gd name="csX0" fmla="*/ 0 w 2806465"/>
                <a:gd name="csY0" fmla="*/ 0 h 1174800"/>
                <a:gd name="csX1" fmla="*/ 617422 w 2806465"/>
                <a:gd name="csY1" fmla="*/ 0 h 1174800"/>
                <a:gd name="csX2" fmla="*/ 1150651 w 2806465"/>
                <a:gd name="csY2" fmla="*/ 0 h 1174800"/>
                <a:gd name="csX3" fmla="*/ 1711944 w 2806465"/>
                <a:gd name="csY3" fmla="*/ 0 h 1174800"/>
                <a:gd name="csX4" fmla="*/ 2217107 w 2806465"/>
                <a:gd name="csY4" fmla="*/ 0 h 1174800"/>
                <a:gd name="csX5" fmla="*/ 2806465 w 2806465"/>
                <a:gd name="csY5" fmla="*/ 0 h 1174800"/>
                <a:gd name="csX6" fmla="*/ 2806465 w 2806465"/>
                <a:gd name="csY6" fmla="*/ 599148 h 1174800"/>
                <a:gd name="csX7" fmla="*/ 2806465 w 2806465"/>
                <a:gd name="csY7" fmla="*/ 1174800 h 1174800"/>
                <a:gd name="csX8" fmla="*/ 2301301 w 2806465"/>
                <a:gd name="csY8" fmla="*/ 1174800 h 1174800"/>
                <a:gd name="csX9" fmla="*/ 1796138 w 2806465"/>
                <a:gd name="csY9" fmla="*/ 1174800 h 1174800"/>
                <a:gd name="csX10" fmla="*/ 1178715 w 2806465"/>
                <a:gd name="csY10" fmla="*/ 1174800 h 1174800"/>
                <a:gd name="csX11" fmla="*/ 701616 w 2806465"/>
                <a:gd name="csY11" fmla="*/ 1174800 h 1174800"/>
                <a:gd name="csX12" fmla="*/ 0 w 2806465"/>
                <a:gd name="csY12" fmla="*/ 1174800 h 1174800"/>
                <a:gd name="csX13" fmla="*/ 0 w 2806465"/>
                <a:gd name="csY13" fmla="*/ 575652 h 1174800"/>
                <a:gd name="csX14" fmla="*/ 0 w 2806465"/>
                <a:gd name="csY14" fmla="*/ 0 h 1174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06465" h="1174800" fill="none" extrusionOk="0">
                  <a:moveTo>
                    <a:pt x="0" y="0"/>
                  </a:moveTo>
                  <a:cubicBezTo>
                    <a:pt x="238108" y="-39269"/>
                    <a:pt x="395541" y="10301"/>
                    <a:pt x="617422" y="0"/>
                  </a:cubicBezTo>
                  <a:cubicBezTo>
                    <a:pt x="839303" y="-10301"/>
                    <a:pt x="914644" y="10738"/>
                    <a:pt x="1150651" y="0"/>
                  </a:cubicBezTo>
                  <a:cubicBezTo>
                    <a:pt x="1386658" y="-10738"/>
                    <a:pt x="1476296" y="44152"/>
                    <a:pt x="1711944" y="0"/>
                  </a:cubicBezTo>
                  <a:cubicBezTo>
                    <a:pt x="1947592" y="-44152"/>
                    <a:pt x="2064053" y="10207"/>
                    <a:pt x="2217107" y="0"/>
                  </a:cubicBezTo>
                  <a:cubicBezTo>
                    <a:pt x="2370161" y="-10207"/>
                    <a:pt x="2670481" y="27725"/>
                    <a:pt x="2806465" y="0"/>
                  </a:cubicBezTo>
                  <a:cubicBezTo>
                    <a:pt x="2826937" y="258756"/>
                    <a:pt x="2800488" y="299941"/>
                    <a:pt x="2806465" y="599148"/>
                  </a:cubicBezTo>
                  <a:cubicBezTo>
                    <a:pt x="2812442" y="898355"/>
                    <a:pt x="2769048" y="968088"/>
                    <a:pt x="2806465" y="1174800"/>
                  </a:cubicBezTo>
                  <a:cubicBezTo>
                    <a:pt x="2661713" y="1202562"/>
                    <a:pt x="2541313" y="1128035"/>
                    <a:pt x="2301301" y="1174800"/>
                  </a:cubicBezTo>
                  <a:cubicBezTo>
                    <a:pt x="2061289" y="1221565"/>
                    <a:pt x="1976762" y="1169396"/>
                    <a:pt x="1796138" y="1174800"/>
                  </a:cubicBezTo>
                  <a:cubicBezTo>
                    <a:pt x="1615514" y="1180204"/>
                    <a:pt x="1315263" y="1124822"/>
                    <a:pt x="1178715" y="1174800"/>
                  </a:cubicBezTo>
                  <a:cubicBezTo>
                    <a:pt x="1042167" y="1224778"/>
                    <a:pt x="923890" y="1145520"/>
                    <a:pt x="701616" y="1174800"/>
                  </a:cubicBezTo>
                  <a:cubicBezTo>
                    <a:pt x="479342" y="1204080"/>
                    <a:pt x="306289" y="1112509"/>
                    <a:pt x="0" y="1174800"/>
                  </a:cubicBezTo>
                  <a:cubicBezTo>
                    <a:pt x="-41760" y="1008346"/>
                    <a:pt x="14231" y="827915"/>
                    <a:pt x="0" y="575652"/>
                  </a:cubicBezTo>
                  <a:cubicBezTo>
                    <a:pt x="-14231" y="323389"/>
                    <a:pt x="10394" y="212380"/>
                    <a:pt x="0" y="0"/>
                  </a:cubicBezTo>
                  <a:close/>
                </a:path>
                <a:path w="2806465" h="1174800" stroke="0" extrusionOk="0">
                  <a:moveTo>
                    <a:pt x="0" y="0"/>
                  </a:moveTo>
                  <a:cubicBezTo>
                    <a:pt x="138430" y="-20811"/>
                    <a:pt x="283493" y="30643"/>
                    <a:pt x="505164" y="0"/>
                  </a:cubicBezTo>
                  <a:cubicBezTo>
                    <a:pt x="726835" y="-30643"/>
                    <a:pt x="805912" y="18442"/>
                    <a:pt x="1066457" y="0"/>
                  </a:cubicBezTo>
                  <a:cubicBezTo>
                    <a:pt x="1327002" y="-18442"/>
                    <a:pt x="1345808" y="17658"/>
                    <a:pt x="1543556" y="0"/>
                  </a:cubicBezTo>
                  <a:cubicBezTo>
                    <a:pt x="1741304" y="-17658"/>
                    <a:pt x="1864152" y="28019"/>
                    <a:pt x="2020655" y="0"/>
                  </a:cubicBezTo>
                  <a:cubicBezTo>
                    <a:pt x="2177158" y="-28019"/>
                    <a:pt x="2607085" y="35030"/>
                    <a:pt x="2806465" y="0"/>
                  </a:cubicBezTo>
                  <a:cubicBezTo>
                    <a:pt x="2840757" y="122372"/>
                    <a:pt x="2764385" y="439954"/>
                    <a:pt x="2806465" y="563904"/>
                  </a:cubicBezTo>
                  <a:cubicBezTo>
                    <a:pt x="2848545" y="687854"/>
                    <a:pt x="2802841" y="964116"/>
                    <a:pt x="2806465" y="1174800"/>
                  </a:cubicBezTo>
                  <a:cubicBezTo>
                    <a:pt x="2567605" y="1220461"/>
                    <a:pt x="2485185" y="1139071"/>
                    <a:pt x="2301301" y="1174800"/>
                  </a:cubicBezTo>
                  <a:cubicBezTo>
                    <a:pt x="2117417" y="1210529"/>
                    <a:pt x="1994166" y="1141576"/>
                    <a:pt x="1824202" y="1174800"/>
                  </a:cubicBezTo>
                  <a:cubicBezTo>
                    <a:pt x="1654238" y="1208024"/>
                    <a:pt x="1414519" y="1136913"/>
                    <a:pt x="1290974" y="1174800"/>
                  </a:cubicBezTo>
                  <a:cubicBezTo>
                    <a:pt x="1167429" y="1212687"/>
                    <a:pt x="889159" y="1123130"/>
                    <a:pt x="785810" y="1174800"/>
                  </a:cubicBezTo>
                  <a:cubicBezTo>
                    <a:pt x="682461" y="1226470"/>
                    <a:pt x="259037" y="1144699"/>
                    <a:pt x="0" y="1174800"/>
                  </a:cubicBezTo>
                  <a:cubicBezTo>
                    <a:pt x="-20581" y="991319"/>
                    <a:pt x="59581" y="699492"/>
                    <a:pt x="0" y="563904"/>
                  </a:cubicBezTo>
                  <a:cubicBezTo>
                    <a:pt x="-59581" y="428316"/>
                    <a:pt x="35971" y="239863"/>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pic>
        <p:nvPicPr>
          <p:cNvPr id="7" name="Picture 4" descr="May be an image of 1 person and table">
            <a:extLst>
              <a:ext uri="{FF2B5EF4-FFF2-40B4-BE49-F238E27FC236}">
                <a16:creationId xmlns:a16="http://schemas.microsoft.com/office/drawing/2014/main" id="{08D52F3D-7072-20C5-6799-D2226F4DDD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643" r="5525"/>
          <a:stretch/>
        </p:blipFill>
        <p:spPr bwMode="auto">
          <a:xfrm>
            <a:off x="6901837" y="1737303"/>
            <a:ext cx="3171608" cy="1985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BCBF84B-9672-BB07-1CB2-802403E51249}"/>
              </a:ext>
            </a:extLst>
          </p:cNvPr>
          <p:cNvPicPr>
            <a:picLocks noChangeAspect="1"/>
          </p:cNvPicPr>
          <p:nvPr/>
        </p:nvPicPr>
        <p:blipFill>
          <a:blip r:embed="rId9"/>
          <a:stretch>
            <a:fillRect/>
          </a:stretch>
        </p:blipFill>
        <p:spPr>
          <a:xfrm>
            <a:off x="6585448" y="3880863"/>
            <a:ext cx="3804386" cy="432000"/>
          </a:xfrm>
          <a:custGeom>
            <a:avLst/>
            <a:gdLst>
              <a:gd name="csX0" fmla="*/ 0 w 3804386"/>
              <a:gd name="csY0" fmla="*/ 0 h 432000"/>
              <a:gd name="csX1" fmla="*/ 543484 w 3804386"/>
              <a:gd name="csY1" fmla="*/ 0 h 432000"/>
              <a:gd name="csX2" fmla="*/ 1125011 w 3804386"/>
              <a:gd name="csY2" fmla="*/ 0 h 432000"/>
              <a:gd name="csX3" fmla="*/ 1630451 w 3804386"/>
              <a:gd name="csY3" fmla="*/ 0 h 432000"/>
              <a:gd name="csX4" fmla="*/ 2135891 w 3804386"/>
              <a:gd name="csY4" fmla="*/ 0 h 432000"/>
              <a:gd name="csX5" fmla="*/ 2755462 w 3804386"/>
              <a:gd name="csY5" fmla="*/ 0 h 432000"/>
              <a:gd name="csX6" fmla="*/ 3260902 w 3804386"/>
              <a:gd name="csY6" fmla="*/ 0 h 432000"/>
              <a:gd name="csX7" fmla="*/ 3804386 w 3804386"/>
              <a:gd name="csY7" fmla="*/ 0 h 432000"/>
              <a:gd name="csX8" fmla="*/ 3804386 w 3804386"/>
              <a:gd name="csY8" fmla="*/ 432000 h 432000"/>
              <a:gd name="csX9" fmla="*/ 3184815 w 3804386"/>
              <a:gd name="csY9" fmla="*/ 432000 h 432000"/>
              <a:gd name="csX10" fmla="*/ 2755462 w 3804386"/>
              <a:gd name="csY10" fmla="*/ 432000 h 432000"/>
              <a:gd name="csX11" fmla="*/ 2250023 w 3804386"/>
              <a:gd name="csY11" fmla="*/ 432000 h 432000"/>
              <a:gd name="csX12" fmla="*/ 1782627 w 3804386"/>
              <a:gd name="csY12" fmla="*/ 432000 h 432000"/>
              <a:gd name="csX13" fmla="*/ 1315231 w 3804386"/>
              <a:gd name="csY13" fmla="*/ 432000 h 432000"/>
              <a:gd name="csX14" fmla="*/ 809791 w 3804386"/>
              <a:gd name="csY14" fmla="*/ 432000 h 432000"/>
              <a:gd name="csX15" fmla="*/ 0 w 3804386"/>
              <a:gd name="csY15" fmla="*/ 432000 h 432000"/>
              <a:gd name="csX16" fmla="*/ 0 w 3804386"/>
              <a:gd name="csY16" fmla="*/ 0 h 43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04386" h="432000" fill="none" extrusionOk="0">
                <a:moveTo>
                  <a:pt x="0" y="0"/>
                </a:moveTo>
                <a:cubicBezTo>
                  <a:pt x="157843" y="-40650"/>
                  <a:pt x="389524" y="4936"/>
                  <a:pt x="543484" y="0"/>
                </a:cubicBezTo>
                <a:cubicBezTo>
                  <a:pt x="697444" y="-4936"/>
                  <a:pt x="919535" y="46056"/>
                  <a:pt x="1125011" y="0"/>
                </a:cubicBezTo>
                <a:cubicBezTo>
                  <a:pt x="1330487" y="-46056"/>
                  <a:pt x="1443737" y="21822"/>
                  <a:pt x="1630451" y="0"/>
                </a:cubicBezTo>
                <a:cubicBezTo>
                  <a:pt x="1817165" y="-21822"/>
                  <a:pt x="1922721" y="2872"/>
                  <a:pt x="2135891" y="0"/>
                </a:cubicBezTo>
                <a:cubicBezTo>
                  <a:pt x="2349061" y="-2872"/>
                  <a:pt x="2480397" y="12333"/>
                  <a:pt x="2755462" y="0"/>
                </a:cubicBezTo>
                <a:cubicBezTo>
                  <a:pt x="3030527" y="-12333"/>
                  <a:pt x="3030861" y="7048"/>
                  <a:pt x="3260902" y="0"/>
                </a:cubicBezTo>
                <a:cubicBezTo>
                  <a:pt x="3490943" y="-7048"/>
                  <a:pt x="3633711" y="45647"/>
                  <a:pt x="3804386" y="0"/>
                </a:cubicBezTo>
                <a:cubicBezTo>
                  <a:pt x="3854652" y="187113"/>
                  <a:pt x="3754534" y="343042"/>
                  <a:pt x="3804386" y="432000"/>
                </a:cubicBezTo>
                <a:cubicBezTo>
                  <a:pt x="3564623" y="433658"/>
                  <a:pt x="3444117" y="429652"/>
                  <a:pt x="3184815" y="432000"/>
                </a:cubicBezTo>
                <a:cubicBezTo>
                  <a:pt x="2925513" y="434348"/>
                  <a:pt x="2881252" y="424595"/>
                  <a:pt x="2755462" y="432000"/>
                </a:cubicBezTo>
                <a:cubicBezTo>
                  <a:pt x="2629672" y="439405"/>
                  <a:pt x="2429359" y="409230"/>
                  <a:pt x="2250023" y="432000"/>
                </a:cubicBezTo>
                <a:cubicBezTo>
                  <a:pt x="2070687" y="454770"/>
                  <a:pt x="1976852" y="410353"/>
                  <a:pt x="1782627" y="432000"/>
                </a:cubicBezTo>
                <a:cubicBezTo>
                  <a:pt x="1588402" y="453647"/>
                  <a:pt x="1421797" y="387001"/>
                  <a:pt x="1315231" y="432000"/>
                </a:cubicBezTo>
                <a:cubicBezTo>
                  <a:pt x="1208665" y="476999"/>
                  <a:pt x="991791" y="400978"/>
                  <a:pt x="809791" y="432000"/>
                </a:cubicBezTo>
                <a:cubicBezTo>
                  <a:pt x="627791" y="463022"/>
                  <a:pt x="219888" y="340684"/>
                  <a:pt x="0" y="432000"/>
                </a:cubicBezTo>
                <a:cubicBezTo>
                  <a:pt x="-10597" y="307061"/>
                  <a:pt x="5434" y="144466"/>
                  <a:pt x="0" y="0"/>
                </a:cubicBezTo>
                <a:close/>
              </a:path>
              <a:path w="3804386" h="432000" stroke="0" extrusionOk="0">
                <a:moveTo>
                  <a:pt x="0" y="0"/>
                </a:moveTo>
                <a:cubicBezTo>
                  <a:pt x="222059" y="-9850"/>
                  <a:pt x="315015" y="16773"/>
                  <a:pt x="505440" y="0"/>
                </a:cubicBezTo>
                <a:cubicBezTo>
                  <a:pt x="695865" y="-16773"/>
                  <a:pt x="807601" y="47499"/>
                  <a:pt x="934792" y="0"/>
                </a:cubicBezTo>
                <a:cubicBezTo>
                  <a:pt x="1061983" y="-47499"/>
                  <a:pt x="1427405" y="69642"/>
                  <a:pt x="1554363" y="0"/>
                </a:cubicBezTo>
                <a:cubicBezTo>
                  <a:pt x="1681321" y="-69642"/>
                  <a:pt x="1951539" y="15454"/>
                  <a:pt x="2097847" y="0"/>
                </a:cubicBezTo>
                <a:cubicBezTo>
                  <a:pt x="2244155" y="-15454"/>
                  <a:pt x="2490269" y="13951"/>
                  <a:pt x="2641331" y="0"/>
                </a:cubicBezTo>
                <a:cubicBezTo>
                  <a:pt x="2792393" y="-13951"/>
                  <a:pt x="3021569" y="43919"/>
                  <a:pt x="3146771" y="0"/>
                </a:cubicBezTo>
                <a:cubicBezTo>
                  <a:pt x="3271973" y="-43919"/>
                  <a:pt x="3558891" y="16332"/>
                  <a:pt x="3804386" y="0"/>
                </a:cubicBezTo>
                <a:cubicBezTo>
                  <a:pt x="3844714" y="153775"/>
                  <a:pt x="3773137" y="247784"/>
                  <a:pt x="3804386" y="432000"/>
                </a:cubicBezTo>
                <a:cubicBezTo>
                  <a:pt x="3689237" y="453197"/>
                  <a:pt x="3444248" y="377358"/>
                  <a:pt x="3336990" y="432000"/>
                </a:cubicBezTo>
                <a:cubicBezTo>
                  <a:pt x="3229732" y="486642"/>
                  <a:pt x="3017866" y="428458"/>
                  <a:pt x="2793506" y="432000"/>
                </a:cubicBezTo>
                <a:cubicBezTo>
                  <a:pt x="2569146" y="435542"/>
                  <a:pt x="2339748" y="397032"/>
                  <a:pt x="2211979" y="432000"/>
                </a:cubicBezTo>
                <a:cubicBezTo>
                  <a:pt x="2084210" y="466968"/>
                  <a:pt x="1943789" y="420353"/>
                  <a:pt x="1782627" y="432000"/>
                </a:cubicBezTo>
                <a:cubicBezTo>
                  <a:pt x="1621465" y="443647"/>
                  <a:pt x="1359770" y="405757"/>
                  <a:pt x="1163055" y="432000"/>
                </a:cubicBezTo>
                <a:cubicBezTo>
                  <a:pt x="966340" y="458243"/>
                  <a:pt x="906171" y="415608"/>
                  <a:pt x="695659" y="432000"/>
                </a:cubicBezTo>
                <a:cubicBezTo>
                  <a:pt x="485147" y="448392"/>
                  <a:pt x="241011" y="387955"/>
                  <a:pt x="0" y="432000"/>
                </a:cubicBezTo>
                <a:cubicBezTo>
                  <a:pt x="-50479" y="294910"/>
                  <a:pt x="14947" y="136269"/>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7" name="Group 26">
            <a:extLst>
              <a:ext uri="{FF2B5EF4-FFF2-40B4-BE49-F238E27FC236}">
                <a16:creationId xmlns:a16="http://schemas.microsoft.com/office/drawing/2014/main" id="{E3B4F938-B3BF-D169-77E5-C551556A4377}"/>
              </a:ext>
            </a:extLst>
          </p:cNvPr>
          <p:cNvGrpSpPr/>
          <p:nvPr/>
        </p:nvGrpSpPr>
        <p:grpSpPr>
          <a:xfrm>
            <a:off x="5047368" y="4534985"/>
            <a:ext cx="6880546" cy="1672244"/>
            <a:chOff x="5553606" y="4659503"/>
            <a:chExt cx="6880546" cy="1672244"/>
          </a:xfrm>
        </p:grpSpPr>
        <p:pic>
          <p:nvPicPr>
            <p:cNvPr id="23" name="Picture 22" descr="A screenshot of a web page&#10;&#10;AI-generated content may be incorrect.">
              <a:extLst>
                <a:ext uri="{FF2B5EF4-FFF2-40B4-BE49-F238E27FC236}">
                  <a16:creationId xmlns:a16="http://schemas.microsoft.com/office/drawing/2014/main" id="{54D5DFCD-D447-0FEA-DCA6-256EC0D5C651}"/>
                </a:ext>
              </a:extLst>
            </p:cNvPr>
            <p:cNvPicPr>
              <a:picLocks noChangeAspect="1"/>
            </p:cNvPicPr>
            <p:nvPr/>
          </p:nvPicPr>
          <p:blipFill>
            <a:blip r:embed="rId10"/>
            <a:stretch>
              <a:fillRect/>
            </a:stretch>
          </p:blipFill>
          <p:spPr>
            <a:xfrm>
              <a:off x="10276623" y="4679328"/>
              <a:ext cx="215752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2" name="Picture 21" descr="A group of buildings with a roof&#10;&#10;AI-generated content may be incorrect.">
              <a:extLst>
                <a:ext uri="{FF2B5EF4-FFF2-40B4-BE49-F238E27FC236}">
                  <a16:creationId xmlns:a16="http://schemas.microsoft.com/office/drawing/2014/main" id="{11AED99A-35C3-867C-4C74-8C9AFE24ECDD}"/>
                </a:ext>
              </a:extLst>
            </p:cNvPr>
            <p:cNvPicPr>
              <a:picLocks noChangeAspect="1"/>
            </p:cNvPicPr>
            <p:nvPr/>
          </p:nvPicPr>
          <p:blipFill>
            <a:blip r:embed="rId11"/>
            <a:stretch>
              <a:fillRect/>
            </a:stretch>
          </p:blipFill>
          <p:spPr>
            <a:xfrm>
              <a:off x="5553606" y="4659503"/>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2EDF801-D63C-5CB8-6934-8C469FC2AE68}"/>
                </a:ext>
              </a:extLst>
            </p:cNvPr>
            <p:cNvPicPr>
              <a:picLocks noChangeAspect="1"/>
            </p:cNvPicPr>
            <p:nvPr/>
          </p:nvPicPr>
          <p:blipFill>
            <a:blip r:embed="rId12"/>
            <a:srcRect l="18438" r="19377" b="47000"/>
            <a:stretch>
              <a:fillRect/>
            </a:stretch>
          </p:blipFill>
          <p:spPr>
            <a:xfrm>
              <a:off x="7456867" y="4841347"/>
              <a:ext cx="2962142" cy="1490400"/>
            </a:xfrm>
            <a:prstGeom prst="rect">
              <a:avLst/>
            </a:prstGeom>
            <a:ln>
              <a:solidFill>
                <a:schemeClr val="accent1"/>
              </a:solidFill>
            </a:ln>
            <a:effectLst>
              <a:outerShdw blurRad="292100" dist="139700" dir="2700000" algn="tl" rotWithShape="0">
                <a:srgbClr val="333333">
                  <a:alpha val="65000"/>
                </a:srgbClr>
              </a:outerShdw>
            </a:effectLst>
          </p:spPr>
        </p:pic>
      </p:grpSp>
      <p:sp>
        <p:nvSpPr>
          <p:cNvPr id="32" name="Arrow: Down 31">
            <a:extLst>
              <a:ext uri="{FF2B5EF4-FFF2-40B4-BE49-F238E27FC236}">
                <a16:creationId xmlns:a16="http://schemas.microsoft.com/office/drawing/2014/main" id="{4333697B-9BDB-5F04-BC85-66F6DABA88C7}"/>
              </a:ext>
            </a:extLst>
          </p:cNvPr>
          <p:cNvSpPr/>
          <p:nvPr/>
        </p:nvSpPr>
        <p:spPr>
          <a:xfrm rot="16200000">
            <a:off x="5565247" y="2419579"/>
            <a:ext cx="199221" cy="62013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1466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CB538-861C-F4B5-3D4C-D54901DC8163}"/>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AFC1858-7DDE-86D4-8B89-491D0BC0047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Towards Critical IR Theories and Practices</a:t>
            </a:r>
            <a:r>
              <a:rPr lang="en-US" sz="1200" dirty="0"/>
              <a:t>. Preprint, 2026.</a:t>
            </a:r>
            <a:endParaRPr lang="en-CA" sz="1200" dirty="0"/>
          </a:p>
        </p:txBody>
      </p:sp>
      <p:pic>
        <p:nvPicPr>
          <p:cNvPr id="5" name="Picture 4">
            <a:extLst>
              <a:ext uri="{FF2B5EF4-FFF2-40B4-BE49-F238E27FC236}">
                <a16:creationId xmlns:a16="http://schemas.microsoft.com/office/drawing/2014/main" id="{C3A51641-EA11-FEE4-0215-40EFA63FAA8E}"/>
              </a:ext>
            </a:extLst>
          </p:cNvPr>
          <p:cNvPicPr>
            <a:picLocks noChangeAspect="1"/>
          </p:cNvPicPr>
          <p:nvPr/>
        </p:nvPicPr>
        <p:blipFill>
          <a:blip r:embed="rId3"/>
          <a:srcRect t="13241"/>
          <a:stretch>
            <a:fillRect/>
          </a:stretch>
        </p:blipFill>
        <p:spPr>
          <a:xfrm>
            <a:off x="415633" y="2093660"/>
            <a:ext cx="11360734" cy="3553588"/>
          </a:xfrm>
          <a:prstGeom prst="rect">
            <a:avLst/>
          </a:prstGeom>
        </p:spPr>
      </p:pic>
      <p:sp>
        <p:nvSpPr>
          <p:cNvPr id="6" name="Title 5">
            <a:extLst>
              <a:ext uri="{FF2B5EF4-FFF2-40B4-BE49-F238E27FC236}">
                <a16:creationId xmlns:a16="http://schemas.microsoft.com/office/drawing/2014/main" id="{AAB494D0-5421-5FFF-CD4D-CDAC25D22B71}"/>
              </a:ext>
            </a:extLst>
          </p:cNvPr>
          <p:cNvSpPr>
            <a:spLocks noGrp="1"/>
          </p:cNvSpPr>
          <p:nvPr>
            <p:ph type="title"/>
          </p:nvPr>
        </p:nvSpPr>
        <p:spPr/>
        <p:txBody>
          <a:bodyPr/>
          <a:lstStyle/>
          <a:p>
            <a:r>
              <a:rPr lang="en-CA" dirty="0"/>
              <a:t>Distinctive features of the critical IR frame</a:t>
            </a:r>
          </a:p>
        </p:txBody>
      </p:sp>
    </p:spTree>
    <p:extLst>
      <p:ext uri="{BB962C8B-B14F-4D97-AF65-F5344CB8AC3E}">
        <p14:creationId xmlns:p14="http://schemas.microsoft.com/office/powerpoint/2010/main" val="334814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B2C355-E5C9-445A-29D7-BDA20DE9E1F9}"/>
              </a:ext>
            </a:extLst>
          </p:cNvPr>
          <p:cNvSpPr/>
          <p:nvPr/>
        </p:nvSpPr>
        <p:spPr>
          <a:xfrm>
            <a:off x="9604352" y="-113512"/>
            <a:ext cx="2339603" cy="794581"/>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Structural analysis</a:t>
            </a:r>
          </a:p>
        </p:txBody>
      </p:sp>
      <p:sp>
        <p:nvSpPr>
          <p:cNvPr id="4" name="Title 3">
            <a:extLst>
              <a:ext uri="{FF2B5EF4-FFF2-40B4-BE49-F238E27FC236}">
                <a16:creationId xmlns:a16="http://schemas.microsoft.com/office/drawing/2014/main" id="{13F1DD35-E620-A1AC-35B6-016D9A3A873D}"/>
              </a:ext>
            </a:extLst>
          </p:cNvPr>
          <p:cNvSpPr>
            <a:spLocks noGrp="1"/>
          </p:cNvSpPr>
          <p:nvPr>
            <p:ph type="title"/>
          </p:nvPr>
        </p:nvSpPr>
        <p:spPr>
          <a:xfrm>
            <a:off x="838200" y="510167"/>
            <a:ext cx="5682418" cy="1680085"/>
          </a:xfrm>
        </p:spPr>
        <p:txBody>
          <a:bodyPr>
            <a:normAutofit fontScale="90000"/>
          </a:bodyPr>
          <a:lstStyle/>
          <a:p>
            <a:pPr>
              <a:lnSpc>
                <a:spcPct val="100000"/>
              </a:lnSpc>
            </a:pPr>
            <a:r>
              <a:rPr lang="en-CA" dirty="0"/>
              <a:t>IR needs a structural understanding of our world</a:t>
            </a:r>
          </a:p>
        </p:txBody>
      </p:sp>
      <p:sp>
        <p:nvSpPr>
          <p:cNvPr id="5" name="Content Placeholder 4">
            <a:extLst>
              <a:ext uri="{FF2B5EF4-FFF2-40B4-BE49-F238E27FC236}">
                <a16:creationId xmlns:a16="http://schemas.microsoft.com/office/drawing/2014/main" id="{01D64FBB-BAE9-9021-D828-8057BE984A4F}"/>
              </a:ext>
            </a:extLst>
          </p:cNvPr>
          <p:cNvSpPr>
            <a:spLocks noGrp="1"/>
          </p:cNvSpPr>
          <p:nvPr>
            <p:ph sz="half" idx="1"/>
          </p:nvPr>
        </p:nvSpPr>
        <p:spPr>
          <a:xfrm>
            <a:off x="838199" y="2238703"/>
            <a:ext cx="5682417" cy="3938260"/>
          </a:xfrm>
        </p:spPr>
        <p:txBody>
          <a:bodyPr>
            <a:normAutofit fontScale="70000" lnSpcReduction="20000"/>
          </a:bodyPr>
          <a:lstStyle/>
          <a:p>
            <a:pPr marL="0" indent="0">
              <a:lnSpc>
                <a:spcPct val="120000"/>
              </a:lnSpc>
              <a:spcBef>
                <a:spcPts val="1800"/>
              </a:spcBef>
              <a:buNone/>
            </a:pPr>
            <a:r>
              <a:rPr lang="en-US" dirty="0"/>
              <a:t>Rigorous IR research cannot emerge from a reactionary understanding of our world and the role of information in it</a:t>
            </a:r>
          </a:p>
          <a:p>
            <a:pPr marL="0" indent="0">
              <a:lnSpc>
                <a:spcPct val="120000"/>
              </a:lnSpc>
              <a:spcBef>
                <a:spcPts val="1800"/>
              </a:spcBef>
              <a:buNone/>
            </a:pPr>
            <a:r>
              <a:rPr lang="en-US" dirty="0"/>
              <a:t>IR needs theoretical foundation to situate itself in the context of power relations in society and the </a:t>
            </a:r>
            <a:r>
              <a:rPr lang="en-CA" dirty="0"/>
              <a:t>matrix of domination</a:t>
            </a:r>
          </a:p>
          <a:p>
            <a:pPr marL="0" indent="0">
              <a:lnSpc>
                <a:spcPct val="120000"/>
              </a:lnSpc>
              <a:spcBef>
                <a:spcPts val="1800"/>
              </a:spcBef>
              <a:buNone/>
            </a:pPr>
            <a:r>
              <a:rPr lang="en-CA" dirty="0"/>
              <a:t>IR needs grounding in relevant epistemologies incl. critical theories, feminist theories, and decolonial theories—as well as </a:t>
            </a:r>
            <a:r>
              <a:rPr lang="en-US" dirty="0"/>
              <a:t>other forms of knowledge from activism, political organizing, and movement building</a:t>
            </a:r>
            <a:endParaRPr lang="en-CA" dirty="0"/>
          </a:p>
        </p:txBody>
      </p:sp>
      <p:grpSp>
        <p:nvGrpSpPr>
          <p:cNvPr id="11" name="Group 10">
            <a:extLst>
              <a:ext uri="{FF2B5EF4-FFF2-40B4-BE49-F238E27FC236}">
                <a16:creationId xmlns:a16="http://schemas.microsoft.com/office/drawing/2014/main" id="{8B2C8757-73DE-E7DA-6B08-F5A2BD031212}"/>
              </a:ext>
            </a:extLst>
          </p:cNvPr>
          <p:cNvGrpSpPr/>
          <p:nvPr/>
        </p:nvGrpSpPr>
        <p:grpSpPr>
          <a:xfrm>
            <a:off x="6723174" y="648708"/>
            <a:ext cx="5249408" cy="5304348"/>
            <a:chOff x="6855603" y="648708"/>
            <a:chExt cx="5249408" cy="5304348"/>
          </a:xfrm>
        </p:grpSpPr>
        <p:pic>
          <p:nvPicPr>
            <p:cNvPr id="7" name="Picture 2" descr="Book cover">
              <a:extLst>
                <a:ext uri="{FF2B5EF4-FFF2-40B4-BE49-F238E27FC236}">
                  <a16:creationId xmlns:a16="http://schemas.microsoft.com/office/drawing/2014/main" id="{98BAC2BF-4115-0C90-9ED6-A4DFEDB7A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162" y="648708"/>
              <a:ext cx="1794243" cy="2788176"/>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474A484-B388-F138-51F7-907C0E9B27CF}"/>
                </a:ext>
              </a:extLst>
            </p:cNvPr>
            <p:cNvPicPr>
              <a:picLocks noChangeAspect="1"/>
            </p:cNvPicPr>
            <p:nvPr/>
          </p:nvPicPr>
          <p:blipFill>
            <a:blip r:embed="rId3"/>
            <a:srcRect b="42370"/>
            <a:stretch>
              <a:fillRect/>
            </a:stretch>
          </p:blipFill>
          <p:spPr>
            <a:xfrm>
              <a:off x="8392814" y="1130811"/>
              <a:ext cx="3684312" cy="1289197"/>
            </a:xfrm>
            <a:custGeom>
              <a:avLst/>
              <a:gdLst>
                <a:gd name="csX0" fmla="*/ 0 w 3684312"/>
                <a:gd name="csY0" fmla="*/ 0 h 1289197"/>
                <a:gd name="csX1" fmla="*/ 489487 w 3684312"/>
                <a:gd name="csY1" fmla="*/ 0 h 1289197"/>
                <a:gd name="csX2" fmla="*/ 1052661 w 3684312"/>
                <a:gd name="csY2" fmla="*/ 0 h 1289197"/>
                <a:gd name="csX3" fmla="*/ 1468461 w 3684312"/>
                <a:gd name="csY3" fmla="*/ 0 h 1289197"/>
                <a:gd name="csX4" fmla="*/ 1921106 w 3684312"/>
                <a:gd name="csY4" fmla="*/ 0 h 1289197"/>
                <a:gd name="csX5" fmla="*/ 2484279 w 3684312"/>
                <a:gd name="csY5" fmla="*/ 0 h 1289197"/>
                <a:gd name="csX6" fmla="*/ 2973766 w 3684312"/>
                <a:gd name="csY6" fmla="*/ 0 h 1289197"/>
                <a:gd name="csX7" fmla="*/ 3684312 w 3684312"/>
                <a:gd name="csY7" fmla="*/ 0 h 1289197"/>
                <a:gd name="csX8" fmla="*/ 3684312 w 3684312"/>
                <a:gd name="csY8" fmla="*/ 442624 h 1289197"/>
                <a:gd name="csX9" fmla="*/ 3684312 w 3684312"/>
                <a:gd name="csY9" fmla="*/ 872357 h 1289197"/>
                <a:gd name="csX10" fmla="*/ 3684312 w 3684312"/>
                <a:gd name="csY10" fmla="*/ 1289197 h 1289197"/>
                <a:gd name="csX11" fmla="*/ 3084295 w 3684312"/>
                <a:gd name="csY11" fmla="*/ 1289197 h 1289197"/>
                <a:gd name="csX12" fmla="*/ 2521122 w 3684312"/>
                <a:gd name="csY12" fmla="*/ 1289197 h 1289197"/>
                <a:gd name="csX13" fmla="*/ 2068478 w 3684312"/>
                <a:gd name="csY13" fmla="*/ 1289197 h 1289197"/>
                <a:gd name="csX14" fmla="*/ 1615834 w 3684312"/>
                <a:gd name="csY14" fmla="*/ 1289197 h 1289197"/>
                <a:gd name="csX15" fmla="*/ 1089504 w 3684312"/>
                <a:gd name="csY15" fmla="*/ 1289197 h 1289197"/>
                <a:gd name="csX16" fmla="*/ 489487 w 3684312"/>
                <a:gd name="csY16" fmla="*/ 1289197 h 1289197"/>
                <a:gd name="csX17" fmla="*/ 0 w 3684312"/>
                <a:gd name="csY17" fmla="*/ 1289197 h 1289197"/>
                <a:gd name="csX18" fmla="*/ 0 w 3684312"/>
                <a:gd name="csY18" fmla="*/ 898141 h 1289197"/>
                <a:gd name="csX19" fmla="*/ 0 w 3684312"/>
                <a:gd name="csY19" fmla="*/ 468408 h 1289197"/>
                <a:gd name="csX20" fmla="*/ 0 w 3684312"/>
                <a:gd name="csY20" fmla="*/ 0 h 12891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684312" h="1289197" fill="none" extrusionOk="0">
                  <a:moveTo>
                    <a:pt x="0" y="0"/>
                  </a:moveTo>
                  <a:cubicBezTo>
                    <a:pt x="206575" y="-52144"/>
                    <a:pt x="280695" y="11447"/>
                    <a:pt x="489487" y="0"/>
                  </a:cubicBezTo>
                  <a:cubicBezTo>
                    <a:pt x="698279" y="-11447"/>
                    <a:pt x="780577" y="6503"/>
                    <a:pt x="1052661" y="0"/>
                  </a:cubicBezTo>
                  <a:cubicBezTo>
                    <a:pt x="1324745" y="-6503"/>
                    <a:pt x="1282139" y="30910"/>
                    <a:pt x="1468461" y="0"/>
                  </a:cubicBezTo>
                  <a:cubicBezTo>
                    <a:pt x="1654783" y="-30910"/>
                    <a:pt x="1761167" y="13761"/>
                    <a:pt x="1921106" y="0"/>
                  </a:cubicBezTo>
                  <a:cubicBezTo>
                    <a:pt x="2081046" y="-13761"/>
                    <a:pt x="2249214" y="29956"/>
                    <a:pt x="2484279" y="0"/>
                  </a:cubicBezTo>
                  <a:cubicBezTo>
                    <a:pt x="2719344" y="-29956"/>
                    <a:pt x="2732632" y="15444"/>
                    <a:pt x="2973766" y="0"/>
                  </a:cubicBezTo>
                  <a:cubicBezTo>
                    <a:pt x="3214900" y="-15444"/>
                    <a:pt x="3534421" y="26217"/>
                    <a:pt x="3684312" y="0"/>
                  </a:cubicBezTo>
                  <a:cubicBezTo>
                    <a:pt x="3719455" y="112193"/>
                    <a:pt x="3658660" y="237803"/>
                    <a:pt x="3684312" y="442624"/>
                  </a:cubicBezTo>
                  <a:cubicBezTo>
                    <a:pt x="3709964" y="647445"/>
                    <a:pt x="3665369" y="676387"/>
                    <a:pt x="3684312" y="872357"/>
                  </a:cubicBezTo>
                  <a:cubicBezTo>
                    <a:pt x="3703255" y="1068327"/>
                    <a:pt x="3654707" y="1100482"/>
                    <a:pt x="3684312" y="1289197"/>
                  </a:cubicBezTo>
                  <a:cubicBezTo>
                    <a:pt x="3453007" y="1316961"/>
                    <a:pt x="3310225" y="1278165"/>
                    <a:pt x="3084295" y="1289197"/>
                  </a:cubicBezTo>
                  <a:cubicBezTo>
                    <a:pt x="2858365" y="1300229"/>
                    <a:pt x="2664192" y="1253831"/>
                    <a:pt x="2521122" y="1289197"/>
                  </a:cubicBezTo>
                  <a:cubicBezTo>
                    <a:pt x="2378052" y="1324563"/>
                    <a:pt x="2197009" y="1252048"/>
                    <a:pt x="2068478" y="1289197"/>
                  </a:cubicBezTo>
                  <a:cubicBezTo>
                    <a:pt x="1939947" y="1326346"/>
                    <a:pt x="1787791" y="1286436"/>
                    <a:pt x="1615834" y="1289197"/>
                  </a:cubicBezTo>
                  <a:cubicBezTo>
                    <a:pt x="1443877" y="1291958"/>
                    <a:pt x="1332455" y="1286152"/>
                    <a:pt x="1089504" y="1289197"/>
                  </a:cubicBezTo>
                  <a:cubicBezTo>
                    <a:pt x="846553" y="1292242"/>
                    <a:pt x="615837" y="1287957"/>
                    <a:pt x="489487" y="1289197"/>
                  </a:cubicBezTo>
                  <a:cubicBezTo>
                    <a:pt x="363137" y="1290437"/>
                    <a:pt x="235710" y="1254209"/>
                    <a:pt x="0" y="1289197"/>
                  </a:cubicBezTo>
                  <a:cubicBezTo>
                    <a:pt x="-12240" y="1115104"/>
                    <a:pt x="20970" y="1003935"/>
                    <a:pt x="0" y="898141"/>
                  </a:cubicBezTo>
                  <a:cubicBezTo>
                    <a:pt x="-20970" y="792347"/>
                    <a:pt x="30572" y="580797"/>
                    <a:pt x="0" y="468408"/>
                  </a:cubicBezTo>
                  <a:cubicBezTo>
                    <a:pt x="-30572" y="356019"/>
                    <a:pt x="31128" y="94889"/>
                    <a:pt x="0" y="0"/>
                  </a:cubicBezTo>
                  <a:close/>
                </a:path>
                <a:path w="3684312" h="1289197" stroke="0" extrusionOk="0">
                  <a:moveTo>
                    <a:pt x="0" y="0"/>
                  </a:moveTo>
                  <a:cubicBezTo>
                    <a:pt x="255660" y="-42135"/>
                    <a:pt x="370131" y="48210"/>
                    <a:pt x="526330" y="0"/>
                  </a:cubicBezTo>
                  <a:cubicBezTo>
                    <a:pt x="682529" y="-48210"/>
                    <a:pt x="952627" y="43851"/>
                    <a:pt x="1089504" y="0"/>
                  </a:cubicBezTo>
                  <a:cubicBezTo>
                    <a:pt x="1226381" y="-43851"/>
                    <a:pt x="1369239" y="30619"/>
                    <a:pt x="1615834" y="0"/>
                  </a:cubicBezTo>
                  <a:cubicBezTo>
                    <a:pt x="1862429" y="-30619"/>
                    <a:pt x="1900100" y="20580"/>
                    <a:pt x="2179007" y="0"/>
                  </a:cubicBezTo>
                  <a:cubicBezTo>
                    <a:pt x="2457914" y="-20580"/>
                    <a:pt x="2535553" y="35655"/>
                    <a:pt x="2631651" y="0"/>
                  </a:cubicBezTo>
                  <a:cubicBezTo>
                    <a:pt x="2727749" y="-35655"/>
                    <a:pt x="2960529" y="13250"/>
                    <a:pt x="3194825" y="0"/>
                  </a:cubicBezTo>
                  <a:cubicBezTo>
                    <a:pt x="3429121" y="-13250"/>
                    <a:pt x="3447048" y="1696"/>
                    <a:pt x="3684312" y="0"/>
                  </a:cubicBezTo>
                  <a:cubicBezTo>
                    <a:pt x="3696086" y="94243"/>
                    <a:pt x="3665536" y="318705"/>
                    <a:pt x="3684312" y="442624"/>
                  </a:cubicBezTo>
                  <a:cubicBezTo>
                    <a:pt x="3703088" y="566543"/>
                    <a:pt x="3640165" y="713725"/>
                    <a:pt x="3684312" y="833681"/>
                  </a:cubicBezTo>
                  <a:cubicBezTo>
                    <a:pt x="3728459" y="953637"/>
                    <a:pt x="3642279" y="1190366"/>
                    <a:pt x="3684312" y="1289197"/>
                  </a:cubicBezTo>
                  <a:cubicBezTo>
                    <a:pt x="3484690" y="1331099"/>
                    <a:pt x="3394070" y="1275182"/>
                    <a:pt x="3268511" y="1289197"/>
                  </a:cubicBezTo>
                  <a:cubicBezTo>
                    <a:pt x="3142952" y="1303212"/>
                    <a:pt x="2959969" y="1231211"/>
                    <a:pt x="2779024" y="1289197"/>
                  </a:cubicBezTo>
                  <a:cubicBezTo>
                    <a:pt x="2598079" y="1347183"/>
                    <a:pt x="2429482" y="1282421"/>
                    <a:pt x="2289537" y="1289197"/>
                  </a:cubicBezTo>
                  <a:cubicBezTo>
                    <a:pt x="2149592" y="1295973"/>
                    <a:pt x="2016598" y="1274923"/>
                    <a:pt x="1836893" y="1289197"/>
                  </a:cubicBezTo>
                  <a:cubicBezTo>
                    <a:pt x="1657188" y="1303471"/>
                    <a:pt x="1573148" y="1259208"/>
                    <a:pt x="1347406" y="1289197"/>
                  </a:cubicBezTo>
                  <a:cubicBezTo>
                    <a:pt x="1121664" y="1319186"/>
                    <a:pt x="1021554" y="1262515"/>
                    <a:pt x="894761" y="1289197"/>
                  </a:cubicBezTo>
                  <a:cubicBezTo>
                    <a:pt x="767968" y="1315879"/>
                    <a:pt x="273702" y="1191929"/>
                    <a:pt x="0" y="1289197"/>
                  </a:cubicBezTo>
                  <a:cubicBezTo>
                    <a:pt x="-52645" y="1122752"/>
                    <a:pt x="24936" y="1067572"/>
                    <a:pt x="0" y="846573"/>
                  </a:cubicBezTo>
                  <a:cubicBezTo>
                    <a:pt x="-24936" y="625574"/>
                    <a:pt x="8412" y="565861"/>
                    <a:pt x="0" y="455516"/>
                  </a:cubicBezTo>
                  <a:cubicBezTo>
                    <a:pt x="-8412" y="345171"/>
                    <a:pt x="30845" y="171622"/>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pic>
          <p:nvPicPr>
            <p:cNvPr id="9" name="Content Placeholder 8">
              <a:extLst>
                <a:ext uri="{FF2B5EF4-FFF2-40B4-BE49-F238E27FC236}">
                  <a16:creationId xmlns:a16="http://schemas.microsoft.com/office/drawing/2014/main" id="{C19EB718-6313-AC6F-354E-ED727DD9ADBF}"/>
                </a:ext>
              </a:extLst>
            </p:cNvPr>
            <p:cNvPicPr>
              <a:picLocks noChangeAspect="1"/>
            </p:cNvPicPr>
            <p:nvPr/>
          </p:nvPicPr>
          <p:blipFill>
            <a:blip r:embed="rId4"/>
            <a:stretch>
              <a:fillRect/>
            </a:stretch>
          </p:blipFill>
          <p:spPr>
            <a:xfrm>
              <a:off x="6855603" y="2871267"/>
              <a:ext cx="5249408" cy="308178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0F5DD92F-B697-5DD5-1779-52C95622F231}"/>
              </a:ext>
            </a:extLst>
          </p:cNvPr>
          <p:cNvSpPr txBox="1"/>
          <p:nvPr/>
        </p:nvSpPr>
        <p:spPr>
          <a:xfrm>
            <a:off x="0" y="6211669"/>
            <a:ext cx="12192000" cy="646331"/>
          </a:xfrm>
          <a:prstGeom prst="rect">
            <a:avLst/>
          </a:prstGeom>
          <a:noFill/>
        </p:spPr>
        <p:txBody>
          <a:bodyPr wrap="square" anchor="b">
            <a:spAutoFit/>
          </a:bodyPr>
          <a:lstStyle/>
          <a:p>
            <a:pPr algn="ctr"/>
            <a:r>
              <a:rPr lang="en-US" sz="1200" dirty="0"/>
              <a:t>Mitra. </a:t>
            </a:r>
            <a:r>
              <a:rPr lang="en-US" sz="1200" dirty="0">
                <a:hlinkClick r:id="rId5"/>
              </a:rPr>
              <a:t>Towards Critical IR Theories and Practices</a:t>
            </a:r>
            <a:r>
              <a:rPr lang="en-US" sz="1200" dirty="0"/>
              <a:t>. Preprint, 2026.</a:t>
            </a:r>
            <a:endParaRPr lang="en-CA" sz="1200" dirty="0"/>
          </a:p>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6"/>
              </a:rPr>
              <a:t>Sociotechnical implications of generative artificial intelligence for information access</a:t>
            </a:r>
            <a:r>
              <a:rPr lang="en-US" sz="1200" dirty="0"/>
              <a:t>. Book chapter, Springer Nature, 2025.</a:t>
            </a:r>
          </a:p>
          <a:p>
            <a:pPr algn="ctr"/>
            <a:r>
              <a:rPr lang="en-US" sz="1200" dirty="0" err="1"/>
              <a:t>Gausen</a:t>
            </a:r>
            <a:r>
              <a:rPr lang="en-US" sz="1200" dirty="0"/>
              <a:t>, Mitra, &amp; Lindley. </a:t>
            </a:r>
            <a:r>
              <a:rPr lang="en-US" sz="1200" dirty="0">
                <a:hlinkClick r:id="rId7"/>
              </a:rPr>
              <a:t>A Framework for Exploring the Consequences of AI-Mediated Enterprise Knowledge Access and Identifying Risks to Workers</a:t>
            </a:r>
            <a:r>
              <a:rPr lang="en-US" sz="1200" dirty="0"/>
              <a:t>. In Proc. </a:t>
            </a:r>
            <a:r>
              <a:rPr lang="en-US" sz="1200" dirty="0" err="1"/>
              <a:t>FAccT</a:t>
            </a:r>
            <a:r>
              <a:rPr lang="en-US" sz="1200" dirty="0"/>
              <a:t>, 2024.</a:t>
            </a:r>
            <a:endParaRPr lang="en-CA" sz="1200" dirty="0"/>
          </a:p>
        </p:txBody>
      </p:sp>
    </p:spTree>
    <p:extLst>
      <p:ext uri="{BB962C8B-B14F-4D97-AF65-F5344CB8AC3E}">
        <p14:creationId xmlns:p14="http://schemas.microsoft.com/office/powerpoint/2010/main" val="146906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F3CC-3E4C-F2FD-FF24-B265C5F07ED2}"/>
            </a:ext>
          </a:extLst>
        </p:cNvPr>
        <p:cNvGrpSpPr/>
        <p:nvPr/>
      </p:nvGrpSpPr>
      <p:grpSpPr>
        <a:xfrm>
          <a:off x="0" y="0"/>
          <a:ext cx="0" cy="0"/>
          <a:chOff x="0" y="0"/>
          <a:chExt cx="0" cy="0"/>
        </a:xfrm>
      </p:grpSpPr>
      <p:pic>
        <p:nvPicPr>
          <p:cNvPr id="6" name="Picture 5" descr="Variety of books on shelves in library">
            <a:extLst>
              <a:ext uri="{FF2B5EF4-FFF2-40B4-BE49-F238E27FC236}">
                <a16:creationId xmlns:a16="http://schemas.microsoft.com/office/drawing/2014/main" id="{42EE515E-47CC-CA5B-00C4-AB5811D72679}"/>
              </a:ext>
            </a:extLst>
          </p:cNvPr>
          <p:cNvPicPr>
            <a:picLocks noChangeAspect="1"/>
          </p:cNvPicPr>
          <p:nvPr/>
        </p:nvPicPr>
        <p:blipFill>
          <a:blip r:embed="rId2">
            <a:extLst>
              <a:ext uri="{28A0092B-C50C-407E-A947-70E740481C1C}">
                <a14:useLocalDpi xmlns:a14="http://schemas.microsoft.com/office/drawing/2010/main" val="0"/>
              </a:ext>
            </a:extLst>
          </a:blip>
          <a:srcRect l="23088" r="17788"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397190B8-120C-5698-9DAB-65298DF52D98}"/>
              </a:ext>
            </a:extLst>
          </p:cNvPr>
          <p:cNvSpPr txBox="1"/>
          <p:nvPr/>
        </p:nvSpPr>
        <p:spPr>
          <a:xfrm>
            <a:off x="472595" y="775622"/>
            <a:ext cx="5907185" cy="5724644"/>
          </a:xfrm>
          <a:prstGeom prst="rect">
            <a:avLst/>
          </a:prstGeom>
          <a:noFill/>
        </p:spPr>
        <p:txBody>
          <a:bodyPr wrap="square">
            <a:spAutoFit/>
          </a:bodyPr>
          <a:lstStyle/>
          <a:p>
            <a:pPr>
              <a:spcBef>
                <a:spcPts val="1800"/>
              </a:spcBef>
            </a:pPr>
            <a:r>
              <a:rPr lang="en-CA" sz="2800" b="1" dirty="0"/>
              <a:t>Information retrieval (IR)</a:t>
            </a:r>
            <a:r>
              <a:rPr lang="en-CA" sz="2800" dirty="0"/>
              <a:t> is a field in computing that studies and develops tools and methods to </a:t>
            </a:r>
            <a:r>
              <a:rPr lang="en-US" sz="2800" dirty="0"/>
              <a:t>satisfy people’s information needs by finding relevant information—</a:t>
            </a:r>
            <a:r>
              <a:rPr lang="en-US" sz="2800" i="1" dirty="0"/>
              <a:t>e.g.</a:t>
            </a:r>
            <a:r>
              <a:rPr lang="en-US" sz="2800" dirty="0"/>
              <a:t>, </a:t>
            </a:r>
            <a:r>
              <a:rPr lang="en-CA" sz="2800" dirty="0"/>
              <a:t>search engines, recommender systems, and chatbots</a:t>
            </a:r>
            <a:endParaRPr lang="en-US" sz="2400" dirty="0"/>
          </a:p>
          <a:p>
            <a:pPr>
              <a:spcBef>
                <a:spcPts val="1800"/>
              </a:spcBef>
            </a:pPr>
            <a:r>
              <a:rPr lang="en-US" sz="2400" dirty="0"/>
              <a:t>IR has roots in library and information science and linguistics</a:t>
            </a:r>
          </a:p>
          <a:p>
            <a:pPr>
              <a:spcBef>
                <a:spcPts val="1800"/>
              </a:spcBef>
            </a:pPr>
            <a:r>
              <a:rPr lang="en-US" sz="2400" b="1" i="1" dirty="0"/>
              <a:t>Societal implications. </a:t>
            </a:r>
            <a:r>
              <a:rPr lang="en-US" sz="2400" dirty="0"/>
              <a:t> These systems affect what information receive exposure which shapes consumer behavior, political discourse, and culture, and influence economic outcomes</a:t>
            </a:r>
            <a:endParaRPr lang="en-CA" sz="2400" dirty="0"/>
          </a:p>
        </p:txBody>
      </p:sp>
    </p:spTree>
    <p:extLst>
      <p:ext uri="{BB962C8B-B14F-4D97-AF65-F5344CB8AC3E}">
        <p14:creationId xmlns:p14="http://schemas.microsoft.com/office/powerpoint/2010/main" val="100196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8AD3-B0B2-393B-24C0-DDA434DF3A16}"/>
              </a:ext>
            </a:extLst>
          </p:cNvPr>
          <p:cNvSpPr>
            <a:spLocks noGrp="1"/>
          </p:cNvSpPr>
          <p:nvPr>
            <p:ph type="title"/>
          </p:nvPr>
        </p:nvSpPr>
        <p:spPr/>
        <p:txBody>
          <a:bodyPr/>
          <a:lstStyle/>
          <a:p>
            <a:pPr algn="ctr"/>
            <a:r>
              <a:rPr lang="en-CA" dirty="0"/>
              <a:t>Reconnecting with IR’s roots</a:t>
            </a:r>
            <a:br>
              <a:rPr lang="en-CA" dirty="0"/>
            </a:br>
            <a:r>
              <a:rPr lang="en-CA" dirty="0"/>
              <a:t>in library and information sciences</a:t>
            </a:r>
          </a:p>
        </p:txBody>
      </p:sp>
      <p:pic>
        <p:nvPicPr>
          <p:cNvPr id="3" name="Picture 2" descr="Critical Approaches to Libraries Conference (CALC) flyer. Reads:&#10;&quot;Decolonise, disrupt, liberate, critique, defend, equalise, open up, Queer, unionise, diversify, empower, engage and subvert&quot; the library. ">
            <a:extLst>
              <a:ext uri="{FF2B5EF4-FFF2-40B4-BE49-F238E27FC236}">
                <a16:creationId xmlns:a16="http://schemas.microsoft.com/office/drawing/2014/main" id="{709EA4D7-7D8D-FD0B-3D41-490A8EC0E182}"/>
              </a:ext>
            </a:extLst>
          </p:cNvPr>
          <p:cNvPicPr>
            <a:picLocks noChangeAspect="1"/>
          </p:cNvPicPr>
          <p:nvPr/>
        </p:nvPicPr>
        <p:blipFill>
          <a:blip r:embed="rId2"/>
          <a:srcRect b="13360"/>
          <a:stretch>
            <a:fillRect/>
          </a:stretch>
        </p:blipFill>
        <p:spPr>
          <a:xfrm>
            <a:off x="838200" y="2175518"/>
            <a:ext cx="3457575" cy="4225283"/>
          </a:xfrm>
          <a:prstGeom prst="rect">
            <a:avLst/>
          </a:prstGeom>
        </p:spPr>
      </p:pic>
      <p:pic>
        <p:nvPicPr>
          <p:cNvPr id="5" name="Graphic 4" descr="Magnifying glass with solid fill">
            <a:extLst>
              <a:ext uri="{FF2B5EF4-FFF2-40B4-BE49-F238E27FC236}">
                <a16:creationId xmlns:a16="http://schemas.microsoft.com/office/drawing/2014/main" id="{ABFA1F63-4AEA-883F-CBC4-6B3FBF9C63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28517" y="2175517"/>
            <a:ext cx="4225283" cy="4225283"/>
          </a:xfrm>
          <a:prstGeom prst="rect">
            <a:avLst/>
          </a:prstGeom>
        </p:spPr>
      </p:pic>
      <p:sp>
        <p:nvSpPr>
          <p:cNvPr id="6" name="TextBox 5">
            <a:extLst>
              <a:ext uri="{FF2B5EF4-FFF2-40B4-BE49-F238E27FC236}">
                <a16:creationId xmlns:a16="http://schemas.microsoft.com/office/drawing/2014/main" id="{07C1E11B-A606-AAB0-01D1-FF893E25F043}"/>
              </a:ext>
            </a:extLst>
          </p:cNvPr>
          <p:cNvSpPr txBox="1"/>
          <p:nvPr/>
        </p:nvSpPr>
        <p:spPr>
          <a:xfrm>
            <a:off x="7696137" y="2241444"/>
            <a:ext cx="2406406" cy="4093428"/>
          </a:xfrm>
          <a:prstGeom prst="rect">
            <a:avLst/>
          </a:prstGeom>
          <a:noFill/>
        </p:spPr>
        <p:txBody>
          <a:bodyPr wrap="square" rtlCol="0">
            <a:spAutoFit/>
          </a:bodyPr>
          <a:lstStyle/>
          <a:p>
            <a:pPr algn="ctr"/>
            <a:r>
              <a:rPr lang="en-CA" sz="2000" cap="all" dirty="0">
                <a:latin typeface="Franklin Gothic Demi" panose="020B0703020102020204" pitchFamily="34" charset="0"/>
              </a:rPr>
              <a:t>Decolonise IR</a:t>
            </a:r>
          </a:p>
          <a:p>
            <a:pPr algn="ctr"/>
            <a:r>
              <a:rPr lang="en-CA" sz="2000" cap="all" dirty="0">
                <a:latin typeface="Franklin Gothic Demi" panose="020B0703020102020204" pitchFamily="34" charset="0"/>
              </a:rPr>
              <a:t>Disrupt IR</a:t>
            </a:r>
          </a:p>
          <a:p>
            <a:pPr algn="ctr"/>
            <a:r>
              <a:rPr lang="en-CA" sz="2000" cap="all" dirty="0">
                <a:latin typeface="Franklin Gothic Demi" panose="020B0703020102020204" pitchFamily="34" charset="0"/>
              </a:rPr>
              <a:t>Liberate IR</a:t>
            </a:r>
          </a:p>
          <a:p>
            <a:pPr algn="ctr"/>
            <a:r>
              <a:rPr lang="en-CA" sz="2000" cap="all" dirty="0">
                <a:latin typeface="Franklin Gothic Demi" panose="020B0703020102020204" pitchFamily="34" charset="0"/>
              </a:rPr>
              <a:t>Critique IR</a:t>
            </a:r>
          </a:p>
          <a:p>
            <a:pPr algn="ctr"/>
            <a:r>
              <a:rPr lang="en-CA" sz="2000" cap="all" dirty="0">
                <a:latin typeface="Franklin Gothic Demi" panose="020B0703020102020204" pitchFamily="34" charset="0"/>
              </a:rPr>
              <a:t>Defend IR</a:t>
            </a:r>
          </a:p>
          <a:p>
            <a:pPr algn="ctr"/>
            <a:r>
              <a:rPr lang="en-CA" sz="2000" cap="all" dirty="0">
                <a:latin typeface="Franklin Gothic Demi" panose="020B0703020102020204" pitchFamily="34" charset="0"/>
              </a:rPr>
              <a:t>Equalise IR</a:t>
            </a:r>
          </a:p>
          <a:p>
            <a:pPr algn="ctr"/>
            <a:r>
              <a:rPr lang="en-CA" sz="2000" cap="all" dirty="0">
                <a:latin typeface="Franklin Gothic Demi" panose="020B0703020102020204" pitchFamily="34" charset="0"/>
              </a:rPr>
              <a:t>Open up IR</a:t>
            </a:r>
          </a:p>
          <a:p>
            <a:pPr algn="ctr"/>
            <a:r>
              <a:rPr lang="en-CA" sz="2000" cap="all" dirty="0">
                <a:latin typeface="Franklin Gothic Demi" panose="020B0703020102020204" pitchFamily="34" charset="0"/>
              </a:rPr>
              <a:t>Queer IR</a:t>
            </a:r>
          </a:p>
          <a:p>
            <a:pPr algn="ctr"/>
            <a:r>
              <a:rPr lang="en-CA" sz="2000" cap="all" dirty="0">
                <a:latin typeface="Franklin Gothic Demi" panose="020B0703020102020204" pitchFamily="34" charset="0"/>
              </a:rPr>
              <a:t>Unionise IR</a:t>
            </a:r>
          </a:p>
          <a:p>
            <a:pPr algn="ctr"/>
            <a:r>
              <a:rPr lang="en-CA" sz="2000" cap="all" dirty="0">
                <a:latin typeface="Franklin Gothic Demi" panose="020B0703020102020204" pitchFamily="34" charset="0"/>
              </a:rPr>
              <a:t>Diversify IR</a:t>
            </a:r>
          </a:p>
          <a:p>
            <a:pPr algn="ctr"/>
            <a:r>
              <a:rPr lang="en-CA" sz="2000" cap="all" dirty="0">
                <a:latin typeface="Franklin Gothic Demi" panose="020B0703020102020204" pitchFamily="34" charset="0"/>
              </a:rPr>
              <a:t>Empower IR</a:t>
            </a:r>
          </a:p>
          <a:p>
            <a:pPr algn="ctr"/>
            <a:r>
              <a:rPr lang="en-CA" sz="2000" cap="all" dirty="0">
                <a:latin typeface="Franklin Gothic Demi" panose="020B0703020102020204" pitchFamily="34" charset="0"/>
              </a:rPr>
              <a:t>Engage IR</a:t>
            </a:r>
          </a:p>
          <a:p>
            <a:pPr algn="ctr"/>
            <a:r>
              <a:rPr lang="en-CA" sz="2000" cap="all" dirty="0">
                <a:latin typeface="Franklin Gothic Demi" panose="020B0703020102020204" pitchFamily="34" charset="0"/>
              </a:rPr>
              <a:t>Subvert IR</a:t>
            </a:r>
          </a:p>
        </p:txBody>
      </p:sp>
      <p:sp>
        <p:nvSpPr>
          <p:cNvPr id="7" name="Arrow: Right 6">
            <a:extLst>
              <a:ext uri="{FF2B5EF4-FFF2-40B4-BE49-F238E27FC236}">
                <a16:creationId xmlns:a16="http://schemas.microsoft.com/office/drawing/2014/main" id="{BCB23C9D-902A-3880-CA41-7236C9633285}"/>
              </a:ext>
            </a:extLst>
          </p:cNvPr>
          <p:cNvSpPr/>
          <p:nvPr/>
        </p:nvSpPr>
        <p:spPr>
          <a:xfrm>
            <a:off x="5752312" y="4152574"/>
            <a:ext cx="687376" cy="271167"/>
          </a:xfrm>
          <a:prstGeom prst="rightArrow">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73BD88B2-5189-1BAE-F5FF-0B2BCA19556C}"/>
              </a:ext>
            </a:extLst>
          </p:cNvPr>
          <p:cNvSpPr/>
          <p:nvPr/>
        </p:nvSpPr>
        <p:spPr>
          <a:xfrm>
            <a:off x="9604352" y="-113512"/>
            <a:ext cx="2339603" cy="794581"/>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Structural analysis</a:t>
            </a:r>
          </a:p>
        </p:txBody>
      </p:sp>
    </p:spTree>
    <p:extLst>
      <p:ext uri="{BB962C8B-B14F-4D97-AF65-F5344CB8AC3E}">
        <p14:creationId xmlns:p14="http://schemas.microsoft.com/office/powerpoint/2010/main" val="3591352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831D274-7090-8D64-7015-20F09EF9FD01}"/>
              </a:ext>
            </a:extLst>
          </p:cNvPr>
          <p:cNvSpPr txBox="1"/>
          <p:nvPr/>
        </p:nvSpPr>
        <p:spPr>
          <a:xfrm>
            <a:off x="659539" y="970022"/>
            <a:ext cx="372066" cy="2646878"/>
          </a:xfrm>
          <a:prstGeom prst="rect">
            <a:avLst/>
          </a:prstGeom>
          <a:noFill/>
        </p:spPr>
        <p:txBody>
          <a:bodyPr wrap="square" rtlCol="0" anchor="ctr">
            <a:spAutoFit/>
          </a:bodyPr>
          <a:lstStyle/>
          <a:p>
            <a:pPr algn="ctr"/>
            <a:r>
              <a:rPr lang="en-CA" sz="16600" dirty="0">
                <a:solidFill>
                  <a:schemeClr val="bg1">
                    <a:lumMod val="85000"/>
                  </a:schemeClr>
                </a:solidFill>
              </a:rPr>
              <a:t>“</a:t>
            </a:r>
          </a:p>
        </p:txBody>
      </p:sp>
      <p:sp>
        <p:nvSpPr>
          <p:cNvPr id="4" name="Title 3">
            <a:extLst>
              <a:ext uri="{FF2B5EF4-FFF2-40B4-BE49-F238E27FC236}">
                <a16:creationId xmlns:a16="http://schemas.microsoft.com/office/drawing/2014/main" id="{8B7F6AE6-93D3-6678-8BC9-B3F353D23AAF}"/>
              </a:ext>
            </a:extLst>
          </p:cNvPr>
          <p:cNvSpPr>
            <a:spLocks noGrp="1"/>
          </p:cNvSpPr>
          <p:nvPr>
            <p:ph type="title"/>
          </p:nvPr>
        </p:nvSpPr>
        <p:spPr/>
        <p:txBody>
          <a:bodyPr/>
          <a:lstStyle/>
          <a:p>
            <a:r>
              <a:rPr lang="en-CA" dirty="0"/>
              <a:t>Critical information theory</a:t>
            </a:r>
          </a:p>
        </p:txBody>
      </p:sp>
      <p:sp>
        <p:nvSpPr>
          <p:cNvPr id="5" name="Content Placeholder 4">
            <a:extLst>
              <a:ext uri="{FF2B5EF4-FFF2-40B4-BE49-F238E27FC236}">
                <a16:creationId xmlns:a16="http://schemas.microsoft.com/office/drawing/2014/main" id="{B4051A5C-72D8-5D88-A0E3-E1089A20302B}"/>
              </a:ext>
            </a:extLst>
          </p:cNvPr>
          <p:cNvSpPr>
            <a:spLocks noGrp="1"/>
          </p:cNvSpPr>
          <p:nvPr>
            <p:ph idx="1"/>
          </p:nvPr>
        </p:nvSpPr>
        <p:spPr>
          <a:xfrm>
            <a:off x="762789" y="1825625"/>
            <a:ext cx="10666423" cy="2103142"/>
          </a:xfrm>
        </p:spPr>
        <p:txBody>
          <a:bodyPr>
            <a:normAutofit fontScale="92500"/>
          </a:bodyPr>
          <a:lstStyle/>
          <a:p>
            <a:pPr marL="0" indent="0" algn="ctr">
              <a:lnSpc>
                <a:spcPct val="100000"/>
              </a:lnSpc>
              <a:buNone/>
            </a:pPr>
            <a:r>
              <a:rPr lang="en-US" i="1" dirty="0"/>
              <a:t>Critical information theory […] must study not just the role of information and information concepts in society, academia, nature, culture, </a:t>
            </a:r>
            <a:r>
              <a:rPr lang="en-US" i="1" dirty="0" err="1"/>
              <a:t>etc</a:t>
            </a:r>
            <a:r>
              <a:rPr lang="en-US" i="1" dirty="0"/>
              <a:t>, but </a:t>
            </a:r>
            <a:r>
              <a:rPr lang="en-US" i="1" dirty="0">
                <a:latin typeface="Aptos SemiBold" panose="020B0004020202020204" pitchFamily="34" charset="0"/>
              </a:rPr>
              <a:t>how it is related to processes of oppression, exploitation, and domination</a:t>
            </a:r>
            <a:r>
              <a:rPr lang="en-US" i="1" dirty="0"/>
              <a:t>, which implies a normative judgment in </a:t>
            </a:r>
            <a:r>
              <a:rPr lang="en-US" i="1" dirty="0">
                <a:latin typeface="Aptos SemiBold" panose="020B0004020202020204" pitchFamily="34" charset="0"/>
              </a:rPr>
              <a:t>solidarity with the dominated</a:t>
            </a:r>
            <a:r>
              <a:rPr lang="en-US" i="1" dirty="0"/>
              <a:t> and for the </a:t>
            </a:r>
            <a:r>
              <a:rPr lang="en-US" i="1" dirty="0">
                <a:latin typeface="Aptos SemiBold" panose="020B0004020202020204" pitchFamily="34" charset="0"/>
              </a:rPr>
              <a:t>abolishment of domination</a:t>
            </a:r>
            <a:r>
              <a:rPr lang="en-US" i="1" dirty="0"/>
              <a:t>.</a:t>
            </a:r>
            <a:endParaRPr lang="en-CA" i="1" dirty="0"/>
          </a:p>
        </p:txBody>
      </p:sp>
      <p:sp>
        <p:nvSpPr>
          <p:cNvPr id="6" name="TextBox 5">
            <a:extLst>
              <a:ext uri="{FF2B5EF4-FFF2-40B4-BE49-F238E27FC236}">
                <a16:creationId xmlns:a16="http://schemas.microsoft.com/office/drawing/2014/main" id="{918E96AE-F4EE-5683-C981-174C609F5271}"/>
              </a:ext>
            </a:extLst>
          </p:cNvPr>
          <p:cNvSpPr txBox="1"/>
          <p:nvPr/>
        </p:nvSpPr>
        <p:spPr>
          <a:xfrm>
            <a:off x="0" y="6581001"/>
            <a:ext cx="12192000" cy="276999"/>
          </a:xfrm>
          <a:prstGeom prst="rect">
            <a:avLst/>
          </a:prstGeom>
          <a:noFill/>
        </p:spPr>
        <p:txBody>
          <a:bodyPr wrap="square">
            <a:spAutoFit/>
          </a:bodyPr>
          <a:lstStyle/>
          <a:p>
            <a:pPr algn="ctr"/>
            <a:r>
              <a:rPr lang="en-US" sz="1200" dirty="0"/>
              <a:t>Fuchs. </a:t>
            </a:r>
            <a:r>
              <a:rPr lang="en-US" sz="1200" dirty="0">
                <a:hlinkClick r:id="rId2"/>
              </a:rPr>
              <a:t>Towards a critical theory of information</a:t>
            </a:r>
            <a:r>
              <a:rPr lang="en-US" sz="1200" dirty="0"/>
              <a:t>. In </a:t>
            </a:r>
            <a:r>
              <a:rPr lang="en-US" sz="1200" dirty="0" err="1"/>
              <a:t>tripleC</a:t>
            </a:r>
            <a:r>
              <a:rPr lang="en-US" sz="1200" dirty="0"/>
              <a:t>: Communication, Capitalism &amp; Critique, 2009.</a:t>
            </a:r>
            <a:endParaRPr lang="en-CA" sz="1200" dirty="0"/>
          </a:p>
        </p:txBody>
      </p:sp>
      <p:grpSp>
        <p:nvGrpSpPr>
          <p:cNvPr id="16" name="Group 15">
            <a:extLst>
              <a:ext uri="{FF2B5EF4-FFF2-40B4-BE49-F238E27FC236}">
                <a16:creationId xmlns:a16="http://schemas.microsoft.com/office/drawing/2014/main" id="{46BD336E-C805-CFAA-3E75-F9E112474E83}"/>
              </a:ext>
            </a:extLst>
          </p:cNvPr>
          <p:cNvGrpSpPr/>
          <p:nvPr/>
        </p:nvGrpSpPr>
        <p:grpSpPr>
          <a:xfrm>
            <a:off x="4005471" y="3876032"/>
            <a:ext cx="4181058" cy="2280069"/>
            <a:chOff x="917937" y="3876032"/>
            <a:chExt cx="4181058" cy="2280069"/>
          </a:xfrm>
        </p:grpSpPr>
        <p:sp>
          <p:nvSpPr>
            <p:cNvPr id="12" name="TextBox 11">
              <a:extLst>
                <a:ext uri="{FF2B5EF4-FFF2-40B4-BE49-F238E27FC236}">
                  <a16:creationId xmlns:a16="http://schemas.microsoft.com/office/drawing/2014/main" id="{BD389689-089B-5BDD-CF30-24C81CCF351E}"/>
                </a:ext>
              </a:extLst>
            </p:cNvPr>
            <p:cNvSpPr txBox="1"/>
            <p:nvPr/>
          </p:nvSpPr>
          <p:spPr>
            <a:xfrm>
              <a:off x="917937"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3" name="Content Placeholder 4">
              <a:extLst>
                <a:ext uri="{FF2B5EF4-FFF2-40B4-BE49-F238E27FC236}">
                  <a16:creationId xmlns:a16="http://schemas.microsoft.com/office/drawing/2014/main" id="{B4FD2193-3F81-98A4-378D-DF25DCA6ACC6}"/>
                </a:ext>
              </a:extLst>
            </p:cNvPr>
            <p:cNvSpPr txBox="1">
              <a:spLocks/>
            </p:cNvSpPr>
            <p:nvPr/>
          </p:nvSpPr>
          <p:spPr>
            <a:xfrm>
              <a:off x="1031605" y="4428689"/>
              <a:ext cx="4067390" cy="17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Critical theory is intellectual class struggle. It is anti-capitalist and opposed to domination. It struggles for a classless, nondominative, co-operative, participatory democracy.</a:t>
              </a:r>
              <a:endParaRPr lang="en-CA" sz="2000" i="1" dirty="0"/>
            </a:p>
          </p:txBody>
        </p:sp>
      </p:grpSp>
      <p:sp>
        <p:nvSpPr>
          <p:cNvPr id="2" name="Rectangle: Rounded Corners 1">
            <a:extLst>
              <a:ext uri="{FF2B5EF4-FFF2-40B4-BE49-F238E27FC236}">
                <a16:creationId xmlns:a16="http://schemas.microsoft.com/office/drawing/2014/main" id="{52C9EAD9-9CAD-9552-67CA-C3957CE6BB5F}"/>
              </a:ext>
            </a:extLst>
          </p:cNvPr>
          <p:cNvSpPr/>
          <p:nvPr/>
        </p:nvSpPr>
        <p:spPr>
          <a:xfrm>
            <a:off x="9604352" y="-113512"/>
            <a:ext cx="2339603" cy="794581"/>
          </a:xfrm>
          <a:prstGeom prst="roundRect">
            <a:avLst/>
          </a:prstGeom>
          <a:solidFill>
            <a:srgbClr val="FFFFCC"/>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Nondomination</a:t>
            </a:r>
          </a:p>
        </p:txBody>
      </p:sp>
    </p:spTree>
    <p:extLst>
      <p:ext uri="{BB962C8B-B14F-4D97-AF65-F5344CB8AC3E}">
        <p14:creationId xmlns:p14="http://schemas.microsoft.com/office/powerpoint/2010/main" val="1229157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334799"/>
            <a:ext cx="8274711" cy="2058747"/>
          </a:xfrm>
        </p:spPr>
        <p:txBody>
          <a:bodyPr>
            <a:normAutofit/>
          </a:bodyPr>
          <a:lstStyle/>
          <a:p>
            <a:pPr marL="0" indent="0" algn="ctr">
              <a:lnSpc>
                <a:spcPct val="110000"/>
              </a:lnSpc>
              <a:buNone/>
            </a:pPr>
            <a:r>
              <a:rPr lang="en-US" b="1" dirty="0"/>
              <a:t>Emancipatory IR </a:t>
            </a:r>
            <a:r>
              <a:rPr lang="en-US" dirty="0"/>
              <a:t>is the study and development of information access methods that challenge all forms of human oppression and situates its activities within broader collective emancipatory praxis</a:t>
            </a:r>
            <a:endParaRPr lang="en-CA" dirty="0"/>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714708"/>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893545"/>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1338867">
              <a:off x="8245096" y="764760"/>
              <a:ext cx="375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50504" y="1230238"/>
              <a:ext cx="517984" cy="1741563"/>
            </a:xfrm>
            <a:prstGeom prst="curvedConnector3">
              <a:avLst>
                <a:gd name="adj1" fmla="val 145177"/>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662248"/>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
        <p:nvSpPr>
          <p:cNvPr id="4" name="Rectangle: Rounded Corners 3">
            <a:extLst>
              <a:ext uri="{FF2B5EF4-FFF2-40B4-BE49-F238E27FC236}">
                <a16:creationId xmlns:a16="http://schemas.microsoft.com/office/drawing/2014/main" id="{134905BB-FA69-AE52-F103-7FCDF64D99E3}"/>
              </a:ext>
            </a:extLst>
          </p:cNvPr>
          <p:cNvSpPr/>
          <p:nvPr/>
        </p:nvSpPr>
        <p:spPr>
          <a:xfrm>
            <a:off x="9604352" y="-113512"/>
            <a:ext cx="2339603" cy="794581"/>
          </a:xfrm>
          <a:prstGeom prst="roundRect">
            <a:avLst/>
          </a:prstGeom>
          <a:solidFill>
            <a:srgbClr val="FFFFCC"/>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Nondomination</a:t>
            </a:r>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1829377"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208935" y="543136"/>
            <a:ext cx="4249554" cy="2591116"/>
          </a:xfrm>
        </p:spPr>
        <p:txBody>
          <a:bodyPr anchor="ctr">
            <a:normAutofit/>
          </a:bodyPr>
          <a:lstStyle/>
          <a:p>
            <a:pPr>
              <a:lnSpc>
                <a:spcPct val="100000"/>
              </a:lnSpc>
            </a:pPr>
            <a:r>
              <a:rPr lang="en-CA" sz="4000" dirty="0"/>
              <a:t>A framework of practices, projects, and provocations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Emancipatory Information Retrieval</a:t>
            </a:r>
            <a:r>
              <a:rPr lang="en-US" sz="1200" dirty="0"/>
              <a:t>. In IRRJ, 2025.</a:t>
            </a:r>
            <a:endParaRPr lang="en-CA" sz="1200" dirty="0"/>
          </a:p>
        </p:txBody>
      </p:sp>
      <p:sp>
        <p:nvSpPr>
          <p:cNvPr id="5" name="Rectangle: Rounded Corners 4">
            <a:extLst>
              <a:ext uri="{FF2B5EF4-FFF2-40B4-BE49-F238E27FC236}">
                <a16:creationId xmlns:a16="http://schemas.microsoft.com/office/drawing/2014/main" id="{0AE3C7CD-A3DE-555F-337E-188BE9A7BA26}"/>
              </a:ext>
            </a:extLst>
          </p:cNvPr>
          <p:cNvSpPr/>
          <p:nvPr/>
        </p:nvSpPr>
        <p:spPr>
          <a:xfrm>
            <a:off x="9604352" y="-113512"/>
            <a:ext cx="2339603" cy="794581"/>
          </a:xfrm>
          <a:prstGeom prst="roundRect">
            <a:avLst/>
          </a:prstGeom>
          <a:solidFill>
            <a:srgbClr val="FFFFCC"/>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Nondomination</a:t>
            </a:r>
          </a:p>
        </p:txBody>
      </p:sp>
    </p:spTree>
    <p:extLst>
      <p:ext uri="{BB962C8B-B14F-4D97-AF65-F5344CB8AC3E}">
        <p14:creationId xmlns:p14="http://schemas.microsoft.com/office/powerpoint/2010/main" val="4257949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592148"/>
            <a:ext cx="7052144" cy="854075"/>
          </a:xfrm>
        </p:spPr>
        <p:txBody>
          <a:bodyPr anchor="ctr">
            <a:noAutofit/>
          </a:bodyPr>
          <a:lstStyle/>
          <a:p>
            <a:r>
              <a:rPr lang="en-CA" sz="3000" b="1" dirty="0"/>
              <a:t>Reclaiming our 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446223"/>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
        <p:nvSpPr>
          <p:cNvPr id="2" name="Rectangle: Rounded Corners 1">
            <a:extLst>
              <a:ext uri="{FF2B5EF4-FFF2-40B4-BE49-F238E27FC236}">
                <a16:creationId xmlns:a16="http://schemas.microsoft.com/office/drawing/2014/main" id="{EC9A63F9-5898-E4E0-7B09-44E2A7EFEA86}"/>
              </a:ext>
            </a:extLst>
          </p:cNvPr>
          <p:cNvSpPr/>
          <p:nvPr/>
        </p:nvSpPr>
        <p:spPr>
          <a:xfrm>
            <a:off x="9604352" y="-113512"/>
            <a:ext cx="2339603" cy="79458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technology</a:t>
            </a:r>
          </a:p>
        </p:txBody>
      </p:sp>
    </p:spTree>
    <p:extLst>
      <p:ext uri="{BB962C8B-B14F-4D97-AF65-F5344CB8AC3E}">
        <p14:creationId xmlns:p14="http://schemas.microsoft.com/office/powerpoint/2010/main" val="102547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F556-322F-BDC5-0081-F47D2DED2AEF}"/>
              </a:ext>
            </a:extLst>
          </p:cNvPr>
          <p:cNvSpPr>
            <a:spLocks noGrp="1"/>
          </p:cNvSpPr>
          <p:nvPr>
            <p:ph type="title"/>
          </p:nvPr>
        </p:nvSpPr>
        <p:spPr>
          <a:xfrm>
            <a:off x="838200" y="592148"/>
            <a:ext cx="10515600" cy="1325563"/>
          </a:xfrm>
        </p:spPr>
        <p:txBody>
          <a:bodyPr>
            <a:normAutofit/>
          </a:bodyPr>
          <a:lstStyle/>
          <a:p>
            <a:r>
              <a:rPr lang="en-CA" sz="3600" dirty="0"/>
              <a:t>Search result pages as sites of emancipatory pedagogy</a:t>
            </a:r>
          </a:p>
        </p:txBody>
      </p:sp>
      <p:pic>
        <p:nvPicPr>
          <p:cNvPr id="4" name="Picture 2">
            <a:extLst>
              <a:ext uri="{FF2B5EF4-FFF2-40B4-BE49-F238E27FC236}">
                <a16:creationId xmlns:a16="http://schemas.microsoft.com/office/drawing/2014/main" id="{0995EC03-37D2-72AB-BF18-80D7B2A34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00" y="2123172"/>
            <a:ext cx="5589308" cy="3533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DA6DA-3707-C463-29AB-DB2C47EE2063}"/>
              </a:ext>
            </a:extLst>
          </p:cNvPr>
          <p:cNvSpPr txBox="1"/>
          <p:nvPr/>
        </p:nvSpPr>
        <p:spPr>
          <a:xfrm>
            <a:off x="7098223" y="1997199"/>
            <a:ext cx="4014177" cy="3785652"/>
          </a:xfrm>
          <a:prstGeom prst="rect">
            <a:avLst/>
          </a:prstGeom>
          <a:noFill/>
        </p:spPr>
        <p:txBody>
          <a:bodyPr wrap="square">
            <a:spAutoFit/>
          </a:bodyPr>
          <a:lstStyle/>
          <a:p>
            <a:r>
              <a:rPr lang="en-US" sz="2000"/>
              <a:t>Instead of trying to algorithmically fix under-representation of women and people of color in image search results for occupational roles, can we reclaim that digital space as a site of resistance and emancipatory pedagogy by allowing </a:t>
            </a:r>
            <a:r>
              <a:rPr lang="en-US" sz="2000" b="1"/>
              <a:t>feminist</a:t>
            </a:r>
            <a:r>
              <a:rPr lang="en-US" sz="2000"/>
              <a:t>, </a:t>
            </a:r>
            <a:r>
              <a:rPr lang="en-US" sz="2000" b="1"/>
              <a:t>queer</a:t>
            </a:r>
            <a:r>
              <a:rPr lang="en-US" sz="2000"/>
              <a:t>, and </a:t>
            </a:r>
            <a:r>
              <a:rPr lang="en-US" sz="2000" b="1"/>
              <a:t>anti-racist</a:t>
            </a:r>
            <a:r>
              <a:rPr lang="en-US" sz="2000"/>
              <a:t> scholars, activists, and artists to create experiences that teach the history of these movements and struggles?</a:t>
            </a:r>
            <a:endParaRPr lang="en-CA" sz="2000"/>
          </a:p>
        </p:txBody>
      </p:sp>
      <p:sp>
        <p:nvSpPr>
          <p:cNvPr id="10" name="TextBox 9">
            <a:extLst>
              <a:ext uri="{FF2B5EF4-FFF2-40B4-BE49-F238E27FC236}">
                <a16:creationId xmlns:a16="http://schemas.microsoft.com/office/drawing/2014/main" id="{AFE912D8-AA39-DB37-3175-EF87849FC70E}"/>
              </a:ext>
            </a:extLst>
          </p:cNvPr>
          <p:cNvSpPr txBox="1"/>
          <p:nvPr/>
        </p:nvSpPr>
        <p:spPr>
          <a:xfrm>
            <a:off x="0" y="6581001"/>
            <a:ext cx="12192000" cy="276999"/>
          </a:xfrm>
          <a:prstGeom prst="rect">
            <a:avLst/>
          </a:prstGeom>
          <a:noFill/>
        </p:spPr>
        <p:txBody>
          <a:bodyPr wrap="square">
            <a:spAutoFit/>
          </a:bodyPr>
          <a:lstStyle/>
          <a:p>
            <a:pPr algn="ctr"/>
            <a:r>
              <a:rPr lang="en-US" sz="1200"/>
              <a:t>Mitra. </a:t>
            </a:r>
            <a:r>
              <a:rPr lang="en-US" sz="1200">
                <a:hlinkClick r:id="rId3"/>
              </a:rPr>
              <a:t>Search and Society: Reimagining Information Access for Radical Futures</a:t>
            </a:r>
            <a:r>
              <a:rPr lang="en-US" sz="1200"/>
              <a:t>. In The Information Retrieval Research Journal (IRRJ), 2025.</a:t>
            </a:r>
            <a:endParaRPr lang="en-CA" sz="1200"/>
          </a:p>
        </p:txBody>
      </p:sp>
      <p:sp>
        <p:nvSpPr>
          <p:cNvPr id="6" name="Rectangle: Rounded Corners 5">
            <a:extLst>
              <a:ext uri="{FF2B5EF4-FFF2-40B4-BE49-F238E27FC236}">
                <a16:creationId xmlns:a16="http://schemas.microsoft.com/office/drawing/2014/main" id="{711BEB37-A213-F457-4AB4-CFF06AD48FAE}"/>
              </a:ext>
            </a:extLst>
          </p:cNvPr>
          <p:cNvSpPr/>
          <p:nvPr/>
        </p:nvSpPr>
        <p:spPr>
          <a:xfrm>
            <a:off x="9604352" y="-113512"/>
            <a:ext cx="2339603" cy="79458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technology</a:t>
            </a:r>
          </a:p>
        </p:txBody>
      </p:sp>
    </p:spTree>
    <p:extLst>
      <p:ext uri="{BB962C8B-B14F-4D97-AF65-F5344CB8AC3E}">
        <p14:creationId xmlns:p14="http://schemas.microsoft.com/office/powerpoint/2010/main" val="3761247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ABA92-2CD8-EC94-41C0-4B61BC661B8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4003C03-EF5A-58DA-39B3-0280CB2E5D4D}"/>
              </a:ext>
            </a:extLst>
          </p:cNvPr>
          <p:cNvGrpSpPr/>
          <p:nvPr/>
        </p:nvGrpSpPr>
        <p:grpSpPr>
          <a:xfrm>
            <a:off x="5661798" y="-183973"/>
            <a:ext cx="6203992" cy="7672643"/>
            <a:chOff x="6703111" y="-1207843"/>
            <a:chExt cx="6203992" cy="7672643"/>
          </a:xfrm>
        </p:grpSpPr>
        <p:pic>
          <p:nvPicPr>
            <p:cNvPr id="12" name="Graphic 11" descr="A short brushstroke">
              <a:extLst>
                <a:ext uri="{FF2B5EF4-FFF2-40B4-BE49-F238E27FC236}">
                  <a16:creationId xmlns:a16="http://schemas.microsoft.com/office/drawing/2014/main" id="{817A55EF-BDEA-C1C2-5FF2-7082A44D355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80303" y="-1207843"/>
              <a:ext cx="5626800" cy="5626800"/>
            </a:xfrm>
            <a:prstGeom prst="rect">
              <a:avLst/>
            </a:prstGeom>
          </p:spPr>
        </p:pic>
        <p:pic>
          <p:nvPicPr>
            <p:cNvPr id="13" name="Graphic 12" descr="A curved brushstroke">
              <a:extLst>
                <a:ext uri="{FF2B5EF4-FFF2-40B4-BE49-F238E27FC236}">
                  <a16:creationId xmlns:a16="http://schemas.microsoft.com/office/drawing/2014/main" id="{6AEF522A-4F5A-AC9A-6DB2-9129E7FE74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03111" y="838000"/>
              <a:ext cx="5626800" cy="5626800"/>
            </a:xfrm>
            <a:prstGeom prst="rect">
              <a:avLst/>
            </a:prstGeom>
          </p:spPr>
        </p:pic>
      </p:grpSp>
      <p:pic>
        <p:nvPicPr>
          <p:cNvPr id="9" name="Graphic 8" descr="Two overlapping organic shapes">
            <a:extLst>
              <a:ext uri="{FF2B5EF4-FFF2-40B4-BE49-F238E27FC236}">
                <a16:creationId xmlns:a16="http://schemas.microsoft.com/office/drawing/2014/main" id="{40E482CE-8387-B70C-EF0B-D6FAB79F3C1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5525" y="710301"/>
            <a:ext cx="5626311" cy="5626311"/>
          </a:xfrm>
          <a:prstGeom prst="rect">
            <a:avLst/>
          </a:prstGeom>
        </p:spPr>
      </p:pic>
      <p:sp>
        <p:nvSpPr>
          <p:cNvPr id="2" name="Title 1">
            <a:extLst>
              <a:ext uri="{FF2B5EF4-FFF2-40B4-BE49-F238E27FC236}">
                <a16:creationId xmlns:a16="http://schemas.microsoft.com/office/drawing/2014/main" id="{5A9AF5D9-D4F3-C415-C8CD-25F85F7D3F4A}"/>
              </a:ext>
            </a:extLst>
          </p:cNvPr>
          <p:cNvSpPr>
            <a:spLocks noGrp="1"/>
          </p:cNvSpPr>
          <p:nvPr>
            <p:ph type="title"/>
          </p:nvPr>
        </p:nvSpPr>
        <p:spPr/>
        <p:txBody>
          <a:bodyPr/>
          <a:lstStyle/>
          <a:p>
            <a:r>
              <a:rPr lang="en-CA" dirty="0"/>
              <a:t>What </a:t>
            </a:r>
            <a:r>
              <a:rPr lang="en-CA" i="1" u="sng" dirty="0"/>
              <a:t>is</a:t>
            </a:r>
            <a:r>
              <a:rPr lang="en-CA" dirty="0"/>
              <a:t> an IR system?</a:t>
            </a:r>
          </a:p>
        </p:txBody>
      </p:sp>
      <p:sp>
        <p:nvSpPr>
          <p:cNvPr id="4" name="Text Placeholder 3">
            <a:extLst>
              <a:ext uri="{FF2B5EF4-FFF2-40B4-BE49-F238E27FC236}">
                <a16:creationId xmlns:a16="http://schemas.microsoft.com/office/drawing/2014/main" id="{79903094-0725-00F5-EBDF-2055A8C665D1}"/>
              </a:ext>
            </a:extLst>
          </p:cNvPr>
          <p:cNvSpPr>
            <a:spLocks noGrp="1"/>
          </p:cNvSpPr>
          <p:nvPr>
            <p:ph type="body" idx="1"/>
          </p:nvPr>
        </p:nvSpPr>
        <p:spPr>
          <a:xfrm>
            <a:off x="839788" y="5365751"/>
            <a:ext cx="5157787" cy="823912"/>
          </a:xfrm>
        </p:spPr>
        <p:txBody>
          <a:bodyPr anchor="t">
            <a:normAutofit fontScale="85000" lnSpcReduction="10000"/>
          </a:bodyPr>
          <a:lstStyle/>
          <a:p>
            <a:pPr algn="ctr">
              <a:lnSpc>
                <a:spcPct val="110000"/>
              </a:lnSpc>
            </a:pPr>
            <a:r>
              <a:rPr lang="en-CA" dirty="0"/>
              <a:t>Positivist view of information and capitalist model of information consumption</a:t>
            </a:r>
          </a:p>
        </p:txBody>
      </p:sp>
      <p:sp>
        <p:nvSpPr>
          <p:cNvPr id="5" name="Content Placeholder 4">
            <a:extLst>
              <a:ext uri="{FF2B5EF4-FFF2-40B4-BE49-F238E27FC236}">
                <a16:creationId xmlns:a16="http://schemas.microsoft.com/office/drawing/2014/main" id="{F1A41890-762C-DE34-76DA-9BEDA766B551}"/>
              </a:ext>
            </a:extLst>
          </p:cNvPr>
          <p:cNvSpPr>
            <a:spLocks noGrp="1"/>
          </p:cNvSpPr>
          <p:nvPr>
            <p:ph sz="half" idx="2"/>
          </p:nvPr>
        </p:nvSpPr>
        <p:spPr>
          <a:xfrm>
            <a:off x="839788" y="1681163"/>
            <a:ext cx="5157787" cy="3684588"/>
          </a:xfrm>
        </p:spPr>
        <p:txBody>
          <a:bodyPr>
            <a:normAutofit fontScale="70000" lnSpcReduction="20000"/>
          </a:bodyPr>
          <a:lstStyle/>
          <a:p>
            <a:pPr marL="0" indent="0" algn="ctr">
              <a:lnSpc>
                <a:spcPct val="120000"/>
              </a:lnSpc>
              <a:spcBef>
                <a:spcPts val="1800"/>
              </a:spcBef>
              <a:buNone/>
            </a:pPr>
            <a:r>
              <a:rPr lang="en-CA" dirty="0"/>
              <a:t>Information artifacts are viewed as commodities and valued through the lens of relevance, source authority, factuality, etc.</a:t>
            </a:r>
          </a:p>
          <a:p>
            <a:pPr marL="0" indent="0" algn="ctr">
              <a:lnSpc>
                <a:spcPct val="120000"/>
              </a:lnSpc>
              <a:spcBef>
                <a:spcPts val="1800"/>
              </a:spcBef>
              <a:buNone/>
            </a:pPr>
            <a:r>
              <a:rPr lang="en-US" dirty="0"/>
              <a:t>IR systems exist independent of the corpus and information needs; </a:t>
            </a:r>
            <a:r>
              <a:rPr lang="en-CA" dirty="0"/>
              <a:t>IR systems are responsible for matching the </a:t>
            </a:r>
            <a:r>
              <a:rPr lang="en-US" dirty="0"/>
              <a:t>information artifacts (“supply”) with the information needs (“demand”)</a:t>
            </a:r>
          </a:p>
          <a:p>
            <a:pPr marL="0" indent="0" algn="ctr">
              <a:lnSpc>
                <a:spcPct val="120000"/>
              </a:lnSpc>
              <a:spcBef>
                <a:spcPts val="1800"/>
              </a:spcBef>
              <a:buNone/>
            </a:pPr>
            <a:r>
              <a:rPr lang="en-US" dirty="0"/>
              <a:t>IR tasks </a:t>
            </a:r>
            <a:r>
              <a:rPr lang="en-CA" dirty="0"/>
              <a:t>represented as pre-curated datasets for model training and evaluation</a:t>
            </a:r>
          </a:p>
        </p:txBody>
      </p:sp>
      <p:sp>
        <p:nvSpPr>
          <p:cNvPr id="6" name="Text Placeholder 5">
            <a:extLst>
              <a:ext uri="{FF2B5EF4-FFF2-40B4-BE49-F238E27FC236}">
                <a16:creationId xmlns:a16="http://schemas.microsoft.com/office/drawing/2014/main" id="{BD523059-ECFD-9138-CCFC-AE7C3631D10C}"/>
              </a:ext>
            </a:extLst>
          </p:cNvPr>
          <p:cNvSpPr>
            <a:spLocks noGrp="1"/>
          </p:cNvSpPr>
          <p:nvPr>
            <p:ph type="body" sz="quarter" idx="3"/>
          </p:nvPr>
        </p:nvSpPr>
        <p:spPr>
          <a:xfrm>
            <a:off x="6172200" y="5365751"/>
            <a:ext cx="5183188" cy="823912"/>
          </a:xfrm>
        </p:spPr>
        <p:txBody>
          <a:bodyPr anchor="t">
            <a:normAutofit fontScale="85000" lnSpcReduction="10000"/>
          </a:bodyPr>
          <a:lstStyle/>
          <a:p>
            <a:pPr algn="ctr">
              <a:lnSpc>
                <a:spcPct val="110000"/>
              </a:lnSpc>
            </a:pPr>
            <a:r>
              <a:rPr lang="en-US" dirty="0"/>
              <a:t>Social constructionist view of information and IR as sociotechnical systems</a:t>
            </a:r>
            <a:endParaRPr lang="en-CA" dirty="0"/>
          </a:p>
        </p:txBody>
      </p:sp>
      <p:sp>
        <p:nvSpPr>
          <p:cNvPr id="7" name="Content Placeholder 6">
            <a:extLst>
              <a:ext uri="{FF2B5EF4-FFF2-40B4-BE49-F238E27FC236}">
                <a16:creationId xmlns:a16="http://schemas.microsoft.com/office/drawing/2014/main" id="{99F393AC-B664-9B76-DF95-9C6B81C94442}"/>
              </a:ext>
            </a:extLst>
          </p:cNvPr>
          <p:cNvSpPr>
            <a:spLocks noGrp="1"/>
          </p:cNvSpPr>
          <p:nvPr>
            <p:ph sz="quarter" idx="4"/>
          </p:nvPr>
        </p:nvSpPr>
        <p:spPr>
          <a:xfrm>
            <a:off x="6172200" y="1681163"/>
            <a:ext cx="5183188" cy="3684588"/>
          </a:xfrm>
        </p:spPr>
        <p:txBody>
          <a:bodyPr>
            <a:normAutofit fontScale="70000" lnSpcReduction="20000"/>
          </a:bodyPr>
          <a:lstStyle/>
          <a:p>
            <a:pPr marL="0" indent="0" algn="ctr">
              <a:lnSpc>
                <a:spcPct val="120000"/>
              </a:lnSpc>
              <a:spcBef>
                <a:spcPts val="1800"/>
              </a:spcBef>
              <a:buNone/>
            </a:pPr>
            <a:r>
              <a:rPr lang="en-CA" dirty="0"/>
              <a:t>Information and knowledge are socially constructed and is </a:t>
            </a:r>
            <a:r>
              <a:rPr lang="en-US" dirty="0"/>
              <a:t>influenced by power relations within society</a:t>
            </a:r>
            <a:endParaRPr lang="en-CA" dirty="0"/>
          </a:p>
          <a:p>
            <a:pPr marL="0" indent="0" algn="ctr">
              <a:lnSpc>
                <a:spcPct val="120000"/>
              </a:lnSpc>
              <a:spcBef>
                <a:spcPts val="1800"/>
              </a:spcBef>
              <a:buNone/>
            </a:pPr>
            <a:r>
              <a:rPr lang="en-CA" dirty="0"/>
              <a:t>IR systems are </a:t>
            </a:r>
            <a:r>
              <a:rPr lang="en-US" dirty="0"/>
              <a:t>integral to collective sense-making and knowledge production; cannot be divorced from social and political context</a:t>
            </a:r>
          </a:p>
          <a:p>
            <a:pPr marL="0" indent="0" algn="ctr">
              <a:lnSpc>
                <a:spcPct val="120000"/>
              </a:lnSpc>
              <a:spcBef>
                <a:spcPts val="1800"/>
              </a:spcBef>
              <a:buNone/>
            </a:pPr>
            <a:r>
              <a:rPr lang="en-US" dirty="0"/>
              <a:t>IR systems are embedded within knowledge ecosystems; should grow our collective understanding of our physical and social environments and our relations with them</a:t>
            </a:r>
            <a:endParaRPr lang="en-CA" dirty="0"/>
          </a:p>
        </p:txBody>
      </p:sp>
      <p:sp>
        <p:nvSpPr>
          <p:cNvPr id="3" name="Rectangle: Rounded Corners 2">
            <a:extLst>
              <a:ext uri="{FF2B5EF4-FFF2-40B4-BE49-F238E27FC236}">
                <a16:creationId xmlns:a16="http://schemas.microsoft.com/office/drawing/2014/main" id="{BECCB075-233C-DD78-932D-C2A8D56952D5}"/>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
        <p:nvSpPr>
          <p:cNvPr id="10" name="TextBox 9">
            <a:extLst>
              <a:ext uri="{FF2B5EF4-FFF2-40B4-BE49-F238E27FC236}">
                <a16:creationId xmlns:a16="http://schemas.microsoft.com/office/drawing/2014/main" id="{A362593D-BCD9-26BC-5DA0-3C12FF9EA01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5"/>
              </a:rPr>
              <a:t>Towards Critical IR Theories and Practices</a:t>
            </a:r>
            <a:r>
              <a:rPr lang="en-US" sz="1200" dirty="0"/>
              <a:t>. Preprint, 2026.</a:t>
            </a:r>
            <a:endParaRPr lang="en-CA" sz="1200" dirty="0"/>
          </a:p>
        </p:txBody>
      </p:sp>
    </p:spTree>
    <p:extLst>
      <p:ext uri="{BB962C8B-B14F-4D97-AF65-F5344CB8AC3E}">
        <p14:creationId xmlns:p14="http://schemas.microsoft.com/office/powerpoint/2010/main" val="2024613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9ACD6-7655-01EE-A477-9033FF4F3714}"/>
              </a:ext>
            </a:extLst>
          </p:cNvPr>
          <p:cNvSpPr txBox="1">
            <a:spLocks/>
          </p:cNvSpPr>
          <p:nvPr/>
        </p:nvSpPr>
        <p:spPr>
          <a:xfrm>
            <a:off x="1090302" y="1118969"/>
            <a:ext cx="10011396" cy="205874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3200" i="1" dirty="0"/>
              <a:t>What is the role of our communities within our IR systems and how can that safeguard against authoritarian ideological capture of our platforms? </a:t>
            </a:r>
            <a:endParaRPr lang="en-CA" sz="3200" i="1" dirty="0"/>
          </a:p>
        </p:txBody>
      </p:sp>
      <p:grpSp>
        <p:nvGrpSpPr>
          <p:cNvPr id="27" name="Group 26">
            <a:extLst>
              <a:ext uri="{FF2B5EF4-FFF2-40B4-BE49-F238E27FC236}">
                <a16:creationId xmlns:a16="http://schemas.microsoft.com/office/drawing/2014/main" id="{D79E41DC-61E2-76FB-0D9D-A9A3C87EAE3D}"/>
              </a:ext>
            </a:extLst>
          </p:cNvPr>
          <p:cNvGrpSpPr/>
          <p:nvPr/>
        </p:nvGrpSpPr>
        <p:grpSpPr>
          <a:xfrm>
            <a:off x="163078" y="3750122"/>
            <a:ext cx="5835408" cy="2816650"/>
            <a:chOff x="31740" y="3750122"/>
            <a:chExt cx="5835408" cy="2816650"/>
          </a:xfrm>
        </p:grpSpPr>
        <p:sp>
          <p:nvSpPr>
            <p:cNvPr id="32" name="Rectangle: Rounded Corners 31">
              <a:extLst>
                <a:ext uri="{FF2B5EF4-FFF2-40B4-BE49-F238E27FC236}">
                  <a16:creationId xmlns:a16="http://schemas.microsoft.com/office/drawing/2014/main" id="{5DE427A9-842C-C9AE-71F4-7D37C68AA244}"/>
                </a:ext>
              </a:extLst>
            </p:cNvPr>
            <p:cNvSpPr/>
            <p:nvPr/>
          </p:nvSpPr>
          <p:spPr>
            <a:xfrm>
              <a:off x="31740" y="3750122"/>
              <a:ext cx="5835408"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3" name="Group 32">
              <a:extLst>
                <a:ext uri="{FF2B5EF4-FFF2-40B4-BE49-F238E27FC236}">
                  <a16:creationId xmlns:a16="http://schemas.microsoft.com/office/drawing/2014/main" id="{7730E514-E150-0B30-150D-DFB907186C2E}"/>
                </a:ext>
              </a:extLst>
            </p:cNvPr>
            <p:cNvGrpSpPr/>
            <p:nvPr/>
          </p:nvGrpSpPr>
          <p:grpSpPr>
            <a:xfrm>
              <a:off x="205721" y="5017108"/>
              <a:ext cx="5517669" cy="1440000"/>
              <a:chOff x="291455" y="5017108"/>
              <a:chExt cx="5517669" cy="1440000"/>
            </a:xfrm>
          </p:grpSpPr>
          <p:pic>
            <p:nvPicPr>
              <p:cNvPr id="35" name="Picture 34">
                <a:extLst>
                  <a:ext uri="{FF2B5EF4-FFF2-40B4-BE49-F238E27FC236}">
                    <a16:creationId xmlns:a16="http://schemas.microsoft.com/office/drawing/2014/main" id="{E5C7D254-9FDA-7D21-5292-78232DA404EA}"/>
                  </a:ext>
                </a:extLst>
              </p:cNvPr>
              <p:cNvPicPr>
                <a:picLocks noChangeAspect="1"/>
              </p:cNvPicPr>
              <p:nvPr/>
            </p:nvPicPr>
            <p:blipFill>
              <a:blip r:embed="rId2"/>
              <a:stretch>
                <a:fillRect/>
              </a:stretch>
            </p:blipFill>
            <p:spPr>
              <a:xfrm>
                <a:off x="2767164" y="5017108"/>
                <a:ext cx="3041960" cy="1440000"/>
              </a:xfrm>
              <a:prstGeom prst="rect">
                <a:avLst/>
              </a:prstGeom>
            </p:spPr>
          </p:pic>
          <p:pic>
            <p:nvPicPr>
              <p:cNvPr id="36" name="Picture 35">
                <a:extLst>
                  <a:ext uri="{FF2B5EF4-FFF2-40B4-BE49-F238E27FC236}">
                    <a16:creationId xmlns:a16="http://schemas.microsoft.com/office/drawing/2014/main" id="{7DF1DB9B-37FC-57BF-3E22-BD905E092B72}"/>
                  </a:ext>
                </a:extLst>
              </p:cNvPr>
              <p:cNvPicPr>
                <a:picLocks noChangeAspect="1"/>
              </p:cNvPicPr>
              <p:nvPr/>
            </p:nvPicPr>
            <p:blipFill>
              <a:blip r:embed="rId3"/>
              <a:stretch>
                <a:fillRect/>
              </a:stretch>
            </p:blipFill>
            <p:spPr>
              <a:xfrm>
                <a:off x="291455" y="5017108"/>
                <a:ext cx="2314795" cy="1440000"/>
              </a:xfrm>
              <a:prstGeom prst="rect">
                <a:avLst/>
              </a:prstGeom>
              <a:ln>
                <a:solidFill>
                  <a:schemeClr val="tx1">
                    <a:lumMod val="65000"/>
                    <a:lumOff val="35000"/>
                  </a:schemeClr>
                </a:solidFill>
              </a:ln>
            </p:spPr>
          </p:pic>
        </p:grpSp>
        <p:sp>
          <p:nvSpPr>
            <p:cNvPr id="34" name="TextBox 33">
              <a:extLst>
                <a:ext uri="{FF2B5EF4-FFF2-40B4-BE49-F238E27FC236}">
                  <a16:creationId xmlns:a16="http://schemas.microsoft.com/office/drawing/2014/main" id="{C97FB90B-21B1-0F1F-DAA9-5DA1A4470796}"/>
                </a:ext>
              </a:extLst>
            </p:cNvPr>
            <p:cNvSpPr txBox="1"/>
            <p:nvPr/>
          </p:nvSpPr>
          <p:spPr>
            <a:xfrm>
              <a:off x="338011" y="3840864"/>
              <a:ext cx="5222866" cy="1015663"/>
            </a:xfrm>
            <a:prstGeom prst="rect">
              <a:avLst/>
            </a:prstGeom>
            <a:noFill/>
          </p:spPr>
          <p:txBody>
            <a:bodyPr wrap="square" rtlCol="0">
              <a:spAutoFit/>
            </a:bodyPr>
            <a:lstStyle/>
            <a:p>
              <a:pPr algn="ctr"/>
              <a:r>
                <a:rPr lang="en-CA" sz="2000" dirty="0"/>
                <a:t>In </a:t>
              </a:r>
              <a:r>
                <a:rPr lang="en-US" sz="2000" dirty="0"/>
                <a:t>the social media landscape, decentralization has emerged as a dominant strategy to safeguard against capture</a:t>
              </a:r>
              <a:endParaRPr lang="en-CA" sz="2000" dirty="0"/>
            </a:p>
          </p:txBody>
        </p:sp>
      </p:grpSp>
      <p:grpSp>
        <p:nvGrpSpPr>
          <p:cNvPr id="28" name="Group 27">
            <a:extLst>
              <a:ext uri="{FF2B5EF4-FFF2-40B4-BE49-F238E27FC236}">
                <a16:creationId xmlns:a16="http://schemas.microsoft.com/office/drawing/2014/main" id="{979D02FE-3789-2C86-3FBE-3BB241468067}"/>
              </a:ext>
            </a:extLst>
          </p:cNvPr>
          <p:cNvGrpSpPr/>
          <p:nvPr/>
        </p:nvGrpSpPr>
        <p:grpSpPr>
          <a:xfrm>
            <a:off x="6119671" y="3750122"/>
            <a:ext cx="5909251" cy="2816650"/>
            <a:chOff x="5988333" y="3750122"/>
            <a:chExt cx="5909251" cy="2816650"/>
          </a:xfrm>
        </p:grpSpPr>
        <p:sp>
          <p:nvSpPr>
            <p:cNvPr id="29" name="Rectangle: Rounded Corners 28">
              <a:extLst>
                <a:ext uri="{FF2B5EF4-FFF2-40B4-BE49-F238E27FC236}">
                  <a16:creationId xmlns:a16="http://schemas.microsoft.com/office/drawing/2014/main" id="{8620C7A2-4716-7208-6202-E98FB0D61865}"/>
                </a:ext>
              </a:extLst>
            </p:cNvPr>
            <p:cNvSpPr/>
            <p:nvPr/>
          </p:nvSpPr>
          <p:spPr>
            <a:xfrm>
              <a:off x="5988333" y="3750122"/>
              <a:ext cx="5909251"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9">
              <a:extLst>
                <a:ext uri="{FF2B5EF4-FFF2-40B4-BE49-F238E27FC236}">
                  <a16:creationId xmlns:a16="http://schemas.microsoft.com/office/drawing/2014/main" id="{30AEA646-B4AA-893B-D540-C71A159A0B64}"/>
                </a:ext>
              </a:extLst>
            </p:cNvPr>
            <p:cNvPicPr>
              <a:picLocks noChangeAspect="1"/>
            </p:cNvPicPr>
            <p:nvPr/>
          </p:nvPicPr>
          <p:blipFill>
            <a:blip r:embed="rId4"/>
            <a:srcRect l="618" t="2777" r="782" b="2717"/>
            <a:stretch>
              <a:fillRect/>
            </a:stretch>
          </p:blipFill>
          <p:spPr>
            <a:xfrm>
              <a:off x="6194150" y="5057105"/>
              <a:ext cx="5486400" cy="1360868"/>
            </a:xfrm>
            <a:prstGeom prst="rect">
              <a:avLst/>
            </a:prstGeom>
          </p:spPr>
        </p:pic>
        <p:sp>
          <p:nvSpPr>
            <p:cNvPr id="31" name="TextBox 30">
              <a:extLst>
                <a:ext uri="{FF2B5EF4-FFF2-40B4-BE49-F238E27FC236}">
                  <a16:creationId xmlns:a16="http://schemas.microsoft.com/office/drawing/2014/main" id="{43221B54-8D7B-84BB-21C7-84DB6E5B806C}"/>
                </a:ext>
              </a:extLst>
            </p:cNvPr>
            <p:cNvSpPr txBox="1"/>
            <p:nvPr/>
          </p:nvSpPr>
          <p:spPr>
            <a:xfrm>
              <a:off x="5988333" y="3840864"/>
              <a:ext cx="5907206" cy="1015663"/>
            </a:xfrm>
            <a:prstGeom prst="rect">
              <a:avLst/>
            </a:prstGeom>
            <a:noFill/>
          </p:spPr>
          <p:txBody>
            <a:bodyPr wrap="square" rtlCol="0">
              <a:spAutoFit/>
            </a:bodyPr>
            <a:lstStyle/>
            <a:p>
              <a:pPr algn="ctr"/>
              <a:r>
                <a:rPr lang="en-CA" sz="2000" dirty="0"/>
                <a:t>But beyond technological decentralization, we need decentralization and democratization of our social infrastructure for governance and moderation</a:t>
              </a:r>
            </a:p>
          </p:txBody>
        </p:sp>
      </p:grpSp>
      <p:sp>
        <p:nvSpPr>
          <p:cNvPr id="2" name="Rectangle: Rounded Corners 1">
            <a:extLst>
              <a:ext uri="{FF2B5EF4-FFF2-40B4-BE49-F238E27FC236}">
                <a16:creationId xmlns:a16="http://schemas.microsoft.com/office/drawing/2014/main" id="{5065C8F9-04DC-7047-44C7-59D7B8A01E00}"/>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Tree>
    <p:extLst>
      <p:ext uri="{BB962C8B-B14F-4D97-AF65-F5344CB8AC3E}">
        <p14:creationId xmlns:p14="http://schemas.microsoft.com/office/powerpoint/2010/main" val="7918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E8DCB-2C69-30FC-4B7A-6816E261867E}"/>
              </a:ext>
            </a:extLst>
          </p:cNvPr>
          <p:cNvSpPr>
            <a:spLocks noGrp="1"/>
          </p:cNvSpPr>
          <p:nvPr>
            <p:ph sz="half" idx="2"/>
          </p:nvPr>
        </p:nvSpPr>
        <p:spPr>
          <a:xfrm>
            <a:off x="4531196" y="1493754"/>
            <a:ext cx="7048877" cy="4683210"/>
          </a:xfrm>
        </p:spPr>
        <p:txBody>
          <a:bodyPr>
            <a:normAutofit/>
          </a:bodyPr>
          <a:lstStyle/>
          <a:p>
            <a:pPr marL="0" indent="0">
              <a:lnSpc>
                <a:spcPct val="100000"/>
              </a:lnSpc>
              <a:spcBef>
                <a:spcPts val="600"/>
              </a:spcBef>
              <a:buNone/>
            </a:pPr>
            <a:r>
              <a:rPr lang="en-US" sz="2000" dirty="0"/>
              <a:t>Freire critiques the </a:t>
            </a:r>
            <a:r>
              <a:rPr lang="en-US" sz="2000" b="1" dirty="0"/>
              <a:t>banking model of education</a:t>
            </a:r>
            <a:r>
              <a:rPr lang="en-US" sz="2000" dirty="0"/>
              <a:t>: the </a:t>
            </a:r>
            <a:r>
              <a:rPr lang="en-US" sz="2000" b="1" dirty="0"/>
              <a:t>teacher</a:t>
            </a:r>
            <a:r>
              <a:rPr lang="en-US" sz="2000" dirty="0"/>
              <a:t> deposit their teachings, while the </a:t>
            </a:r>
            <a:r>
              <a:rPr lang="en-US" sz="2000" b="1" dirty="0"/>
              <a:t>students</a:t>
            </a:r>
            <a:r>
              <a:rPr lang="en-US" sz="2000" dirty="0"/>
              <a:t> patiently receive, memorize, and repeat.</a:t>
            </a:r>
          </a:p>
          <a:p>
            <a:pPr marL="0" indent="0">
              <a:lnSpc>
                <a:spcPct val="100000"/>
              </a:lnSpc>
              <a:spcBef>
                <a:spcPts val="600"/>
              </a:spcBef>
              <a:buNone/>
            </a:pPr>
            <a:r>
              <a:rPr lang="en-US" sz="2000" dirty="0"/>
              <a:t>Instead, Freire advocates for a </a:t>
            </a:r>
            <a:r>
              <a:rPr lang="en-US" sz="2000" b="1" dirty="0"/>
              <a:t>problem-posing dialog </a:t>
            </a:r>
            <a:r>
              <a:rPr lang="en-US" sz="2000" dirty="0"/>
              <a:t>between teacher and student that engages the latter in critical reflection and sensemaking of their own state of oppression</a:t>
            </a:r>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r>
              <a:rPr lang="en-CA" sz="2000" dirty="0"/>
              <a:t>Similar dichotomy exists between </a:t>
            </a:r>
            <a:r>
              <a:rPr lang="en-CA" sz="2000" b="1" dirty="0"/>
              <a:t>technologists</a:t>
            </a:r>
            <a:r>
              <a:rPr lang="en-CA" sz="2000" dirty="0"/>
              <a:t> and </a:t>
            </a:r>
            <a:r>
              <a:rPr lang="en-CA" sz="2000" b="1" dirty="0"/>
              <a:t>users</a:t>
            </a:r>
          </a:p>
          <a:p>
            <a:pPr marL="0" indent="0">
              <a:lnSpc>
                <a:spcPct val="100000"/>
              </a:lnSpc>
              <a:spcBef>
                <a:spcPts val="600"/>
              </a:spcBef>
              <a:buNone/>
            </a:pPr>
            <a:r>
              <a:rPr lang="en-CA" sz="2000" dirty="0"/>
              <a:t>How can we challenge the </a:t>
            </a:r>
            <a:r>
              <a:rPr lang="en-CA" sz="2000" b="1" dirty="0"/>
              <a:t>technologists-as-liberator</a:t>
            </a:r>
            <a:r>
              <a:rPr lang="en-CA" sz="2000" dirty="0"/>
              <a:t> frame and </a:t>
            </a:r>
            <a:r>
              <a:rPr lang="en-US" sz="2000" dirty="0"/>
              <a:t>extend Freirean theories to technology design</a:t>
            </a:r>
            <a:endParaRPr lang="en-CA" sz="2000" dirty="0"/>
          </a:p>
        </p:txBody>
      </p:sp>
      <p:pic>
        <p:nvPicPr>
          <p:cNvPr id="2050" name="Picture 2" descr="Pedagogy of the oppressed by Paulo Freire">
            <a:extLst>
              <a:ext uri="{FF2B5EF4-FFF2-40B4-BE49-F238E27FC236}">
                <a16:creationId xmlns:a16="http://schemas.microsoft.com/office/drawing/2014/main" id="{12D1929E-01DD-010D-81F2-572ECEE4FC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6136" y="365126"/>
            <a:ext cx="3700506" cy="5811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664093-8FA9-4519-DB24-AC1DF5BE870F}"/>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
        <p:nvSpPr>
          <p:cNvPr id="7" name="Title 6">
            <a:extLst>
              <a:ext uri="{FF2B5EF4-FFF2-40B4-BE49-F238E27FC236}">
                <a16:creationId xmlns:a16="http://schemas.microsoft.com/office/drawing/2014/main" id="{8A8C041A-070A-7407-1A72-86D233EDAAAA}"/>
              </a:ext>
            </a:extLst>
          </p:cNvPr>
          <p:cNvSpPr>
            <a:spLocks noGrp="1"/>
          </p:cNvSpPr>
          <p:nvPr>
            <p:ph type="title"/>
          </p:nvPr>
        </p:nvSpPr>
        <p:spPr>
          <a:xfrm>
            <a:off x="4531196" y="365125"/>
            <a:ext cx="6450539" cy="1128628"/>
          </a:xfrm>
        </p:spPr>
        <p:txBody>
          <a:bodyPr anchor="b">
            <a:normAutofit fontScale="90000"/>
          </a:bodyPr>
          <a:lstStyle/>
          <a:p>
            <a:r>
              <a:rPr lang="en-CA" sz="4000" dirty="0"/>
              <a:t>Emancipatory pedagogy to emancipatory information access</a:t>
            </a:r>
          </a:p>
        </p:txBody>
      </p:sp>
      <p:pic>
        <p:nvPicPr>
          <p:cNvPr id="9" name="Picture 8">
            <a:extLst>
              <a:ext uri="{FF2B5EF4-FFF2-40B4-BE49-F238E27FC236}">
                <a16:creationId xmlns:a16="http://schemas.microsoft.com/office/drawing/2014/main" id="{FE74DACD-0E15-3229-0907-AFA5C280A3B2}"/>
              </a:ext>
            </a:extLst>
          </p:cNvPr>
          <p:cNvPicPr>
            <a:picLocks noChangeAspect="1"/>
          </p:cNvPicPr>
          <p:nvPr/>
        </p:nvPicPr>
        <p:blipFill>
          <a:blip r:embed="rId4"/>
          <a:stretch>
            <a:fillRect/>
          </a:stretch>
        </p:blipFill>
        <p:spPr>
          <a:xfrm>
            <a:off x="3927549" y="3531970"/>
            <a:ext cx="7163914" cy="1304927"/>
          </a:xfrm>
          <a:prstGeom prst="rect">
            <a:avLst/>
          </a:prstGeom>
          <a:ln>
            <a:noFill/>
          </a:ln>
          <a:effectLst>
            <a:outerShdw blurRad="292100" dist="139700" dir="2700000" algn="tl" rotWithShape="0">
              <a:srgbClr val="333333">
                <a:alpha val="65000"/>
              </a:srgbClr>
            </a:outerShdw>
          </a:effectLst>
        </p:spPr>
      </p:pic>
      <p:sp>
        <p:nvSpPr>
          <p:cNvPr id="2" name="Rectangle: Rounded Corners 1">
            <a:extLst>
              <a:ext uri="{FF2B5EF4-FFF2-40B4-BE49-F238E27FC236}">
                <a16:creationId xmlns:a16="http://schemas.microsoft.com/office/drawing/2014/main" id="{B5E6FCF9-25DC-5828-A1C9-BC3F3E62F957}"/>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Tree>
    <p:extLst>
      <p:ext uri="{BB962C8B-B14F-4D97-AF65-F5344CB8AC3E}">
        <p14:creationId xmlns:p14="http://schemas.microsoft.com/office/powerpoint/2010/main" val="1688158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8D82E-9C3E-6207-006D-AEDCF0CB3815}"/>
              </a:ext>
            </a:extLst>
          </p:cNvPr>
          <p:cNvSpPr>
            <a:spLocks noGrp="1"/>
          </p:cNvSpPr>
          <p:nvPr>
            <p:ph type="title"/>
          </p:nvPr>
        </p:nvSpPr>
        <p:spPr>
          <a:xfrm>
            <a:off x="838200" y="365125"/>
            <a:ext cx="10515600" cy="1460500"/>
          </a:xfrm>
        </p:spPr>
        <p:txBody>
          <a:bodyPr>
            <a:normAutofit/>
          </a:bodyPr>
          <a:lstStyle/>
          <a:p>
            <a:pPr>
              <a:lnSpc>
                <a:spcPct val="100000"/>
              </a:lnSpc>
            </a:pPr>
            <a:r>
              <a:rPr lang="en-CA" dirty="0"/>
              <a:t>The technologist-user dichotomy in information access</a:t>
            </a:r>
          </a:p>
        </p:txBody>
      </p:sp>
      <p:sp>
        <p:nvSpPr>
          <p:cNvPr id="6" name="Content Placeholder 5">
            <a:extLst>
              <a:ext uri="{FF2B5EF4-FFF2-40B4-BE49-F238E27FC236}">
                <a16:creationId xmlns:a16="http://schemas.microsoft.com/office/drawing/2014/main" id="{258B7CE6-A1A6-5738-7BB0-1BCC4D33A979}"/>
              </a:ext>
            </a:extLst>
          </p:cNvPr>
          <p:cNvSpPr>
            <a:spLocks noGrp="1"/>
          </p:cNvSpPr>
          <p:nvPr>
            <p:ph idx="1"/>
          </p:nvPr>
        </p:nvSpPr>
        <p:spPr>
          <a:xfrm>
            <a:off x="838200" y="2226669"/>
            <a:ext cx="10515600" cy="3950294"/>
          </a:xfrm>
        </p:spPr>
        <p:txBody>
          <a:bodyPr>
            <a:normAutofit fontScale="92500"/>
          </a:bodyPr>
          <a:lstStyle/>
          <a:p>
            <a:pPr marL="457200" lvl="1" indent="0">
              <a:lnSpc>
                <a:spcPct val="100000"/>
              </a:lnSpc>
              <a:buNone/>
            </a:pPr>
            <a:r>
              <a:rPr lang="en-CA" dirty="0">
                <a:latin typeface="Aptos SemiBold" panose="020B0004020202020204" pitchFamily="34" charset="0"/>
              </a:rPr>
              <a:t>Technologists:</a:t>
            </a:r>
            <a:r>
              <a:rPr lang="en-CA" dirty="0"/>
              <a:t> </a:t>
            </a:r>
            <a:r>
              <a:rPr lang="en-US" i="1" dirty="0"/>
              <a:t>who envision and build information access technology</a:t>
            </a:r>
          </a:p>
          <a:p>
            <a:pPr marL="457200" lvl="1" indent="0">
              <a:lnSpc>
                <a:spcPct val="100000"/>
              </a:lnSpc>
              <a:buNone/>
            </a:pPr>
            <a:r>
              <a:rPr lang="en-US" dirty="0">
                <a:latin typeface="Aptos SemiBold" panose="020B0004020202020204" pitchFamily="34" charset="0"/>
              </a:rPr>
              <a:t>Users:</a:t>
            </a:r>
            <a:r>
              <a:rPr lang="en-US" dirty="0"/>
              <a:t> </a:t>
            </a:r>
            <a:r>
              <a:rPr lang="en-US" i="1" dirty="0"/>
              <a:t>who seek information via information access platform</a:t>
            </a:r>
          </a:p>
          <a:p>
            <a:pPr marL="0" indent="0">
              <a:lnSpc>
                <a:spcPct val="100000"/>
              </a:lnSpc>
              <a:spcBef>
                <a:spcPts val="1800"/>
              </a:spcBef>
              <a:buNone/>
            </a:pPr>
            <a:r>
              <a:rPr lang="en-US" i="1" dirty="0"/>
              <a:t>By delegating the tasks of envisioning, designing, and governing information access platforms exclusively to technologists, we in turn elevate them to the position of </a:t>
            </a:r>
            <a:r>
              <a:rPr lang="en-US" b="1" i="1" dirty="0"/>
              <a:t>gatekeepers of knowledge</a:t>
            </a:r>
            <a:r>
              <a:rPr lang="en-US" i="1" dirty="0"/>
              <a:t> and hand them </a:t>
            </a:r>
            <a:r>
              <a:rPr lang="en-US" b="1" i="1" dirty="0"/>
              <a:t>tremendous influence over our collective sensemaking</a:t>
            </a:r>
            <a:r>
              <a:rPr lang="en-US" i="1" dirty="0"/>
              <a:t> of our place and relationships in this world; while the rest of the population is designated to be the </a:t>
            </a:r>
            <a:r>
              <a:rPr lang="en-US" b="1" i="1" dirty="0"/>
              <a:t>objects of technological influence</a:t>
            </a:r>
            <a:r>
              <a:rPr lang="en-US" i="1" dirty="0"/>
              <a:t>—their existence digitized for </a:t>
            </a:r>
            <a:r>
              <a:rPr lang="en-US" b="1" i="1" dirty="0"/>
              <a:t>monitoring, modeling, and manipulation</a:t>
            </a:r>
            <a:r>
              <a:rPr lang="en-US" i="1" dirty="0"/>
              <a:t>.</a:t>
            </a:r>
            <a:endParaRPr lang="en-CA" dirty="0"/>
          </a:p>
        </p:txBody>
      </p:sp>
      <p:sp>
        <p:nvSpPr>
          <p:cNvPr id="7" name="TextBox 6">
            <a:extLst>
              <a:ext uri="{FF2B5EF4-FFF2-40B4-BE49-F238E27FC236}">
                <a16:creationId xmlns:a16="http://schemas.microsoft.com/office/drawing/2014/main" id="{7C70EDF7-9FEB-2486-BD11-0C9301B287D9}"/>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
        <p:nvSpPr>
          <p:cNvPr id="2" name="Rectangle: Rounded Corners 1">
            <a:extLst>
              <a:ext uri="{FF2B5EF4-FFF2-40B4-BE49-F238E27FC236}">
                <a16:creationId xmlns:a16="http://schemas.microsoft.com/office/drawing/2014/main" id="{315C2700-2B0E-BE35-38CD-594A92999040}"/>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Tree>
    <p:extLst>
      <p:ext uri="{BB962C8B-B14F-4D97-AF65-F5344CB8AC3E}">
        <p14:creationId xmlns:p14="http://schemas.microsoft.com/office/powerpoint/2010/main" val="333015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96E-3A43-5843-E391-E4B5856B56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A0E90-DF09-58A7-410D-5034AF1ED42B}"/>
              </a:ext>
            </a:extLst>
          </p:cNvPr>
          <p:cNvSpPr>
            <a:spLocks noGrp="1"/>
          </p:cNvSpPr>
          <p:nvPr>
            <p:ph idx="1"/>
          </p:nvPr>
        </p:nvSpPr>
        <p:spPr>
          <a:xfrm>
            <a:off x="838200" y="2695968"/>
            <a:ext cx="10515600" cy="1924029"/>
          </a:xfrm>
        </p:spPr>
        <p:txBody>
          <a:bodyPr anchor="t">
            <a:normAutofit fontScale="92500"/>
          </a:bodyPr>
          <a:lstStyle/>
          <a:p>
            <a:pPr marL="0" indent="0">
              <a:lnSpc>
                <a:spcPct val="100000"/>
              </a:lnSpc>
              <a:buNone/>
            </a:pPr>
            <a:r>
              <a:rPr lang="en-CA" sz="4000" i="1" dirty="0"/>
              <a:t>What is the role of computer-mediated information access in our collective struggles for social justice, universal humanization, and emancipation?</a:t>
            </a:r>
          </a:p>
        </p:txBody>
      </p:sp>
      <p:sp>
        <p:nvSpPr>
          <p:cNvPr id="2" name="Title 1">
            <a:extLst>
              <a:ext uri="{FF2B5EF4-FFF2-40B4-BE49-F238E27FC236}">
                <a16:creationId xmlns:a16="http://schemas.microsoft.com/office/drawing/2014/main" id="{A41BDDB4-42DE-15D2-3E0F-8332B9FFC5B8}"/>
              </a:ext>
            </a:extLst>
          </p:cNvPr>
          <p:cNvSpPr>
            <a:spLocks noGrp="1"/>
          </p:cNvSpPr>
          <p:nvPr>
            <p:ph type="title"/>
          </p:nvPr>
        </p:nvSpPr>
        <p:spPr>
          <a:xfrm>
            <a:off x="838200" y="1780931"/>
            <a:ext cx="10515600" cy="1325563"/>
          </a:xfrm>
        </p:spPr>
        <p:txBody>
          <a:bodyPr>
            <a:normAutofit/>
          </a:bodyPr>
          <a:lstStyle/>
          <a:p>
            <a:r>
              <a:rPr lang="en-CA" sz="3200" b="1" dirty="0"/>
              <a:t>Provocation for this talk</a:t>
            </a:r>
          </a:p>
        </p:txBody>
      </p:sp>
      <p:grpSp>
        <p:nvGrpSpPr>
          <p:cNvPr id="27" name="Group 26">
            <a:extLst>
              <a:ext uri="{FF2B5EF4-FFF2-40B4-BE49-F238E27FC236}">
                <a16:creationId xmlns:a16="http://schemas.microsoft.com/office/drawing/2014/main" id="{B25CFF17-22EE-4B2B-7642-6CC4FCBE2ED3}"/>
              </a:ext>
            </a:extLst>
          </p:cNvPr>
          <p:cNvGrpSpPr/>
          <p:nvPr/>
        </p:nvGrpSpPr>
        <p:grpSpPr>
          <a:xfrm>
            <a:off x="0" y="4987941"/>
            <a:ext cx="12192000" cy="1870059"/>
            <a:chOff x="15821" y="4987941"/>
            <a:chExt cx="12192000" cy="1870059"/>
          </a:xfrm>
        </p:grpSpPr>
        <p:pic>
          <p:nvPicPr>
            <p:cNvPr id="9" name="Picture 8" descr="A group of people with their hands raised&#10;&#10;AI-generated content may be incorrect.">
              <a:extLst>
                <a:ext uri="{FF2B5EF4-FFF2-40B4-BE49-F238E27FC236}">
                  <a16:creationId xmlns:a16="http://schemas.microsoft.com/office/drawing/2014/main" id="{80D73EDA-47C4-F8E6-1EE8-1258B2742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38562" y="4987941"/>
              <a:ext cx="3116128" cy="1870059"/>
            </a:xfrm>
            <a:prstGeom prst="rect">
              <a:avLst/>
            </a:prstGeom>
          </p:spPr>
        </p:pic>
        <p:pic>
          <p:nvPicPr>
            <p:cNvPr id="18" name="Picture 17" descr="A group of people holding signs&#10;&#10;AI-generated content may be incorrect.">
              <a:extLst>
                <a:ext uri="{FF2B5EF4-FFF2-40B4-BE49-F238E27FC236}">
                  <a16:creationId xmlns:a16="http://schemas.microsoft.com/office/drawing/2014/main" id="{1D1C9BD2-C549-D3F4-0988-915457F95BE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73186" y="5614416"/>
              <a:ext cx="1865376" cy="1243584"/>
            </a:xfrm>
            <a:prstGeom prst="rect">
              <a:avLst/>
            </a:prstGeom>
          </p:spPr>
        </p:pic>
        <p:pic>
          <p:nvPicPr>
            <p:cNvPr id="19" name="Picture 18" descr="A group of people holding signs&#10;&#10;AI-generated content may be incorrect.">
              <a:extLst>
                <a:ext uri="{FF2B5EF4-FFF2-40B4-BE49-F238E27FC236}">
                  <a16:creationId xmlns:a16="http://schemas.microsoft.com/office/drawing/2014/main" id="{FF9216B1-D055-5F07-8B02-EBD4D41F211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54690" y="5614416"/>
              <a:ext cx="1865376" cy="1243584"/>
            </a:xfrm>
            <a:prstGeom prst="rect">
              <a:avLst/>
            </a:prstGeom>
          </p:spPr>
        </p:pic>
        <p:pic>
          <p:nvPicPr>
            <p:cNvPr id="20" name="Picture 19" descr="A group of people holding signs&#10;&#10;AI-generated content may be incorrect.">
              <a:extLst>
                <a:ext uri="{FF2B5EF4-FFF2-40B4-BE49-F238E27FC236}">
                  <a16:creationId xmlns:a16="http://schemas.microsoft.com/office/drawing/2014/main" id="{71C217A3-6050-EF49-C8EE-5B23ECD9CF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0066" y="5614416"/>
              <a:ext cx="1865376" cy="1243584"/>
            </a:xfrm>
            <a:prstGeom prst="rect">
              <a:avLst/>
            </a:prstGeom>
          </p:spPr>
        </p:pic>
        <p:pic>
          <p:nvPicPr>
            <p:cNvPr id="24" name="Picture 23" descr="A group of people holding signs&#10;&#10;AI-generated content may be incorrect.">
              <a:extLst>
                <a:ext uri="{FF2B5EF4-FFF2-40B4-BE49-F238E27FC236}">
                  <a16:creationId xmlns:a16="http://schemas.microsoft.com/office/drawing/2014/main" id="{2C072595-C2CD-5515-CDA5-28302ED724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0022" y="5614416"/>
              <a:ext cx="1865376" cy="1243584"/>
            </a:xfrm>
            <a:prstGeom prst="rect">
              <a:avLst/>
            </a:prstGeom>
          </p:spPr>
        </p:pic>
        <p:pic>
          <p:nvPicPr>
            <p:cNvPr id="25" name="Picture 24" descr="A group of people holding signs&#10;&#10;AI-generated content may be incorrect.">
              <a:extLst>
                <a:ext uri="{FF2B5EF4-FFF2-40B4-BE49-F238E27FC236}">
                  <a16:creationId xmlns:a16="http://schemas.microsoft.com/office/drawing/2014/main" id="{94A50B8C-007A-DD2C-C363-2544B7541B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5913"/>
            <a:stretch>
              <a:fillRect/>
            </a:stretch>
          </p:blipFill>
          <p:spPr>
            <a:xfrm>
              <a:off x="15821" y="5614416"/>
              <a:ext cx="822378" cy="1243584"/>
            </a:xfrm>
            <a:prstGeom prst="rect">
              <a:avLst/>
            </a:prstGeom>
          </p:spPr>
        </p:pic>
        <p:pic>
          <p:nvPicPr>
            <p:cNvPr id="26" name="Picture 25" descr="A group of people holding signs&#10;&#10;AI-generated content may be incorrect.">
              <a:extLst>
                <a:ext uri="{FF2B5EF4-FFF2-40B4-BE49-F238E27FC236}">
                  <a16:creationId xmlns:a16="http://schemas.microsoft.com/office/drawing/2014/main" id="{10951159-5435-591B-EC2F-0917AC74B5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55913"/>
            <a:stretch>
              <a:fillRect/>
            </a:stretch>
          </p:blipFill>
          <p:spPr>
            <a:xfrm>
              <a:off x="11385442" y="5614416"/>
              <a:ext cx="822379" cy="1243584"/>
            </a:xfrm>
            <a:prstGeom prst="rect">
              <a:avLst/>
            </a:prstGeom>
          </p:spPr>
        </p:pic>
      </p:grpSp>
    </p:spTree>
    <p:extLst>
      <p:ext uri="{BB962C8B-B14F-4D97-AF65-F5344CB8AC3E}">
        <p14:creationId xmlns:p14="http://schemas.microsoft.com/office/powerpoint/2010/main" val="3322413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BFAA-9EF5-69D1-EED5-082DD32A119C}"/>
              </a:ext>
            </a:extLst>
          </p:cNvPr>
          <p:cNvSpPr>
            <a:spLocks noGrp="1"/>
          </p:cNvSpPr>
          <p:nvPr>
            <p:ph type="title"/>
          </p:nvPr>
        </p:nvSpPr>
        <p:spPr/>
        <p:txBody>
          <a:bodyPr>
            <a:normAutofit fontScale="90000"/>
          </a:bodyPr>
          <a:lstStyle/>
          <a:p>
            <a:pPr>
              <a:lnSpc>
                <a:spcPct val="100000"/>
              </a:lnSpc>
            </a:pPr>
            <a:r>
              <a:rPr lang="en-CA" dirty="0"/>
              <a:t>Challenging the technologists-as-liberator frame</a:t>
            </a:r>
          </a:p>
        </p:txBody>
      </p:sp>
      <p:sp>
        <p:nvSpPr>
          <p:cNvPr id="3" name="Content Placeholder 2">
            <a:extLst>
              <a:ext uri="{FF2B5EF4-FFF2-40B4-BE49-F238E27FC236}">
                <a16:creationId xmlns:a16="http://schemas.microsoft.com/office/drawing/2014/main" id="{99C50CC4-F430-58F9-2371-1967CAB27ED0}"/>
              </a:ext>
            </a:extLst>
          </p:cNvPr>
          <p:cNvSpPr>
            <a:spLocks noGrp="1"/>
          </p:cNvSpPr>
          <p:nvPr>
            <p:ph idx="1"/>
          </p:nvPr>
        </p:nvSpPr>
        <p:spPr>
          <a:xfrm>
            <a:off x="838200" y="1825624"/>
            <a:ext cx="10515600" cy="4575175"/>
          </a:xfrm>
        </p:spPr>
        <p:txBody>
          <a:bodyPr>
            <a:normAutofit/>
          </a:bodyPr>
          <a:lstStyle/>
          <a:p>
            <a:pPr marL="0" indent="0">
              <a:lnSpc>
                <a:spcPct val="100000"/>
              </a:lnSpc>
              <a:spcBef>
                <a:spcPts val="1800"/>
              </a:spcBef>
              <a:buNone/>
            </a:pPr>
            <a:r>
              <a:rPr lang="en-US" dirty="0"/>
              <a:t>To my fellow well-intentioned technologists (“converts”):</a:t>
            </a:r>
          </a:p>
          <a:p>
            <a:pPr marL="0" indent="0">
              <a:lnSpc>
                <a:spcPct val="100000"/>
              </a:lnSpc>
              <a:spcBef>
                <a:spcPts val="1800"/>
              </a:spcBef>
              <a:buNone/>
            </a:pPr>
            <a:endParaRPr lang="en-US" dirty="0"/>
          </a:p>
          <a:p>
            <a:pPr marL="0" indent="0">
              <a:lnSpc>
                <a:spcPct val="100000"/>
              </a:lnSpc>
              <a:spcBef>
                <a:spcPts val="1800"/>
              </a:spcBef>
              <a:buNone/>
            </a:pPr>
            <a:endParaRPr lang="en-US" dirty="0"/>
          </a:p>
          <a:p>
            <a:pPr marL="0" indent="0">
              <a:lnSpc>
                <a:spcPct val="100000"/>
              </a:lnSpc>
              <a:spcBef>
                <a:spcPts val="1800"/>
              </a:spcBef>
              <a:buNone/>
            </a:pPr>
            <a:endParaRPr lang="en-US" dirty="0"/>
          </a:p>
          <a:p>
            <a:pPr marL="0" indent="0">
              <a:lnSpc>
                <a:spcPct val="100000"/>
              </a:lnSpc>
              <a:spcBef>
                <a:spcPts val="1800"/>
              </a:spcBef>
              <a:buNone/>
            </a:pPr>
            <a:r>
              <a:rPr lang="en-US" dirty="0"/>
              <a:t>Not a critique of research (or researchers) that develop mitigative intervention; but a call to recognize that this work must be </a:t>
            </a:r>
            <a:r>
              <a:rPr lang="en-US" b="1" dirty="0"/>
              <a:t>grounded in broader movement-building</a:t>
            </a:r>
            <a:r>
              <a:rPr lang="en-US" dirty="0"/>
              <a:t> to challenge the power of Big Tech and ultimately to </a:t>
            </a:r>
            <a:r>
              <a:rPr lang="en-US" b="1" dirty="0"/>
              <a:t>abolish Big Tech</a:t>
            </a:r>
          </a:p>
        </p:txBody>
      </p:sp>
      <p:pic>
        <p:nvPicPr>
          <p:cNvPr id="5" name="Picture 4">
            <a:extLst>
              <a:ext uri="{FF2B5EF4-FFF2-40B4-BE49-F238E27FC236}">
                <a16:creationId xmlns:a16="http://schemas.microsoft.com/office/drawing/2014/main" id="{7125AACF-87EC-A166-C333-C8F535B05C50}"/>
              </a:ext>
            </a:extLst>
          </p:cNvPr>
          <p:cNvPicPr>
            <a:picLocks noChangeAspect="1"/>
          </p:cNvPicPr>
          <p:nvPr/>
        </p:nvPicPr>
        <p:blipFill>
          <a:blip r:embed="rId2"/>
          <a:stretch>
            <a:fillRect/>
          </a:stretch>
        </p:blipFill>
        <p:spPr>
          <a:xfrm>
            <a:off x="720448" y="2372442"/>
            <a:ext cx="10751103" cy="1892397"/>
          </a:xfrm>
          <a:prstGeom prst="rect">
            <a:avLst/>
          </a:prstGeom>
        </p:spPr>
      </p:pic>
      <p:sp>
        <p:nvSpPr>
          <p:cNvPr id="4" name="TextBox 3">
            <a:extLst>
              <a:ext uri="{FF2B5EF4-FFF2-40B4-BE49-F238E27FC236}">
                <a16:creationId xmlns:a16="http://schemas.microsoft.com/office/drawing/2014/main" id="{96E7319A-DC1D-30A8-01F8-4435D3B6F194}"/>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
        <p:nvSpPr>
          <p:cNvPr id="6" name="Rectangle: Rounded Corners 5">
            <a:extLst>
              <a:ext uri="{FF2B5EF4-FFF2-40B4-BE49-F238E27FC236}">
                <a16:creationId xmlns:a16="http://schemas.microsoft.com/office/drawing/2014/main" id="{39D6B535-0BDE-DDC2-7534-BD7C4AFC398D}"/>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Tree>
    <p:extLst>
      <p:ext uri="{BB962C8B-B14F-4D97-AF65-F5344CB8AC3E}">
        <p14:creationId xmlns:p14="http://schemas.microsoft.com/office/powerpoint/2010/main" val="3217456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E79D0-CA3B-04F1-D200-4A097CB5906A}"/>
              </a:ext>
            </a:extLst>
          </p:cNvPr>
          <p:cNvSpPr>
            <a:spLocks noGrp="1"/>
          </p:cNvSpPr>
          <p:nvPr>
            <p:ph type="title"/>
          </p:nvPr>
        </p:nvSpPr>
        <p:spPr>
          <a:xfrm>
            <a:off x="344204" y="837618"/>
            <a:ext cx="5224177" cy="1219782"/>
          </a:xfrm>
        </p:spPr>
        <p:txBody>
          <a:bodyPr anchor="b">
            <a:normAutofit/>
          </a:bodyPr>
          <a:lstStyle/>
          <a:p>
            <a:r>
              <a:rPr lang="en-CA" sz="4000" dirty="0"/>
              <a:t>Freirean approach to technology design</a:t>
            </a:r>
          </a:p>
        </p:txBody>
      </p:sp>
      <p:sp>
        <p:nvSpPr>
          <p:cNvPr id="5" name="Content Placeholder 4">
            <a:extLst>
              <a:ext uri="{FF2B5EF4-FFF2-40B4-BE49-F238E27FC236}">
                <a16:creationId xmlns:a16="http://schemas.microsoft.com/office/drawing/2014/main" id="{BEDA6179-0923-A983-EED9-E9ADCD2BA2CA}"/>
              </a:ext>
            </a:extLst>
          </p:cNvPr>
          <p:cNvSpPr>
            <a:spLocks noGrp="1"/>
          </p:cNvSpPr>
          <p:nvPr>
            <p:ph idx="1"/>
          </p:nvPr>
        </p:nvSpPr>
        <p:spPr>
          <a:xfrm>
            <a:off x="5568381" y="837617"/>
            <a:ext cx="6346739" cy="5323126"/>
          </a:xfrm>
        </p:spPr>
        <p:txBody>
          <a:bodyPr>
            <a:normAutofit/>
          </a:bodyPr>
          <a:lstStyle/>
          <a:p>
            <a:pPr marL="0" indent="0">
              <a:lnSpc>
                <a:spcPct val="120000"/>
              </a:lnSpc>
              <a:spcBef>
                <a:spcPts val="600"/>
              </a:spcBef>
              <a:buNone/>
            </a:pPr>
            <a:r>
              <a:rPr lang="en-US" sz="2600" dirty="0"/>
              <a:t>Inclusion of the oppressed is </a:t>
            </a:r>
            <a:r>
              <a:rPr lang="en-US" sz="2600" dirty="0">
                <a:latin typeface="Aptos SemiBold" panose="020B0004020202020204" pitchFamily="34" charset="0"/>
              </a:rPr>
              <a:t>not</a:t>
            </a:r>
            <a:r>
              <a:rPr lang="en-US" sz="2600" dirty="0"/>
              <a:t> symbolic</a:t>
            </a:r>
          </a:p>
          <a:p>
            <a:pPr>
              <a:lnSpc>
                <a:spcPct val="120000"/>
              </a:lnSpc>
              <a:spcBef>
                <a:spcPts val="600"/>
              </a:spcBef>
            </a:pPr>
            <a:r>
              <a:rPr lang="en-CA" sz="2400" dirty="0"/>
              <a:t>Technologists cannot “</a:t>
            </a:r>
            <a:r>
              <a:rPr lang="en-CA" sz="2400" i="1" dirty="0"/>
              <a:t>gift</a:t>
            </a:r>
            <a:r>
              <a:rPr lang="en-CA" sz="2400" dirty="0"/>
              <a:t>” epistemic and representational justice to the marginalized</a:t>
            </a:r>
          </a:p>
          <a:p>
            <a:pPr>
              <a:lnSpc>
                <a:spcPct val="120000"/>
              </a:lnSpc>
              <a:spcBef>
                <a:spcPts val="600"/>
              </a:spcBef>
            </a:pPr>
            <a:r>
              <a:rPr lang="en-CA" sz="2400" dirty="0"/>
              <a:t>Historical / cultural context and structures of oppression vary from the inner cities of US to the favelas of Rio to the </a:t>
            </a:r>
            <a:r>
              <a:rPr lang="en-CA" sz="2400" dirty="0" err="1"/>
              <a:t>bastis</a:t>
            </a:r>
            <a:r>
              <a:rPr lang="en-CA" sz="2400" dirty="0"/>
              <a:t> of Kolkata</a:t>
            </a:r>
          </a:p>
          <a:p>
            <a:pPr>
              <a:lnSpc>
                <a:spcPct val="120000"/>
              </a:lnSpc>
              <a:spcBef>
                <a:spcPts val="600"/>
              </a:spcBef>
            </a:pPr>
            <a:r>
              <a:rPr lang="en-CA" sz="2400" dirty="0"/>
              <a:t>Technologists are unlikely to take the risks necessary to challenge oppression; but people are likely to for their own liberation</a:t>
            </a:r>
          </a:p>
          <a:p>
            <a:pPr>
              <a:lnSpc>
                <a:spcPct val="120000"/>
              </a:lnSpc>
              <a:spcBef>
                <a:spcPts val="600"/>
              </a:spcBef>
            </a:pPr>
            <a:r>
              <a:rPr lang="en-CA" sz="2400" dirty="0"/>
              <a:t>Co-option and co-construction becomes a site of solidarity and movement building</a:t>
            </a:r>
          </a:p>
          <a:p>
            <a:pPr marL="0" indent="0">
              <a:lnSpc>
                <a:spcPct val="120000"/>
              </a:lnSpc>
              <a:spcBef>
                <a:spcPts val="600"/>
              </a:spcBef>
              <a:buNone/>
            </a:pPr>
            <a:endParaRPr lang="en-CA" sz="2400" dirty="0"/>
          </a:p>
        </p:txBody>
      </p:sp>
      <p:sp>
        <p:nvSpPr>
          <p:cNvPr id="6" name="Text Placeholder 5">
            <a:extLst>
              <a:ext uri="{FF2B5EF4-FFF2-40B4-BE49-F238E27FC236}">
                <a16:creationId xmlns:a16="http://schemas.microsoft.com/office/drawing/2014/main" id="{B089609D-21EE-FBAB-E09E-CDDF34D2E4BE}"/>
              </a:ext>
            </a:extLst>
          </p:cNvPr>
          <p:cNvSpPr>
            <a:spLocks noGrp="1"/>
          </p:cNvSpPr>
          <p:nvPr>
            <p:ph type="body" sz="half" idx="2"/>
          </p:nvPr>
        </p:nvSpPr>
        <p:spPr>
          <a:xfrm>
            <a:off x="344204" y="2057401"/>
            <a:ext cx="5224177" cy="2331719"/>
          </a:xfrm>
        </p:spPr>
        <p:txBody>
          <a:bodyPr anchor="ctr">
            <a:normAutofit/>
          </a:bodyPr>
          <a:lstStyle/>
          <a:p>
            <a:pPr>
              <a:lnSpc>
                <a:spcPct val="100000"/>
              </a:lnSpc>
            </a:pPr>
            <a:r>
              <a:rPr lang="en-CA" sz="2200" dirty="0">
                <a:latin typeface="Aptos SemiBold" panose="020B0004020202020204" pitchFamily="34" charset="0"/>
              </a:rPr>
              <a:t>Freirean design:</a:t>
            </a:r>
            <a:r>
              <a:rPr lang="en-CA" sz="2200" dirty="0"/>
              <a:t> </a:t>
            </a:r>
            <a:r>
              <a:rPr lang="en-CA" sz="2200" i="1" dirty="0"/>
              <a:t>A </a:t>
            </a:r>
            <a:r>
              <a:rPr lang="en-US" sz="2200" i="1" dirty="0"/>
              <a:t>design methodology and a political commitment to engage users in the active co-option and co-construction of technologies</a:t>
            </a:r>
            <a:endParaRPr lang="en-CA" sz="2200" dirty="0"/>
          </a:p>
        </p:txBody>
      </p:sp>
      <p:sp>
        <p:nvSpPr>
          <p:cNvPr id="20" name="TextBox 19">
            <a:extLst>
              <a:ext uri="{FF2B5EF4-FFF2-40B4-BE49-F238E27FC236}">
                <a16:creationId xmlns:a16="http://schemas.microsoft.com/office/drawing/2014/main" id="{C12DCE65-6536-6643-D733-BD531E1A2983}"/>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
        <p:nvSpPr>
          <p:cNvPr id="2" name="Rectangle: Rounded Corners 1">
            <a:extLst>
              <a:ext uri="{FF2B5EF4-FFF2-40B4-BE49-F238E27FC236}">
                <a16:creationId xmlns:a16="http://schemas.microsoft.com/office/drawing/2014/main" id="{9B200AD7-0040-9617-143A-BA5E2BA2C4BD}"/>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pic>
        <p:nvPicPr>
          <p:cNvPr id="7" name="Picture 6">
            <a:extLst>
              <a:ext uri="{FF2B5EF4-FFF2-40B4-BE49-F238E27FC236}">
                <a16:creationId xmlns:a16="http://schemas.microsoft.com/office/drawing/2014/main" id="{4462F890-58C0-3D43-04B4-8FC1CB2E2C13}"/>
              </a:ext>
            </a:extLst>
          </p:cNvPr>
          <p:cNvPicPr>
            <a:picLocks noChangeAspect="1"/>
          </p:cNvPicPr>
          <p:nvPr/>
        </p:nvPicPr>
        <p:blipFill>
          <a:blip r:embed="rId3"/>
          <a:stretch>
            <a:fillRect/>
          </a:stretch>
        </p:blipFill>
        <p:spPr>
          <a:xfrm>
            <a:off x="344204" y="4148866"/>
            <a:ext cx="5224177" cy="1639812"/>
          </a:xfrm>
          <a:prstGeom prst="rect">
            <a:avLst/>
          </a:prstGeom>
        </p:spPr>
      </p:pic>
    </p:spTree>
    <p:extLst>
      <p:ext uri="{BB962C8B-B14F-4D97-AF65-F5344CB8AC3E}">
        <p14:creationId xmlns:p14="http://schemas.microsoft.com/office/powerpoint/2010/main" val="1220641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91B2-F729-7BE3-7303-1B0450BA0929}"/>
              </a:ext>
            </a:extLst>
          </p:cNvPr>
          <p:cNvSpPr>
            <a:spLocks noGrp="1"/>
          </p:cNvSpPr>
          <p:nvPr>
            <p:ph type="title"/>
          </p:nvPr>
        </p:nvSpPr>
        <p:spPr/>
        <p:txBody>
          <a:bodyPr/>
          <a:lstStyle/>
          <a:p>
            <a:r>
              <a:rPr lang="en-CA" dirty="0"/>
              <a:t>The role of technologists in Freirean design</a:t>
            </a:r>
          </a:p>
        </p:txBody>
      </p:sp>
      <p:sp>
        <p:nvSpPr>
          <p:cNvPr id="4" name="Text Placeholder 3">
            <a:extLst>
              <a:ext uri="{FF2B5EF4-FFF2-40B4-BE49-F238E27FC236}">
                <a16:creationId xmlns:a16="http://schemas.microsoft.com/office/drawing/2014/main" id="{73D1F453-78C9-C46B-AFC1-FC479B456D1D}"/>
              </a:ext>
            </a:extLst>
          </p:cNvPr>
          <p:cNvSpPr>
            <a:spLocks noGrp="1"/>
          </p:cNvSpPr>
          <p:nvPr>
            <p:ph type="body" idx="1"/>
          </p:nvPr>
        </p:nvSpPr>
        <p:spPr/>
        <p:txBody>
          <a:bodyPr/>
          <a:lstStyle/>
          <a:p>
            <a:r>
              <a:rPr lang="en-CA" dirty="0"/>
              <a:t>#1 Problem-posing dialog</a:t>
            </a:r>
          </a:p>
        </p:txBody>
      </p:sp>
      <p:sp>
        <p:nvSpPr>
          <p:cNvPr id="5" name="Content Placeholder 4">
            <a:extLst>
              <a:ext uri="{FF2B5EF4-FFF2-40B4-BE49-F238E27FC236}">
                <a16:creationId xmlns:a16="http://schemas.microsoft.com/office/drawing/2014/main" id="{B5C1D0DE-976C-5AE1-4BD9-65DCE9A1D30A}"/>
              </a:ext>
            </a:extLst>
          </p:cNvPr>
          <p:cNvSpPr>
            <a:spLocks noGrp="1"/>
          </p:cNvSpPr>
          <p:nvPr>
            <p:ph sz="half" idx="2"/>
          </p:nvPr>
        </p:nvSpPr>
        <p:spPr/>
        <p:txBody>
          <a:bodyPr>
            <a:normAutofit fontScale="85000" lnSpcReduction="20000"/>
          </a:bodyPr>
          <a:lstStyle/>
          <a:p>
            <a:pPr marL="0" indent="0">
              <a:lnSpc>
                <a:spcPct val="120000"/>
              </a:lnSpc>
              <a:buNone/>
            </a:pPr>
            <a:r>
              <a:rPr lang="en-US" i="1" dirty="0"/>
              <a:t>Present the material risks of emerging technologies for the marginalized as an object of study to the people (users), to encourage them to see themselves as the necessary makers and unmakers of technology in support of their own emancipation</a:t>
            </a:r>
            <a:endParaRPr lang="en-CA" i="1" dirty="0"/>
          </a:p>
        </p:txBody>
      </p:sp>
      <p:sp>
        <p:nvSpPr>
          <p:cNvPr id="6" name="Text Placeholder 5">
            <a:extLst>
              <a:ext uri="{FF2B5EF4-FFF2-40B4-BE49-F238E27FC236}">
                <a16:creationId xmlns:a16="http://schemas.microsoft.com/office/drawing/2014/main" id="{E9BBAB23-1CFF-D580-ED2B-A302D74F982C}"/>
              </a:ext>
            </a:extLst>
          </p:cNvPr>
          <p:cNvSpPr>
            <a:spLocks noGrp="1"/>
          </p:cNvSpPr>
          <p:nvPr>
            <p:ph type="body" sz="quarter" idx="3"/>
          </p:nvPr>
        </p:nvSpPr>
        <p:spPr/>
        <p:txBody>
          <a:bodyPr/>
          <a:lstStyle/>
          <a:p>
            <a:r>
              <a:rPr lang="en-CA" dirty="0"/>
              <a:t>#2 Freirean re-design of platforms</a:t>
            </a:r>
          </a:p>
        </p:txBody>
      </p:sp>
      <p:sp>
        <p:nvSpPr>
          <p:cNvPr id="7" name="Content Placeholder 6">
            <a:extLst>
              <a:ext uri="{FF2B5EF4-FFF2-40B4-BE49-F238E27FC236}">
                <a16:creationId xmlns:a16="http://schemas.microsoft.com/office/drawing/2014/main" id="{F33F2DA1-1DE3-16E3-1560-F5D0C655210F}"/>
              </a:ext>
            </a:extLst>
          </p:cNvPr>
          <p:cNvSpPr>
            <a:spLocks noGrp="1"/>
          </p:cNvSpPr>
          <p:nvPr>
            <p:ph sz="quarter" idx="4"/>
          </p:nvPr>
        </p:nvSpPr>
        <p:spPr/>
        <p:txBody>
          <a:bodyPr>
            <a:normAutofit fontScale="85000" lnSpcReduction="20000"/>
          </a:bodyPr>
          <a:lstStyle/>
          <a:p>
            <a:pPr marL="0" indent="0">
              <a:lnSpc>
                <a:spcPct val="120000"/>
              </a:lnSpc>
              <a:buNone/>
            </a:pPr>
            <a:r>
              <a:rPr lang="en-US" i="1" dirty="0"/>
              <a:t>Re-envision the structures of our technology stacks—"</a:t>
            </a:r>
            <a:r>
              <a:rPr lang="en-US" i="1" dirty="0" err="1"/>
              <a:t>underdesigning</a:t>
            </a:r>
            <a:r>
              <a:rPr lang="en-US" i="1" dirty="0"/>
              <a:t>" systems at design time—to facilitate marginalized communities to co-opt and co-construct the technology that encourage information seekers to critically examine their relations with oppressive structures, and to act in support of their own emancipation</a:t>
            </a:r>
            <a:endParaRPr lang="en-CA" i="1" dirty="0"/>
          </a:p>
        </p:txBody>
      </p:sp>
      <p:sp>
        <p:nvSpPr>
          <p:cNvPr id="10" name="TextBox 9">
            <a:extLst>
              <a:ext uri="{FF2B5EF4-FFF2-40B4-BE49-F238E27FC236}">
                <a16:creationId xmlns:a16="http://schemas.microsoft.com/office/drawing/2014/main" id="{10DD5E65-92BB-FB3D-8C7C-A242F172370F}"/>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
        <p:nvSpPr>
          <p:cNvPr id="8" name="Rectangle: Rounded Corners 7">
            <a:extLst>
              <a:ext uri="{FF2B5EF4-FFF2-40B4-BE49-F238E27FC236}">
                <a16:creationId xmlns:a16="http://schemas.microsoft.com/office/drawing/2014/main" id="{0D0B22F6-292F-1C9C-5C4D-373577713890}"/>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Tree>
    <p:extLst>
      <p:ext uri="{BB962C8B-B14F-4D97-AF65-F5344CB8AC3E}">
        <p14:creationId xmlns:p14="http://schemas.microsoft.com/office/powerpoint/2010/main" val="2905265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D7A72-0F7D-4DEF-7118-CEACE2A1B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4CC8F-D22D-E51D-1BF4-4D5C87A82306}"/>
              </a:ext>
            </a:extLst>
          </p:cNvPr>
          <p:cNvSpPr>
            <a:spLocks noGrp="1"/>
          </p:cNvSpPr>
          <p:nvPr>
            <p:ph type="title"/>
          </p:nvPr>
        </p:nvSpPr>
        <p:spPr/>
        <p:txBody>
          <a:bodyPr/>
          <a:lstStyle/>
          <a:p>
            <a:r>
              <a:rPr lang="en-CA" dirty="0"/>
              <a:t>Reflections</a:t>
            </a:r>
          </a:p>
        </p:txBody>
      </p:sp>
      <p:sp>
        <p:nvSpPr>
          <p:cNvPr id="3" name="Content Placeholder 2">
            <a:extLst>
              <a:ext uri="{FF2B5EF4-FFF2-40B4-BE49-F238E27FC236}">
                <a16:creationId xmlns:a16="http://schemas.microsoft.com/office/drawing/2014/main" id="{706183F7-9D6C-8CCE-FA42-0A4AB864E242}"/>
              </a:ext>
            </a:extLst>
          </p:cNvPr>
          <p:cNvSpPr>
            <a:spLocks noGrp="1"/>
          </p:cNvSpPr>
          <p:nvPr>
            <p:ph idx="1"/>
          </p:nvPr>
        </p:nvSpPr>
        <p:spPr/>
        <p:txBody>
          <a:bodyPr>
            <a:normAutofit fontScale="92500" lnSpcReduction="10000"/>
          </a:bodyPr>
          <a:lstStyle/>
          <a:p>
            <a:pPr marL="0" indent="0">
              <a:lnSpc>
                <a:spcPct val="110000"/>
              </a:lnSpc>
              <a:spcBef>
                <a:spcPts val="1800"/>
              </a:spcBef>
              <a:buNone/>
            </a:pPr>
            <a:r>
              <a:rPr lang="en-US" dirty="0"/>
              <a:t>Freirean design does not point to miracle-cures for the ailing growth of global authoritarianism and oppression</a:t>
            </a:r>
          </a:p>
          <a:p>
            <a:pPr marL="0" indent="0">
              <a:lnSpc>
                <a:spcPct val="110000"/>
              </a:lnSpc>
              <a:spcBef>
                <a:spcPts val="1800"/>
              </a:spcBef>
              <a:buNone/>
            </a:pPr>
            <a:r>
              <a:rPr lang="en-CA" dirty="0"/>
              <a:t>It is not the technology that confronts oppression; but rather it is the structural encoding </a:t>
            </a:r>
            <a:r>
              <a:rPr lang="en-US" dirty="0"/>
              <a:t>of spaces for community participation, collective deliberation, and democratic negotiation within the platform that we believe holds the key</a:t>
            </a:r>
          </a:p>
          <a:p>
            <a:pPr marL="0" indent="0">
              <a:lnSpc>
                <a:spcPct val="110000"/>
              </a:lnSpc>
              <a:spcBef>
                <a:spcPts val="1800"/>
              </a:spcBef>
              <a:buNone/>
            </a:pPr>
            <a:r>
              <a:rPr lang="en-US" dirty="0"/>
              <a:t>At the end of the day, it is the sociopolitical arrangements within these spaces that will determine the outcome; emancipatory IR does not brush away this political reality under the rug but rather foregrounds it</a:t>
            </a:r>
            <a:endParaRPr lang="en-CA" dirty="0"/>
          </a:p>
        </p:txBody>
      </p:sp>
      <p:sp>
        <p:nvSpPr>
          <p:cNvPr id="4" name="TextBox 3">
            <a:extLst>
              <a:ext uri="{FF2B5EF4-FFF2-40B4-BE49-F238E27FC236}">
                <a16:creationId xmlns:a16="http://schemas.microsoft.com/office/drawing/2014/main" id="{FD157D75-8C93-581A-1F4B-FE21A77EE0BC}"/>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
        <p:nvSpPr>
          <p:cNvPr id="5" name="Rectangle: Rounded Corners 4">
            <a:extLst>
              <a:ext uri="{FF2B5EF4-FFF2-40B4-BE49-F238E27FC236}">
                <a16:creationId xmlns:a16="http://schemas.microsoft.com/office/drawing/2014/main" id="{BDFA7EBB-DC06-93C7-F40E-921251E013BF}"/>
              </a:ext>
            </a:extLst>
          </p:cNvPr>
          <p:cNvSpPr/>
          <p:nvPr/>
        </p:nvSpPr>
        <p:spPr>
          <a:xfrm>
            <a:off x="9604352" y="-113512"/>
            <a:ext cx="2339603" cy="794581"/>
          </a:xfrm>
          <a:prstGeom prst="round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Social construction of knowledge</a:t>
            </a:r>
          </a:p>
        </p:txBody>
      </p:sp>
    </p:spTree>
    <p:extLst>
      <p:ext uri="{BB962C8B-B14F-4D97-AF65-F5344CB8AC3E}">
        <p14:creationId xmlns:p14="http://schemas.microsoft.com/office/powerpoint/2010/main" val="927098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A short brushstroke">
            <a:extLst>
              <a:ext uri="{FF2B5EF4-FFF2-40B4-BE49-F238E27FC236}">
                <a16:creationId xmlns:a16="http://schemas.microsoft.com/office/drawing/2014/main" id="{D0ABBB2A-126A-DC82-4E02-A8C168A373A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38318" y="479558"/>
            <a:ext cx="6944413" cy="6944413"/>
          </a:xfrm>
          <a:prstGeom prst="rect">
            <a:avLst/>
          </a:prstGeom>
        </p:spPr>
      </p:pic>
      <p:grpSp>
        <p:nvGrpSpPr>
          <p:cNvPr id="12" name="Group 11">
            <a:extLst>
              <a:ext uri="{FF2B5EF4-FFF2-40B4-BE49-F238E27FC236}">
                <a16:creationId xmlns:a16="http://schemas.microsoft.com/office/drawing/2014/main" id="{4D74528B-59E5-AF1C-7394-A0A62C0AB411}"/>
              </a:ext>
            </a:extLst>
          </p:cNvPr>
          <p:cNvGrpSpPr/>
          <p:nvPr/>
        </p:nvGrpSpPr>
        <p:grpSpPr>
          <a:xfrm>
            <a:off x="5180011" y="827897"/>
            <a:ext cx="6172201" cy="5591090"/>
            <a:chOff x="2463613" y="1590580"/>
            <a:chExt cx="7264773" cy="6580793"/>
          </a:xfrm>
        </p:grpSpPr>
        <p:pic>
          <p:nvPicPr>
            <p:cNvPr id="9" name="Picture 8">
              <a:extLst>
                <a:ext uri="{FF2B5EF4-FFF2-40B4-BE49-F238E27FC236}">
                  <a16:creationId xmlns:a16="http://schemas.microsoft.com/office/drawing/2014/main" id="{9DF1AD65-9F1E-5059-4517-C85CBE9C9524}"/>
                </a:ext>
              </a:extLst>
            </p:cNvPr>
            <p:cNvPicPr>
              <a:picLocks noChangeAspect="1"/>
            </p:cNvPicPr>
            <p:nvPr/>
          </p:nvPicPr>
          <p:blipFill>
            <a:blip r:embed="rId3"/>
            <a:stretch>
              <a:fillRect/>
            </a:stretch>
          </p:blipFill>
          <p:spPr>
            <a:xfrm>
              <a:off x="2463613" y="5161317"/>
              <a:ext cx="7245722" cy="3010056"/>
            </a:xfrm>
            <a:prstGeom prst="rect">
              <a:avLst/>
            </a:prstGeom>
          </p:spPr>
        </p:pic>
        <p:pic>
          <p:nvPicPr>
            <p:cNvPr id="7" name="Picture 6">
              <a:extLst>
                <a:ext uri="{FF2B5EF4-FFF2-40B4-BE49-F238E27FC236}">
                  <a16:creationId xmlns:a16="http://schemas.microsoft.com/office/drawing/2014/main" id="{D5247FFB-CB16-4F10-EDEA-CEC62C245C09}"/>
                </a:ext>
              </a:extLst>
            </p:cNvPr>
            <p:cNvPicPr>
              <a:picLocks noChangeAspect="1"/>
            </p:cNvPicPr>
            <p:nvPr/>
          </p:nvPicPr>
          <p:blipFill>
            <a:blip r:embed="rId4"/>
            <a:stretch>
              <a:fillRect/>
            </a:stretch>
          </p:blipFill>
          <p:spPr>
            <a:xfrm>
              <a:off x="2463613" y="1590580"/>
              <a:ext cx="7264773" cy="3676839"/>
            </a:xfrm>
            <a:prstGeom prst="rect">
              <a:avLst/>
            </a:prstGeom>
          </p:spPr>
        </p:pic>
      </p:grpSp>
      <p:sp>
        <p:nvSpPr>
          <p:cNvPr id="4" name="Title 3">
            <a:extLst>
              <a:ext uri="{FF2B5EF4-FFF2-40B4-BE49-F238E27FC236}">
                <a16:creationId xmlns:a16="http://schemas.microsoft.com/office/drawing/2014/main" id="{3580479B-89DB-F401-6B4B-35A56FBFB3E0}"/>
              </a:ext>
            </a:extLst>
          </p:cNvPr>
          <p:cNvSpPr>
            <a:spLocks noGrp="1"/>
          </p:cNvSpPr>
          <p:nvPr>
            <p:ph type="title"/>
          </p:nvPr>
        </p:nvSpPr>
        <p:spPr/>
        <p:txBody>
          <a:bodyPr>
            <a:normAutofit/>
          </a:bodyPr>
          <a:lstStyle/>
          <a:p>
            <a:r>
              <a:rPr lang="en-CA" sz="6600" dirty="0"/>
              <a:t>Praxis</a:t>
            </a:r>
          </a:p>
        </p:txBody>
      </p:sp>
      <p:sp>
        <p:nvSpPr>
          <p:cNvPr id="11" name="Text Placeholder 10">
            <a:extLst>
              <a:ext uri="{FF2B5EF4-FFF2-40B4-BE49-F238E27FC236}">
                <a16:creationId xmlns:a16="http://schemas.microsoft.com/office/drawing/2014/main" id="{4B8A3E22-40D3-D13C-9F3E-45D37E9778B0}"/>
              </a:ext>
            </a:extLst>
          </p:cNvPr>
          <p:cNvSpPr>
            <a:spLocks noGrp="1"/>
          </p:cNvSpPr>
          <p:nvPr>
            <p:ph type="body" sz="half" idx="2"/>
          </p:nvPr>
        </p:nvSpPr>
        <p:spPr>
          <a:xfrm>
            <a:off x="612765" y="3097920"/>
            <a:ext cx="4243015" cy="1720018"/>
          </a:xfrm>
        </p:spPr>
        <p:txBody>
          <a:bodyPr>
            <a:normAutofit lnSpcReduction="10000"/>
          </a:bodyPr>
          <a:lstStyle/>
          <a:p>
            <a:pPr algn="ctr">
              <a:lnSpc>
                <a:spcPct val="100000"/>
              </a:lnSpc>
              <a:spcBef>
                <a:spcPts val="0"/>
              </a:spcBef>
            </a:pPr>
            <a:r>
              <a:rPr lang="en-CA" sz="3600" dirty="0"/>
              <a:t> liberatory research</a:t>
            </a:r>
          </a:p>
          <a:p>
            <a:pPr algn="ctr">
              <a:lnSpc>
                <a:spcPct val="100000"/>
              </a:lnSpc>
              <a:spcBef>
                <a:spcPts val="0"/>
              </a:spcBef>
            </a:pPr>
            <a:r>
              <a:rPr lang="en-CA" sz="3600" dirty="0"/>
              <a:t>+</a:t>
            </a:r>
          </a:p>
          <a:p>
            <a:pPr algn="ctr">
              <a:lnSpc>
                <a:spcPct val="100000"/>
              </a:lnSpc>
              <a:spcBef>
                <a:spcPts val="0"/>
              </a:spcBef>
            </a:pPr>
            <a:r>
              <a:rPr lang="en-CA" sz="3600" dirty="0"/>
              <a:t>liberatory action</a:t>
            </a:r>
          </a:p>
        </p:txBody>
      </p:sp>
      <p:sp>
        <p:nvSpPr>
          <p:cNvPr id="5" name="Rectangle: Rounded Corners 4">
            <a:extLst>
              <a:ext uri="{FF2B5EF4-FFF2-40B4-BE49-F238E27FC236}">
                <a16:creationId xmlns:a16="http://schemas.microsoft.com/office/drawing/2014/main" id="{34320DC1-73BF-06BD-1ACC-987B46E5EB50}"/>
              </a:ext>
            </a:extLst>
          </p:cNvPr>
          <p:cNvSpPr/>
          <p:nvPr/>
        </p:nvSpPr>
        <p:spPr>
          <a:xfrm>
            <a:off x="9604352" y="-113512"/>
            <a:ext cx="2339603" cy="794581"/>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Praxis</a:t>
            </a:r>
          </a:p>
        </p:txBody>
      </p:sp>
      <p:sp>
        <p:nvSpPr>
          <p:cNvPr id="14" name="TextBox 13">
            <a:extLst>
              <a:ext uri="{FF2B5EF4-FFF2-40B4-BE49-F238E27FC236}">
                <a16:creationId xmlns:a16="http://schemas.microsoft.com/office/drawing/2014/main" id="{DAECCE8B-BA5D-E3CB-1B3B-115883551BA6}"/>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5"/>
              </a:rPr>
              <a:t>Towards Critical IR Theories and Practices</a:t>
            </a:r>
            <a:r>
              <a:rPr lang="en-US" sz="1200" dirty="0"/>
              <a:t>. Preprint, 2026.</a:t>
            </a:r>
            <a:endParaRPr lang="en-CA" sz="1200" dirty="0"/>
          </a:p>
        </p:txBody>
      </p:sp>
    </p:spTree>
    <p:extLst>
      <p:ext uri="{BB962C8B-B14F-4D97-AF65-F5344CB8AC3E}">
        <p14:creationId xmlns:p14="http://schemas.microsoft.com/office/powerpoint/2010/main" val="914074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E45EA41-B221-3EAF-029F-D0A1813620E0}"/>
              </a:ext>
            </a:extLst>
          </p:cNvPr>
          <p:cNvSpPr/>
          <p:nvPr/>
        </p:nvSpPr>
        <p:spPr>
          <a:xfrm>
            <a:off x="9604352" y="-113512"/>
            <a:ext cx="2339603" cy="794581"/>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Praxis</a:t>
            </a:r>
          </a:p>
        </p:txBody>
      </p:sp>
      <p:sp>
        <p:nvSpPr>
          <p:cNvPr id="4" name="Title 3">
            <a:extLst>
              <a:ext uri="{FF2B5EF4-FFF2-40B4-BE49-F238E27FC236}">
                <a16:creationId xmlns:a16="http://schemas.microsoft.com/office/drawing/2014/main" id="{B4B0A271-6006-442A-8B41-5BAD0BA3BFFB}"/>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sp>
        <p:nvSpPr>
          <p:cNvPr id="13" name="TextBox 12">
            <a:extLst>
              <a:ext uri="{FF2B5EF4-FFF2-40B4-BE49-F238E27FC236}">
                <a16:creationId xmlns:a16="http://schemas.microsoft.com/office/drawing/2014/main" id="{B20FA365-4812-8A99-2524-C8B9E422451B}"/>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pic>
        <p:nvPicPr>
          <p:cNvPr id="3" name="Picture 2">
            <a:extLst>
              <a:ext uri="{FF2B5EF4-FFF2-40B4-BE49-F238E27FC236}">
                <a16:creationId xmlns:a16="http://schemas.microsoft.com/office/drawing/2014/main" id="{6CA40F11-115E-32C1-7F9D-401575DA1E99}"/>
              </a:ext>
            </a:extLst>
          </p:cNvPr>
          <p:cNvPicPr>
            <a:picLocks noChangeAspect="1"/>
          </p:cNvPicPr>
          <p:nvPr/>
        </p:nvPicPr>
        <p:blipFill>
          <a:blip r:embed="rId3"/>
          <a:srcRect l="27896" t="1295" r="12530" b="40857"/>
          <a:stretch>
            <a:fillRect/>
          </a:stretch>
        </p:blipFill>
        <p:spPr>
          <a:xfrm>
            <a:off x="5641256" y="1974106"/>
            <a:ext cx="5710956" cy="21396593"/>
          </a:xfrm>
          <a:prstGeom prst="rect">
            <a:avLst/>
          </a:prstGeom>
        </p:spPr>
      </p:pic>
    </p:spTree>
    <p:extLst>
      <p:ext uri="{BB962C8B-B14F-4D97-AF65-F5344CB8AC3E}">
        <p14:creationId xmlns:p14="http://schemas.microsoft.com/office/powerpoint/2010/main" val="3293500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7BB-F1BA-BD54-4254-7B1FEEEAB17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D60049-3432-E508-D1CA-55C1DEC54445}"/>
              </a:ext>
            </a:extLst>
          </p:cNvPr>
          <p:cNvSpPr/>
          <p:nvPr/>
        </p:nvSpPr>
        <p:spPr>
          <a:xfrm>
            <a:off x="9604352" y="-113512"/>
            <a:ext cx="2339603" cy="794581"/>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Praxis</a:t>
            </a:r>
          </a:p>
        </p:txBody>
      </p:sp>
      <p:sp>
        <p:nvSpPr>
          <p:cNvPr id="6" name="TextBox 5">
            <a:extLst>
              <a:ext uri="{FF2B5EF4-FFF2-40B4-BE49-F238E27FC236}">
                <a16:creationId xmlns:a16="http://schemas.microsoft.com/office/drawing/2014/main" id="{E1E6AE6C-5158-229F-A0BE-0D2A12E2AA74}"/>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sp>
        <p:nvSpPr>
          <p:cNvPr id="9" name="Title 3">
            <a:extLst>
              <a:ext uri="{FF2B5EF4-FFF2-40B4-BE49-F238E27FC236}">
                <a16:creationId xmlns:a16="http://schemas.microsoft.com/office/drawing/2014/main" id="{19DC093E-38C4-E73F-60A2-EF8AF5DBB848}"/>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pic>
        <p:nvPicPr>
          <p:cNvPr id="4" name="Picture 3">
            <a:extLst>
              <a:ext uri="{FF2B5EF4-FFF2-40B4-BE49-F238E27FC236}">
                <a16:creationId xmlns:a16="http://schemas.microsoft.com/office/drawing/2014/main" id="{65F3E583-D726-DE18-40F6-98ADC62A9609}"/>
              </a:ext>
            </a:extLst>
          </p:cNvPr>
          <p:cNvPicPr>
            <a:picLocks noChangeAspect="1"/>
          </p:cNvPicPr>
          <p:nvPr/>
        </p:nvPicPr>
        <p:blipFill>
          <a:blip r:embed="rId3"/>
          <a:srcRect l="27896" t="1295" r="12530" b="40857"/>
          <a:stretch>
            <a:fillRect/>
          </a:stretch>
        </p:blipFill>
        <p:spPr>
          <a:xfrm>
            <a:off x="5641256" y="-14538593"/>
            <a:ext cx="5710956" cy="21396593"/>
          </a:xfrm>
          <a:prstGeom prst="rect">
            <a:avLst/>
          </a:prstGeom>
        </p:spPr>
      </p:pic>
    </p:spTree>
    <p:extLst>
      <p:ext uri="{BB962C8B-B14F-4D97-AF65-F5344CB8AC3E}">
        <p14:creationId xmlns:p14="http://schemas.microsoft.com/office/powerpoint/2010/main" val="32959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5BE39E-8750-E83A-C348-5616F62A9C73}"/>
              </a:ext>
            </a:extLst>
          </p:cNvPr>
          <p:cNvPicPr>
            <a:picLocks noChangeAspect="1"/>
          </p:cNvPicPr>
          <p:nvPr/>
        </p:nvPicPr>
        <p:blipFill>
          <a:blip r:embed="rId3"/>
          <a:srcRect l="3880" r="3880"/>
          <a:stretch>
            <a:fillRect/>
          </a:stretch>
        </p:blipFill>
        <p:spPr>
          <a:xfrm>
            <a:off x="0" y="0"/>
            <a:ext cx="12192000" cy="6857604"/>
          </a:xfrm>
          <a:prstGeom prst="rect">
            <a:avLst/>
          </a:prstGeom>
        </p:spPr>
      </p:pic>
      <p:pic>
        <p:nvPicPr>
          <p:cNvPr id="8" name="Picture 7">
            <a:extLst>
              <a:ext uri="{FF2B5EF4-FFF2-40B4-BE49-F238E27FC236}">
                <a16:creationId xmlns:a16="http://schemas.microsoft.com/office/drawing/2014/main" id="{0D6F4AF6-5DC6-C9B2-0104-85D2800492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0" y="-7494"/>
            <a:ext cx="3371415" cy="1464198"/>
          </a:xfrm>
          <a:prstGeom prst="rect">
            <a:avLst/>
          </a:prstGeom>
          <a:effectLst>
            <a:outerShdw blurRad="50800" dist="38100" dir="2700000" sx="102000" sy="102000" algn="tl" rotWithShape="0">
              <a:prstClr val="black">
                <a:alpha val="40000"/>
              </a:prstClr>
            </a:outerShdw>
          </a:effectLst>
        </p:spPr>
      </p:pic>
      <p:sp>
        <p:nvSpPr>
          <p:cNvPr id="9" name="TextBox 8">
            <a:extLst>
              <a:ext uri="{FF2B5EF4-FFF2-40B4-BE49-F238E27FC236}">
                <a16:creationId xmlns:a16="http://schemas.microsoft.com/office/drawing/2014/main" id="{AE0D57F5-1A03-6CB7-F984-650E6397523F}"/>
              </a:ext>
            </a:extLst>
          </p:cNvPr>
          <p:cNvSpPr txBox="1"/>
          <p:nvPr/>
        </p:nvSpPr>
        <p:spPr>
          <a:xfrm>
            <a:off x="3308310" y="1871070"/>
            <a:ext cx="5575379" cy="461665"/>
          </a:xfrm>
          <a:prstGeom prst="rect">
            <a:avLst/>
          </a:prstGeom>
          <a:noFill/>
        </p:spPr>
        <p:txBody>
          <a:bodyPr wrap="square" anchor="b">
            <a:spAutoFit/>
          </a:bodyPr>
          <a:lstStyle/>
          <a:p>
            <a:pPr algn="ctr"/>
            <a:r>
              <a:rPr lang="en-US" sz="2400" dirty="0">
                <a:latin typeface="Aptos SemiBold" panose="020B0004020202020204" pitchFamily="34" charset="0"/>
                <a:hlinkClick r:id="rId6"/>
              </a:rPr>
              <a:t>https://jedi.inertial.science/sigir2026</a:t>
            </a:r>
            <a:endParaRPr lang="en-US" sz="2400" dirty="0">
              <a:latin typeface="Aptos SemiBold" panose="020B0004020202020204" pitchFamily="34" charset="0"/>
            </a:endParaRPr>
          </a:p>
        </p:txBody>
      </p:sp>
      <p:sp>
        <p:nvSpPr>
          <p:cNvPr id="10" name="TextBox 9">
            <a:extLst>
              <a:ext uri="{FF2B5EF4-FFF2-40B4-BE49-F238E27FC236}">
                <a16:creationId xmlns:a16="http://schemas.microsoft.com/office/drawing/2014/main" id="{B1FC2CFF-4168-C27E-8FEC-0FAB6C527CD6}"/>
              </a:ext>
            </a:extLst>
          </p:cNvPr>
          <p:cNvSpPr txBox="1"/>
          <p:nvPr/>
        </p:nvSpPr>
        <p:spPr>
          <a:xfrm>
            <a:off x="5335052" y="4381417"/>
            <a:ext cx="6699430" cy="1200329"/>
          </a:xfrm>
          <a:prstGeom prst="rect">
            <a:avLst/>
          </a:prstGeom>
          <a:noFill/>
        </p:spPr>
        <p:txBody>
          <a:bodyPr wrap="square" rtlCol="0">
            <a:spAutoFit/>
          </a:bodyPr>
          <a:lstStyle/>
          <a:p>
            <a:r>
              <a:rPr lang="en-CA" sz="3200" dirty="0">
                <a:solidFill>
                  <a:srgbClr val="0070C0"/>
                </a:solidFill>
                <a:latin typeface="Aptos SemiBold" panose="020B0004020202020204" pitchFamily="34" charset="0"/>
              </a:rPr>
              <a:t>Follow us on Bluesky and Mastodon</a:t>
            </a:r>
          </a:p>
          <a:p>
            <a:pPr marL="342900" indent="-342900">
              <a:buFont typeface="Courier New" panose="02070309020205020404" pitchFamily="49" charset="0"/>
              <a:buChar char="o"/>
            </a:pPr>
            <a:r>
              <a:rPr lang="en-CA" sz="2000" dirty="0">
                <a:solidFill>
                  <a:srgbClr val="0070C0"/>
                </a:solidFill>
                <a:latin typeface="Aptos SemiBold" panose="020B0004020202020204" pitchFamily="34" charset="0"/>
                <a:hlinkClick r:id="rId7"/>
              </a:rPr>
              <a:t>https://bsky.app/profile/jedi-workshop.bsky.social</a:t>
            </a:r>
            <a:endParaRPr lang="en-CA" sz="2000" dirty="0">
              <a:solidFill>
                <a:srgbClr val="0070C0"/>
              </a:solidFill>
              <a:latin typeface="Aptos SemiBold" panose="020B0004020202020204" pitchFamily="34" charset="0"/>
            </a:endParaRPr>
          </a:p>
          <a:p>
            <a:pPr marL="342900" indent="-342900">
              <a:buFont typeface="Courier New" panose="02070309020205020404" pitchFamily="49" charset="0"/>
              <a:buChar char="o"/>
            </a:pPr>
            <a:r>
              <a:rPr lang="en-CA" sz="2000" dirty="0">
                <a:solidFill>
                  <a:srgbClr val="0070C0"/>
                </a:solidFill>
                <a:latin typeface="Aptos SemiBold" panose="020B0004020202020204" pitchFamily="34" charset="0"/>
                <a:hlinkClick r:id="rId8"/>
              </a:rPr>
              <a:t>https://mastodon.acm.org/@JEDI</a:t>
            </a:r>
            <a:endParaRPr lang="en-CA" sz="2000" dirty="0">
              <a:solidFill>
                <a:srgbClr val="0070C0"/>
              </a:solidFill>
              <a:latin typeface="Aptos SemiBold" panose="020B0004020202020204" pitchFamily="34" charset="0"/>
            </a:endParaRPr>
          </a:p>
        </p:txBody>
      </p:sp>
      <p:sp>
        <p:nvSpPr>
          <p:cNvPr id="2" name="Rectangle: Rounded Corners 1">
            <a:extLst>
              <a:ext uri="{FF2B5EF4-FFF2-40B4-BE49-F238E27FC236}">
                <a16:creationId xmlns:a16="http://schemas.microsoft.com/office/drawing/2014/main" id="{9AB8EB9C-BFB3-23A1-6F86-DE7CAD7A44E1}"/>
              </a:ext>
            </a:extLst>
          </p:cNvPr>
          <p:cNvSpPr/>
          <p:nvPr/>
        </p:nvSpPr>
        <p:spPr>
          <a:xfrm>
            <a:off x="9604352" y="-113512"/>
            <a:ext cx="2339603" cy="794581"/>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CA" dirty="0"/>
              <a:t>Praxis</a:t>
            </a:r>
          </a:p>
        </p:txBody>
      </p:sp>
    </p:spTree>
    <p:extLst>
      <p:ext uri="{BB962C8B-B14F-4D97-AF65-F5344CB8AC3E}">
        <p14:creationId xmlns:p14="http://schemas.microsoft.com/office/powerpoint/2010/main" val="3847915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D483-DFD1-9B04-8830-37032B440ACF}"/>
            </a:ext>
          </a:extLst>
        </p:cNvPr>
        <p:cNvGrpSpPr/>
        <p:nvPr/>
      </p:nvGrpSpPr>
      <p:grpSpPr>
        <a:xfrm>
          <a:off x="0" y="0"/>
          <a:ext cx="0" cy="0"/>
          <a:chOff x="0" y="0"/>
          <a:chExt cx="0" cy="0"/>
        </a:xfrm>
      </p:grpSpPr>
      <p:pic>
        <p:nvPicPr>
          <p:cNvPr id="4" name="Graphic 3" descr="A curved brushstroke">
            <a:extLst>
              <a:ext uri="{FF2B5EF4-FFF2-40B4-BE49-F238E27FC236}">
                <a16:creationId xmlns:a16="http://schemas.microsoft.com/office/drawing/2014/main" id="{D1A53D06-2C50-70A5-BF4C-268CFAC16C0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4000" y="-2871000"/>
            <a:ext cx="12600000" cy="12600000"/>
          </a:xfrm>
          <a:prstGeom prst="rect">
            <a:avLst/>
          </a:prstGeom>
        </p:spPr>
      </p:pic>
      <p:sp>
        <p:nvSpPr>
          <p:cNvPr id="3" name="Content Placeholder 2">
            <a:extLst>
              <a:ext uri="{FF2B5EF4-FFF2-40B4-BE49-F238E27FC236}">
                <a16:creationId xmlns:a16="http://schemas.microsoft.com/office/drawing/2014/main" id="{4439E25A-76B7-81C7-A98B-1067AD28126A}"/>
              </a:ext>
            </a:extLst>
          </p:cNvPr>
          <p:cNvSpPr txBox="1">
            <a:spLocks/>
          </p:cNvSpPr>
          <p:nvPr/>
        </p:nvSpPr>
        <p:spPr>
          <a:xfrm>
            <a:off x="1090302" y="1252265"/>
            <a:ext cx="10011396" cy="4353471"/>
          </a:xfrm>
          <a:prstGeom prst="rect">
            <a:avLst/>
          </a:prstGeom>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3200" i="1" dirty="0"/>
              <a:t>Our movement begins here. We are moved not by the opportunity to imagine a different sociotechnical future but by the abject necessity of it in the face of growing authoritarianism and oppression. We do not move alone but in solidarity with others because our liberation, and the struggle for it, are bound together. We move not in fear but with courage and out of love for our own humanity and that of others. Where the oppressor attempts to capture and control, we move to co-opt, co-construct, and liberate. We move not just to negate oppression but to create something new, something joyful, something emancipatory. </a:t>
            </a:r>
            <a:endParaRPr lang="en-CA" sz="3200" i="1" dirty="0"/>
          </a:p>
        </p:txBody>
      </p:sp>
      <p:sp>
        <p:nvSpPr>
          <p:cNvPr id="2" name="TextBox 1">
            <a:extLst>
              <a:ext uri="{FF2B5EF4-FFF2-40B4-BE49-F238E27FC236}">
                <a16:creationId xmlns:a16="http://schemas.microsoft.com/office/drawing/2014/main" id="{F1C1D9BA-E842-A417-2A68-3FB0705C3467}"/>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Tree>
    <p:extLst>
      <p:ext uri="{BB962C8B-B14F-4D97-AF65-F5344CB8AC3E}">
        <p14:creationId xmlns:p14="http://schemas.microsoft.com/office/powerpoint/2010/main" val="2433689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85B7AC-F3FE-56C7-8C3B-41757A4261A1}"/>
              </a:ext>
            </a:extLst>
          </p:cNvPr>
          <p:cNvGrpSpPr/>
          <p:nvPr/>
        </p:nvGrpSpPr>
        <p:grpSpPr>
          <a:xfrm>
            <a:off x="5597654" y="6439332"/>
            <a:ext cx="6472419" cy="310967"/>
            <a:chOff x="3995884" y="6355650"/>
            <a:chExt cx="8087191" cy="392261"/>
          </a:xfrm>
        </p:grpSpPr>
        <p:grpSp>
          <p:nvGrpSpPr>
            <p:cNvPr id="3" name="Group 2">
              <a:extLst>
                <a:ext uri="{FF2B5EF4-FFF2-40B4-BE49-F238E27FC236}">
                  <a16:creationId xmlns:a16="http://schemas.microsoft.com/office/drawing/2014/main" id="{48FE781D-C639-0E79-FD89-91C1A9B26FAE}"/>
                </a:ext>
              </a:extLst>
            </p:cNvPr>
            <p:cNvGrpSpPr/>
            <p:nvPr/>
          </p:nvGrpSpPr>
          <p:grpSpPr>
            <a:xfrm>
              <a:off x="6737013" y="6357662"/>
              <a:ext cx="2489251" cy="388237"/>
              <a:chOff x="6710352" y="6359674"/>
              <a:chExt cx="2489251" cy="388237"/>
            </a:xfrm>
          </p:grpSpPr>
          <p:sp>
            <p:nvSpPr>
              <p:cNvPr id="10" name="TextBox 9">
                <a:extLst>
                  <a:ext uri="{FF2B5EF4-FFF2-40B4-BE49-F238E27FC236}">
                    <a16:creationId xmlns:a16="http://schemas.microsoft.com/office/drawing/2014/main" id="{096A0956-5115-1922-7127-211FB1F205FD}"/>
                  </a:ext>
                </a:extLst>
              </p:cNvPr>
              <p:cNvSpPr txBox="1"/>
              <p:nvPr/>
            </p:nvSpPr>
            <p:spPr>
              <a:xfrm>
                <a:off x="6710352" y="6359674"/>
                <a:ext cx="2489251" cy="388237"/>
              </a:xfrm>
              <a:prstGeom prst="rect">
                <a:avLst/>
              </a:prstGeom>
              <a:noFill/>
            </p:spPr>
            <p:txBody>
              <a:bodyPr wrap="square">
                <a:spAutoFit/>
              </a:bodyPr>
              <a:lstStyle/>
              <a:p>
                <a:r>
                  <a:rPr lang="en-CA" sz="1400" dirty="0">
                    <a:latin typeface="Aptos Light" panose="020B0004020202020204" pitchFamily="34" charset="0"/>
                  </a:rPr>
                  <a:t>       @bmitra.bsky.social</a:t>
                </a:r>
              </a:p>
            </p:txBody>
          </p:sp>
          <p:pic>
            <p:nvPicPr>
              <p:cNvPr id="11" name="Picture 10">
                <a:extLst>
                  <a:ext uri="{FF2B5EF4-FFF2-40B4-BE49-F238E27FC236}">
                    <a16:creationId xmlns:a16="http://schemas.microsoft.com/office/drawing/2014/main" id="{DF8F3372-1998-E9AE-27FC-D4A9EF443BC6}"/>
                  </a:ext>
                </a:extLst>
              </p:cNvPr>
              <p:cNvPicPr>
                <a:picLocks noChangeAspect="1"/>
              </p:cNvPicPr>
              <p:nvPr/>
            </p:nvPicPr>
            <p:blipFill>
              <a:blip r:embed="rId3">
                <a:biLevel thresh="75000"/>
              </a:blip>
              <a:stretch>
                <a:fillRect/>
              </a:stretch>
            </p:blipFill>
            <p:spPr>
              <a:xfrm>
                <a:off x="6737013" y="6401803"/>
                <a:ext cx="323116" cy="286537"/>
              </a:xfrm>
              <a:prstGeom prst="rect">
                <a:avLst/>
              </a:prstGeom>
            </p:spPr>
          </p:pic>
        </p:grpSp>
        <p:grpSp>
          <p:nvGrpSpPr>
            <p:cNvPr id="4" name="Group 3">
              <a:extLst>
                <a:ext uri="{FF2B5EF4-FFF2-40B4-BE49-F238E27FC236}">
                  <a16:creationId xmlns:a16="http://schemas.microsoft.com/office/drawing/2014/main" id="{8BFDE876-9D93-7C7D-713F-77444B9DB536}"/>
                </a:ext>
              </a:extLst>
            </p:cNvPr>
            <p:cNvGrpSpPr/>
            <p:nvPr/>
          </p:nvGrpSpPr>
          <p:grpSpPr>
            <a:xfrm>
              <a:off x="9226264" y="6359674"/>
              <a:ext cx="2856811" cy="388237"/>
              <a:chOff x="9226264" y="6359674"/>
              <a:chExt cx="2856811" cy="388237"/>
            </a:xfrm>
          </p:grpSpPr>
          <p:sp>
            <p:nvSpPr>
              <p:cNvPr id="8" name="TextBox 7">
                <a:extLst>
                  <a:ext uri="{FF2B5EF4-FFF2-40B4-BE49-F238E27FC236}">
                    <a16:creationId xmlns:a16="http://schemas.microsoft.com/office/drawing/2014/main" id="{697EC59A-379B-F7F1-89DC-D7479AC78B34}"/>
                  </a:ext>
                </a:extLst>
              </p:cNvPr>
              <p:cNvSpPr txBox="1"/>
              <p:nvPr/>
            </p:nvSpPr>
            <p:spPr>
              <a:xfrm>
                <a:off x="9226264" y="6359674"/>
                <a:ext cx="2856811" cy="388237"/>
              </a:xfrm>
              <a:prstGeom prst="rect">
                <a:avLst/>
              </a:prstGeom>
              <a:noFill/>
            </p:spPr>
            <p:txBody>
              <a:bodyPr wrap="square">
                <a:spAutoFit/>
              </a:bodyPr>
              <a:lstStyle/>
              <a:p>
                <a:r>
                  <a:rPr lang="en-CA" sz="1400" dirty="0">
                    <a:latin typeface="Aptos Light" panose="020B0004020202020204" pitchFamily="34" charset="0"/>
                  </a:rPr>
                  <a:t>       bhaskar.mitra@acm.org</a:t>
                </a:r>
              </a:p>
            </p:txBody>
          </p:sp>
          <p:pic>
            <p:nvPicPr>
              <p:cNvPr id="9" name="Picture 8">
                <a:extLst>
                  <a:ext uri="{FF2B5EF4-FFF2-40B4-BE49-F238E27FC236}">
                    <a16:creationId xmlns:a16="http://schemas.microsoft.com/office/drawing/2014/main" id="{F5D73965-AE23-943B-3898-3FE6E6E53D50}"/>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226264" y="6400340"/>
                <a:ext cx="375231" cy="288000"/>
              </a:xfrm>
              <a:prstGeom prst="rect">
                <a:avLst/>
              </a:prstGeom>
            </p:spPr>
          </p:pic>
        </p:grpSp>
        <p:grpSp>
          <p:nvGrpSpPr>
            <p:cNvPr id="5" name="Group 4">
              <a:extLst>
                <a:ext uri="{FF2B5EF4-FFF2-40B4-BE49-F238E27FC236}">
                  <a16:creationId xmlns:a16="http://schemas.microsoft.com/office/drawing/2014/main" id="{155E83EF-6C15-C888-F5E1-70556BEE8453}"/>
                </a:ext>
              </a:extLst>
            </p:cNvPr>
            <p:cNvGrpSpPr/>
            <p:nvPr/>
          </p:nvGrpSpPr>
          <p:grpSpPr>
            <a:xfrm>
              <a:off x="3995884" y="6355650"/>
              <a:ext cx="2741129" cy="388237"/>
              <a:chOff x="3995884" y="6355650"/>
              <a:chExt cx="2741129" cy="388237"/>
            </a:xfrm>
          </p:grpSpPr>
          <p:pic>
            <p:nvPicPr>
              <p:cNvPr id="6" name="Picture 5">
                <a:extLst>
                  <a:ext uri="{FF2B5EF4-FFF2-40B4-BE49-F238E27FC236}">
                    <a16:creationId xmlns:a16="http://schemas.microsoft.com/office/drawing/2014/main" id="{0045F2C1-9E05-8F62-04D2-089BC24F0BC9}"/>
                  </a:ext>
                </a:extLst>
              </p:cNvPr>
              <p:cNvPicPr>
                <a:picLocks noChangeAspect="1"/>
              </p:cNvPicPr>
              <p:nvPr/>
            </p:nvPicPr>
            <p:blipFill>
              <a:blip r:embed="rId6">
                <a:biLevel thresh="75000"/>
              </a:blip>
              <a:stretch>
                <a:fillRect/>
              </a:stretch>
            </p:blipFill>
            <p:spPr>
              <a:xfrm>
                <a:off x="4026997" y="6395767"/>
                <a:ext cx="288000" cy="288000"/>
              </a:xfrm>
              <a:prstGeom prst="rect">
                <a:avLst/>
              </a:prstGeom>
            </p:spPr>
          </p:pic>
          <p:sp>
            <p:nvSpPr>
              <p:cNvPr id="7" name="TextBox 6">
                <a:extLst>
                  <a:ext uri="{FF2B5EF4-FFF2-40B4-BE49-F238E27FC236}">
                    <a16:creationId xmlns:a16="http://schemas.microsoft.com/office/drawing/2014/main" id="{F481E828-6609-B1A5-7DAC-A8691D1C17F8}"/>
                  </a:ext>
                </a:extLst>
              </p:cNvPr>
              <p:cNvSpPr txBox="1"/>
              <p:nvPr/>
            </p:nvSpPr>
            <p:spPr>
              <a:xfrm>
                <a:off x="3995884" y="6355650"/>
                <a:ext cx="2741129" cy="388237"/>
              </a:xfrm>
              <a:prstGeom prst="rect">
                <a:avLst/>
              </a:prstGeom>
              <a:noFill/>
            </p:spPr>
            <p:txBody>
              <a:bodyPr wrap="square">
                <a:spAutoFit/>
              </a:bodyPr>
              <a:lstStyle/>
              <a:p>
                <a:r>
                  <a:rPr lang="en-CA" sz="1400" dirty="0">
                    <a:latin typeface="Aptos Light" panose="020B0004020202020204" pitchFamily="34" charset="0"/>
                  </a:rPr>
                  <a:t>      bhaskar-mitra.github.io</a:t>
                </a:r>
              </a:p>
            </p:txBody>
          </p:sp>
        </p:grpSp>
      </p:grpSp>
      <p:grpSp>
        <p:nvGrpSpPr>
          <p:cNvPr id="15" name="Group 14">
            <a:extLst>
              <a:ext uri="{FF2B5EF4-FFF2-40B4-BE49-F238E27FC236}">
                <a16:creationId xmlns:a16="http://schemas.microsoft.com/office/drawing/2014/main" id="{95B029F5-A937-6CC9-753A-5EF06CDA5C5F}"/>
              </a:ext>
            </a:extLst>
          </p:cNvPr>
          <p:cNvGrpSpPr/>
          <p:nvPr/>
        </p:nvGrpSpPr>
        <p:grpSpPr>
          <a:xfrm>
            <a:off x="168792" y="970569"/>
            <a:ext cx="3916592" cy="4400336"/>
            <a:chOff x="273492" y="970569"/>
            <a:chExt cx="3916592" cy="4400336"/>
          </a:xfrm>
        </p:grpSpPr>
        <p:pic>
          <p:nvPicPr>
            <p:cNvPr id="1026" name="Picture 2" descr="The Interview': Arundhati Roy on How to Survive in a 'Culture of Fear' -  The New York Times">
              <a:extLst>
                <a:ext uri="{FF2B5EF4-FFF2-40B4-BE49-F238E27FC236}">
                  <a16:creationId xmlns:a16="http://schemas.microsoft.com/office/drawing/2014/main" id="{77A9519A-8428-9341-39F7-4C2F6F728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789" r="1" b="30540"/>
            <a:stretch>
              <a:fillRect/>
            </a:stretch>
          </p:blipFill>
          <p:spPr bwMode="auto">
            <a:xfrm>
              <a:off x="274340" y="970569"/>
              <a:ext cx="3915744" cy="2649859"/>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A6DF458B-4E0F-8593-F8EA-3481CA9BC1C5}"/>
                </a:ext>
              </a:extLst>
            </p:cNvPr>
            <p:cNvSpPr txBox="1">
              <a:spLocks/>
            </p:cNvSpPr>
            <p:nvPr/>
          </p:nvSpPr>
          <p:spPr>
            <a:xfrm>
              <a:off x="273493" y="3748343"/>
              <a:ext cx="3916591" cy="10244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dirty="0"/>
                <a:t>“</a:t>
              </a:r>
              <a:r>
                <a:rPr lang="en-US" sz="2000" i="1" dirty="0"/>
                <a:t>Another world is not only possible, she is on her way. On a quiet day, I can hear her breathing.</a:t>
              </a:r>
              <a:r>
                <a:rPr lang="en-US" sz="2000" dirty="0"/>
                <a:t>”</a:t>
              </a:r>
            </a:p>
          </p:txBody>
        </p:sp>
        <p:sp>
          <p:nvSpPr>
            <p:cNvPr id="13" name="Text Placeholder 3">
              <a:extLst>
                <a:ext uri="{FF2B5EF4-FFF2-40B4-BE49-F238E27FC236}">
                  <a16:creationId xmlns:a16="http://schemas.microsoft.com/office/drawing/2014/main" id="{D709EF4B-4245-8C2B-012C-888B315E3F70}"/>
                </a:ext>
              </a:extLst>
            </p:cNvPr>
            <p:cNvSpPr txBox="1">
              <a:spLocks/>
            </p:cNvSpPr>
            <p:nvPr/>
          </p:nvSpPr>
          <p:spPr>
            <a:xfrm>
              <a:off x="273492" y="4818617"/>
              <a:ext cx="3916592"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t>– Arundhati Roy</a:t>
              </a:r>
            </a:p>
          </p:txBody>
        </p:sp>
      </p:grpSp>
      <p:sp>
        <p:nvSpPr>
          <p:cNvPr id="14" name="TextBox 13">
            <a:extLst>
              <a:ext uri="{FF2B5EF4-FFF2-40B4-BE49-F238E27FC236}">
                <a16:creationId xmlns:a16="http://schemas.microsoft.com/office/drawing/2014/main" id="{861EF82E-0ED5-5973-ABBA-11E7BACE3CE4}"/>
              </a:ext>
            </a:extLst>
          </p:cNvPr>
          <p:cNvSpPr txBox="1"/>
          <p:nvPr/>
        </p:nvSpPr>
        <p:spPr>
          <a:xfrm>
            <a:off x="121927" y="6423943"/>
            <a:ext cx="3712833" cy="338554"/>
          </a:xfrm>
          <a:prstGeom prst="rect">
            <a:avLst/>
          </a:prstGeom>
          <a:noFill/>
        </p:spPr>
        <p:txBody>
          <a:bodyPr wrap="square" rtlCol="0">
            <a:spAutoFit/>
          </a:bodyPr>
          <a:lstStyle/>
          <a:p>
            <a:r>
              <a:rPr lang="en-CA" sz="1600" dirty="0">
                <a:latin typeface="Aptos SemiBold" panose="020B0004020202020204" pitchFamily="34" charset="0"/>
              </a:rPr>
              <a:t>Abolish Big Tech. Free Palestine.</a:t>
            </a:r>
          </a:p>
        </p:txBody>
      </p:sp>
      <p:sp>
        <p:nvSpPr>
          <p:cNvPr id="16" name="Title 15">
            <a:extLst>
              <a:ext uri="{FF2B5EF4-FFF2-40B4-BE49-F238E27FC236}">
                <a16:creationId xmlns:a16="http://schemas.microsoft.com/office/drawing/2014/main" id="{28F93DAA-A55C-E553-C061-944182562F86}"/>
              </a:ext>
            </a:extLst>
          </p:cNvPr>
          <p:cNvSpPr>
            <a:spLocks noGrp="1"/>
          </p:cNvSpPr>
          <p:nvPr>
            <p:ph type="title"/>
          </p:nvPr>
        </p:nvSpPr>
        <p:spPr>
          <a:xfrm>
            <a:off x="4404481" y="225525"/>
            <a:ext cx="7282839" cy="786287"/>
          </a:xfrm>
        </p:spPr>
        <p:txBody>
          <a:bodyPr/>
          <a:lstStyle/>
          <a:p>
            <a:r>
              <a:rPr lang="en-CA" dirty="0"/>
              <a:t>My relevant publications</a:t>
            </a:r>
          </a:p>
        </p:txBody>
      </p:sp>
      <p:sp>
        <p:nvSpPr>
          <p:cNvPr id="17" name="Content Placeholder 16">
            <a:extLst>
              <a:ext uri="{FF2B5EF4-FFF2-40B4-BE49-F238E27FC236}">
                <a16:creationId xmlns:a16="http://schemas.microsoft.com/office/drawing/2014/main" id="{D9BEDE50-7C43-999F-DE96-F61B59C9E7CA}"/>
              </a:ext>
            </a:extLst>
          </p:cNvPr>
          <p:cNvSpPr>
            <a:spLocks noGrp="1"/>
          </p:cNvSpPr>
          <p:nvPr>
            <p:ph idx="1"/>
          </p:nvPr>
        </p:nvSpPr>
        <p:spPr>
          <a:xfrm>
            <a:off x="4404481" y="1137768"/>
            <a:ext cx="7622327" cy="4796373"/>
          </a:xfrm>
        </p:spPr>
        <p:txBody>
          <a:bodyPr>
            <a:normAutofit/>
          </a:bodyPr>
          <a:lstStyle/>
          <a:p>
            <a:pPr marL="514350" indent="-514350">
              <a:lnSpc>
                <a:spcPct val="100000"/>
              </a:lnSpc>
              <a:spcBef>
                <a:spcPts val="600"/>
              </a:spcBef>
              <a:buFont typeface="+mj-lt"/>
              <a:buAutoNum type="arabicPeriod"/>
            </a:pPr>
            <a:r>
              <a:rPr lang="en-US" sz="1200" dirty="0"/>
              <a:t>Mitra. </a:t>
            </a:r>
            <a:r>
              <a:rPr lang="en-US" sz="1200" dirty="0">
                <a:hlinkClick r:id="rId8"/>
              </a:rPr>
              <a:t>Towards Critical IR Theories and Practices</a:t>
            </a:r>
            <a:r>
              <a:rPr lang="en-US" sz="1200" dirty="0"/>
              <a:t>. Preprint, 2026.</a:t>
            </a:r>
          </a:p>
          <a:p>
            <a:pPr marL="514350" indent="-514350">
              <a:lnSpc>
                <a:spcPct val="100000"/>
              </a:lnSpc>
              <a:spcBef>
                <a:spcPts val="600"/>
              </a:spcBef>
              <a:buFont typeface="+mj-lt"/>
              <a:buAutoNum type="arabicPeriod"/>
            </a:pPr>
            <a:r>
              <a:rPr lang="en-US" sz="1200" dirty="0"/>
              <a:t>Neophytou and Mitra. </a:t>
            </a:r>
            <a:r>
              <a:rPr lang="en-US" sz="1200" dirty="0">
                <a:hlinkClick r:id="rId9"/>
              </a:rPr>
              <a:t>Open, to What End? A Capability-Theoretic Perspective on Open Search</a:t>
            </a:r>
            <a:r>
              <a:rPr lang="en-US" sz="1200" dirty="0"/>
              <a:t>. Preprint, 2026.</a:t>
            </a:r>
          </a:p>
          <a:p>
            <a:pPr marL="514350" indent="-514350">
              <a:lnSpc>
                <a:spcPct val="100000"/>
              </a:lnSpc>
              <a:spcBef>
                <a:spcPts val="600"/>
              </a:spcBef>
              <a:buFont typeface="+mj-lt"/>
              <a:buAutoNum type="arabicPeriod"/>
            </a:pPr>
            <a:r>
              <a:rPr lang="en-US" sz="1200" dirty="0"/>
              <a:t>Mitra, Neophytou, and Gururaja. </a:t>
            </a:r>
            <a:r>
              <a:rPr lang="en-US" sz="1200" dirty="0">
                <a:hlinkClick r:id="rId10"/>
              </a:rPr>
              <a:t>Information Access of the Oppressed: A Problem-Posing Framework for Envisioning Emancipatory Information Access Platforms </a:t>
            </a:r>
            <a:r>
              <a:rPr lang="en-CA" sz="1200" dirty="0">
                <a:hlinkClick r:id="rId10"/>
              </a:rPr>
              <a:t>✊🏽✊🏾✊🏼</a:t>
            </a:r>
            <a:r>
              <a:rPr lang="en-US" sz="1200" dirty="0"/>
              <a:t>. Preprint, 2026.</a:t>
            </a:r>
          </a:p>
          <a:p>
            <a:pPr marL="514350" indent="-514350">
              <a:lnSpc>
                <a:spcPct val="100000"/>
              </a:lnSpc>
              <a:spcBef>
                <a:spcPts val="600"/>
              </a:spcBef>
              <a:buFont typeface="+mj-lt"/>
              <a:buAutoNum type="arabicPeriod"/>
            </a:pPr>
            <a:r>
              <a:rPr lang="en-US" sz="1200" dirty="0"/>
              <a:t>Birhane, </a:t>
            </a:r>
            <a:r>
              <a:rPr lang="en-US" sz="1200" dirty="0" err="1"/>
              <a:t>Angius</a:t>
            </a:r>
            <a:r>
              <a:rPr lang="en-US" sz="1200" dirty="0"/>
              <a:t>, Agnew, Pandit, Mitra, Dobbe, and Talat. </a:t>
            </a:r>
            <a:r>
              <a:rPr lang="en-US" sz="1200" dirty="0">
                <a:hlinkClick r:id="rId11"/>
              </a:rPr>
              <a:t>Big AI's Regulatory Capture: Mapping Industry Interference and Government Complicity</a:t>
            </a:r>
            <a:r>
              <a:rPr lang="en-US" sz="1200" dirty="0"/>
              <a:t>. In proc. ACM </a:t>
            </a:r>
            <a:r>
              <a:rPr lang="en-US" sz="1200" dirty="0" err="1"/>
              <a:t>FAccT</a:t>
            </a:r>
            <a:r>
              <a:rPr lang="en-US" sz="1200" dirty="0"/>
              <a:t>, 2026.</a:t>
            </a:r>
          </a:p>
          <a:p>
            <a:pPr marL="514350" indent="-514350">
              <a:lnSpc>
                <a:spcPct val="100000"/>
              </a:lnSpc>
              <a:spcBef>
                <a:spcPts val="600"/>
              </a:spcBef>
              <a:buFont typeface="+mj-lt"/>
              <a:buAutoNum type="arabicPeriod"/>
            </a:pPr>
            <a:r>
              <a:rPr lang="en-US" sz="1200" dirty="0"/>
              <a:t>Thieme et al. </a:t>
            </a:r>
            <a:r>
              <a:rPr lang="en-US" sz="1200" dirty="0">
                <a:hlinkClick r:id="rId12"/>
              </a:rPr>
              <a:t>Engaging Communities Meaningfully in Defining Disability Representation for AI Image Generation</a:t>
            </a:r>
            <a:r>
              <a:rPr lang="en-US" sz="1200" dirty="0"/>
              <a:t>. In proc. ACM CHI, 2026.</a:t>
            </a:r>
          </a:p>
          <a:p>
            <a:pPr marL="514350" indent="-514350">
              <a:lnSpc>
                <a:spcPct val="100000"/>
              </a:lnSpc>
              <a:spcBef>
                <a:spcPts val="600"/>
              </a:spcBef>
              <a:buFont typeface="+mj-lt"/>
              <a:buAutoNum type="arabicPeriod"/>
            </a:pPr>
            <a:r>
              <a:rPr lang="en-US" sz="1200" dirty="0"/>
              <a:t>Mitra. </a:t>
            </a:r>
            <a:r>
              <a:rPr lang="en-US" sz="1200" dirty="0">
                <a:hlinkClick r:id="rId13"/>
              </a:rPr>
              <a:t>Emancipatory Information Retrieval</a:t>
            </a:r>
            <a:r>
              <a:rPr lang="en-US" sz="1200" dirty="0"/>
              <a:t>. In IRRJ, 2025.</a:t>
            </a:r>
            <a:endParaRPr lang="en-CA" sz="1200" dirty="0"/>
          </a:p>
          <a:p>
            <a:pPr marL="514350" indent="-514350">
              <a:lnSpc>
                <a:spcPct val="100000"/>
              </a:lnSpc>
              <a:spcBef>
                <a:spcPts val="600"/>
              </a:spcBef>
              <a:buFont typeface="+mj-lt"/>
              <a:buAutoNum type="arabicPeriod"/>
            </a:pPr>
            <a:r>
              <a:rPr lang="en-US" sz="1200" dirty="0"/>
              <a:t>Mitra. </a:t>
            </a:r>
            <a:r>
              <a:rPr lang="en-US" sz="1200" dirty="0">
                <a:hlinkClick r:id="rId14"/>
              </a:rPr>
              <a:t>Search and Society: Reimagining Information Access for Radical Futures</a:t>
            </a:r>
            <a:r>
              <a:rPr lang="en-US" sz="1200" dirty="0"/>
              <a:t>. In IRRJ, 2025.</a:t>
            </a:r>
          </a:p>
          <a:p>
            <a:pPr marL="514350" indent="-514350">
              <a:lnSpc>
                <a:spcPct val="100000"/>
              </a:lnSpc>
              <a:spcBef>
                <a:spcPts val="600"/>
              </a:spcBef>
              <a:buFont typeface="+mj-lt"/>
              <a:buAutoNum type="arabicPeriod"/>
            </a:pPr>
            <a:r>
              <a:rPr lang="en-CA" sz="1200" dirty="0"/>
              <a:t>Mitra, Cramer, and Gurevich. </a:t>
            </a:r>
            <a:r>
              <a:rPr lang="en-CA" sz="1200" dirty="0">
                <a:hlinkClick r:id="rId15"/>
              </a:rPr>
              <a:t>Sociotechnical Implications of Generative Artificial Intelligence for Information Access</a:t>
            </a:r>
            <a:r>
              <a:rPr lang="en-CA" sz="1200" dirty="0"/>
              <a:t>. Book chapter, Springer Nature, 2025.</a:t>
            </a:r>
          </a:p>
          <a:p>
            <a:pPr marL="514350" indent="-514350">
              <a:lnSpc>
                <a:spcPct val="100000"/>
              </a:lnSpc>
              <a:spcBef>
                <a:spcPts val="600"/>
              </a:spcBef>
              <a:buFont typeface="+mj-lt"/>
              <a:buAutoNum type="arabicPeriod"/>
            </a:pPr>
            <a:r>
              <a:rPr lang="en-US" sz="1200" dirty="0" err="1"/>
              <a:t>Cortiñas</a:t>
            </a:r>
            <a:r>
              <a:rPr lang="en-US" sz="1200" dirty="0"/>
              <a:t>-Lorenzo, Lindley, Larsen-Ledet, and Mitra. </a:t>
            </a:r>
            <a:r>
              <a:rPr lang="en-US" sz="1200" dirty="0">
                <a:hlinkClick r:id="rId16"/>
              </a:rPr>
              <a:t>Through the Looking-Glass: Transparency Implications and Challenges in Enterprise AI Knowledge Systems</a:t>
            </a:r>
            <a:r>
              <a:rPr lang="en-US" sz="1200" dirty="0"/>
              <a:t>. Preprint, 2024.</a:t>
            </a:r>
          </a:p>
          <a:p>
            <a:pPr marL="514350" indent="-514350">
              <a:lnSpc>
                <a:spcPct val="100000"/>
              </a:lnSpc>
              <a:spcBef>
                <a:spcPts val="600"/>
              </a:spcBef>
              <a:buFont typeface="+mj-lt"/>
              <a:buAutoNum type="arabicPeriod"/>
            </a:pPr>
            <a:r>
              <a:rPr lang="en-US" sz="1200" dirty="0" err="1"/>
              <a:t>Gausen</a:t>
            </a:r>
            <a:r>
              <a:rPr lang="en-US" sz="1200" dirty="0"/>
              <a:t>, Mitra, and Lindley. </a:t>
            </a:r>
            <a:r>
              <a:rPr lang="en-US" sz="1200" dirty="0">
                <a:hlinkClick r:id="rId17"/>
              </a:rPr>
              <a:t>A Framework for Exploring the Consequences of AI-Mediated Enterprise Knowledge Access and Identifying Risks to Workers</a:t>
            </a:r>
            <a:r>
              <a:rPr lang="en-US" sz="1200" dirty="0"/>
              <a:t>. </a:t>
            </a:r>
            <a:r>
              <a:rPr lang="it-IT" sz="1200" dirty="0"/>
              <a:t>In proc. ACM FAccT, 2024</a:t>
            </a:r>
            <a:endParaRPr lang="en-US" sz="1200" dirty="0"/>
          </a:p>
          <a:p>
            <a:pPr marL="514350" indent="-514350">
              <a:lnSpc>
                <a:spcPct val="100000"/>
              </a:lnSpc>
              <a:spcBef>
                <a:spcPts val="600"/>
              </a:spcBef>
              <a:buFont typeface="+mj-lt"/>
              <a:buAutoNum type="arabicPeriod"/>
            </a:pPr>
            <a:r>
              <a:rPr lang="sv-SE" sz="1200" dirty="0"/>
              <a:t>Larsen-Ledet, Mitra, and Lindley. </a:t>
            </a:r>
            <a:r>
              <a:rPr lang="en-US" sz="1200" dirty="0">
                <a:hlinkClick r:id="rId18"/>
              </a:rPr>
              <a:t>Ethical and Social Considerations in Automatic Expert Identification and People Recommendation in Organizational Knowledge Management Systems</a:t>
            </a:r>
            <a:r>
              <a:rPr lang="en-US" sz="1200" dirty="0"/>
              <a:t>. In proc. </a:t>
            </a:r>
            <a:r>
              <a:rPr lang="en-US" sz="1200" dirty="0" err="1"/>
              <a:t>FAccTRec</a:t>
            </a:r>
            <a:r>
              <a:rPr lang="en-US" sz="1200" dirty="0"/>
              <a:t> Workshop, ACM </a:t>
            </a:r>
            <a:r>
              <a:rPr lang="en-US" sz="1200" dirty="0" err="1"/>
              <a:t>RecSys</a:t>
            </a:r>
            <a:r>
              <a:rPr lang="en-US" sz="1200" dirty="0"/>
              <a:t>, 2022.</a:t>
            </a:r>
            <a:endParaRPr lang="en-CA" sz="1200" dirty="0"/>
          </a:p>
        </p:txBody>
      </p:sp>
      <p:sp>
        <p:nvSpPr>
          <p:cNvPr id="18" name="Title 3">
            <a:extLst>
              <a:ext uri="{FF2B5EF4-FFF2-40B4-BE49-F238E27FC236}">
                <a16:creationId xmlns:a16="http://schemas.microsoft.com/office/drawing/2014/main" id="{997A8ADA-6FC0-8A74-F71A-FEC9427E28E0}"/>
              </a:ext>
            </a:extLst>
          </p:cNvPr>
          <p:cNvSpPr txBox="1">
            <a:spLocks/>
          </p:cNvSpPr>
          <p:nvPr/>
        </p:nvSpPr>
        <p:spPr>
          <a:xfrm>
            <a:off x="2982408" y="5576873"/>
            <a:ext cx="4063343" cy="1038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t>THANK YOU</a:t>
            </a:r>
          </a:p>
        </p:txBody>
      </p:sp>
    </p:spTree>
    <p:extLst>
      <p:ext uri="{BB962C8B-B14F-4D97-AF65-F5344CB8AC3E}">
        <p14:creationId xmlns:p14="http://schemas.microsoft.com/office/powerpoint/2010/main" val="422942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9294-54B9-0802-1F53-D24A3840C4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139C82-3FF4-D523-FAD6-30C0558F70FB}"/>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55EC53F0-8587-4144-9B29-0F0094AF2C71}"/>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grpSp>
        <p:nvGrpSpPr>
          <p:cNvPr id="8" name="Group 7">
            <a:extLst>
              <a:ext uri="{FF2B5EF4-FFF2-40B4-BE49-F238E27FC236}">
                <a16:creationId xmlns:a16="http://schemas.microsoft.com/office/drawing/2014/main" id="{E3223346-90A5-054B-6C43-5962FA3A50FA}"/>
              </a:ext>
            </a:extLst>
          </p:cNvPr>
          <p:cNvGrpSpPr/>
          <p:nvPr/>
        </p:nvGrpSpPr>
        <p:grpSpPr>
          <a:xfrm>
            <a:off x="640071" y="2813417"/>
            <a:ext cx="10911859" cy="3780666"/>
            <a:chOff x="760709" y="2791988"/>
            <a:chExt cx="10911859" cy="3780666"/>
          </a:xfrm>
        </p:grpSpPr>
        <p:grpSp>
          <p:nvGrpSpPr>
            <p:cNvPr id="2" name="Group 1">
              <a:extLst>
                <a:ext uri="{FF2B5EF4-FFF2-40B4-BE49-F238E27FC236}">
                  <a16:creationId xmlns:a16="http://schemas.microsoft.com/office/drawing/2014/main" id="{DE4CF475-ECEC-1785-6C8B-E5873AF0DADC}"/>
                </a:ext>
              </a:extLst>
            </p:cNvPr>
            <p:cNvGrpSpPr/>
            <p:nvPr/>
          </p:nvGrpSpPr>
          <p:grpSpPr>
            <a:xfrm>
              <a:off x="760709" y="2791988"/>
              <a:ext cx="4962918" cy="3763426"/>
              <a:chOff x="6543282" y="2942579"/>
              <a:chExt cx="4962918" cy="3763426"/>
            </a:xfrm>
          </p:grpSpPr>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709C23C5-A6C4-1742-8087-011C20F5F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BCD910C0-274D-1D3E-4704-1E2E4BA5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4CC01EB-60B7-0486-88DE-9D3845DD008C}"/>
                </a:ext>
              </a:extLst>
            </p:cNvPr>
            <p:cNvGrpSpPr/>
            <p:nvPr/>
          </p:nvGrpSpPr>
          <p:grpSpPr>
            <a:xfrm>
              <a:off x="6096000" y="2843001"/>
              <a:ext cx="5576568" cy="3729653"/>
              <a:chOff x="596151" y="2791988"/>
              <a:chExt cx="5576568" cy="3729653"/>
            </a:xfrm>
          </p:grpSpPr>
          <p:pic>
            <p:nvPicPr>
              <p:cNvPr id="6" name="Picture 5">
                <a:extLst>
                  <a:ext uri="{FF2B5EF4-FFF2-40B4-BE49-F238E27FC236}">
                    <a16:creationId xmlns:a16="http://schemas.microsoft.com/office/drawing/2014/main" id="{6FDF49A1-1878-566D-BD9A-49D850F1FD1D}"/>
                  </a:ext>
                </a:extLst>
              </p:cNvPr>
              <p:cNvPicPr>
                <a:picLocks noChangeAspect="1"/>
              </p:cNvPicPr>
              <p:nvPr/>
            </p:nvPicPr>
            <p:blipFill>
              <a:blip r:embed="rId4"/>
              <a:stretch>
                <a:fillRect/>
              </a:stretch>
            </p:blipFill>
            <p:spPr>
              <a:xfrm>
                <a:off x="596151" y="2791988"/>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1C23171-7E8A-0F66-EE73-3C147C3F6C32}"/>
                  </a:ext>
                </a:extLst>
              </p:cNvPr>
              <p:cNvPicPr>
                <a:picLocks noChangeAspect="1"/>
              </p:cNvPicPr>
              <p:nvPr/>
            </p:nvPicPr>
            <p:blipFill>
              <a:blip r:embed="rId5"/>
              <a:stretch>
                <a:fillRect/>
              </a:stretch>
            </p:blipFill>
            <p:spPr>
              <a:xfrm>
                <a:off x="596151" y="463507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94655D7F-ABAD-1741-7F19-DE6DC1ED53B6}"/>
                  </a:ext>
                </a:extLst>
              </p:cNvPr>
              <p:cNvPicPr>
                <a:picLocks noChangeAspect="1"/>
              </p:cNvPicPr>
              <p:nvPr/>
            </p:nvPicPr>
            <p:blipFill>
              <a:blip r:embed="rId6"/>
              <a:srcRect b="8353"/>
              <a:stretch>
                <a:fillRect/>
              </a:stretch>
            </p:blipFill>
            <p:spPr>
              <a:xfrm>
                <a:off x="3887748" y="2791988"/>
                <a:ext cx="2284971" cy="3650671"/>
              </a:xfrm>
              <a:custGeom>
                <a:avLst/>
                <a:gdLst>
                  <a:gd name="csX0" fmla="*/ 0 w 2284971"/>
                  <a:gd name="csY0" fmla="*/ 0 h 3650671"/>
                  <a:gd name="csX1" fmla="*/ 571243 w 2284971"/>
                  <a:gd name="csY1" fmla="*/ 0 h 3650671"/>
                  <a:gd name="csX2" fmla="*/ 1096786 w 2284971"/>
                  <a:gd name="csY2" fmla="*/ 0 h 3650671"/>
                  <a:gd name="csX3" fmla="*/ 1668029 w 2284971"/>
                  <a:gd name="csY3" fmla="*/ 0 h 3650671"/>
                  <a:gd name="csX4" fmla="*/ 2284971 w 2284971"/>
                  <a:gd name="csY4" fmla="*/ 0 h 3650671"/>
                  <a:gd name="csX5" fmla="*/ 2284971 w 2284971"/>
                  <a:gd name="csY5" fmla="*/ 521524 h 3650671"/>
                  <a:gd name="csX6" fmla="*/ 2284971 w 2284971"/>
                  <a:gd name="csY6" fmla="*/ 1043049 h 3650671"/>
                  <a:gd name="csX7" fmla="*/ 2284971 w 2284971"/>
                  <a:gd name="csY7" fmla="*/ 1601080 h 3650671"/>
                  <a:gd name="csX8" fmla="*/ 2284971 w 2284971"/>
                  <a:gd name="csY8" fmla="*/ 2122604 h 3650671"/>
                  <a:gd name="csX9" fmla="*/ 2284971 w 2284971"/>
                  <a:gd name="csY9" fmla="*/ 2644129 h 3650671"/>
                  <a:gd name="csX10" fmla="*/ 2284971 w 2284971"/>
                  <a:gd name="csY10" fmla="*/ 3165653 h 3650671"/>
                  <a:gd name="csX11" fmla="*/ 2284971 w 2284971"/>
                  <a:gd name="csY11" fmla="*/ 3650671 h 3650671"/>
                  <a:gd name="csX12" fmla="*/ 1736578 w 2284971"/>
                  <a:gd name="csY12" fmla="*/ 3650671 h 3650671"/>
                  <a:gd name="csX13" fmla="*/ 1188185 w 2284971"/>
                  <a:gd name="csY13" fmla="*/ 3650671 h 3650671"/>
                  <a:gd name="csX14" fmla="*/ 594092 w 2284971"/>
                  <a:gd name="csY14" fmla="*/ 3650671 h 3650671"/>
                  <a:gd name="csX15" fmla="*/ 0 w 2284971"/>
                  <a:gd name="csY15" fmla="*/ 3650671 h 3650671"/>
                  <a:gd name="csX16" fmla="*/ 0 w 2284971"/>
                  <a:gd name="csY16" fmla="*/ 3092640 h 3650671"/>
                  <a:gd name="csX17" fmla="*/ 0 w 2284971"/>
                  <a:gd name="csY17" fmla="*/ 2571115 h 3650671"/>
                  <a:gd name="csX18" fmla="*/ 0 w 2284971"/>
                  <a:gd name="csY18" fmla="*/ 1976578 h 3650671"/>
                  <a:gd name="csX19" fmla="*/ 0 w 2284971"/>
                  <a:gd name="csY19" fmla="*/ 1418546 h 3650671"/>
                  <a:gd name="csX20" fmla="*/ 0 w 2284971"/>
                  <a:gd name="csY20" fmla="*/ 897022 h 3650671"/>
                  <a:gd name="csX21" fmla="*/ 0 w 2284971"/>
                  <a:gd name="csY21" fmla="*/ 448511 h 3650671"/>
                  <a:gd name="csX22" fmla="*/ 0 w 2284971"/>
                  <a:gd name="csY22" fmla="*/ 0 h 3650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284971" h="365067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00479" y="172880"/>
                      <a:pt x="2276500" y="404474"/>
                      <a:pt x="2284971" y="521524"/>
                    </a:cubicBezTo>
                    <a:cubicBezTo>
                      <a:pt x="2293442" y="638574"/>
                      <a:pt x="2257777" y="795733"/>
                      <a:pt x="2284971" y="1043049"/>
                    </a:cubicBezTo>
                    <a:cubicBezTo>
                      <a:pt x="2312165" y="1290365"/>
                      <a:pt x="2267311" y="1336470"/>
                      <a:pt x="2284971" y="1601080"/>
                    </a:cubicBezTo>
                    <a:cubicBezTo>
                      <a:pt x="2302631" y="1865690"/>
                      <a:pt x="2243907" y="1907491"/>
                      <a:pt x="2284971" y="2122604"/>
                    </a:cubicBezTo>
                    <a:cubicBezTo>
                      <a:pt x="2326035" y="2337717"/>
                      <a:pt x="2277927" y="2471833"/>
                      <a:pt x="2284971" y="2644129"/>
                    </a:cubicBezTo>
                    <a:cubicBezTo>
                      <a:pt x="2292015" y="2816426"/>
                      <a:pt x="2265629" y="2906331"/>
                      <a:pt x="2284971" y="3165653"/>
                    </a:cubicBezTo>
                    <a:cubicBezTo>
                      <a:pt x="2304313" y="3424975"/>
                      <a:pt x="2271842" y="3495345"/>
                      <a:pt x="2284971" y="3650671"/>
                    </a:cubicBezTo>
                    <a:cubicBezTo>
                      <a:pt x="2154356" y="3677315"/>
                      <a:pt x="1892326" y="3646305"/>
                      <a:pt x="1736578" y="3650671"/>
                    </a:cubicBezTo>
                    <a:cubicBezTo>
                      <a:pt x="1580830" y="3655037"/>
                      <a:pt x="1332828" y="3641350"/>
                      <a:pt x="1188185" y="3650671"/>
                    </a:cubicBezTo>
                    <a:cubicBezTo>
                      <a:pt x="1043542" y="3659992"/>
                      <a:pt x="726885" y="3582385"/>
                      <a:pt x="594092" y="3650671"/>
                    </a:cubicBezTo>
                    <a:cubicBezTo>
                      <a:pt x="461299" y="3718957"/>
                      <a:pt x="184009" y="3581389"/>
                      <a:pt x="0" y="3650671"/>
                    </a:cubicBezTo>
                    <a:cubicBezTo>
                      <a:pt x="-10557" y="3500261"/>
                      <a:pt x="3874" y="3211689"/>
                      <a:pt x="0" y="3092640"/>
                    </a:cubicBezTo>
                    <a:cubicBezTo>
                      <a:pt x="-3874" y="2973591"/>
                      <a:pt x="41345" y="2742699"/>
                      <a:pt x="0" y="2571115"/>
                    </a:cubicBezTo>
                    <a:cubicBezTo>
                      <a:pt x="-41345" y="2399531"/>
                      <a:pt x="33922" y="2160898"/>
                      <a:pt x="0" y="1976578"/>
                    </a:cubicBezTo>
                    <a:cubicBezTo>
                      <a:pt x="-33922" y="1792258"/>
                      <a:pt x="61248" y="1536844"/>
                      <a:pt x="0" y="1418546"/>
                    </a:cubicBezTo>
                    <a:cubicBezTo>
                      <a:pt x="-61248" y="1300248"/>
                      <a:pt x="45729" y="1011489"/>
                      <a:pt x="0" y="897022"/>
                    </a:cubicBezTo>
                    <a:cubicBezTo>
                      <a:pt x="-45729" y="782555"/>
                      <a:pt x="1119" y="574926"/>
                      <a:pt x="0" y="448511"/>
                    </a:cubicBezTo>
                    <a:cubicBezTo>
                      <a:pt x="-1119" y="322096"/>
                      <a:pt x="22142" y="213570"/>
                      <a:pt x="0" y="0"/>
                    </a:cubicBezTo>
                    <a:close/>
                  </a:path>
                  <a:path w="2284971" h="365067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38115" y="239474"/>
                      <a:pt x="2281754" y="370372"/>
                      <a:pt x="2284971" y="558031"/>
                    </a:cubicBezTo>
                    <a:cubicBezTo>
                      <a:pt x="2288188" y="745690"/>
                      <a:pt x="2245483" y="857106"/>
                      <a:pt x="2284971" y="1079556"/>
                    </a:cubicBezTo>
                    <a:cubicBezTo>
                      <a:pt x="2324459" y="1302007"/>
                      <a:pt x="2260192" y="1387837"/>
                      <a:pt x="2284971" y="1674093"/>
                    </a:cubicBezTo>
                    <a:cubicBezTo>
                      <a:pt x="2309750" y="1960349"/>
                      <a:pt x="2238552" y="2095041"/>
                      <a:pt x="2284971" y="2232125"/>
                    </a:cubicBezTo>
                    <a:cubicBezTo>
                      <a:pt x="2331390" y="2369209"/>
                      <a:pt x="2246862" y="2531178"/>
                      <a:pt x="2284971" y="2644129"/>
                    </a:cubicBezTo>
                    <a:cubicBezTo>
                      <a:pt x="2323080" y="2757080"/>
                      <a:pt x="2251444" y="2978455"/>
                      <a:pt x="2284971" y="3129147"/>
                    </a:cubicBezTo>
                    <a:cubicBezTo>
                      <a:pt x="2318498" y="3279839"/>
                      <a:pt x="2270757" y="3475280"/>
                      <a:pt x="2284971" y="3650671"/>
                    </a:cubicBezTo>
                    <a:cubicBezTo>
                      <a:pt x="2022435" y="3712188"/>
                      <a:pt x="1855052" y="3607776"/>
                      <a:pt x="1690879" y="3650671"/>
                    </a:cubicBezTo>
                    <a:cubicBezTo>
                      <a:pt x="1526706" y="3693566"/>
                      <a:pt x="1299692" y="3611888"/>
                      <a:pt x="1165335" y="3650671"/>
                    </a:cubicBezTo>
                    <a:cubicBezTo>
                      <a:pt x="1030978" y="3689454"/>
                      <a:pt x="881398" y="3632199"/>
                      <a:pt x="616942" y="3650671"/>
                    </a:cubicBezTo>
                    <a:cubicBezTo>
                      <a:pt x="352486" y="3669143"/>
                      <a:pt x="282607" y="3595970"/>
                      <a:pt x="0" y="3650671"/>
                    </a:cubicBezTo>
                    <a:cubicBezTo>
                      <a:pt x="-53428" y="3448256"/>
                      <a:pt x="44325" y="3419904"/>
                      <a:pt x="0" y="3202160"/>
                    </a:cubicBezTo>
                    <a:cubicBezTo>
                      <a:pt x="-44325" y="2984416"/>
                      <a:pt x="12960" y="2947820"/>
                      <a:pt x="0" y="2753649"/>
                    </a:cubicBezTo>
                    <a:cubicBezTo>
                      <a:pt x="-12960" y="2559478"/>
                      <a:pt x="36006" y="2466116"/>
                      <a:pt x="0" y="2305138"/>
                    </a:cubicBezTo>
                    <a:cubicBezTo>
                      <a:pt x="-36006" y="2144160"/>
                      <a:pt x="58589" y="2000920"/>
                      <a:pt x="0" y="1747107"/>
                    </a:cubicBezTo>
                    <a:cubicBezTo>
                      <a:pt x="-58589" y="1493294"/>
                      <a:pt x="49945" y="1362076"/>
                      <a:pt x="0" y="1262089"/>
                    </a:cubicBezTo>
                    <a:cubicBezTo>
                      <a:pt x="-49945" y="1162102"/>
                      <a:pt x="27604" y="1031069"/>
                      <a:pt x="0" y="813578"/>
                    </a:cubicBezTo>
                    <a:cubicBezTo>
                      <a:pt x="-27604" y="596087"/>
                      <a:pt x="90988" y="2690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grpSp>
      </p:grpSp>
    </p:spTree>
    <p:extLst>
      <p:ext uri="{BB962C8B-B14F-4D97-AF65-F5344CB8AC3E}">
        <p14:creationId xmlns:p14="http://schemas.microsoft.com/office/powerpoint/2010/main" val="385604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AD15-42D3-D64B-EBC0-8D2A0AAF0F3F}"/>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C060FE7E-59B9-F09B-36FA-BA0DB897BEC8}"/>
              </a:ext>
            </a:extLst>
          </p:cNvPr>
          <p:cNvSpPr/>
          <p:nvPr/>
        </p:nvSpPr>
        <p:spPr>
          <a:xfrm>
            <a:off x="0" y="1"/>
            <a:ext cx="12192000" cy="36552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E3450A9E-4557-14B8-8094-3081EE0A0BC4}"/>
              </a:ext>
            </a:extLst>
          </p:cNvPr>
          <p:cNvPicPr>
            <a:picLocks noChangeAspect="1"/>
          </p:cNvPicPr>
          <p:nvPr/>
        </p:nvPicPr>
        <p:blipFill>
          <a:blip r:embed="rId2"/>
          <a:stretch>
            <a:fillRect/>
          </a:stretch>
        </p:blipFill>
        <p:spPr>
          <a:xfrm>
            <a:off x="4922779" y="3778806"/>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6D7FF8F0-401C-CBE5-C3C3-7C02071E8222}"/>
              </a:ext>
            </a:extLst>
          </p:cNvPr>
          <p:cNvSpPr>
            <a:spLocks noGrp="1"/>
          </p:cNvSpPr>
          <p:nvPr>
            <p:ph type="title"/>
          </p:nvPr>
        </p:nvSpPr>
        <p:spPr>
          <a:xfrm>
            <a:off x="391471" y="365125"/>
            <a:ext cx="3278279" cy="1325563"/>
          </a:xfrm>
        </p:spPr>
        <p:txBody>
          <a:bodyPr/>
          <a:lstStyle/>
          <a:p>
            <a:r>
              <a:rPr lang="en-CA" dirty="0"/>
              <a:t>AI Persuasion</a:t>
            </a:r>
          </a:p>
        </p:txBody>
      </p:sp>
      <p:sp>
        <p:nvSpPr>
          <p:cNvPr id="28" name="TextBox 27">
            <a:extLst>
              <a:ext uri="{FF2B5EF4-FFF2-40B4-BE49-F238E27FC236}">
                <a16:creationId xmlns:a16="http://schemas.microsoft.com/office/drawing/2014/main" id="{3C173193-B3EF-286A-3F8D-AD7AA72DE087}"/>
              </a:ext>
            </a:extLst>
          </p:cNvPr>
          <p:cNvSpPr txBox="1"/>
          <p:nvPr/>
        </p:nvSpPr>
        <p:spPr>
          <a:xfrm>
            <a:off x="3739551" y="87753"/>
            <a:ext cx="4950739" cy="1323439"/>
          </a:xfrm>
          <a:prstGeom prst="rect">
            <a:avLst/>
          </a:prstGeom>
          <a:noFill/>
        </p:spPr>
        <p:txBody>
          <a:bodyPr wrap="square">
            <a:spAutoFit/>
          </a:bodyPr>
          <a:lstStyle/>
          <a:p>
            <a:pPr lvl="0" algn="ctr">
              <a:defRPr/>
            </a:pP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Imagine every time or accessed information </a:t>
            </a:r>
            <a:r>
              <a:rPr lang="en-US" sz="2000" i="1" dirty="0">
                <a:solidFill>
                  <a:srgbClr val="494E52"/>
                </a:solidFill>
              </a:rPr>
              <a:t>online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the information was presented to you in the form mostly likely to alter your </a:t>
            </a:r>
            <a:r>
              <a:rPr lang="en-US" sz="2000" i="1" dirty="0">
                <a:solidFill>
                  <a:srgbClr val="494E52"/>
                </a:solidFill>
              </a:rPr>
              <a:t>political opinions or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consumer preferences</a:t>
            </a:r>
            <a:endParaRPr kumimoji="0" lang="en-CA" sz="20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071DD30-5FD8-9B9C-747A-38CD28E7A7C6}"/>
              </a:ext>
            </a:extLst>
          </p:cNvPr>
          <p:cNvSpPr txBox="1"/>
          <p:nvPr/>
        </p:nvSpPr>
        <p:spPr>
          <a:xfrm>
            <a:off x="8769210" y="158763"/>
            <a:ext cx="3192311" cy="120032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E52"/>
                </a:solidFill>
                <a:effectLst/>
                <a:uLnTx/>
                <a:uFillTx/>
                <a:latin typeface="Aptos" panose="02110004020202020204"/>
                <a:ea typeface="+mn-ea"/>
                <a:cs typeface="+mn-cs"/>
              </a:rPr>
              <a:t>The existence of such capabilities incentivizes authoritarian capture of online information access platforms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98492731-9B2B-578E-A2B0-BD9DC3564949}"/>
              </a:ext>
            </a:extLst>
          </p:cNvPr>
          <p:cNvPicPr>
            <a:picLocks noChangeAspect="1"/>
          </p:cNvPicPr>
          <p:nvPr/>
        </p:nvPicPr>
        <p:blipFill>
          <a:blip r:embed="rId3"/>
          <a:stretch>
            <a:fillRect/>
          </a:stretch>
        </p:blipFill>
        <p:spPr>
          <a:xfrm>
            <a:off x="124357" y="3978190"/>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7F025DEE-AED9-3D67-1183-348880E382E7}"/>
              </a:ext>
            </a:extLst>
          </p:cNvPr>
          <p:cNvPicPr>
            <a:picLocks noChangeAspect="1"/>
          </p:cNvPicPr>
          <p:nvPr/>
        </p:nvPicPr>
        <p:blipFill>
          <a:blip r:embed="rId4"/>
          <a:stretch>
            <a:fillRect/>
          </a:stretch>
        </p:blipFill>
        <p:spPr>
          <a:xfrm>
            <a:off x="1771229" y="4423888"/>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4C52DDC4-A98F-C11A-8190-D8FDCD621506}"/>
              </a:ext>
            </a:extLst>
          </p:cNvPr>
          <p:cNvPicPr>
            <a:picLocks noChangeAspect="1"/>
          </p:cNvPicPr>
          <p:nvPr/>
        </p:nvPicPr>
        <p:blipFill>
          <a:blip r:embed="rId5"/>
          <a:stretch>
            <a:fillRect/>
          </a:stretch>
        </p:blipFill>
        <p:spPr>
          <a:xfrm>
            <a:off x="8626591" y="4110083"/>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85BB3D7F-CB4D-9D52-4B0A-BA46F3B2B984}"/>
              </a:ext>
            </a:extLst>
          </p:cNvPr>
          <p:cNvGrpSpPr/>
          <p:nvPr/>
        </p:nvGrpSpPr>
        <p:grpSpPr>
          <a:xfrm>
            <a:off x="250647" y="1484710"/>
            <a:ext cx="11690706" cy="2114730"/>
            <a:chOff x="314191" y="1540550"/>
            <a:chExt cx="11690706" cy="2114730"/>
          </a:xfrm>
        </p:grpSpPr>
        <p:grpSp>
          <p:nvGrpSpPr>
            <p:cNvPr id="41" name="Group 40">
              <a:extLst>
                <a:ext uri="{FF2B5EF4-FFF2-40B4-BE49-F238E27FC236}">
                  <a16:creationId xmlns:a16="http://schemas.microsoft.com/office/drawing/2014/main" id="{491A9681-8B23-9F8E-4AF4-4AEEBAE87EF5}"/>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38634A99-0E16-3625-C61D-0F0DE59DBED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9EB60DDE-4375-B21E-C695-1C29BF9ABB4A}"/>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4161DF38-6F46-57CE-9EED-8C966259700E}"/>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05D4BD27-E64D-17D8-9D64-88CBD53A5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F1B58675-B2F8-A576-E79A-88B0D2363868}"/>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4F3B2833-318C-4FE0-F945-1601FD8EDB43}"/>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5AEE6C7A-0876-0AA5-E1F1-AAE325923A3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F19498A8-5326-BD37-52AA-C6349DFC2EE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CF3E54C5-CC81-84D4-30A7-36AC9EC128FD}"/>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B35EDC4E-BAD8-80DA-8046-074619D46D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60EF5648-A6D4-5B87-DF5C-3DE0F19D1878}"/>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29BA4364-C55C-0842-2D5C-852F820A1B68}"/>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C180E80B-FE3E-F9D8-8CB8-D92758960A4A}"/>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257DDC01-0590-D8C1-204D-2BF9A64B8368}"/>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A103314-7FA0-E6F6-D562-8C633F4CD2E6}"/>
              </a:ext>
            </a:extLst>
          </p:cNvPr>
          <p:cNvPicPr>
            <a:picLocks noChangeAspect="1"/>
          </p:cNvPicPr>
          <p:nvPr/>
        </p:nvPicPr>
        <p:blipFill>
          <a:blip r:embed="rId10"/>
          <a:stretch>
            <a:fillRect/>
          </a:stretch>
        </p:blipFill>
        <p:spPr>
          <a:xfrm>
            <a:off x="5418949" y="5453720"/>
            <a:ext cx="6094854" cy="1043095"/>
          </a:xfrm>
          <a:custGeom>
            <a:avLst/>
            <a:gdLst>
              <a:gd name="csX0" fmla="*/ 0 w 6094854"/>
              <a:gd name="csY0" fmla="*/ 0 h 1043095"/>
              <a:gd name="csX1" fmla="*/ 615026 w 6094854"/>
              <a:gd name="csY1" fmla="*/ 0 h 1043095"/>
              <a:gd name="csX2" fmla="*/ 1108155 w 6094854"/>
              <a:gd name="csY2" fmla="*/ 0 h 1043095"/>
              <a:gd name="csX3" fmla="*/ 1723181 w 6094854"/>
              <a:gd name="csY3" fmla="*/ 0 h 1043095"/>
              <a:gd name="csX4" fmla="*/ 2094413 w 6094854"/>
              <a:gd name="csY4" fmla="*/ 0 h 1043095"/>
              <a:gd name="csX5" fmla="*/ 2709440 w 6094854"/>
              <a:gd name="csY5" fmla="*/ 0 h 1043095"/>
              <a:gd name="csX6" fmla="*/ 3385414 w 6094854"/>
              <a:gd name="csY6" fmla="*/ 0 h 1043095"/>
              <a:gd name="csX7" fmla="*/ 4061389 w 6094854"/>
              <a:gd name="csY7" fmla="*/ 0 h 1043095"/>
              <a:gd name="csX8" fmla="*/ 4493570 w 6094854"/>
              <a:gd name="csY8" fmla="*/ 0 h 1043095"/>
              <a:gd name="csX9" fmla="*/ 4864802 w 6094854"/>
              <a:gd name="csY9" fmla="*/ 0 h 1043095"/>
              <a:gd name="csX10" fmla="*/ 5236034 w 6094854"/>
              <a:gd name="csY10" fmla="*/ 0 h 1043095"/>
              <a:gd name="csX11" fmla="*/ 5607266 w 6094854"/>
              <a:gd name="csY11" fmla="*/ 0 h 1043095"/>
              <a:gd name="csX12" fmla="*/ 6094854 w 6094854"/>
              <a:gd name="csY12" fmla="*/ 0 h 1043095"/>
              <a:gd name="csX13" fmla="*/ 6094854 w 6094854"/>
              <a:gd name="csY13" fmla="*/ 542409 h 1043095"/>
              <a:gd name="csX14" fmla="*/ 6094854 w 6094854"/>
              <a:gd name="csY14" fmla="*/ 1043095 h 1043095"/>
              <a:gd name="csX15" fmla="*/ 5723622 w 6094854"/>
              <a:gd name="csY15" fmla="*/ 1043095 h 1043095"/>
              <a:gd name="csX16" fmla="*/ 5230493 w 6094854"/>
              <a:gd name="csY16" fmla="*/ 1043095 h 1043095"/>
              <a:gd name="csX17" fmla="*/ 4676415 w 6094854"/>
              <a:gd name="csY17" fmla="*/ 1043095 h 1043095"/>
              <a:gd name="csX18" fmla="*/ 4244235 w 6094854"/>
              <a:gd name="csY18" fmla="*/ 1043095 h 1043095"/>
              <a:gd name="csX19" fmla="*/ 3629209 w 6094854"/>
              <a:gd name="csY19" fmla="*/ 1043095 h 1043095"/>
              <a:gd name="csX20" fmla="*/ 3257977 w 6094854"/>
              <a:gd name="csY20" fmla="*/ 1043095 h 1043095"/>
              <a:gd name="csX21" fmla="*/ 2703899 w 6094854"/>
              <a:gd name="csY21" fmla="*/ 1043095 h 1043095"/>
              <a:gd name="csX22" fmla="*/ 2149821 w 6094854"/>
              <a:gd name="csY22" fmla="*/ 1043095 h 1043095"/>
              <a:gd name="csX23" fmla="*/ 1595744 w 6094854"/>
              <a:gd name="csY23" fmla="*/ 1043095 h 1043095"/>
              <a:gd name="csX24" fmla="*/ 1224512 w 6094854"/>
              <a:gd name="csY24" fmla="*/ 1043095 h 1043095"/>
              <a:gd name="csX25" fmla="*/ 792331 w 6094854"/>
              <a:gd name="csY25" fmla="*/ 1043095 h 1043095"/>
              <a:gd name="csX26" fmla="*/ 0 w 6094854"/>
              <a:gd name="csY26" fmla="*/ 1043095 h 1043095"/>
              <a:gd name="csX27" fmla="*/ 0 w 6094854"/>
              <a:gd name="csY27" fmla="*/ 531978 h 1043095"/>
              <a:gd name="csX28" fmla="*/ 0 w 6094854"/>
              <a:gd name="csY28" fmla="*/ 0 h 1043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094854" h="1043095" fill="none" extrusionOk="0">
                <a:moveTo>
                  <a:pt x="0" y="0"/>
                </a:moveTo>
                <a:cubicBezTo>
                  <a:pt x="286281" y="-41916"/>
                  <a:pt x="483763" y="31453"/>
                  <a:pt x="615026" y="0"/>
                </a:cubicBezTo>
                <a:cubicBezTo>
                  <a:pt x="746289" y="-31453"/>
                  <a:pt x="974564" y="57615"/>
                  <a:pt x="1108155" y="0"/>
                </a:cubicBezTo>
                <a:cubicBezTo>
                  <a:pt x="1241746" y="-57615"/>
                  <a:pt x="1582164" y="63409"/>
                  <a:pt x="1723181" y="0"/>
                </a:cubicBezTo>
                <a:cubicBezTo>
                  <a:pt x="1864198" y="-63409"/>
                  <a:pt x="2017142" y="8394"/>
                  <a:pt x="2094413" y="0"/>
                </a:cubicBezTo>
                <a:cubicBezTo>
                  <a:pt x="2171684" y="-8394"/>
                  <a:pt x="2473954" y="70054"/>
                  <a:pt x="2709440" y="0"/>
                </a:cubicBezTo>
                <a:cubicBezTo>
                  <a:pt x="2944926" y="-70054"/>
                  <a:pt x="3155624" y="69364"/>
                  <a:pt x="3385414" y="0"/>
                </a:cubicBezTo>
                <a:cubicBezTo>
                  <a:pt x="3615204" y="-69364"/>
                  <a:pt x="3754245" y="43346"/>
                  <a:pt x="4061389" y="0"/>
                </a:cubicBezTo>
                <a:cubicBezTo>
                  <a:pt x="4368534" y="-43346"/>
                  <a:pt x="4287663" y="18951"/>
                  <a:pt x="4493570" y="0"/>
                </a:cubicBezTo>
                <a:cubicBezTo>
                  <a:pt x="4699477" y="-18951"/>
                  <a:pt x="4759799" y="16614"/>
                  <a:pt x="4864802" y="0"/>
                </a:cubicBezTo>
                <a:cubicBezTo>
                  <a:pt x="4969805" y="-16614"/>
                  <a:pt x="5107789" y="20151"/>
                  <a:pt x="5236034" y="0"/>
                </a:cubicBezTo>
                <a:cubicBezTo>
                  <a:pt x="5364279" y="-20151"/>
                  <a:pt x="5483952" y="12992"/>
                  <a:pt x="5607266" y="0"/>
                </a:cubicBezTo>
                <a:cubicBezTo>
                  <a:pt x="5730580" y="-12992"/>
                  <a:pt x="5896030" y="3128"/>
                  <a:pt x="6094854" y="0"/>
                </a:cubicBezTo>
                <a:cubicBezTo>
                  <a:pt x="6102931" y="169870"/>
                  <a:pt x="6039799" y="369541"/>
                  <a:pt x="6094854" y="542409"/>
                </a:cubicBezTo>
                <a:cubicBezTo>
                  <a:pt x="6149909" y="715277"/>
                  <a:pt x="6053795" y="840367"/>
                  <a:pt x="6094854" y="1043095"/>
                </a:cubicBezTo>
                <a:cubicBezTo>
                  <a:pt x="5933137" y="1049073"/>
                  <a:pt x="5807169" y="1016678"/>
                  <a:pt x="5723622" y="1043095"/>
                </a:cubicBezTo>
                <a:cubicBezTo>
                  <a:pt x="5640075" y="1069512"/>
                  <a:pt x="5372032" y="1018980"/>
                  <a:pt x="5230493" y="1043095"/>
                </a:cubicBezTo>
                <a:cubicBezTo>
                  <a:pt x="5088954" y="1067210"/>
                  <a:pt x="4922062" y="991647"/>
                  <a:pt x="4676415" y="1043095"/>
                </a:cubicBezTo>
                <a:cubicBezTo>
                  <a:pt x="4430768" y="1094543"/>
                  <a:pt x="4428659" y="1006143"/>
                  <a:pt x="4244235" y="1043095"/>
                </a:cubicBezTo>
                <a:cubicBezTo>
                  <a:pt x="4059811" y="1080047"/>
                  <a:pt x="3763427" y="1032564"/>
                  <a:pt x="3629209" y="1043095"/>
                </a:cubicBezTo>
                <a:cubicBezTo>
                  <a:pt x="3494991" y="1053626"/>
                  <a:pt x="3335498" y="1020719"/>
                  <a:pt x="3257977" y="1043095"/>
                </a:cubicBezTo>
                <a:cubicBezTo>
                  <a:pt x="3180456" y="1065471"/>
                  <a:pt x="2942751" y="1021176"/>
                  <a:pt x="2703899" y="1043095"/>
                </a:cubicBezTo>
                <a:cubicBezTo>
                  <a:pt x="2465047" y="1065014"/>
                  <a:pt x="2272845" y="1033497"/>
                  <a:pt x="2149821" y="1043095"/>
                </a:cubicBezTo>
                <a:cubicBezTo>
                  <a:pt x="2026797" y="1052693"/>
                  <a:pt x="1760931" y="981623"/>
                  <a:pt x="1595744" y="1043095"/>
                </a:cubicBezTo>
                <a:cubicBezTo>
                  <a:pt x="1430557" y="1104567"/>
                  <a:pt x="1351305" y="1028882"/>
                  <a:pt x="1224512" y="1043095"/>
                </a:cubicBezTo>
                <a:cubicBezTo>
                  <a:pt x="1097719" y="1057308"/>
                  <a:pt x="882803" y="1025499"/>
                  <a:pt x="792331" y="1043095"/>
                </a:cubicBezTo>
                <a:cubicBezTo>
                  <a:pt x="701859" y="1060691"/>
                  <a:pt x="256340" y="967155"/>
                  <a:pt x="0" y="1043095"/>
                </a:cubicBezTo>
                <a:cubicBezTo>
                  <a:pt x="-39075" y="857414"/>
                  <a:pt x="17970" y="681312"/>
                  <a:pt x="0" y="531978"/>
                </a:cubicBezTo>
                <a:cubicBezTo>
                  <a:pt x="-17970" y="382644"/>
                  <a:pt x="20824" y="152510"/>
                  <a:pt x="0" y="0"/>
                </a:cubicBezTo>
                <a:close/>
              </a:path>
              <a:path w="6094854" h="1043095" stroke="0" extrusionOk="0">
                <a:moveTo>
                  <a:pt x="0" y="0"/>
                </a:moveTo>
                <a:cubicBezTo>
                  <a:pt x="151475" y="-54921"/>
                  <a:pt x="310265" y="17604"/>
                  <a:pt x="493129" y="0"/>
                </a:cubicBezTo>
                <a:cubicBezTo>
                  <a:pt x="675993" y="-17604"/>
                  <a:pt x="883692" y="6113"/>
                  <a:pt x="986258" y="0"/>
                </a:cubicBezTo>
                <a:cubicBezTo>
                  <a:pt x="1088824" y="-6113"/>
                  <a:pt x="1355980" y="52059"/>
                  <a:pt x="1479387" y="0"/>
                </a:cubicBezTo>
                <a:cubicBezTo>
                  <a:pt x="1602794" y="-52059"/>
                  <a:pt x="1814633" y="37867"/>
                  <a:pt x="1972516" y="0"/>
                </a:cubicBezTo>
                <a:cubicBezTo>
                  <a:pt x="2130399" y="-37867"/>
                  <a:pt x="2404958" y="21993"/>
                  <a:pt x="2526594" y="0"/>
                </a:cubicBezTo>
                <a:cubicBezTo>
                  <a:pt x="2648230" y="-21993"/>
                  <a:pt x="2787809" y="42391"/>
                  <a:pt x="2958775" y="0"/>
                </a:cubicBezTo>
                <a:cubicBezTo>
                  <a:pt x="3129741" y="-42391"/>
                  <a:pt x="3191444" y="17811"/>
                  <a:pt x="3390955" y="0"/>
                </a:cubicBezTo>
                <a:cubicBezTo>
                  <a:pt x="3590466" y="-17811"/>
                  <a:pt x="3636372" y="18899"/>
                  <a:pt x="3762187" y="0"/>
                </a:cubicBezTo>
                <a:cubicBezTo>
                  <a:pt x="3888002" y="-18899"/>
                  <a:pt x="4106706" y="54995"/>
                  <a:pt x="4316265" y="0"/>
                </a:cubicBezTo>
                <a:cubicBezTo>
                  <a:pt x="4525824" y="-54995"/>
                  <a:pt x="4656779" y="60518"/>
                  <a:pt x="4870342" y="0"/>
                </a:cubicBezTo>
                <a:cubicBezTo>
                  <a:pt x="5083905" y="-60518"/>
                  <a:pt x="5307912" y="52307"/>
                  <a:pt x="5424420" y="0"/>
                </a:cubicBezTo>
                <a:cubicBezTo>
                  <a:pt x="5540928" y="-52307"/>
                  <a:pt x="5804228" y="48273"/>
                  <a:pt x="6094854" y="0"/>
                </a:cubicBezTo>
                <a:cubicBezTo>
                  <a:pt x="6111935" y="166872"/>
                  <a:pt x="6068675" y="271237"/>
                  <a:pt x="6094854" y="490255"/>
                </a:cubicBezTo>
                <a:cubicBezTo>
                  <a:pt x="6121033" y="709273"/>
                  <a:pt x="6045506" y="813449"/>
                  <a:pt x="6094854" y="1043095"/>
                </a:cubicBezTo>
                <a:cubicBezTo>
                  <a:pt x="5950432" y="1053258"/>
                  <a:pt x="5843630" y="995313"/>
                  <a:pt x="5662673" y="1043095"/>
                </a:cubicBezTo>
                <a:cubicBezTo>
                  <a:pt x="5481716" y="1090877"/>
                  <a:pt x="5316822" y="1006416"/>
                  <a:pt x="4986699" y="1043095"/>
                </a:cubicBezTo>
                <a:cubicBezTo>
                  <a:pt x="4656576" y="1079774"/>
                  <a:pt x="4523796" y="976127"/>
                  <a:pt x="4371673" y="1043095"/>
                </a:cubicBezTo>
                <a:cubicBezTo>
                  <a:pt x="4219550" y="1110063"/>
                  <a:pt x="4132257" y="999215"/>
                  <a:pt x="3939492" y="1043095"/>
                </a:cubicBezTo>
                <a:cubicBezTo>
                  <a:pt x="3746727" y="1086975"/>
                  <a:pt x="3602665" y="1012872"/>
                  <a:pt x="3507311" y="1043095"/>
                </a:cubicBezTo>
                <a:cubicBezTo>
                  <a:pt x="3411957" y="1073318"/>
                  <a:pt x="3205316" y="994769"/>
                  <a:pt x="3014182" y="1043095"/>
                </a:cubicBezTo>
                <a:cubicBezTo>
                  <a:pt x="2823048" y="1091421"/>
                  <a:pt x="2629064" y="1010311"/>
                  <a:pt x="2338208" y="1043095"/>
                </a:cubicBezTo>
                <a:cubicBezTo>
                  <a:pt x="2047352" y="1075879"/>
                  <a:pt x="1990615" y="1032259"/>
                  <a:pt x="1845079" y="1043095"/>
                </a:cubicBezTo>
                <a:cubicBezTo>
                  <a:pt x="1699543" y="1053931"/>
                  <a:pt x="1485033" y="993300"/>
                  <a:pt x="1291001" y="1043095"/>
                </a:cubicBezTo>
                <a:cubicBezTo>
                  <a:pt x="1096969" y="1092890"/>
                  <a:pt x="1034418" y="1013903"/>
                  <a:pt x="858820" y="1043095"/>
                </a:cubicBezTo>
                <a:cubicBezTo>
                  <a:pt x="683222" y="1072287"/>
                  <a:pt x="286487" y="995448"/>
                  <a:pt x="0" y="1043095"/>
                </a:cubicBezTo>
                <a:cubicBezTo>
                  <a:pt x="-32229" y="881639"/>
                  <a:pt x="11634" y="686119"/>
                  <a:pt x="0" y="552840"/>
                </a:cubicBezTo>
                <a:cubicBezTo>
                  <a:pt x="-11634" y="419562"/>
                  <a:pt x="29793" y="165188"/>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pic>
        <p:nvPicPr>
          <p:cNvPr id="6" name="Picture 5">
            <a:extLst>
              <a:ext uri="{FF2B5EF4-FFF2-40B4-BE49-F238E27FC236}">
                <a16:creationId xmlns:a16="http://schemas.microsoft.com/office/drawing/2014/main" id="{F507552D-FF32-0100-E2D3-774A5388A75B}"/>
              </a:ext>
            </a:extLst>
          </p:cNvPr>
          <p:cNvPicPr>
            <a:picLocks noChangeAspect="1"/>
          </p:cNvPicPr>
          <p:nvPr/>
        </p:nvPicPr>
        <p:blipFill>
          <a:blip r:embed="rId11"/>
          <a:stretch>
            <a:fillRect/>
          </a:stretch>
        </p:blipFill>
        <p:spPr>
          <a:xfrm>
            <a:off x="489250" y="5281490"/>
            <a:ext cx="3461516" cy="1252638"/>
          </a:xfrm>
          <a:custGeom>
            <a:avLst/>
            <a:gdLst>
              <a:gd name="csX0" fmla="*/ 0 w 3461516"/>
              <a:gd name="csY0" fmla="*/ 0 h 1252638"/>
              <a:gd name="csX1" fmla="*/ 507689 w 3461516"/>
              <a:gd name="csY1" fmla="*/ 0 h 1252638"/>
              <a:gd name="csX2" fmla="*/ 1015378 w 3461516"/>
              <a:gd name="csY2" fmla="*/ 0 h 1252638"/>
              <a:gd name="csX3" fmla="*/ 1488452 w 3461516"/>
              <a:gd name="csY3" fmla="*/ 0 h 1252638"/>
              <a:gd name="csX4" fmla="*/ 1961526 w 3461516"/>
              <a:gd name="csY4" fmla="*/ 0 h 1252638"/>
              <a:gd name="csX5" fmla="*/ 2469215 w 3461516"/>
              <a:gd name="csY5" fmla="*/ 0 h 1252638"/>
              <a:gd name="csX6" fmla="*/ 3461516 w 3461516"/>
              <a:gd name="csY6" fmla="*/ 0 h 1252638"/>
              <a:gd name="csX7" fmla="*/ 3461516 w 3461516"/>
              <a:gd name="csY7" fmla="*/ 392493 h 1252638"/>
              <a:gd name="csX8" fmla="*/ 3461516 w 3461516"/>
              <a:gd name="csY8" fmla="*/ 822566 h 1252638"/>
              <a:gd name="csX9" fmla="*/ 3461516 w 3461516"/>
              <a:gd name="csY9" fmla="*/ 1252638 h 1252638"/>
              <a:gd name="csX10" fmla="*/ 2815366 w 3461516"/>
              <a:gd name="csY10" fmla="*/ 1252638 h 1252638"/>
              <a:gd name="csX11" fmla="*/ 2169217 w 3461516"/>
              <a:gd name="csY11" fmla="*/ 1252638 h 1252638"/>
              <a:gd name="csX12" fmla="*/ 1696143 w 3461516"/>
              <a:gd name="csY12" fmla="*/ 1252638 h 1252638"/>
              <a:gd name="csX13" fmla="*/ 1223069 w 3461516"/>
              <a:gd name="csY13" fmla="*/ 1252638 h 1252638"/>
              <a:gd name="csX14" fmla="*/ 680765 w 3461516"/>
              <a:gd name="csY14" fmla="*/ 1252638 h 1252638"/>
              <a:gd name="csX15" fmla="*/ 0 w 3461516"/>
              <a:gd name="csY15" fmla="*/ 1252638 h 1252638"/>
              <a:gd name="csX16" fmla="*/ 0 w 3461516"/>
              <a:gd name="csY16" fmla="*/ 822566 h 1252638"/>
              <a:gd name="csX17" fmla="*/ 0 w 3461516"/>
              <a:gd name="csY17" fmla="*/ 442599 h 1252638"/>
              <a:gd name="csX18" fmla="*/ 0 w 3461516"/>
              <a:gd name="csY18" fmla="*/ 0 h 1252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461516" h="1252638" fill="none" extrusionOk="0">
                <a:moveTo>
                  <a:pt x="0" y="0"/>
                </a:moveTo>
                <a:cubicBezTo>
                  <a:pt x="221329" y="-60224"/>
                  <a:pt x="260927" y="40748"/>
                  <a:pt x="507689" y="0"/>
                </a:cubicBezTo>
                <a:cubicBezTo>
                  <a:pt x="754451" y="-40748"/>
                  <a:pt x="888417" y="36373"/>
                  <a:pt x="1015378" y="0"/>
                </a:cubicBezTo>
                <a:cubicBezTo>
                  <a:pt x="1142339" y="-36373"/>
                  <a:pt x="1366377" y="39931"/>
                  <a:pt x="1488452" y="0"/>
                </a:cubicBezTo>
                <a:cubicBezTo>
                  <a:pt x="1610527" y="-39931"/>
                  <a:pt x="1862836" y="49361"/>
                  <a:pt x="1961526" y="0"/>
                </a:cubicBezTo>
                <a:cubicBezTo>
                  <a:pt x="2060216" y="-49361"/>
                  <a:pt x="2281318" y="53088"/>
                  <a:pt x="2469215" y="0"/>
                </a:cubicBezTo>
                <a:cubicBezTo>
                  <a:pt x="2657112" y="-53088"/>
                  <a:pt x="3014697" y="67360"/>
                  <a:pt x="3461516" y="0"/>
                </a:cubicBezTo>
                <a:cubicBezTo>
                  <a:pt x="3505900" y="111489"/>
                  <a:pt x="3457574" y="222282"/>
                  <a:pt x="3461516" y="392493"/>
                </a:cubicBezTo>
                <a:cubicBezTo>
                  <a:pt x="3465458" y="562704"/>
                  <a:pt x="3438478" y="671359"/>
                  <a:pt x="3461516" y="822566"/>
                </a:cubicBezTo>
                <a:cubicBezTo>
                  <a:pt x="3484554" y="973773"/>
                  <a:pt x="3452429" y="1140050"/>
                  <a:pt x="3461516" y="1252638"/>
                </a:cubicBezTo>
                <a:cubicBezTo>
                  <a:pt x="3176790" y="1277036"/>
                  <a:pt x="2945173" y="1225528"/>
                  <a:pt x="2815366" y="1252638"/>
                </a:cubicBezTo>
                <a:cubicBezTo>
                  <a:pt x="2685559" y="1279748"/>
                  <a:pt x="2424942" y="1188986"/>
                  <a:pt x="2169217" y="1252638"/>
                </a:cubicBezTo>
                <a:cubicBezTo>
                  <a:pt x="1913492" y="1316290"/>
                  <a:pt x="1801040" y="1214824"/>
                  <a:pt x="1696143" y="1252638"/>
                </a:cubicBezTo>
                <a:cubicBezTo>
                  <a:pt x="1591246" y="1290452"/>
                  <a:pt x="1320275" y="1196460"/>
                  <a:pt x="1223069" y="1252638"/>
                </a:cubicBezTo>
                <a:cubicBezTo>
                  <a:pt x="1125863" y="1308816"/>
                  <a:pt x="832411" y="1227325"/>
                  <a:pt x="680765" y="1252638"/>
                </a:cubicBezTo>
                <a:cubicBezTo>
                  <a:pt x="529119" y="1277951"/>
                  <a:pt x="228302" y="1174092"/>
                  <a:pt x="0" y="1252638"/>
                </a:cubicBezTo>
                <a:cubicBezTo>
                  <a:pt x="-42149" y="1109198"/>
                  <a:pt x="34706" y="911237"/>
                  <a:pt x="0" y="822566"/>
                </a:cubicBezTo>
                <a:cubicBezTo>
                  <a:pt x="-34706" y="733895"/>
                  <a:pt x="7016" y="591379"/>
                  <a:pt x="0" y="442599"/>
                </a:cubicBezTo>
                <a:cubicBezTo>
                  <a:pt x="-7016" y="293819"/>
                  <a:pt x="49475" y="108082"/>
                  <a:pt x="0" y="0"/>
                </a:cubicBezTo>
                <a:close/>
              </a:path>
              <a:path w="3461516" h="1252638" stroke="0" extrusionOk="0">
                <a:moveTo>
                  <a:pt x="0" y="0"/>
                </a:moveTo>
                <a:cubicBezTo>
                  <a:pt x="210248" y="-8753"/>
                  <a:pt x="394793" y="19995"/>
                  <a:pt x="542304" y="0"/>
                </a:cubicBezTo>
                <a:cubicBezTo>
                  <a:pt x="689815" y="-19995"/>
                  <a:pt x="946622" y="5860"/>
                  <a:pt x="1084608" y="0"/>
                </a:cubicBezTo>
                <a:cubicBezTo>
                  <a:pt x="1222594" y="-5860"/>
                  <a:pt x="1500662" y="27191"/>
                  <a:pt x="1626913" y="0"/>
                </a:cubicBezTo>
                <a:cubicBezTo>
                  <a:pt x="1753164" y="-27191"/>
                  <a:pt x="2041757" y="1740"/>
                  <a:pt x="2169217" y="0"/>
                </a:cubicBezTo>
                <a:cubicBezTo>
                  <a:pt x="2296677" y="-1740"/>
                  <a:pt x="2531459" y="23751"/>
                  <a:pt x="2746136" y="0"/>
                </a:cubicBezTo>
                <a:cubicBezTo>
                  <a:pt x="2960813" y="-23751"/>
                  <a:pt x="3242948" y="23192"/>
                  <a:pt x="3461516" y="0"/>
                </a:cubicBezTo>
                <a:cubicBezTo>
                  <a:pt x="3505486" y="121367"/>
                  <a:pt x="3418607" y="206371"/>
                  <a:pt x="3461516" y="392493"/>
                </a:cubicBezTo>
                <a:cubicBezTo>
                  <a:pt x="3504425" y="578615"/>
                  <a:pt x="3455478" y="657700"/>
                  <a:pt x="3461516" y="835092"/>
                </a:cubicBezTo>
                <a:cubicBezTo>
                  <a:pt x="3467554" y="1012484"/>
                  <a:pt x="3423439" y="1160064"/>
                  <a:pt x="3461516" y="1252638"/>
                </a:cubicBezTo>
                <a:cubicBezTo>
                  <a:pt x="3275065" y="1284942"/>
                  <a:pt x="3019767" y="1238199"/>
                  <a:pt x="2849982" y="1252638"/>
                </a:cubicBezTo>
                <a:cubicBezTo>
                  <a:pt x="2680197" y="1267077"/>
                  <a:pt x="2465955" y="1233418"/>
                  <a:pt x="2342292" y="1252638"/>
                </a:cubicBezTo>
                <a:cubicBezTo>
                  <a:pt x="2218629" y="1271858"/>
                  <a:pt x="1924676" y="1195013"/>
                  <a:pt x="1696143" y="1252638"/>
                </a:cubicBezTo>
                <a:cubicBezTo>
                  <a:pt x="1467610" y="1310263"/>
                  <a:pt x="1235772" y="1245379"/>
                  <a:pt x="1084608" y="1252638"/>
                </a:cubicBezTo>
                <a:cubicBezTo>
                  <a:pt x="933445" y="1259897"/>
                  <a:pt x="449360" y="1172803"/>
                  <a:pt x="0" y="1252638"/>
                </a:cubicBezTo>
                <a:cubicBezTo>
                  <a:pt x="-50885" y="1151171"/>
                  <a:pt x="13227" y="926679"/>
                  <a:pt x="0" y="822566"/>
                </a:cubicBezTo>
                <a:cubicBezTo>
                  <a:pt x="-13227" y="718453"/>
                  <a:pt x="14721" y="489831"/>
                  <a:pt x="0" y="392493"/>
                </a:cubicBezTo>
                <a:cubicBezTo>
                  <a:pt x="-14721" y="295155"/>
                  <a:pt x="18252" y="107507"/>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060057C1-F152-63AA-1438-DF68EFAF959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12"/>
              </a:rPr>
              <a:t>Sociotechnical implications of generative artificial intelligence for information access</a:t>
            </a:r>
            <a:r>
              <a:rPr lang="en-US" sz="1200" dirty="0"/>
              <a:t>. Book chapter, 2024.</a:t>
            </a:r>
            <a:endParaRPr lang="en-CA" sz="1200" dirty="0"/>
          </a:p>
        </p:txBody>
      </p:sp>
    </p:spTree>
    <p:extLst>
      <p:ext uri="{BB962C8B-B14F-4D97-AF65-F5344CB8AC3E}">
        <p14:creationId xmlns:p14="http://schemas.microsoft.com/office/powerpoint/2010/main" val="25733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F96012E-AE21-0D68-3A63-7BA916DDD0C5}"/>
              </a:ext>
            </a:extLst>
          </p:cNvPr>
          <p:cNvSpPr/>
          <p:nvPr/>
        </p:nvSpPr>
        <p:spPr>
          <a:xfrm>
            <a:off x="7774052" y="2743200"/>
            <a:ext cx="4319751" cy="3955869"/>
          </a:xfrm>
          <a:prstGeom prst="roundRect">
            <a:avLst>
              <a:gd name="adj" fmla="val 3566"/>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sz="1200" dirty="0">
                <a:solidFill>
                  <a:schemeClr val="tx1"/>
                </a:solidFill>
                <a:latin typeface="Aptos Slab SemiBold" panose="020F0502020204030204" pitchFamily="34" charset="0"/>
              </a:rPr>
              <a:t>⚠️Beware of the pseudo-scientific community on x-risk / AI Safety; and the harmful TESCREAL bundle of ideologies</a:t>
            </a:r>
          </a:p>
          <a:p>
            <a:pPr>
              <a:spcBef>
                <a:spcPts val="600"/>
              </a:spcBef>
            </a:pPr>
            <a:r>
              <a:rPr lang="en-CA" sz="1100" dirty="0">
                <a:solidFill>
                  <a:schemeClr val="tx1"/>
                </a:solidFill>
              </a:rPr>
              <a:t>For more details, please read Gebru and Torres (2024) and Ahmed et al. (2024) </a:t>
            </a:r>
          </a:p>
        </p:txBody>
      </p:sp>
      <p:sp>
        <p:nvSpPr>
          <p:cNvPr id="5" name="Title 4">
            <a:extLst>
              <a:ext uri="{FF2B5EF4-FFF2-40B4-BE49-F238E27FC236}">
                <a16:creationId xmlns:a16="http://schemas.microsoft.com/office/drawing/2014/main" id="{8D226CA1-68BD-9CB4-6444-9E2A2FABB8FE}"/>
              </a:ext>
            </a:extLst>
          </p:cNvPr>
          <p:cNvSpPr>
            <a:spLocks noGrp="1"/>
          </p:cNvSpPr>
          <p:nvPr>
            <p:ph type="title"/>
          </p:nvPr>
        </p:nvSpPr>
        <p:spPr>
          <a:xfrm>
            <a:off x="637926" y="378615"/>
            <a:ext cx="3469192" cy="1848176"/>
          </a:xfrm>
        </p:spPr>
        <p:txBody>
          <a:bodyPr anchor="ctr">
            <a:noAutofit/>
          </a:bodyPr>
          <a:lstStyle/>
          <a:p>
            <a:r>
              <a:rPr lang="en-CA" sz="2000" dirty="0"/>
              <a:t>The Authoritarian tendencies of</a:t>
            </a:r>
            <a:br>
              <a:rPr lang="en-CA" sz="3600" dirty="0"/>
            </a:br>
            <a:r>
              <a:rPr lang="en-CA" sz="4800" dirty="0"/>
              <a:t>Big Tech &amp;</a:t>
            </a:r>
            <a:br>
              <a:rPr lang="en-CA" sz="4800" dirty="0"/>
            </a:br>
            <a:r>
              <a:rPr lang="en-CA" sz="4800" dirty="0"/>
              <a:t>Silicon Valley</a:t>
            </a:r>
            <a:endParaRPr lang="en-CA" sz="4800" dirty="0">
              <a:solidFill>
                <a:schemeClr val="bg1">
                  <a:lumMod val="75000"/>
                </a:schemeClr>
              </a:solidFill>
            </a:endParaRPr>
          </a:p>
        </p:txBody>
      </p:sp>
      <p:pic>
        <p:nvPicPr>
          <p:cNvPr id="7" name="Picture 6">
            <a:extLst>
              <a:ext uri="{FF2B5EF4-FFF2-40B4-BE49-F238E27FC236}">
                <a16:creationId xmlns:a16="http://schemas.microsoft.com/office/drawing/2014/main" id="{F73F2476-8403-C04F-A397-C08952ADBCDF}"/>
              </a:ext>
            </a:extLst>
          </p:cNvPr>
          <p:cNvPicPr>
            <a:picLocks noChangeAspect="1"/>
          </p:cNvPicPr>
          <p:nvPr/>
        </p:nvPicPr>
        <p:blipFill>
          <a:blip r:embed="rId3"/>
          <a:stretch>
            <a:fillRect/>
          </a:stretch>
        </p:blipFill>
        <p:spPr>
          <a:xfrm>
            <a:off x="241057" y="2226791"/>
            <a:ext cx="4056626" cy="197210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C82184-2205-1C55-8420-A1D15018329B}"/>
              </a:ext>
            </a:extLst>
          </p:cNvPr>
          <p:cNvPicPr>
            <a:picLocks noChangeAspect="1"/>
          </p:cNvPicPr>
          <p:nvPr/>
        </p:nvPicPr>
        <p:blipFill>
          <a:blip r:embed="rId4"/>
          <a:stretch>
            <a:fillRect/>
          </a:stretch>
        </p:blipFill>
        <p:spPr>
          <a:xfrm>
            <a:off x="8394200" y="158931"/>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E68DF73-F526-E458-313A-E9D037A3596C}"/>
              </a:ext>
            </a:extLst>
          </p:cNvPr>
          <p:cNvPicPr>
            <a:picLocks noChangeAspect="1"/>
          </p:cNvPicPr>
          <p:nvPr/>
        </p:nvPicPr>
        <p:blipFill>
          <a:blip r:embed="rId5"/>
          <a:stretch>
            <a:fillRect/>
          </a:stretch>
        </p:blipFill>
        <p:spPr>
          <a:xfrm>
            <a:off x="4488248" y="158931"/>
            <a:ext cx="3406072" cy="24415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5668C51A-0F2D-DA0B-5AF9-FC24F40C1BB8}"/>
              </a:ext>
            </a:extLst>
          </p:cNvPr>
          <p:cNvPicPr>
            <a:picLocks noChangeAspect="1"/>
          </p:cNvPicPr>
          <p:nvPr/>
        </p:nvPicPr>
        <p:blipFill>
          <a:blip r:embed="rId6"/>
          <a:srcRect t="11953"/>
          <a:stretch>
            <a:fillRect/>
          </a:stretch>
        </p:blipFill>
        <p:spPr>
          <a:xfrm>
            <a:off x="1992953" y="4399595"/>
            <a:ext cx="2806070" cy="22269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6C96F57E-FA65-D95A-7B73-342EF7315783}"/>
              </a:ext>
            </a:extLst>
          </p:cNvPr>
          <p:cNvPicPr>
            <a:picLocks noChangeAspect="1"/>
          </p:cNvPicPr>
          <p:nvPr/>
        </p:nvPicPr>
        <p:blipFill>
          <a:blip r:embed="rId7"/>
          <a:srcRect l="436" r="1036" b="1641"/>
          <a:stretch>
            <a:fillRect/>
          </a:stretch>
        </p:blipFill>
        <p:spPr>
          <a:xfrm>
            <a:off x="4989311" y="4435353"/>
            <a:ext cx="2649444" cy="21554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26" name="Picture 2" descr="Empire of AI: Dreams and Nightmares in Sam Altman's OpenAI by Karen Hao">
            <a:extLst>
              <a:ext uri="{FF2B5EF4-FFF2-40B4-BE49-F238E27FC236}">
                <a16:creationId xmlns:a16="http://schemas.microsoft.com/office/drawing/2014/main" id="{0A13CF41-6DE7-F8BE-FD0C-C1998BBDB9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34" y="4328078"/>
            <a:ext cx="1510553" cy="229531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FB501C-70D3-9372-743C-00F9B0FBBFB3}"/>
              </a:ext>
            </a:extLst>
          </p:cNvPr>
          <p:cNvPicPr>
            <a:picLocks noChangeAspect="1"/>
          </p:cNvPicPr>
          <p:nvPr/>
        </p:nvPicPr>
        <p:blipFill>
          <a:blip r:embed="rId9"/>
          <a:srcRect r="7972" b="69387"/>
          <a:stretch>
            <a:fillRect/>
          </a:stretch>
        </p:blipFill>
        <p:spPr>
          <a:xfrm>
            <a:off x="4488248" y="2801183"/>
            <a:ext cx="3003527" cy="131055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9EC044F-2A57-3D8C-7821-25DE703EC5C3}"/>
              </a:ext>
            </a:extLst>
          </p:cNvPr>
          <p:cNvPicPr>
            <a:picLocks noChangeAspect="1"/>
          </p:cNvPicPr>
          <p:nvPr/>
        </p:nvPicPr>
        <p:blipFill>
          <a:blip r:embed="rId10"/>
          <a:stretch>
            <a:fillRect/>
          </a:stretch>
        </p:blipFill>
        <p:spPr>
          <a:xfrm>
            <a:off x="7901324" y="3670669"/>
            <a:ext cx="4074843" cy="1321128"/>
          </a:xfrm>
          <a:prstGeom prst="rect">
            <a:avLst/>
          </a:prstGeom>
          <a:ln>
            <a:solidFill>
              <a:schemeClr val="tx1">
                <a:lumMod val="75000"/>
                <a:lumOff val="25000"/>
              </a:schemeClr>
            </a:solidFill>
          </a:ln>
          <a:effectLst/>
        </p:spPr>
      </p:pic>
      <p:pic>
        <p:nvPicPr>
          <p:cNvPr id="10" name="Picture 9">
            <a:extLst>
              <a:ext uri="{FF2B5EF4-FFF2-40B4-BE49-F238E27FC236}">
                <a16:creationId xmlns:a16="http://schemas.microsoft.com/office/drawing/2014/main" id="{1555CCCF-9144-C389-3BA0-4B2C87D3884D}"/>
              </a:ext>
            </a:extLst>
          </p:cNvPr>
          <p:cNvPicPr>
            <a:picLocks noChangeAspect="1"/>
          </p:cNvPicPr>
          <p:nvPr/>
        </p:nvPicPr>
        <p:blipFill>
          <a:blip r:embed="rId11"/>
          <a:stretch>
            <a:fillRect/>
          </a:stretch>
        </p:blipFill>
        <p:spPr>
          <a:xfrm>
            <a:off x="7907982" y="5082803"/>
            <a:ext cx="4051893" cy="1507986"/>
          </a:xfrm>
          <a:prstGeom prst="rect">
            <a:avLst/>
          </a:prstGeom>
          <a:ln>
            <a:solidFill>
              <a:schemeClr val="tx1">
                <a:lumMod val="75000"/>
                <a:lumOff val="25000"/>
              </a:schemeClr>
            </a:solidFill>
          </a:ln>
          <a:effectLst/>
        </p:spPr>
      </p:pic>
    </p:spTree>
    <p:extLst>
      <p:ext uri="{BB962C8B-B14F-4D97-AF65-F5344CB8AC3E}">
        <p14:creationId xmlns:p14="http://schemas.microsoft.com/office/powerpoint/2010/main" val="225516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9C5E9F-F214-5FF5-A975-83A2950369A3}"/>
              </a:ext>
            </a:extLst>
          </p:cNvPr>
          <p:cNvGrpSpPr/>
          <p:nvPr/>
        </p:nvGrpSpPr>
        <p:grpSpPr>
          <a:xfrm>
            <a:off x="396749" y="410865"/>
            <a:ext cx="10101109" cy="6036270"/>
            <a:chOff x="396749" y="410865"/>
            <a:chExt cx="10101109" cy="6036270"/>
          </a:xfrm>
        </p:grpSpPr>
        <p:pic>
          <p:nvPicPr>
            <p:cNvPr id="4" name="Picture 3">
              <a:extLst>
                <a:ext uri="{FF2B5EF4-FFF2-40B4-BE49-F238E27FC236}">
                  <a16:creationId xmlns:a16="http://schemas.microsoft.com/office/drawing/2014/main" id="{EA79D188-4FD6-6E89-93B2-B50E55D52B7F}"/>
                </a:ext>
              </a:extLst>
            </p:cNvPr>
            <p:cNvPicPr>
              <a:picLocks noChangeAspect="1"/>
            </p:cNvPicPr>
            <p:nvPr/>
          </p:nvPicPr>
          <p:blipFill>
            <a:blip r:embed="rId2"/>
            <a:stretch>
              <a:fillRect/>
            </a:stretch>
          </p:blipFill>
          <p:spPr>
            <a:xfrm>
              <a:off x="396749" y="410865"/>
              <a:ext cx="5353970" cy="6036270"/>
            </a:xfrm>
            <a:prstGeom prst="rect">
              <a:avLst/>
            </a:prstGeom>
          </p:spPr>
        </p:pic>
        <p:pic>
          <p:nvPicPr>
            <p:cNvPr id="5" name="Picture 4">
              <a:extLst>
                <a:ext uri="{FF2B5EF4-FFF2-40B4-BE49-F238E27FC236}">
                  <a16:creationId xmlns:a16="http://schemas.microsoft.com/office/drawing/2014/main" id="{D7057A81-464D-329E-1B52-9CA7187C337E}"/>
                </a:ext>
              </a:extLst>
            </p:cNvPr>
            <p:cNvPicPr>
              <a:picLocks noChangeAspect="1"/>
            </p:cNvPicPr>
            <p:nvPr/>
          </p:nvPicPr>
          <p:blipFill>
            <a:blip r:embed="rId3"/>
            <a:stretch>
              <a:fillRect/>
            </a:stretch>
          </p:blipFill>
          <p:spPr>
            <a:xfrm>
              <a:off x="6014528" y="4542774"/>
              <a:ext cx="4483330" cy="1282766"/>
            </a:xfrm>
            <a:prstGeom prst="rect">
              <a:avLst/>
            </a:prstGeom>
          </p:spPr>
        </p:pic>
      </p:grpSp>
      <p:pic>
        <p:nvPicPr>
          <p:cNvPr id="13" name="Picture 12">
            <a:extLst>
              <a:ext uri="{FF2B5EF4-FFF2-40B4-BE49-F238E27FC236}">
                <a16:creationId xmlns:a16="http://schemas.microsoft.com/office/drawing/2014/main" id="{320B650B-1D68-9588-9A3E-FB2CC55A0576}"/>
              </a:ext>
            </a:extLst>
          </p:cNvPr>
          <p:cNvPicPr>
            <a:picLocks noChangeAspect="1"/>
          </p:cNvPicPr>
          <p:nvPr/>
        </p:nvPicPr>
        <p:blipFill>
          <a:blip r:embed="rId4"/>
          <a:stretch>
            <a:fillRect/>
          </a:stretch>
        </p:blipFill>
        <p:spPr>
          <a:xfrm>
            <a:off x="6532696" y="829140"/>
            <a:ext cx="1489487" cy="1486086"/>
          </a:xfrm>
          <a:prstGeom prst="rect">
            <a:avLst/>
          </a:prstGeom>
        </p:spPr>
      </p:pic>
      <p:pic>
        <p:nvPicPr>
          <p:cNvPr id="14" name="Picture 13">
            <a:extLst>
              <a:ext uri="{FF2B5EF4-FFF2-40B4-BE49-F238E27FC236}">
                <a16:creationId xmlns:a16="http://schemas.microsoft.com/office/drawing/2014/main" id="{1114B62E-76D3-8C3F-F7A6-1BE4F8046C43}"/>
              </a:ext>
            </a:extLst>
          </p:cNvPr>
          <p:cNvPicPr>
            <a:picLocks noChangeAspect="1"/>
          </p:cNvPicPr>
          <p:nvPr/>
        </p:nvPicPr>
        <p:blipFill>
          <a:blip r:embed="rId5"/>
          <a:stretch>
            <a:fillRect/>
          </a:stretch>
        </p:blipFill>
        <p:spPr>
          <a:xfrm>
            <a:off x="8339913" y="829140"/>
            <a:ext cx="1489487" cy="1486086"/>
          </a:xfrm>
          <a:prstGeom prst="rect">
            <a:avLst/>
          </a:prstGeom>
        </p:spPr>
      </p:pic>
      <p:pic>
        <p:nvPicPr>
          <p:cNvPr id="15" name="Picture 14">
            <a:extLst>
              <a:ext uri="{FF2B5EF4-FFF2-40B4-BE49-F238E27FC236}">
                <a16:creationId xmlns:a16="http://schemas.microsoft.com/office/drawing/2014/main" id="{3FF90745-08BF-4496-BA05-6287799DF55A}"/>
              </a:ext>
            </a:extLst>
          </p:cNvPr>
          <p:cNvPicPr>
            <a:picLocks noChangeAspect="1"/>
          </p:cNvPicPr>
          <p:nvPr/>
        </p:nvPicPr>
        <p:blipFill>
          <a:blip r:embed="rId6"/>
          <a:stretch>
            <a:fillRect/>
          </a:stretch>
        </p:blipFill>
        <p:spPr>
          <a:xfrm>
            <a:off x="6532696" y="2632958"/>
            <a:ext cx="1489487" cy="1489486"/>
          </a:xfrm>
          <a:prstGeom prst="rect">
            <a:avLst/>
          </a:prstGeom>
        </p:spPr>
      </p:pic>
      <p:pic>
        <p:nvPicPr>
          <p:cNvPr id="16" name="Picture 15">
            <a:extLst>
              <a:ext uri="{FF2B5EF4-FFF2-40B4-BE49-F238E27FC236}">
                <a16:creationId xmlns:a16="http://schemas.microsoft.com/office/drawing/2014/main" id="{ECAF1889-7CDB-02E5-1908-BC943CA81827}"/>
              </a:ext>
            </a:extLst>
          </p:cNvPr>
          <p:cNvPicPr>
            <a:picLocks noChangeAspect="1"/>
          </p:cNvPicPr>
          <p:nvPr/>
        </p:nvPicPr>
        <p:blipFill>
          <a:blip r:embed="rId7"/>
          <a:stretch>
            <a:fillRect/>
          </a:stretch>
        </p:blipFill>
        <p:spPr>
          <a:xfrm>
            <a:off x="8339913" y="2636358"/>
            <a:ext cx="1489487" cy="1486086"/>
          </a:xfrm>
          <a:prstGeom prst="rect">
            <a:avLst/>
          </a:prstGeom>
        </p:spPr>
      </p:pic>
      <p:sp>
        <p:nvSpPr>
          <p:cNvPr id="6" name="TextBox 5">
            <a:extLst>
              <a:ext uri="{FF2B5EF4-FFF2-40B4-BE49-F238E27FC236}">
                <a16:creationId xmlns:a16="http://schemas.microsoft.com/office/drawing/2014/main" id="{3F1C4885-4B9B-A919-E66C-E920ABE33FD7}"/>
              </a:ext>
            </a:extLst>
          </p:cNvPr>
          <p:cNvSpPr txBox="1"/>
          <p:nvPr/>
        </p:nvSpPr>
        <p:spPr>
          <a:xfrm>
            <a:off x="0" y="6581001"/>
            <a:ext cx="12192000" cy="276999"/>
          </a:xfrm>
          <a:prstGeom prst="rect">
            <a:avLst/>
          </a:prstGeom>
          <a:noFill/>
        </p:spPr>
        <p:txBody>
          <a:bodyPr wrap="square" anchor="b">
            <a:spAutoFit/>
          </a:bodyPr>
          <a:lstStyle/>
          <a:p>
            <a:pPr algn="ctr"/>
            <a:r>
              <a:rPr lang="en-US" sz="1200" dirty="0"/>
              <a:t>Oremus. </a:t>
            </a:r>
            <a:r>
              <a:rPr lang="en-US" sz="1200" dirty="0">
                <a:hlinkClick r:id="rId8"/>
              </a:rPr>
              <a:t>Big Tobacco. Big Pharma. Big Tech?</a:t>
            </a:r>
            <a:r>
              <a:rPr lang="en-US" sz="1200" dirty="0"/>
              <a:t> Slate, 2017.</a:t>
            </a:r>
            <a:endParaRPr lang="en-CA" sz="1200" dirty="0"/>
          </a:p>
        </p:txBody>
      </p:sp>
    </p:spTree>
    <p:extLst>
      <p:ext uri="{BB962C8B-B14F-4D97-AF65-F5344CB8AC3E}">
        <p14:creationId xmlns:p14="http://schemas.microsoft.com/office/powerpoint/2010/main" val="69053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7E2F-8BB6-D548-2C57-27A268682BF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BD4B5F-6AB1-A30E-23C2-8F9725B2C089}"/>
              </a:ext>
            </a:extLst>
          </p:cNvPr>
          <p:cNvPicPr>
            <a:picLocks noChangeAspect="1"/>
          </p:cNvPicPr>
          <p:nvPr/>
        </p:nvPicPr>
        <p:blipFill>
          <a:blip r:embed="rId3"/>
          <a:stretch>
            <a:fillRect/>
          </a:stretch>
        </p:blipFill>
        <p:spPr>
          <a:xfrm>
            <a:off x="4579277" y="364756"/>
            <a:ext cx="6651312" cy="5681964"/>
          </a:xfrm>
          <a:prstGeom prst="rect">
            <a:avLst/>
          </a:prstGeom>
        </p:spPr>
      </p:pic>
      <p:pic>
        <p:nvPicPr>
          <p:cNvPr id="4" name="Picture 3">
            <a:extLst>
              <a:ext uri="{FF2B5EF4-FFF2-40B4-BE49-F238E27FC236}">
                <a16:creationId xmlns:a16="http://schemas.microsoft.com/office/drawing/2014/main" id="{29FCE6AF-259C-EE3A-60B4-9F3799C8FE3D}"/>
              </a:ext>
            </a:extLst>
          </p:cNvPr>
          <p:cNvPicPr>
            <a:picLocks noChangeAspect="1"/>
          </p:cNvPicPr>
          <p:nvPr/>
        </p:nvPicPr>
        <p:blipFill>
          <a:blip r:embed="rId4"/>
          <a:stretch>
            <a:fillRect/>
          </a:stretch>
        </p:blipFill>
        <p:spPr>
          <a:xfrm>
            <a:off x="805962" y="2425687"/>
            <a:ext cx="1490400" cy="1486998"/>
          </a:xfrm>
          <a:prstGeom prst="rect">
            <a:avLst/>
          </a:prstGeom>
        </p:spPr>
      </p:pic>
      <p:pic>
        <p:nvPicPr>
          <p:cNvPr id="6" name="Picture 5">
            <a:extLst>
              <a:ext uri="{FF2B5EF4-FFF2-40B4-BE49-F238E27FC236}">
                <a16:creationId xmlns:a16="http://schemas.microsoft.com/office/drawing/2014/main" id="{7D9BEF74-5936-6F47-A7E4-7E0BA330745F}"/>
              </a:ext>
            </a:extLst>
          </p:cNvPr>
          <p:cNvPicPr>
            <a:picLocks noChangeAspect="1"/>
          </p:cNvPicPr>
          <p:nvPr/>
        </p:nvPicPr>
        <p:blipFill>
          <a:blip r:embed="rId5"/>
          <a:stretch>
            <a:fillRect/>
          </a:stretch>
        </p:blipFill>
        <p:spPr>
          <a:xfrm>
            <a:off x="1417312" y="1819836"/>
            <a:ext cx="1490400" cy="1486998"/>
          </a:xfrm>
          <a:prstGeom prst="rect">
            <a:avLst/>
          </a:prstGeom>
        </p:spPr>
      </p:pic>
      <p:pic>
        <p:nvPicPr>
          <p:cNvPr id="7" name="Picture 6">
            <a:extLst>
              <a:ext uri="{FF2B5EF4-FFF2-40B4-BE49-F238E27FC236}">
                <a16:creationId xmlns:a16="http://schemas.microsoft.com/office/drawing/2014/main" id="{41533D31-FAF4-8F39-23F4-2DB8952D27A9}"/>
              </a:ext>
            </a:extLst>
          </p:cNvPr>
          <p:cNvPicPr>
            <a:picLocks noChangeAspect="1"/>
          </p:cNvPicPr>
          <p:nvPr/>
        </p:nvPicPr>
        <p:blipFill>
          <a:blip r:embed="rId6"/>
          <a:stretch>
            <a:fillRect/>
          </a:stretch>
        </p:blipFill>
        <p:spPr>
          <a:xfrm>
            <a:off x="1416780" y="3038071"/>
            <a:ext cx="1490400" cy="1490400"/>
          </a:xfrm>
          <a:prstGeom prst="rect">
            <a:avLst/>
          </a:prstGeom>
        </p:spPr>
      </p:pic>
      <p:pic>
        <p:nvPicPr>
          <p:cNvPr id="9" name="Picture 8">
            <a:extLst>
              <a:ext uri="{FF2B5EF4-FFF2-40B4-BE49-F238E27FC236}">
                <a16:creationId xmlns:a16="http://schemas.microsoft.com/office/drawing/2014/main" id="{31F6A9F3-E8AA-C746-F8D2-019885C107C0}"/>
              </a:ext>
            </a:extLst>
          </p:cNvPr>
          <p:cNvPicPr>
            <a:picLocks noChangeAspect="1"/>
          </p:cNvPicPr>
          <p:nvPr/>
        </p:nvPicPr>
        <p:blipFill>
          <a:blip r:embed="rId7"/>
          <a:stretch>
            <a:fillRect/>
          </a:stretch>
        </p:blipFill>
        <p:spPr>
          <a:xfrm>
            <a:off x="2027332" y="2437690"/>
            <a:ext cx="1490400" cy="1486998"/>
          </a:xfrm>
          <a:prstGeom prst="rect">
            <a:avLst/>
          </a:prstGeom>
        </p:spPr>
      </p:pic>
      <p:grpSp>
        <p:nvGrpSpPr>
          <p:cNvPr id="2" name="Group 1">
            <a:extLst>
              <a:ext uri="{FF2B5EF4-FFF2-40B4-BE49-F238E27FC236}">
                <a16:creationId xmlns:a16="http://schemas.microsoft.com/office/drawing/2014/main" id="{E2C35442-EA05-7E44-7992-F45E91EA201A}"/>
              </a:ext>
            </a:extLst>
          </p:cNvPr>
          <p:cNvGrpSpPr/>
          <p:nvPr/>
        </p:nvGrpSpPr>
        <p:grpSpPr>
          <a:xfrm>
            <a:off x="2161980" y="386753"/>
            <a:ext cx="2196144" cy="5580000"/>
            <a:chOff x="2161980" y="639000"/>
            <a:chExt cx="2196144" cy="5580000"/>
          </a:xfrm>
        </p:grpSpPr>
        <p:cxnSp>
          <p:nvCxnSpPr>
            <p:cNvPr id="13" name="Straight Connector 12">
              <a:extLst>
                <a:ext uri="{FF2B5EF4-FFF2-40B4-BE49-F238E27FC236}">
                  <a16:creationId xmlns:a16="http://schemas.microsoft.com/office/drawing/2014/main" id="{9B6CFF60-856B-01D9-3CA5-F1BF450DADAA}"/>
                </a:ext>
              </a:extLst>
            </p:cNvPr>
            <p:cNvCxnSpPr/>
            <p:nvPr/>
          </p:nvCxnSpPr>
          <p:spPr>
            <a:xfrm>
              <a:off x="3746124" y="2522271"/>
              <a:ext cx="6120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ABE159-ABE3-3B96-5CA2-71DC11D248B9}"/>
                </a:ext>
              </a:extLst>
            </p:cNvPr>
            <p:cNvCxnSpPr>
              <a:cxnSpLocks/>
            </p:cNvCxnSpPr>
            <p:nvPr/>
          </p:nvCxnSpPr>
          <p:spPr>
            <a:xfrm flipV="1">
              <a:off x="2161980" y="2522271"/>
              <a:ext cx="1587674" cy="899162"/>
            </a:xfrm>
            <a:prstGeom prst="line">
              <a:avLst/>
            </a:prstGeom>
            <a:ln>
              <a:solidFill>
                <a:schemeClr val="accent2">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A8693F-454B-199C-D251-D81206200F2A}"/>
                </a:ext>
              </a:extLst>
            </p:cNvPr>
            <p:cNvCxnSpPr>
              <a:cxnSpLocks/>
            </p:cNvCxnSpPr>
            <p:nvPr/>
          </p:nvCxnSpPr>
          <p:spPr>
            <a:xfrm>
              <a:off x="4358124" y="639000"/>
              <a:ext cx="0" cy="558000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5BFAF80-A645-E4B7-CA1A-7AC099F7DFFE}"/>
              </a:ext>
            </a:extLst>
          </p:cNvPr>
          <p:cNvSpPr txBox="1"/>
          <p:nvPr/>
        </p:nvSpPr>
        <p:spPr>
          <a:xfrm>
            <a:off x="0" y="6257836"/>
            <a:ext cx="12192000" cy="600164"/>
          </a:xfrm>
          <a:prstGeom prst="rect">
            <a:avLst/>
          </a:prstGeom>
          <a:noFill/>
        </p:spPr>
        <p:txBody>
          <a:bodyPr wrap="square" anchor="b">
            <a:spAutoFit/>
          </a:bodyPr>
          <a:lstStyle/>
          <a:p>
            <a:pPr algn="ctr"/>
            <a:r>
              <a:rPr lang="en-US" sz="1100" dirty="0"/>
              <a:t>Whittaker. </a:t>
            </a:r>
            <a:r>
              <a:rPr lang="en-US" sz="1100" dirty="0">
                <a:hlinkClick r:id="rId8"/>
              </a:rPr>
              <a:t>The steep cost of capture</a:t>
            </a:r>
            <a:r>
              <a:rPr lang="en-US" sz="1100" dirty="0"/>
              <a:t>. In Interactions, 2021.</a:t>
            </a:r>
            <a:endParaRPr lang="en-CA" sz="1100" dirty="0"/>
          </a:p>
          <a:p>
            <a:pPr algn="ctr"/>
            <a:r>
              <a:rPr lang="en-US" sz="1100" dirty="0"/>
              <a:t>Birhane, </a:t>
            </a:r>
            <a:r>
              <a:rPr lang="en-US" sz="1100" dirty="0" err="1"/>
              <a:t>Angius</a:t>
            </a:r>
            <a:r>
              <a:rPr lang="en-US" sz="1100" dirty="0"/>
              <a:t>, Agnew, Pandit, Mitra, Dobbe, and Talat. </a:t>
            </a:r>
            <a:r>
              <a:rPr lang="en-US" sz="1100" dirty="0">
                <a:hlinkClick r:id="rId9"/>
              </a:rPr>
              <a:t>Big AI's Regulatory Capture: Mapping Industry Interference and Government Complicity</a:t>
            </a:r>
            <a:r>
              <a:rPr lang="en-US" sz="1100" dirty="0"/>
              <a:t>. In proc. ACM </a:t>
            </a:r>
            <a:r>
              <a:rPr lang="en-US" sz="1100" dirty="0" err="1"/>
              <a:t>FAccT</a:t>
            </a:r>
            <a:r>
              <a:rPr lang="en-US" sz="1100" dirty="0"/>
              <a:t>, 2026.</a:t>
            </a:r>
          </a:p>
          <a:p>
            <a:pPr algn="ctr"/>
            <a:r>
              <a:rPr lang="en-US" sz="1100" dirty="0"/>
              <a:t>Barakat. </a:t>
            </a:r>
            <a:r>
              <a:rPr lang="en-US" sz="1100" dirty="0">
                <a:hlinkClick r:id="rId10"/>
              </a:rPr>
              <a:t>Selective perspectives: A content analysis of The New York Times’ reporting on artificial intelligence</a:t>
            </a:r>
            <a:r>
              <a:rPr lang="en-US" sz="1100" dirty="0"/>
              <a:t>. Computer Says Maybe, 2024.</a:t>
            </a:r>
          </a:p>
        </p:txBody>
      </p:sp>
    </p:spTree>
    <p:extLst>
      <p:ext uri="{BB962C8B-B14F-4D97-AF65-F5344CB8AC3E}">
        <p14:creationId xmlns:p14="http://schemas.microsoft.com/office/powerpoint/2010/main" val="19974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C8C59-2535-BD65-18F5-240693473408}"/>
            </a:ext>
          </a:extLst>
        </p:cNvPr>
        <p:cNvGrpSpPr/>
        <p:nvPr/>
      </p:nvGrpSpPr>
      <p:grpSpPr>
        <a:xfrm>
          <a:off x="0" y="0"/>
          <a:ext cx="0" cy="0"/>
          <a:chOff x="0" y="0"/>
          <a:chExt cx="0" cy="0"/>
        </a:xfrm>
      </p:grpSpPr>
      <p:pic>
        <p:nvPicPr>
          <p:cNvPr id="7" name="Picture 6" descr="ACM FAccT (@FAccT@mastodon.acm.org) - Mastodon">
            <a:extLst>
              <a:ext uri="{FF2B5EF4-FFF2-40B4-BE49-F238E27FC236}">
                <a16:creationId xmlns:a16="http://schemas.microsoft.com/office/drawing/2014/main" id="{926F6128-3763-F4AA-0030-DF93C01D0FAC}"/>
              </a:ext>
            </a:extLst>
          </p:cNvPr>
          <p:cNvPicPr>
            <a:picLocks noChangeAspect="1"/>
          </p:cNvPicPr>
          <p:nvPr/>
        </p:nvPicPr>
        <p:blipFill>
          <a:blip r:embed="rId3"/>
          <a:stretch>
            <a:fillRect/>
          </a:stretch>
        </p:blipFill>
        <p:spPr>
          <a:xfrm>
            <a:off x="1257604" y="1487543"/>
            <a:ext cx="2845064" cy="2845064"/>
          </a:xfrm>
          <a:prstGeom prst="rect">
            <a:avLst/>
          </a:prstGeom>
        </p:spPr>
      </p:pic>
      <p:sp>
        <p:nvSpPr>
          <p:cNvPr id="2" name="TextBox 1">
            <a:extLst>
              <a:ext uri="{FF2B5EF4-FFF2-40B4-BE49-F238E27FC236}">
                <a16:creationId xmlns:a16="http://schemas.microsoft.com/office/drawing/2014/main" id="{756B38A3-3C21-5B0D-0AA0-6695BBD18CB6}"/>
              </a:ext>
            </a:extLst>
          </p:cNvPr>
          <p:cNvSpPr txBox="1"/>
          <p:nvPr/>
        </p:nvSpPr>
        <p:spPr>
          <a:xfrm>
            <a:off x="0" y="6596390"/>
            <a:ext cx="12192000" cy="261610"/>
          </a:xfrm>
          <a:prstGeom prst="rect">
            <a:avLst/>
          </a:prstGeom>
          <a:noFill/>
        </p:spPr>
        <p:txBody>
          <a:bodyPr wrap="square" anchor="b">
            <a:spAutoFit/>
          </a:bodyPr>
          <a:lstStyle/>
          <a:p>
            <a:pPr algn="ctr"/>
            <a:r>
              <a:rPr lang="en-US" sz="1100" dirty="0"/>
              <a:t>Birhane, Angius, Agnew, Pandit, Mitra, Dobbe, and Talat. </a:t>
            </a:r>
            <a:r>
              <a:rPr lang="en-US" sz="1100" dirty="0">
                <a:hlinkClick r:id="rId4"/>
              </a:rPr>
              <a:t>Big AI's Regulatory Capture: Mapping Industry Interference and Government Complicity</a:t>
            </a:r>
            <a:r>
              <a:rPr lang="en-US" sz="1100" dirty="0"/>
              <a:t>. In proc. ACM </a:t>
            </a:r>
            <a:r>
              <a:rPr lang="en-US" sz="1100" dirty="0" err="1"/>
              <a:t>FAccT</a:t>
            </a:r>
            <a:r>
              <a:rPr lang="en-US" sz="1100" dirty="0"/>
              <a:t>, 2026.</a:t>
            </a:r>
          </a:p>
        </p:txBody>
      </p:sp>
      <p:pic>
        <p:nvPicPr>
          <p:cNvPr id="4" name="Picture 3">
            <a:extLst>
              <a:ext uri="{FF2B5EF4-FFF2-40B4-BE49-F238E27FC236}">
                <a16:creationId xmlns:a16="http://schemas.microsoft.com/office/drawing/2014/main" id="{3CB9A888-3317-FE0E-201C-3FB1AAECBE24}"/>
              </a:ext>
            </a:extLst>
          </p:cNvPr>
          <p:cNvPicPr>
            <a:picLocks noChangeAspect="1"/>
          </p:cNvPicPr>
          <p:nvPr/>
        </p:nvPicPr>
        <p:blipFill>
          <a:blip r:embed="rId5"/>
          <a:stretch>
            <a:fillRect/>
          </a:stretch>
        </p:blipFill>
        <p:spPr>
          <a:xfrm>
            <a:off x="4879361" y="261610"/>
            <a:ext cx="6884114" cy="6211589"/>
          </a:xfrm>
          <a:prstGeom prst="rect">
            <a:avLst/>
          </a:prstGeom>
        </p:spPr>
      </p:pic>
      <p:pic>
        <p:nvPicPr>
          <p:cNvPr id="6" name="Picture 5">
            <a:extLst>
              <a:ext uri="{FF2B5EF4-FFF2-40B4-BE49-F238E27FC236}">
                <a16:creationId xmlns:a16="http://schemas.microsoft.com/office/drawing/2014/main" id="{D4F16B77-3F90-92BE-785A-12BAE95C3C07}"/>
              </a:ext>
            </a:extLst>
          </p:cNvPr>
          <p:cNvPicPr>
            <a:picLocks noChangeAspect="1"/>
          </p:cNvPicPr>
          <p:nvPr/>
        </p:nvPicPr>
        <p:blipFill>
          <a:blip r:embed="rId6"/>
          <a:stretch>
            <a:fillRect/>
          </a:stretch>
        </p:blipFill>
        <p:spPr>
          <a:xfrm>
            <a:off x="163569" y="4220842"/>
            <a:ext cx="4881396" cy="1796976"/>
          </a:xfrm>
          <a:custGeom>
            <a:avLst/>
            <a:gdLst>
              <a:gd name="csX0" fmla="*/ 0 w 4881396"/>
              <a:gd name="csY0" fmla="*/ 0 h 1796976"/>
              <a:gd name="csX1" fmla="*/ 591191 w 4881396"/>
              <a:gd name="csY1" fmla="*/ 0 h 1796976"/>
              <a:gd name="csX2" fmla="*/ 1035941 w 4881396"/>
              <a:gd name="csY2" fmla="*/ 0 h 1796976"/>
              <a:gd name="csX3" fmla="*/ 1627132 w 4881396"/>
              <a:gd name="csY3" fmla="*/ 0 h 1796976"/>
              <a:gd name="csX4" fmla="*/ 2120695 w 4881396"/>
              <a:gd name="csY4" fmla="*/ 0 h 1796976"/>
              <a:gd name="csX5" fmla="*/ 2565445 w 4881396"/>
              <a:gd name="csY5" fmla="*/ 0 h 1796976"/>
              <a:gd name="csX6" fmla="*/ 3156636 w 4881396"/>
              <a:gd name="csY6" fmla="*/ 0 h 1796976"/>
              <a:gd name="csX7" fmla="*/ 3650199 w 4881396"/>
              <a:gd name="csY7" fmla="*/ 0 h 1796976"/>
              <a:gd name="csX8" fmla="*/ 4094949 w 4881396"/>
              <a:gd name="csY8" fmla="*/ 0 h 1796976"/>
              <a:gd name="csX9" fmla="*/ 4881396 w 4881396"/>
              <a:gd name="csY9" fmla="*/ 0 h 1796976"/>
              <a:gd name="csX10" fmla="*/ 4881396 w 4881396"/>
              <a:gd name="csY10" fmla="*/ 598992 h 1796976"/>
              <a:gd name="csX11" fmla="*/ 4881396 w 4881396"/>
              <a:gd name="csY11" fmla="*/ 1180014 h 1796976"/>
              <a:gd name="csX12" fmla="*/ 4881396 w 4881396"/>
              <a:gd name="csY12" fmla="*/ 1796976 h 1796976"/>
              <a:gd name="csX13" fmla="*/ 4339019 w 4881396"/>
              <a:gd name="csY13" fmla="*/ 1796976 h 1796976"/>
              <a:gd name="csX14" fmla="*/ 3943083 w 4881396"/>
              <a:gd name="csY14" fmla="*/ 1796976 h 1796976"/>
              <a:gd name="csX15" fmla="*/ 3498334 w 4881396"/>
              <a:gd name="csY15" fmla="*/ 1796976 h 1796976"/>
              <a:gd name="csX16" fmla="*/ 2907143 w 4881396"/>
              <a:gd name="csY16" fmla="*/ 1796976 h 1796976"/>
              <a:gd name="csX17" fmla="*/ 2462393 w 4881396"/>
              <a:gd name="csY17" fmla="*/ 1796976 h 1796976"/>
              <a:gd name="csX18" fmla="*/ 1822388 w 4881396"/>
              <a:gd name="csY18" fmla="*/ 1796976 h 1796976"/>
              <a:gd name="csX19" fmla="*/ 1182383 w 4881396"/>
              <a:gd name="csY19" fmla="*/ 1796976 h 1796976"/>
              <a:gd name="csX20" fmla="*/ 786447 w 4881396"/>
              <a:gd name="csY20" fmla="*/ 1796976 h 1796976"/>
              <a:gd name="csX21" fmla="*/ 0 w 4881396"/>
              <a:gd name="csY21" fmla="*/ 1796976 h 1796976"/>
              <a:gd name="csX22" fmla="*/ 0 w 4881396"/>
              <a:gd name="csY22" fmla="*/ 1180014 h 1796976"/>
              <a:gd name="csX23" fmla="*/ 0 w 4881396"/>
              <a:gd name="csY23" fmla="*/ 545083 h 1796976"/>
              <a:gd name="csX24" fmla="*/ 0 w 4881396"/>
              <a:gd name="csY24" fmla="*/ 0 h 17969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4881396" h="1796976" fill="none" extrusionOk="0">
                <a:moveTo>
                  <a:pt x="0" y="0"/>
                </a:moveTo>
                <a:cubicBezTo>
                  <a:pt x="274989" y="-57504"/>
                  <a:pt x="410882" y="67004"/>
                  <a:pt x="591191" y="0"/>
                </a:cubicBezTo>
                <a:cubicBezTo>
                  <a:pt x="771500" y="-67004"/>
                  <a:pt x="899742" y="34835"/>
                  <a:pt x="1035941" y="0"/>
                </a:cubicBezTo>
                <a:cubicBezTo>
                  <a:pt x="1172140" y="-34835"/>
                  <a:pt x="1417939" y="57136"/>
                  <a:pt x="1627132" y="0"/>
                </a:cubicBezTo>
                <a:cubicBezTo>
                  <a:pt x="1836325" y="-57136"/>
                  <a:pt x="1991682" y="38387"/>
                  <a:pt x="2120695" y="0"/>
                </a:cubicBezTo>
                <a:cubicBezTo>
                  <a:pt x="2249708" y="-38387"/>
                  <a:pt x="2390665" y="34845"/>
                  <a:pt x="2565445" y="0"/>
                </a:cubicBezTo>
                <a:cubicBezTo>
                  <a:pt x="2740225" y="-34845"/>
                  <a:pt x="3034884" y="33148"/>
                  <a:pt x="3156636" y="0"/>
                </a:cubicBezTo>
                <a:cubicBezTo>
                  <a:pt x="3278388" y="-33148"/>
                  <a:pt x="3426645" y="52223"/>
                  <a:pt x="3650199" y="0"/>
                </a:cubicBezTo>
                <a:cubicBezTo>
                  <a:pt x="3873753" y="-52223"/>
                  <a:pt x="3936333" y="12306"/>
                  <a:pt x="4094949" y="0"/>
                </a:cubicBezTo>
                <a:cubicBezTo>
                  <a:pt x="4253565" y="-12306"/>
                  <a:pt x="4613624" y="19748"/>
                  <a:pt x="4881396" y="0"/>
                </a:cubicBezTo>
                <a:cubicBezTo>
                  <a:pt x="4908608" y="266014"/>
                  <a:pt x="4869641" y="386356"/>
                  <a:pt x="4881396" y="598992"/>
                </a:cubicBezTo>
                <a:cubicBezTo>
                  <a:pt x="4893151" y="811628"/>
                  <a:pt x="4851448" y="946307"/>
                  <a:pt x="4881396" y="1180014"/>
                </a:cubicBezTo>
                <a:cubicBezTo>
                  <a:pt x="4911344" y="1413721"/>
                  <a:pt x="4852572" y="1595723"/>
                  <a:pt x="4881396" y="1796976"/>
                </a:cubicBezTo>
                <a:cubicBezTo>
                  <a:pt x="4761675" y="1813103"/>
                  <a:pt x="4606331" y="1733802"/>
                  <a:pt x="4339019" y="1796976"/>
                </a:cubicBezTo>
                <a:cubicBezTo>
                  <a:pt x="4071707" y="1860150"/>
                  <a:pt x="4070109" y="1788068"/>
                  <a:pt x="3943083" y="1796976"/>
                </a:cubicBezTo>
                <a:cubicBezTo>
                  <a:pt x="3816057" y="1805884"/>
                  <a:pt x="3705503" y="1765753"/>
                  <a:pt x="3498334" y="1796976"/>
                </a:cubicBezTo>
                <a:cubicBezTo>
                  <a:pt x="3291165" y="1828199"/>
                  <a:pt x="3124369" y="1793125"/>
                  <a:pt x="2907143" y="1796976"/>
                </a:cubicBezTo>
                <a:cubicBezTo>
                  <a:pt x="2689917" y="1800827"/>
                  <a:pt x="2596980" y="1785345"/>
                  <a:pt x="2462393" y="1796976"/>
                </a:cubicBezTo>
                <a:cubicBezTo>
                  <a:pt x="2327806" y="1808607"/>
                  <a:pt x="2050914" y="1732054"/>
                  <a:pt x="1822388" y="1796976"/>
                </a:cubicBezTo>
                <a:cubicBezTo>
                  <a:pt x="1593862" y="1861898"/>
                  <a:pt x="1440708" y="1752184"/>
                  <a:pt x="1182383" y="1796976"/>
                </a:cubicBezTo>
                <a:cubicBezTo>
                  <a:pt x="924058" y="1841768"/>
                  <a:pt x="926093" y="1759167"/>
                  <a:pt x="786447" y="1796976"/>
                </a:cubicBezTo>
                <a:cubicBezTo>
                  <a:pt x="646801" y="1834785"/>
                  <a:pt x="335912" y="1738901"/>
                  <a:pt x="0" y="1796976"/>
                </a:cubicBezTo>
                <a:cubicBezTo>
                  <a:pt x="-34003" y="1651572"/>
                  <a:pt x="8487" y="1429737"/>
                  <a:pt x="0" y="1180014"/>
                </a:cubicBezTo>
                <a:cubicBezTo>
                  <a:pt x="-8487" y="930291"/>
                  <a:pt x="67179" y="711082"/>
                  <a:pt x="0" y="545083"/>
                </a:cubicBezTo>
                <a:cubicBezTo>
                  <a:pt x="-67179" y="379084"/>
                  <a:pt x="15752" y="161168"/>
                  <a:pt x="0" y="0"/>
                </a:cubicBezTo>
                <a:close/>
              </a:path>
              <a:path w="4881396" h="1796976" stroke="0" extrusionOk="0">
                <a:moveTo>
                  <a:pt x="0" y="0"/>
                </a:moveTo>
                <a:cubicBezTo>
                  <a:pt x="318884" y="-18679"/>
                  <a:pt x="332868" y="55733"/>
                  <a:pt x="640005" y="0"/>
                </a:cubicBezTo>
                <a:cubicBezTo>
                  <a:pt x="947143" y="-55733"/>
                  <a:pt x="1005464" y="4750"/>
                  <a:pt x="1133569" y="0"/>
                </a:cubicBezTo>
                <a:cubicBezTo>
                  <a:pt x="1261674" y="-4750"/>
                  <a:pt x="1539821" y="42015"/>
                  <a:pt x="1773574" y="0"/>
                </a:cubicBezTo>
                <a:cubicBezTo>
                  <a:pt x="2007328" y="-42015"/>
                  <a:pt x="2031569" y="5342"/>
                  <a:pt x="2169509" y="0"/>
                </a:cubicBezTo>
                <a:cubicBezTo>
                  <a:pt x="2307450" y="-5342"/>
                  <a:pt x="2470633" y="42446"/>
                  <a:pt x="2614259" y="0"/>
                </a:cubicBezTo>
                <a:cubicBezTo>
                  <a:pt x="2757885" y="-42446"/>
                  <a:pt x="2972426" y="48573"/>
                  <a:pt x="3205450" y="0"/>
                </a:cubicBezTo>
                <a:cubicBezTo>
                  <a:pt x="3438474" y="-48573"/>
                  <a:pt x="3524941" y="52941"/>
                  <a:pt x="3699013" y="0"/>
                </a:cubicBezTo>
                <a:cubicBezTo>
                  <a:pt x="3873085" y="-52941"/>
                  <a:pt x="4186504" y="38527"/>
                  <a:pt x="4339019" y="0"/>
                </a:cubicBezTo>
                <a:cubicBezTo>
                  <a:pt x="4491534" y="-38527"/>
                  <a:pt x="4706888" y="32436"/>
                  <a:pt x="4881396" y="0"/>
                </a:cubicBezTo>
                <a:cubicBezTo>
                  <a:pt x="4917929" y="189595"/>
                  <a:pt x="4850646" y="384865"/>
                  <a:pt x="4881396" y="634932"/>
                </a:cubicBezTo>
                <a:cubicBezTo>
                  <a:pt x="4912146" y="884999"/>
                  <a:pt x="4823989" y="964555"/>
                  <a:pt x="4881396" y="1197984"/>
                </a:cubicBezTo>
                <a:cubicBezTo>
                  <a:pt x="4938803" y="1431413"/>
                  <a:pt x="4843700" y="1522383"/>
                  <a:pt x="4881396" y="1796976"/>
                </a:cubicBezTo>
                <a:cubicBezTo>
                  <a:pt x="4760357" y="1833869"/>
                  <a:pt x="4649993" y="1786511"/>
                  <a:pt x="4485461" y="1796976"/>
                </a:cubicBezTo>
                <a:cubicBezTo>
                  <a:pt x="4320929" y="1807441"/>
                  <a:pt x="4180817" y="1770171"/>
                  <a:pt x="3943083" y="1796976"/>
                </a:cubicBezTo>
                <a:cubicBezTo>
                  <a:pt x="3705349" y="1823781"/>
                  <a:pt x="3637153" y="1790415"/>
                  <a:pt x="3498334" y="1796976"/>
                </a:cubicBezTo>
                <a:cubicBezTo>
                  <a:pt x="3359515" y="1803537"/>
                  <a:pt x="3109840" y="1754091"/>
                  <a:pt x="2907143" y="1796976"/>
                </a:cubicBezTo>
                <a:cubicBezTo>
                  <a:pt x="2704446" y="1839861"/>
                  <a:pt x="2592820" y="1761783"/>
                  <a:pt x="2413579" y="1796976"/>
                </a:cubicBezTo>
                <a:cubicBezTo>
                  <a:pt x="2234338" y="1832169"/>
                  <a:pt x="1916537" y="1786824"/>
                  <a:pt x="1773574" y="1796976"/>
                </a:cubicBezTo>
                <a:cubicBezTo>
                  <a:pt x="1630612" y="1807128"/>
                  <a:pt x="1539439" y="1758289"/>
                  <a:pt x="1377638" y="1796976"/>
                </a:cubicBezTo>
                <a:cubicBezTo>
                  <a:pt x="1215837" y="1835663"/>
                  <a:pt x="1010879" y="1742880"/>
                  <a:pt x="835261" y="1796976"/>
                </a:cubicBezTo>
                <a:cubicBezTo>
                  <a:pt x="659643" y="1851072"/>
                  <a:pt x="390106" y="1701246"/>
                  <a:pt x="0" y="1796976"/>
                </a:cubicBezTo>
                <a:cubicBezTo>
                  <a:pt x="-30959" y="1687144"/>
                  <a:pt x="23938" y="1445022"/>
                  <a:pt x="0" y="1251893"/>
                </a:cubicBezTo>
                <a:cubicBezTo>
                  <a:pt x="-23938" y="1058764"/>
                  <a:pt x="35572" y="946924"/>
                  <a:pt x="0" y="706811"/>
                </a:cubicBezTo>
                <a:cubicBezTo>
                  <a:pt x="-35572" y="466698"/>
                  <a:pt x="47051" y="164405"/>
                  <a:pt x="0" y="0"/>
                </a:cubicBezTo>
                <a:close/>
              </a:path>
            </a:pathLst>
          </a:custGeom>
          <a:ln>
            <a:solidFill>
              <a:schemeClr val="tx1"/>
            </a:solidFill>
            <a:extLst>
              <a:ext uri="{C807C97D-BFC1-408E-A445-0C87EB9F89A2}">
                <ask:lineSketchStyleProps xmlns:ask="http://schemas.microsoft.com/office/drawing/2018/sketchyshapes" sd="3302641006">
                  <a:prstGeom prst="rect">
                    <a:avLst/>
                  </a:prstGeom>
                  <ask:type>
                    <ask:lineSketchScribble/>
                  </ask:type>
                </ask:lineSketchStyleProps>
              </a:ext>
            </a:extLst>
          </a:ln>
        </p:spPr>
      </p:pic>
    </p:spTree>
    <p:extLst>
      <p:ext uri="{BB962C8B-B14F-4D97-AF65-F5344CB8AC3E}">
        <p14:creationId xmlns:p14="http://schemas.microsoft.com/office/powerpoint/2010/main" val="1786293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13389</TotalTime>
  <Words>3615</Words>
  <Application>Microsoft Office PowerPoint</Application>
  <PresentationFormat>Widescreen</PresentationFormat>
  <Paragraphs>258</Paragraphs>
  <Slides>39</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Aptos</vt:lpstr>
      <vt:lpstr>Aptos Display</vt:lpstr>
      <vt:lpstr>Aptos Light</vt:lpstr>
      <vt:lpstr>Aptos SemiBold</vt:lpstr>
      <vt:lpstr>Aptos Slab SemiBold</vt:lpstr>
      <vt:lpstr>Arial</vt:lpstr>
      <vt:lpstr>Courier New</vt:lpstr>
      <vt:lpstr>Franklin Gothic Demi</vt:lpstr>
      <vt:lpstr>Wingdings</vt:lpstr>
      <vt:lpstr>Office Theme</vt:lpstr>
      <vt:lpstr>1_Office Theme</vt:lpstr>
      <vt:lpstr>PowerPoint Presentation</vt:lpstr>
      <vt:lpstr>PowerPoint Presentation</vt:lpstr>
      <vt:lpstr>Provocation for this talk</vt:lpstr>
      <vt:lpstr>The politics of information access</vt:lpstr>
      <vt:lpstr>AI Persuasion</vt:lpstr>
      <vt:lpstr>The Authoritarian tendencies of Big Tech &amp; Silicon Valley</vt:lpstr>
      <vt:lpstr>PowerPoint Presentation</vt:lpstr>
      <vt:lpstr>PowerPoint Presentation</vt:lpstr>
      <vt:lpstr>PowerPoint Presentation</vt:lpstr>
      <vt:lpstr>A personal note…</vt:lpstr>
      <vt:lpstr>Calls for public platforms and digital sovereignty</vt:lpstr>
      <vt:lpstr>Open, to what end?</vt:lpstr>
      <vt:lpstr>PowerPoint Presentation</vt:lpstr>
      <vt:lpstr>PowerPoint Presentation</vt:lpstr>
      <vt:lpstr>The boundaries of IR &amp; Society</vt:lpstr>
      <vt:lpstr>The two frames of IR &amp; Society</vt:lpstr>
      <vt:lpstr>Shifting towards critical IR theories and practices</vt:lpstr>
      <vt:lpstr>Distinctive features of the critical IR frame</vt:lpstr>
      <vt:lpstr>IR needs a structural understanding of our world</vt:lpstr>
      <vt:lpstr>Reconnecting with IR’s roots in library and information sciences</vt:lpstr>
      <vt:lpstr>Critical information theory</vt:lpstr>
      <vt:lpstr>PowerPoint Presentation</vt:lpstr>
      <vt:lpstr>A framework of practices, projects, and provocations for emancipatory IR</vt:lpstr>
      <vt:lpstr>Reclaiming our sociotechnical imaginaries</vt:lpstr>
      <vt:lpstr>Search result pages as sites of emancipatory pedagogy</vt:lpstr>
      <vt:lpstr>What is an IR system?</vt:lpstr>
      <vt:lpstr>PowerPoint Presentation</vt:lpstr>
      <vt:lpstr>Emancipatory pedagogy to emancipatory information access</vt:lpstr>
      <vt:lpstr>The technologist-user dichotomy in information access</vt:lpstr>
      <vt:lpstr>Challenging the technologists-as-liberator frame</vt:lpstr>
      <vt:lpstr>Freirean approach to technology design</vt:lpstr>
      <vt:lpstr>The role of technologists in Freirean design</vt:lpstr>
      <vt:lpstr>Reflections</vt:lpstr>
      <vt:lpstr>Praxis</vt:lpstr>
      <vt:lpstr>Organizing and raising sociopolitical consciousness of our IR community  (Cross-disciplinary workshops, book clubs, popular education, arts and zines, …)</vt:lpstr>
      <vt:lpstr>Organizing and raising sociopolitical consciousness of our IR community  (Cross-disciplinary workshops, book clubs, popular education, arts and zines, …)</vt:lpstr>
      <vt:lpstr>PowerPoint Presentation</vt:lpstr>
      <vt:lpstr>PowerPoint Presentation</vt:lpstr>
      <vt:lpstr>My relevant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172</cp:revision>
  <dcterms:created xsi:type="dcterms:W3CDTF">2026-03-13T14:26:58Z</dcterms:created>
  <dcterms:modified xsi:type="dcterms:W3CDTF">2026-05-12T20:45:22Z</dcterms:modified>
</cp:coreProperties>
</file>