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6"/>
  </p:notesMasterIdLst>
  <p:sldIdLst>
    <p:sldId id="9506" r:id="rId3"/>
    <p:sldId id="9434" r:id="rId4"/>
    <p:sldId id="9469" r:id="rId5"/>
    <p:sldId id="9491" r:id="rId6"/>
    <p:sldId id="9497" r:id="rId7"/>
    <p:sldId id="9501" r:id="rId8"/>
    <p:sldId id="9508" r:id="rId9"/>
    <p:sldId id="9509" r:id="rId10"/>
    <p:sldId id="9467" r:id="rId11"/>
    <p:sldId id="9513" r:id="rId12"/>
    <p:sldId id="9453" r:id="rId13"/>
    <p:sldId id="9478" r:id="rId14"/>
    <p:sldId id="9475" r:id="rId15"/>
    <p:sldId id="9518" r:id="rId16"/>
    <p:sldId id="9511" r:id="rId17"/>
    <p:sldId id="9517" r:id="rId18"/>
    <p:sldId id="9512" r:id="rId19"/>
    <p:sldId id="262" r:id="rId20"/>
    <p:sldId id="9510" r:id="rId21"/>
    <p:sldId id="9422" r:id="rId22"/>
    <p:sldId id="9487" r:id="rId23"/>
    <p:sldId id="9522" r:id="rId24"/>
    <p:sldId id="9524" r:id="rId25"/>
    <p:sldId id="9526" r:id="rId26"/>
    <p:sldId id="9527" r:id="rId27"/>
    <p:sldId id="9528" r:id="rId28"/>
    <p:sldId id="9531" r:id="rId29"/>
    <p:sldId id="9514" r:id="rId30"/>
    <p:sldId id="9500" r:id="rId31"/>
    <p:sldId id="9521" r:id="rId32"/>
    <p:sldId id="9534" r:id="rId33"/>
    <p:sldId id="9529" r:id="rId34"/>
    <p:sldId id="951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94660"/>
  </p:normalViewPr>
  <p:slideViewPr>
    <p:cSldViewPr snapToGrid="0">
      <p:cViewPr varScale="1">
        <p:scale>
          <a:sx n="101" d="100"/>
          <a:sy n="101" d="100"/>
        </p:scale>
        <p:origin x="252"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A0E49C-866E-4B05-8A83-D65826D2963C}" type="datetimeFigureOut">
              <a:rPr lang="en-CA" smtClean="0"/>
              <a:t>2026-03-23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299A8-4358-4B45-916C-0578E912185C}" type="slidenum">
              <a:rPr lang="en-CA" smtClean="0"/>
              <a:t>‹#›</a:t>
            </a:fld>
            <a:endParaRPr lang="en-CA"/>
          </a:p>
        </p:txBody>
      </p:sp>
    </p:spTree>
    <p:extLst>
      <p:ext uri="{BB962C8B-B14F-4D97-AF65-F5344CB8AC3E}">
        <p14:creationId xmlns:p14="http://schemas.microsoft.com/office/powerpoint/2010/main" val="2264637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68299A8-4358-4B45-916C-0578E912185C}" type="slidenum">
              <a:rPr lang="en-CA" smtClean="0"/>
              <a:t>1</a:t>
            </a:fld>
            <a:endParaRPr lang="en-CA"/>
          </a:p>
        </p:txBody>
      </p:sp>
    </p:spTree>
    <p:extLst>
      <p:ext uri="{BB962C8B-B14F-4D97-AF65-F5344CB8AC3E}">
        <p14:creationId xmlns:p14="http://schemas.microsoft.com/office/powerpoint/2010/main" val="2354604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68299A8-4358-4B45-916C-0578E912185C}" type="slidenum">
              <a:rPr lang="en-CA" smtClean="0"/>
              <a:t>16</a:t>
            </a:fld>
            <a:endParaRPr lang="en-CA"/>
          </a:p>
        </p:txBody>
      </p:sp>
    </p:spTree>
    <p:extLst>
      <p:ext uri="{BB962C8B-B14F-4D97-AF65-F5344CB8AC3E}">
        <p14:creationId xmlns:p14="http://schemas.microsoft.com/office/powerpoint/2010/main" val="3546309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A salient question that is often ignored in these conversations is what futures are we building towards for our society and what role do we envision information access technologies will play towards those transformations?</a:t>
            </a:r>
          </a:p>
          <a:p>
            <a:pPr marL="171450" indent="-171450">
              <a:buFont typeface="Arial" panose="020B0604020202020204" pitchFamily="34" charset="0"/>
              <a:buChar char="•"/>
            </a:pPr>
            <a:r>
              <a:rPr lang="en" dirty="0"/>
              <a:t>Sociotechnical imaginaries: our visions of desirable sociotechnical futures</a:t>
            </a:r>
          </a:p>
          <a:p>
            <a:pPr marL="171450" indent="-171450">
              <a:buFont typeface="Arial" panose="020B0604020202020204" pitchFamily="34" charset="0"/>
              <a:buChar char="•"/>
            </a:pPr>
            <a:r>
              <a:rPr lang="en" dirty="0"/>
              <a:t>Theories of change articulate how our work and actions should take us closer towards those goals</a:t>
            </a:r>
          </a:p>
          <a:p>
            <a:pPr marL="171450" indent="-171450">
              <a:buFont typeface="Arial" panose="020B0604020202020204" pitchFamily="34" charset="0"/>
              <a:buChar char="•"/>
            </a:pPr>
            <a:r>
              <a:rPr lang="en" dirty="0"/>
              <a:t>Critically reflect on these implicit visions</a:t>
            </a:r>
          </a:p>
          <a:p>
            <a:pPr marL="171450" indent="-171450">
              <a:buFont typeface="Arial" panose="020B0604020202020204" pitchFamily="34" charset="0"/>
              <a:buChar char="•"/>
            </a:pPr>
            <a:r>
              <a:rPr lang="en" dirty="0"/>
              <a:t>Whose sociotechnical imaginaries are granted normative status and what myriads of radically alternative futures are we overlooking?</a:t>
            </a:r>
          </a:p>
          <a:p>
            <a:pPr marL="171450" indent="-171450">
              <a:buFont typeface="Arial" panose="020B0604020202020204" pitchFamily="34" charset="0"/>
              <a:buChar char="•"/>
            </a:pPr>
            <a:r>
              <a:rPr lang="en" dirty="0"/>
              <a:t>How does increasing dominance of established for-profit platforms over academic research influences and/or homogenizes the kinds of IR systems we build?</a:t>
            </a:r>
          </a:p>
          <a:p>
            <a:pPr marL="171450" indent="-171450">
              <a:buFont typeface="Arial" panose="020B0604020202020204" pitchFamily="34" charset="0"/>
              <a:buChar char="•"/>
            </a:pPr>
            <a:r>
              <a:rPr lang="en" dirty="0"/>
              <a:t>What would IR systems look like if designed for futures informed by feminist, queer, decolonial, anti-racist, anti-casteist, </a:t>
            </a:r>
            <a:r>
              <a:rPr lang="en-US" sz="1200" i="0" dirty="0">
                <a:latin typeface="Aptos Light" panose="020B0004020202020204" pitchFamily="34" charset="0"/>
              </a:rPr>
              <a:t>anti-ableist, </a:t>
            </a:r>
            <a:r>
              <a:rPr lang="en" dirty="0"/>
              <a:t>and abolitionist thoughts, and if the focus of IR and AI research was to dismantle colonial cisheteropatriarchal capitalist structures and not to prop them up?</a:t>
            </a:r>
          </a:p>
          <a:p>
            <a:pPr marL="171450" indent="-171450">
              <a:buFont typeface="Arial" panose="020B0604020202020204" pitchFamily="34" charset="0"/>
              <a:buChar char="•"/>
            </a:pPr>
            <a:r>
              <a:rPr lang="en" dirty="0"/>
              <a:t>Shifting the frame from “how can current systems be less harmful” to “what social changes we want to affect and what systems should we build and how should we build them to make progress towards those goals”</a:t>
            </a:r>
            <a:endParaRPr lang="en-CA"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B3131A4-0AE9-43CD-ACD8-A1DDD14BA9CE}" type="slidenum">
              <a:rPr lang="en-CA" smtClean="0"/>
              <a:t>18</a:t>
            </a:fld>
            <a:endParaRPr lang="en-CA"/>
          </a:p>
        </p:txBody>
      </p:sp>
    </p:spTree>
    <p:extLst>
      <p:ext uri="{BB962C8B-B14F-4D97-AF65-F5344CB8AC3E}">
        <p14:creationId xmlns:p14="http://schemas.microsoft.com/office/powerpoint/2010/main" val="1331217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68299A8-4358-4B45-916C-0578E912185C}" type="slidenum">
              <a:rPr lang="en-CA" smtClean="0"/>
              <a:t>30</a:t>
            </a:fld>
            <a:endParaRPr lang="en-CA"/>
          </a:p>
        </p:txBody>
      </p:sp>
    </p:spTree>
    <p:extLst>
      <p:ext uri="{BB962C8B-B14F-4D97-AF65-F5344CB8AC3E}">
        <p14:creationId xmlns:p14="http://schemas.microsoft.com/office/powerpoint/2010/main" val="2239849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9E26C-0EBF-1927-63E8-44AF412CB2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E6A84B-B997-442C-FEA0-19AE853195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E0615D-06C6-B158-B349-BAAFF0606594}"/>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F5D8D063-952A-FD1F-22EE-4F1EDDF0C563}"/>
              </a:ext>
            </a:extLst>
          </p:cNvPr>
          <p:cNvSpPr>
            <a:spLocks noGrp="1"/>
          </p:cNvSpPr>
          <p:nvPr>
            <p:ph type="sldNum" sz="quarter" idx="5"/>
          </p:nvPr>
        </p:nvSpPr>
        <p:spPr/>
        <p:txBody>
          <a:bodyPr/>
          <a:lstStyle/>
          <a:p>
            <a:fld id="{4B4E8C47-0BA1-4F6C-9D80-C7C274FEB5B2}" type="slidenum">
              <a:rPr lang="en-CA" smtClean="0"/>
              <a:t>3</a:t>
            </a:fld>
            <a:endParaRPr lang="en-CA"/>
          </a:p>
        </p:txBody>
      </p:sp>
    </p:spTree>
    <p:extLst>
      <p:ext uri="{BB962C8B-B14F-4D97-AF65-F5344CB8AC3E}">
        <p14:creationId xmlns:p14="http://schemas.microsoft.com/office/powerpoint/2010/main" val="2845446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5CCE640-1B56-4048-9AAD-AA8CFB6DF591}" type="slidenum">
              <a:rPr lang="en-CA" smtClean="0"/>
              <a:t>4</a:t>
            </a:fld>
            <a:endParaRPr lang="en-CA"/>
          </a:p>
        </p:txBody>
      </p:sp>
    </p:spTree>
    <p:extLst>
      <p:ext uri="{BB962C8B-B14F-4D97-AF65-F5344CB8AC3E}">
        <p14:creationId xmlns:p14="http://schemas.microsoft.com/office/powerpoint/2010/main" val="2298413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5CCE640-1B56-4048-9AAD-AA8CFB6DF591}" type="slidenum">
              <a:rPr lang="en-CA" smtClean="0"/>
              <a:t>5</a:t>
            </a:fld>
            <a:endParaRPr lang="en-CA"/>
          </a:p>
        </p:txBody>
      </p:sp>
    </p:spTree>
    <p:extLst>
      <p:ext uri="{BB962C8B-B14F-4D97-AF65-F5344CB8AC3E}">
        <p14:creationId xmlns:p14="http://schemas.microsoft.com/office/powerpoint/2010/main" val="3572132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8DF9C-A198-EC90-C859-F704F7E461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EA57D2-B76C-6556-F1FB-C4F44D0305AB}"/>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C5480687-393F-1C9C-AA8F-E9C7DB51A5AE}"/>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038B5004-4263-2DBD-671A-BBFC14BFEEF3}"/>
              </a:ext>
            </a:extLst>
          </p:cNvPr>
          <p:cNvSpPr>
            <a:spLocks noGrp="1"/>
          </p:cNvSpPr>
          <p:nvPr>
            <p:ph type="sldNum" sz="quarter" idx="5"/>
          </p:nvPr>
        </p:nvSpPr>
        <p:spPr/>
        <p:txBody>
          <a:bodyPr/>
          <a:lstStyle/>
          <a:p>
            <a:fld id="{95CCE640-1B56-4048-9AAD-AA8CFB6DF591}" type="slidenum">
              <a:rPr lang="en-CA" smtClean="0"/>
              <a:t>7</a:t>
            </a:fld>
            <a:endParaRPr lang="en-CA"/>
          </a:p>
        </p:txBody>
      </p:sp>
    </p:spTree>
    <p:extLst>
      <p:ext uri="{BB962C8B-B14F-4D97-AF65-F5344CB8AC3E}">
        <p14:creationId xmlns:p14="http://schemas.microsoft.com/office/powerpoint/2010/main" val="1455943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5CCE640-1B56-4048-9AAD-AA8CFB6DF591}" type="slidenum">
              <a:rPr lang="en-CA" smtClean="0"/>
              <a:t>11</a:t>
            </a:fld>
            <a:endParaRPr lang="en-CA"/>
          </a:p>
        </p:txBody>
      </p:sp>
    </p:spTree>
    <p:extLst>
      <p:ext uri="{BB962C8B-B14F-4D97-AF65-F5344CB8AC3E}">
        <p14:creationId xmlns:p14="http://schemas.microsoft.com/office/powerpoint/2010/main" val="850358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5CCE640-1B56-4048-9AAD-AA8CFB6DF591}" type="slidenum">
              <a:rPr lang="en-CA" smtClean="0"/>
              <a:t>13</a:t>
            </a:fld>
            <a:endParaRPr lang="en-CA"/>
          </a:p>
        </p:txBody>
      </p:sp>
    </p:spTree>
    <p:extLst>
      <p:ext uri="{BB962C8B-B14F-4D97-AF65-F5344CB8AC3E}">
        <p14:creationId xmlns:p14="http://schemas.microsoft.com/office/powerpoint/2010/main" val="2562098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68299A8-4358-4B45-916C-0578E912185C}" type="slidenum">
              <a:rPr lang="en-CA" smtClean="0"/>
              <a:t>14</a:t>
            </a:fld>
            <a:endParaRPr lang="en-CA"/>
          </a:p>
        </p:txBody>
      </p:sp>
    </p:spTree>
    <p:extLst>
      <p:ext uri="{BB962C8B-B14F-4D97-AF65-F5344CB8AC3E}">
        <p14:creationId xmlns:p14="http://schemas.microsoft.com/office/powerpoint/2010/main" val="233295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68299A8-4358-4B45-916C-0578E912185C}" type="slidenum">
              <a:rPr lang="en-CA" smtClean="0"/>
              <a:t>15</a:t>
            </a:fld>
            <a:endParaRPr lang="en-CA"/>
          </a:p>
        </p:txBody>
      </p:sp>
    </p:spTree>
    <p:extLst>
      <p:ext uri="{BB962C8B-B14F-4D97-AF65-F5344CB8AC3E}">
        <p14:creationId xmlns:p14="http://schemas.microsoft.com/office/powerpoint/2010/main" val="4196461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1AB2-8EAD-5AB1-8175-FEEA92B597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438020BA-ED66-EC9E-E303-0BEDD202FC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7E94508F-4064-6D37-2809-C55F3461EB03}"/>
              </a:ext>
            </a:extLst>
          </p:cNvPr>
          <p:cNvSpPr>
            <a:spLocks noGrp="1"/>
          </p:cNvSpPr>
          <p:nvPr>
            <p:ph type="dt" sz="half" idx="10"/>
          </p:nvPr>
        </p:nvSpPr>
        <p:spPr/>
        <p:txBody>
          <a:bodyPr/>
          <a:lstStyle/>
          <a:p>
            <a:fld id="{3C6C58B3-3BDE-448A-BA61-F1CAE2037693}" type="datetimeFigureOut">
              <a:rPr lang="en-CA" smtClean="0"/>
              <a:t>2026-03-23</a:t>
            </a:fld>
            <a:endParaRPr lang="en-CA"/>
          </a:p>
        </p:txBody>
      </p:sp>
      <p:sp>
        <p:nvSpPr>
          <p:cNvPr id="5" name="Footer Placeholder 4">
            <a:extLst>
              <a:ext uri="{FF2B5EF4-FFF2-40B4-BE49-F238E27FC236}">
                <a16:creationId xmlns:a16="http://schemas.microsoft.com/office/drawing/2014/main" id="{9702E04F-1E17-5A5D-3B09-61E9382F318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377BE3E-ECD8-F204-9C21-1B78D8C0029C}"/>
              </a:ext>
            </a:extLst>
          </p:cNvPr>
          <p:cNvSpPr>
            <a:spLocks noGrp="1"/>
          </p:cNvSpPr>
          <p:nvPr>
            <p:ph type="sldNum" sz="quarter" idx="12"/>
          </p:nvPr>
        </p:nvSpPr>
        <p:spPr/>
        <p:txBody>
          <a:bodyPr/>
          <a:lstStyle/>
          <a:p>
            <a:fld id="{4C520E19-4574-4E59-A844-45DB8D36CC05}" type="slidenum">
              <a:rPr lang="en-CA" smtClean="0"/>
              <a:t>‹#›</a:t>
            </a:fld>
            <a:endParaRPr lang="en-CA"/>
          </a:p>
        </p:txBody>
      </p:sp>
    </p:spTree>
    <p:extLst>
      <p:ext uri="{BB962C8B-B14F-4D97-AF65-F5344CB8AC3E}">
        <p14:creationId xmlns:p14="http://schemas.microsoft.com/office/powerpoint/2010/main" val="820649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DE380-709A-50A7-52BA-0F8995EF8586}"/>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257937A-963C-D93A-6F31-FC4DC63DB8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552A659-1204-ACFE-827E-F9C082097AE7}"/>
              </a:ext>
            </a:extLst>
          </p:cNvPr>
          <p:cNvSpPr>
            <a:spLocks noGrp="1"/>
          </p:cNvSpPr>
          <p:nvPr>
            <p:ph type="dt" sz="half" idx="10"/>
          </p:nvPr>
        </p:nvSpPr>
        <p:spPr/>
        <p:txBody>
          <a:bodyPr/>
          <a:lstStyle/>
          <a:p>
            <a:fld id="{3C6C58B3-3BDE-448A-BA61-F1CAE2037693}" type="datetimeFigureOut">
              <a:rPr lang="en-CA" smtClean="0"/>
              <a:t>2026-03-23</a:t>
            </a:fld>
            <a:endParaRPr lang="en-CA"/>
          </a:p>
        </p:txBody>
      </p:sp>
      <p:sp>
        <p:nvSpPr>
          <p:cNvPr id="5" name="Footer Placeholder 4">
            <a:extLst>
              <a:ext uri="{FF2B5EF4-FFF2-40B4-BE49-F238E27FC236}">
                <a16:creationId xmlns:a16="http://schemas.microsoft.com/office/drawing/2014/main" id="{898B4B76-70B3-7FB0-B705-D1FC3242D06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63DFB8E-88CF-C138-807E-E6F0912E08B1}"/>
              </a:ext>
            </a:extLst>
          </p:cNvPr>
          <p:cNvSpPr>
            <a:spLocks noGrp="1"/>
          </p:cNvSpPr>
          <p:nvPr>
            <p:ph type="sldNum" sz="quarter" idx="12"/>
          </p:nvPr>
        </p:nvSpPr>
        <p:spPr/>
        <p:txBody>
          <a:bodyPr/>
          <a:lstStyle/>
          <a:p>
            <a:fld id="{4C520E19-4574-4E59-A844-45DB8D36CC05}" type="slidenum">
              <a:rPr lang="en-CA" smtClean="0"/>
              <a:t>‹#›</a:t>
            </a:fld>
            <a:endParaRPr lang="en-CA"/>
          </a:p>
        </p:txBody>
      </p:sp>
    </p:spTree>
    <p:extLst>
      <p:ext uri="{BB962C8B-B14F-4D97-AF65-F5344CB8AC3E}">
        <p14:creationId xmlns:p14="http://schemas.microsoft.com/office/powerpoint/2010/main" val="1215721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2E8C14-C142-EBC3-FD19-4843D426B20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A8435345-927D-B415-8182-7BC867917F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0EF109F-A631-30C1-D63B-48157748B8E4}"/>
              </a:ext>
            </a:extLst>
          </p:cNvPr>
          <p:cNvSpPr>
            <a:spLocks noGrp="1"/>
          </p:cNvSpPr>
          <p:nvPr>
            <p:ph type="dt" sz="half" idx="10"/>
          </p:nvPr>
        </p:nvSpPr>
        <p:spPr/>
        <p:txBody>
          <a:bodyPr/>
          <a:lstStyle/>
          <a:p>
            <a:fld id="{3C6C58B3-3BDE-448A-BA61-F1CAE2037693}" type="datetimeFigureOut">
              <a:rPr lang="en-CA" smtClean="0"/>
              <a:t>2026-03-23</a:t>
            </a:fld>
            <a:endParaRPr lang="en-CA"/>
          </a:p>
        </p:txBody>
      </p:sp>
      <p:sp>
        <p:nvSpPr>
          <p:cNvPr id="5" name="Footer Placeholder 4">
            <a:extLst>
              <a:ext uri="{FF2B5EF4-FFF2-40B4-BE49-F238E27FC236}">
                <a16:creationId xmlns:a16="http://schemas.microsoft.com/office/drawing/2014/main" id="{F336AD6E-4F45-E83B-8F18-114CF0B07C7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1BEE494-2647-C98D-49E6-D03BF868EDFB}"/>
              </a:ext>
            </a:extLst>
          </p:cNvPr>
          <p:cNvSpPr>
            <a:spLocks noGrp="1"/>
          </p:cNvSpPr>
          <p:nvPr>
            <p:ph type="sldNum" sz="quarter" idx="12"/>
          </p:nvPr>
        </p:nvSpPr>
        <p:spPr/>
        <p:txBody>
          <a:bodyPr/>
          <a:lstStyle/>
          <a:p>
            <a:fld id="{4C520E19-4574-4E59-A844-45DB8D36CC05}" type="slidenum">
              <a:rPr lang="en-CA" smtClean="0"/>
              <a:t>‹#›</a:t>
            </a:fld>
            <a:endParaRPr lang="en-CA"/>
          </a:p>
        </p:txBody>
      </p:sp>
    </p:spTree>
    <p:extLst>
      <p:ext uri="{BB962C8B-B14F-4D97-AF65-F5344CB8AC3E}">
        <p14:creationId xmlns:p14="http://schemas.microsoft.com/office/powerpoint/2010/main" val="300061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7059A-8160-AA5F-C6F8-DCBD56A744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884F6839-17FC-059C-148D-AF820E6CE6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416E2FB4-C712-D6F8-8969-F603FCB6711F}"/>
              </a:ext>
            </a:extLst>
          </p:cNvPr>
          <p:cNvSpPr>
            <a:spLocks noGrp="1"/>
          </p:cNvSpPr>
          <p:nvPr>
            <p:ph type="dt" sz="half" idx="10"/>
          </p:nvPr>
        </p:nvSpPr>
        <p:spPr/>
        <p:txBody>
          <a:bodyPr/>
          <a:lstStyle/>
          <a:p>
            <a:fld id="{EC8125D6-E3C5-4ACF-BB68-6D02BA393562}" type="datetimeFigureOut">
              <a:rPr lang="en-CA" smtClean="0"/>
              <a:t>2026-03-23</a:t>
            </a:fld>
            <a:endParaRPr lang="en-CA"/>
          </a:p>
        </p:txBody>
      </p:sp>
      <p:sp>
        <p:nvSpPr>
          <p:cNvPr id="5" name="Footer Placeholder 4">
            <a:extLst>
              <a:ext uri="{FF2B5EF4-FFF2-40B4-BE49-F238E27FC236}">
                <a16:creationId xmlns:a16="http://schemas.microsoft.com/office/drawing/2014/main" id="{9829BFA0-C3A0-745D-EFD4-9F8D15E2EEB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FC54908-3385-D085-7B9A-CA3243B4191A}"/>
              </a:ext>
            </a:extLst>
          </p:cNvPr>
          <p:cNvSpPr>
            <a:spLocks noGrp="1"/>
          </p:cNvSpPr>
          <p:nvPr>
            <p:ph type="sldNum" sz="quarter" idx="12"/>
          </p:nvPr>
        </p:nvSpPr>
        <p:spPr/>
        <p:txBody>
          <a:bodyPr/>
          <a:lstStyle/>
          <a:p>
            <a:fld id="{865B785D-79A5-40DB-A761-0EBD0D32FA3B}" type="slidenum">
              <a:rPr lang="en-CA" smtClean="0"/>
              <a:t>‹#›</a:t>
            </a:fld>
            <a:endParaRPr lang="en-CA"/>
          </a:p>
        </p:txBody>
      </p:sp>
    </p:spTree>
    <p:extLst>
      <p:ext uri="{BB962C8B-B14F-4D97-AF65-F5344CB8AC3E}">
        <p14:creationId xmlns:p14="http://schemas.microsoft.com/office/powerpoint/2010/main" val="2061788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2A984-3686-0EBC-7284-5A426547B52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DF6199E-A339-F281-C014-7DB2CF48B2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3239718-8D4B-87B1-2DDC-54B7A9C6554F}"/>
              </a:ext>
            </a:extLst>
          </p:cNvPr>
          <p:cNvSpPr>
            <a:spLocks noGrp="1"/>
          </p:cNvSpPr>
          <p:nvPr>
            <p:ph type="dt" sz="half" idx="10"/>
          </p:nvPr>
        </p:nvSpPr>
        <p:spPr/>
        <p:txBody>
          <a:bodyPr/>
          <a:lstStyle/>
          <a:p>
            <a:fld id="{EC8125D6-E3C5-4ACF-BB68-6D02BA393562}" type="datetimeFigureOut">
              <a:rPr lang="en-CA" smtClean="0"/>
              <a:t>2026-03-23</a:t>
            </a:fld>
            <a:endParaRPr lang="en-CA"/>
          </a:p>
        </p:txBody>
      </p:sp>
      <p:sp>
        <p:nvSpPr>
          <p:cNvPr id="5" name="Footer Placeholder 4">
            <a:extLst>
              <a:ext uri="{FF2B5EF4-FFF2-40B4-BE49-F238E27FC236}">
                <a16:creationId xmlns:a16="http://schemas.microsoft.com/office/drawing/2014/main" id="{92065966-66C3-4CF5-2A30-997EDB95A04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EC26151-0ED4-8720-774F-FA1465692105}"/>
              </a:ext>
            </a:extLst>
          </p:cNvPr>
          <p:cNvSpPr>
            <a:spLocks noGrp="1"/>
          </p:cNvSpPr>
          <p:nvPr>
            <p:ph type="sldNum" sz="quarter" idx="12"/>
          </p:nvPr>
        </p:nvSpPr>
        <p:spPr/>
        <p:txBody>
          <a:bodyPr/>
          <a:lstStyle/>
          <a:p>
            <a:fld id="{865B785D-79A5-40DB-A761-0EBD0D32FA3B}" type="slidenum">
              <a:rPr lang="en-CA" smtClean="0"/>
              <a:t>‹#›</a:t>
            </a:fld>
            <a:endParaRPr lang="en-CA"/>
          </a:p>
        </p:txBody>
      </p:sp>
    </p:spTree>
    <p:extLst>
      <p:ext uri="{BB962C8B-B14F-4D97-AF65-F5344CB8AC3E}">
        <p14:creationId xmlns:p14="http://schemas.microsoft.com/office/powerpoint/2010/main" val="2014197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916B7-1817-CA24-26BB-AC68C6466B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993C9416-F0FB-1F4D-3293-310DD425B81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9755FE-5DBE-7F22-CA78-10368C1EDB08}"/>
              </a:ext>
            </a:extLst>
          </p:cNvPr>
          <p:cNvSpPr>
            <a:spLocks noGrp="1"/>
          </p:cNvSpPr>
          <p:nvPr>
            <p:ph type="dt" sz="half" idx="10"/>
          </p:nvPr>
        </p:nvSpPr>
        <p:spPr/>
        <p:txBody>
          <a:bodyPr/>
          <a:lstStyle/>
          <a:p>
            <a:fld id="{EC8125D6-E3C5-4ACF-BB68-6D02BA393562}" type="datetimeFigureOut">
              <a:rPr lang="en-CA" smtClean="0"/>
              <a:t>2026-03-23</a:t>
            </a:fld>
            <a:endParaRPr lang="en-CA"/>
          </a:p>
        </p:txBody>
      </p:sp>
      <p:sp>
        <p:nvSpPr>
          <p:cNvPr id="5" name="Footer Placeholder 4">
            <a:extLst>
              <a:ext uri="{FF2B5EF4-FFF2-40B4-BE49-F238E27FC236}">
                <a16:creationId xmlns:a16="http://schemas.microsoft.com/office/drawing/2014/main" id="{9CB6332A-7BC0-BA82-1F5C-3A51108C233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3E16272-665B-E203-AC56-12AB8B4D54A6}"/>
              </a:ext>
            </a:extLst>
          </p:cNvPr>
          <p:cNvSpPr>
            <a:spLocks noGrp="1"/>
          </p:cNvSpPr>
          <p:nvPr>
            <p:ph type="sldNum" sz="quarter" idx="12"/>
          </p:nvPr>
        </p:nvSpPr>
        <p:spPr/>
        <p:txBody>
          <a:bodyPr/>
          <a:lstStyle/>
          <a:p>
            <a:fld id="{865B785D-79A5-40DB-A761-0EBD0D32FA3B}" type="slidenum">
              <a:rPr lang="en-CA" smtClean="0"/>
              <a:t>‹#›</a:t>
            </a:fld>
            <a:endParaRPr lang="en-CA"/>
          </a:p>
        </p:txBody>
      </p:sp>
    </p:spTree>
    <p:extLst>
      <p:ext uri="{BB962C8B-B14F-4D97-AF65-F5344CB8AC3E}">
        <p14:creationId xmlns:p14="http://schemas.microsoft.com/office/powerpoint/2010/main" val="2722467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BF350-2FAE-AC09-C691-DC59282C3218}"/>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0437562-24D3-AD39-1FC4-DA4CF3F787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BC76F4FF-39BF-0425-12D7-A125630452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87F870FF-7E0E-120A-30A4-524D59F8BE21}"/>
              </a:ext>
            </a:extLst>
          </p:cNvPr>
          <p:cNvSpPr>
            <a:spLocks noGrp="1"/>
          </p:cNvSpPr>
          <p:nvPr>
            <p:ph type="dt" sz="half" idx="10"/>
          </p:nvPr>
        </p:nvSpPr>
        <p:spPr/>
        <p:txBody>
          <a:bodyPr/>
          <a:lstStyle/>
          <a:p>
            <a:fld id="{EC8125D6-E3C5-4ACF-BB68-6D02BA393562}" type="datetimeFigureOut">
              <a:rPr lang="en-CA" smtClean="0"/>
              <a:t>2026-03-23</a:t>
            </a:fld>
            <a:endParaRPr lang="en-CA"/>
          </a:p>
        </p:txBody>
      </p:sp>
      <p:sp>
        <p:nvSpPr>
          <p:cNvPr id="6" name="Footer Placeholder 5">
            <a:extLst>
              <a:ext uri="{FF2B5EF4-FFF2-40B4-BE49-F238E27FC236}">
                <a16:creationId xmlns:a16="http://schemas.microsoft.com/office/drawing/2014/main" id="{6030E8CE-A91D-1B88-27E2-543A776EB97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6C2F8B4-8ADE-B1F8-A922-F2B7B939AC78}"/>
              </a:ext>
            </a:extLst>
          </p:cNvPr>
          <p:cNvSpPr>
            <a:spLocks noGrp="1"/>
          </p:cNvSpPr>
          <p:nvPr>
            <p:ph type="sldNum" sz="quarter" idx="12"/>
          </p:nvPr>
        </p:nvSpPr>
        <p:spPr/>
        <p:txBody>
          <a:bodyPr/>
          <a:lstStyle/>
          <a:p>
            <a:fld id="{865B785D-79A5-40DB-A761-0EBD0D32FA3B}" type="slidenum">
              <a:rPr lang="en-CA" smtClean="0"/>
              <a:t>‹#›</a:t>
            </a:fld>
            <a:endParaRPr lang="en-CA"/>
          </a:p>
        </p:txBody>
      </p:sp>
    </p:spTree>
    <p:extLst>
      <p:ext uri="{BB962C8B-B14F-4D97-AF65-F5344CB8AC3E}">
        <p14:creationId xmlns:p14="http://schemas.microsoft.com/office/powerpoint/2010/main" val="29838388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3B229-753C-0E17-4810-5D57C752957C}"/>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C4B8CB1-AE7E-9779-07BC-171D36F38A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9483AD-0C12-D43A-8BFC-47A1A492AE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AB8479BE-B87E-2F6C-0A69-09419B46B6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861D6F-310C-BDCD-CDE3-7E70541F3E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909F11A1-0F08-11E4-183A-B36F52B60C1F}"/>
              </a:ext>
            </a:extLst>
          </p:cNvPr>
          <p:cNvSpPr>
            <a:spLocks noGrp="1"/>
          </p:cNvSpPr>
          <p:nvPr>
            <p:ph type="dt" sz="half" idx="10"/>
          </p:nvPr>
        </p:nvSpPr>
        <p:spPr/>
        <p:txBody>
          <a:bodyPr/>
          <a:lstStyle/>
          <a:p>
            <a:fld id="{EC8125D6-E3C5-4ACF-BB68-6D02BA393562}" type="datetimeFigureOut">
              <a:rPr lang="en-CA" smtClean="0"/>
              <a:t>2026-03-23</a:t>
            </a:fld>
            <a:endParaRPr lang="en-CA"/>
          </a:p>
        </p:txBody>
      </p:sp>
      <p:sp>
        <p:nvSpPr>
          <p:cNvPr id="8" name="Footer Placeholder 7">
            <a:extLst>
              <a:ext uri="{FF2B5EF4-FFF2-40B4-BE49-F238E27FC236}">
                <a16:creationId xmlns:a16="http://schemas.microsoft.com/office/drawing/2014/main" id="{E5DDF851-FE6D-4125-83EF-901E048AB88B}"/>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67EDB346-B67A-B169-4BCF-256B83666572}"/>
              </a:ext>
            </a:extLst>
          </p:cNvPr>
          <p:cNvSpPr>
            <a:spLocks noGrp="1"/>
          </p:cNvSpPr>
          <p:nvPr>
            <p:ph type="sldNum" sz="quarter" idx="12"/>
          </p:nvPr>
        </p:nvSpPr>
        <p:spPr/>
        <p:txBody>
          <a:bodyPr/>
          <a:lstStyle/>
          <a:p>
            <a:fld id="{865B785D-79A5-40DB-A761-0EBD0D32FA3B}" type="slidenum">
              <a:rPr lang="en-CA" smtClean="0"/>
              <a:t>‹#›</a:t>
            </a:fld>
            <a:endParaRPr lang="en-CA"/>
          </a:p>
        </p:txBody>
      </p:sp>
    </p:spTree>
    <p:extLst>
      <p:ext uri="{BB962C8B-B14F-4D97-AF65-F5344CB8AC3E}">
        <p14:creationId xmlns:p14="http://schemas.microsoft.com/office/powerpoint/2010/main" val="2933824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5D58B-BDA3-BFEB-2F80-6BF1634E1289}"/>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C262A57F-54D2-36A5-3659-2E010289E59F}"/>
              </a:ext>
            </a:extLst>
          </p:cNvPr>
          <p:cNvSpPr>
            <a:spLocks noGrp="1"/>
          </p:cNvSpPr>
          <p:nvPr>
            <p:ph type="dt" sz="half" idx="10"/>
          </p:nvPr>
        </p:nvSpPr>
        <p:spPr/>
        <p:txBody>
          <a:bodyPr/>
          <a:lstStyle/>
          <a:p>
            <a:fld id="{EC8125D6-E3C5-4ACF-BB68-6D02BA393562}" type="datetimeFigureOut">
              <a:rPr lang="en-CA" smtClean="0"/>
              <a:t>2026-03-23</a:t>
            </a:fld>
            <a:endParaRPr lang="en-CA"/>
          </a:p>
        </p:txBody>
      </p:sp>
      <p:sp>
        <p:nvSpPr>
          <p:cNvPr id="4" name="Footer Placeholder 3">
            <a:extLst>
              <a:ext uri="{FF2B5EF4-FFF2-40B4-BE49-F238E27FC236}">
                <a16:creationId xmlns:a16="http://schemas.microsoft.com/office/drawing/2014/main" id="{D11B2A50-FB8B-7549-32AB-485F0F00664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F3B50970-4CDD-3897-AB13-464CBB55456E}"/>
              </a:ext>
            </a:extLst>
          </p:cNvPr>
          <p:cNvSpPr>
            <a:spLocks noGrp="1"/>
          </p:cNvSpPr>
          <p:nvPr>
            <p:ph type="sldNum" sz="quarter" idx="12"/>
          </p:nvPr>
        </p:nvSpPr>
        <p:spPr/>
        <p:txBody>
          <a:bodyPr/>
          <a:lstStyle/>
          <a:p>
            <a:fld id="{865B785D-79A5-40DB-A761-0EBD0D32FA3B}" type="slidenum">
              <a:rPr lang="en-CA" smtClean="0"/>
              <a:t>‹#›</a:t>
            </a:fld>
            <a:endParaRPr lang="en-CA"/>
          </a:p>
        </p:txBody>
      </p:sp>
    </p:spTree>
    <p:extLst>
      <p:ext uri="{BB962C8B-B14F-4D97-AF65-F5344CB8AC3E}">
        <p14:creationId xmlns:p14="http://schemas.microsoft.com/office/powerpoint/2010/main" val="410377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B1E069-1814-D411-C273-109BE58F718C}"/>
              </a:ext>
            </a:extLst>
          </p:cNvPr>
          <p:cNvSpPr>
            <a:spLocks noGrp="1"/>
          </p:cNvSpPr>
          <p:nvPr>
            <p:ph type="dt" sz="half" idx="10"/>
          </p:nvPr>
        </p:nvSpPr>
        <p:spPr/>
        <p:txBody>
          <a:bodyPr/>
          <a:lstStyle/>
          <a:p>
            <a:fld id="{EC8125D6-E3C5-4ACF-BB68-6D02BA393562}" type="datetimeFigureOut">
              <a:rPr lang="en-CA" smtClean="0"/>
              <a:t>2026-03-23</a:t>
            </a:fld>
            <a:endParaRPr lang="en-CA"/>
          </a:p>
        </p:txBody>
      </p:sp>
      <p:sp>
        <p:nvSpPr>
          <p:cNvPr id="3" name="Footer Placeholder 2">
            <a:extLst>
              <a:ext uri="{FF2B5EF4-FFF2-40B4-BE49-F238E27FC236}">
                <a16:creationId xmlns:a16="http://schemas.microsoft.com/office/drawing/2014/main" id="{DAB41D16-6E0E-5646-9418-C3F9C5104F6E}"/>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7C3D6EB4-DA55-68A4-6FA2-FD7A75B17D97}"/>
              </a:ext>
            </a:extLst>
          </p:cNvPr>
          <p:cNvSpPr>
            <a:spLocks noGrp="1"/>
          </p:cNvSpPr>
          <p:nvPr>
            <p:ph type="sldNum" sz="quarter" idx="12"/>
          </p:nvPr>
        </p:nvSpPr>
        <p:spPr/>
        <p:txBody>
          <a:bodyPr/>
          <a:lstStyle/>
          <a:p>
            <a:fld id="{865B785D-79A5-40DB-A761-0EBD0D32FA3B}" type="slidenum">
              <a:rPr lang="en-CA" smtClean="0"/>
              <a:t>‹#›</a:t>
            </a:fld>
            <a:endParaRPr lang="en-CA"/>
          </a:p>
        </p:txBody>
      </p:sp>
    </p:spTree>
    <p:extLst>
      <p:ext uri="{BB962C8B-B14F-4D97-AF65-F5344CB8AC3E}">
        <p14:creationId xmlns:p14="http://schemas.microsoft.com/office/powerpoint/2010/main" val="24915407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9516A-7C0E-6CBA-BEDE-1FEC203852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409714C-20F9-E5AF-9D0C-932E3D26E4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69FC58F7-6E4F-00DB-BA67-BC45511B59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8A1F8B-413D-B43B-5B1A-F9213958ED7B}"/>
              </a:ext>
            </a:extLst>
          </p:cNvPr>
          <p:cNvSpPr>
            <a:spLocks noGrp="1"/>
          </p:cNvSpPr>
          <p:nvPr>
            <p:ph type="dt" sz="half" idx="10"/>
          </p:nvPr>
        </p:nvSpPr>
        <p:spPr/>
        <p:txBody>
          <a:bodyPr/>
          <a:lstStyle/>
          <a:p>
            <a:fld id="{EC8125D6-E3C5-4ACF-BB68-6D02BA393562}" type="datetimeFigureOut">
              <a:rPr lang="en-CA" smtClean="0"/>
              <a:t>2026-03-23</a:t>
            </a:fld>
            <a:endParaRPr lang="en-CA"/>
          </a:p>
        </p:txBody>
      </p:sp>
      <p:sp>
        <p:nvSpPr>
          <p:cNvPr id="6" name="Footer Placeholder 5">
            <a:extLst>
              <a:ext uri="{FF2B5EF4-FFF2-40B4-BE49-F238E27FC236}">
                <a16:creationId xmlns:a16="http://schemas.microsoft.com/office/drawing/2014/main" id="{70DC4017-18F7-7E60-E3E2-586FD226B47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9E3AF7D-72F3-954E-735A-BE5A8D2A6B76}"/>
              </a:ext>
            </a:extLst>
          </p:cNvPr>
          <p:cNvSpPr>
            <a:spLocks noGrp="1"/>
          </p:cNvSpPr>
          <p:nvPr>
            <p:ph type="sldNum" sz="quarter" idx="12"/>
          </p:nvPr>
        </p:nvSpPr>
        <p:spPr/>
        <p:txBody>
          <a:bodyPr/>
          <a:lstStyle/>
          <a:p>
            <a:fld id="{865B785D-79A5-40DB-A761-0EBD0D32FA3B}" type="slidenum">
              <a:rPr lang="en-CA" smtClean="0"/>
              <a:t>‹#›</a:t>
            </a:fld>
            <a:endParaRPr lang="en-CA"/>
          </a:p>
        </p:txBody>
      </p:sp>
    </p:spTree>
    <p:extLst>
      <p:ext uri="{BB962C8B-B14F-4D97-AF65-F5344CB8AC3E}">
        <p14:creationId xmlns:p14="http://schemas.microsoft.com/office/powerpoint/2010/main" val="3893397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A38B7-BFFA-6265-DC88-954C1066F8C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639BCA2-47AC-CD6A-5609-3971E1C5D4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EE4A2ED-90B5-E9E3-EE26-9327F41C00EC}"/>
              </a:ext>
            </a:extLst>
          </p:cNvPr>
          <p:cNvSpPr>
            <a:spLocks noGrp="1"/>
          </p:cNvSpPr>
          <p:nvPr>
            <p:ph type="dt" sz="half" idx="10"/>
          </p:nvPr>
        </p:nvSpPr>
        <p:spPr/>
        <p:txBody>
          <a:bodyPr/>
          <a:lstStyle/>
          <a:p>
            <a:fld id="{3C6C58B3-3BDE-448A-BA61-F1CAE2037693}" type="datetimeFigureOut">
              <a:rPr lang="en-CA" smtClean="0"/>
              <a:t>2026-03-23</a:t>
            </a:fld>
            <a:endParaRPr lang="en-CA"/>
          </a:p>
        </p:txBody>
      </p:sp>
      <p:sp>
        <p:nvSpPr>
          <p:cNvPr id="5" name="Footer Placeholder 4">
            <a:extLst>
              <a:ext uri="{FF2B5EF4-FFF2-40B4-BE49-F238E27FC236}">
                <a16:creationId xmlns:a16="http://schemas.microsoft.com/office/drawing/2014/main" id="{248D2B21-0EF2-3CCD-0995-608FC110CBA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EA6C951-9CD9-0611-5745-370CBB398187}"/>
              </a:ext>
            </a:extLst>
          </p:cNvPr>
          <p:cNvSpPr>
            <a:spLocks noGrp="1"/>
          </p:cNvSpPr>
          <p:nvPr>
            <p:ph type="sldNum" sz="quarter" idx="12"/>
          </p:nvPr>
        </p:nvSpPr>
        <p:spPr/>
        <p:txBody>
          <a:bodyPr/>
          <a:lstStyle/>
          <a:p>
            <a:fld id="{4C520E19-4574-4E59-A844-45DB8D36CC05}" type="slidenum">
              <a:rPr lang="en-CA" smtClean="0"/>
              <a:t>‹#›</a:t>
            </a:fld>
            <a:endParaRPr lang="en-CA"/>
          </a:p>
        </p:txBody>
      </p:sp>
    </p:spTree>
    <p:extLst>
      <p:ext uri="{BB962C8B-B14F-4D97-AF65-F5344CB8AC3E}">
        <p14:creationId xmlns:p14="http://schemas.microsoft.com/office/powerpoint/2010/main" val="3249221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9389C-D890-D53A-159A-085F832A1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4DAD75A7-960B-D502-901E-40AA38330C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AE556257-229A-615E-8AF2-F535418565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30FDA6-4FE2-635C-F439-E865AA80408A}"/>
              </a:ext>
            </a:extLst>
          </p:cNvPr>
          <p:cNvSpPr>
            <a:spLocks noGrp="1"/>
          </p:cNvSpPr>
          <p:nvPr>
            <p:ph type="dt" sz="half" idx="10"/>
          </p:nvPr>
        </p:nvSpPr>
        <p:spPr/>
        <p:txBody>
          <a:bodyPr/>
          <a:lstStyle/>
          <a:p>
            <a:fld id="{EC8125D6-E3C5-4ACF-BB68-6D02BA393562}" type="datetimeFigureOut">
              <a:rPr lang="en-CA" smtClean="0"/>
              <a:t>2026-03-23</a:t>
            </a:fld>
            <a:endParaRPr lang="en-CA"/>
          </a:p>
        </p:txBody>
      </p:sp>
      <p:sp>
        <p:nvSpPr>
          <p:cNvPr id="6" name="Footer Placeholder 5">
            <a:extLst>
              <a:ext uri="{FF2B5EF4-FFF2-40B4-BE49-F238E27FC236}">
                <a16:creationId xmlns:a16="http://schemas.microsoft.com/office/drawing/2014/main" id="{7F451EFE-86AA-2692-4E6F-293DED7DA81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185A8FD-F18D-652F-EB92-D134EBDBDDC4}"/>
              </a:ext>
            </a:extLst>
          </p:cNvPr>
          <p:cNvSpPr>
            <a:spLocks noGrp="1"/>
          </p:cNvSpPr>
          <p:nvPr>
            <p:ph type="sldNum" sz="quarter" idx="12"/>
          </p:nvPr>
        </p:nvSpPr>
        <p:spPr/>
        <p:txBody>
          <a:bodyPr/>
          <a:lstStyle/>
          <a:p>
            <a:fld id="{865B785D-79A5-40DB-A761-0EBD0D32FA3B}" type="slidenum">
              <a:rPr lang="en-CA" smtClean="0"/>
              <a:t>‹#›</a:t>
            </a:fld>
            <a:endParaRPr lang="en-CA"/>
          </a:p>
        </p:txBody>
      </p:sp>
    </p:spTree>
    <p:extLst>
      <p:ext uri="{BB962C8B-B14F-4D97-AF65-F5344CB8AC3E}">
        <p14:creationId xmlns:p14="http://schemas.microsoft.com/office/powerpoint/2010/main" val="39230924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539FF-353A-C7D3-39DE-5931C9D55EC4}"/>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277F3FD0-0C94-EA2A-E12B-ED03AD79AF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EC65AE3-5001-DFC8-8FD6-57E10B6BD7AD}"/>
              </a:ext>
            </a:extLst>
          </p:cNvPr>
          <p:cNvSpPr>
            <a:spLocks noGrp="1"/>
          </p:cNvSpPr>
          <p:nvPr>
            <p:ph type="dt" sz="half" idx="10"/>
          </p:nvPr>
        </p:nvSpPr>
        <p:spPr/>
        <p:txBody>
          <a:bodyPr/>
          <a:lstStyle/>
          <a:p>
            <a:fld id="{EC8125D6-E3C5-4ACF-BB68-6D02BA393562}" type="datetimeFigureOut">
              <a:rPr lang="en-CA" smtClean="0"/>
              <a:t>2026-03-23</a:t>
            </a:fld>
            <a:endParaRPr lang="en-CA"/>
          </a:p>
        </p:txBody>
      </p:sp>
      <p:sp>
        <p:nvSpPr>
          <p:cNvPr id="5" name="Footer Placeholder 4">
            <a:extLst>
              <a:ext uri="{FF2B5EF4-FFF2-40B4-BE49-F238E27FC236}">
                <a16:creationId xmlns:a16="http://schemas.microsoft.com/office/drawing/2014/main" id="{3C96B23B-9907-17BE-94E2-08BE426985C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B54979F-B4E5-50A3-389C-DD08C0F7DE13}"/>
              </a:ext>
            </a:extLst>
          </p:cNvPr>
          <p:cNvSpPr>
            <a:spLocks noGrp="1"/>
          </p:cNvSpPr>
          <p:nvPr>
            <p:ph type="sldNum" sz="quarter" idx="12"/>
          </p:nvPr>
        </p:nvSpPr>
        <p:spPr/>
        <p:txBody>
          <a:bodyPr/>
          <a:lstStyle/>
          <a:p>
            <a:fld id="{865B785D-79A5-40DB-A761-0EBD0D32FA3B}" type="slidenum">
              <a:rPr lang="en-CA" smtClean="0"/>
              <a:t>‹#›</a:t>
            </a:fld>
            <a:endParaRPr lang="en-CA"/>
          </a:p>
        </p:txBody>
      </p:sp>
    </p:spTree>
    <p:extLst>
      <p:ext uri="{BB962C8B-B14F-4D97-AF65-F5344CB8AC3E}">
        <p14:creationId xmlns:p14="http://schemas.microsoft.com/office/powerpoint/2010/main" val="15239742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A5189E-1B25-5355-B333-EBE78EA5F6F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D669F4FA-8BA1-FF4D-6854-5252D25551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EFC0D36-2654-107F-104A-D4331AC336CC}"/>
              </a:ext>
            </a:extLst>
          </p:cNvPr>
          <p:cNvSpPr>
            <a:spLocks noGrp="1"/>
          </p:cNvSpPr>
          <p:nvPr>
            <p:ph type="dt" sz="half" idx="10"/>
          </p:nvPr>
        </p:nvSpPr>
        <p:spPr/>
        <p:txBody>
          <a:bodyPr/>
          <a:lstStyle/>
          <a:p>
            <a:fld id="{EC8125D6-E3C5-4ACF-BB68-6D02BA393562}" type="datetimeFigureOut">
              <a:rPr lang="en-CA" smtClean="0"/>
              <a:t>2026-03-23</a:t>
            </a:fld>
            <a:endParaRPr lang="en-CA"/>
          </a:p>
        </p:txBody>
      </p:sp>
      <p:sp>
        <p:nvSpPr>
          <p:cNvPr id="5" name="Footer Placeholder 4">
            <a:extLst>
              <a:ext uri="{FF2B5EF4-FFF2-40B4-BE49-F238E27FC236}">
                <a16:creationId xmlns:a16="http://schemas.microsoft.com/office/drawing/2014/main" id="{4AA38DB4-8130-6851-C815-33F06232872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DA1D71B-A485-B8F4-64D1-EE7B94CF370E}"/>
              </a:ext>
            </a:extLst>
          </p:cNvPr>
          <p:cNvSpPr>
            <a:spLocks noGrp="1"/>
          </p:cNvSpPr>
          <p:nvPr>
            <p:ph type="sldNum" sz="quarter" idx="12"/>
          </p:nvPr>
        </p:nvSpPr>
        <p:spPr/>
        <p:txBody>
          <a:bodyPr/>
          <a:lstStyle/>
          <a:p>
            <a:fld id="{865B785D-79A5-40DB-A761-0EBD0D32FA3B}" type="slidenum">
              <a:rPr lang="en-CA" smtClean="0"/>
              <a:t>‹#›</a:t>
            </a:fld>
            <a:endParaRPr lang="en-CA"/>
          </a:p>
        </p:txBody>
      </p:sp>
    </p:spTree>
    <p:extLst>
      <p:ext uri="{BB962C8B-B14F-4D97-AF65-F5344CB8AC3E}">
        <p14:creationId xmlns:p14="http://schemas.microsoft.com/office/powerpoint/2010/main" val="402033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CD200-F994-D419-E06F-B2D5464858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E1968215-DAF6-66A7-337D-8963D3889AC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14738E-B602-74F9-D4AD-75035344116F}"/>
              </a:ext>
            </a:extLst>
          </p:cNvPr>
          <p:cNvSpPr>
            <a:spLocks noGrp="1"/>
          </p:cNvSpPr>
          <p:nvPr>
            <p:ph type="dt" sz="half" idx="10"/>
          </p:nvPr>
        </p:nvSpPr>
        <p:spPr/>
        <p:txBody>
          <a:bodyPr/>
          <a:lstStyle/>
          <a:p>
            <a:fld id="{3C6C58B3-3BDE-448A-BA61-F1CAE2037693}" type="datetimeFigureOut">
              <a:rPr lang="en-CA" smtClean="0"/>
              <a:t>2026-03-23</a:t>
            </a:fld>
            <a:endParaRPr lang="en-CA"/>
          </a:p>
        </p:txBody>
      </p:sp>
      <p:sp>
        <p:nvSpPr>
          <p:cNvPr id="5" name="Footer Placeholder 4">
            <a:extLst>
              <a:ext uri="{FF2B5EF4-FFF2-40B4-BE49-F238E27FC236}">
                <a16:creationId xmlns:a16="http://schemas.microsoft.com/office/drawing/2014/main" id="{A9282F73-26A4-E419-46CE-CFEE25E06F6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5C42359-4A61-B7D3-47AF-DFECBF4878C5}"/>
              </a:ext>
            </a:extLst>
          </p:cNvPr>
          <p:cNvSpPr>
            <a:spLocks noGrp="1"/>
          </p:cNvSpPr>
          <p:nvPr>
            <p:ph type="sldNum" sz="quarter" idx="12"/>
          </p:nvPr>
        </p:nvSpPr>
        <p:spPr/>
        <p:txBody>
          <a:bodyPr/>
          <a:lstStyle/>
          <a:p>
            <a:fld id="{4C520E19-4574-4E59-A844-45DB8D36CC05}" type="slidenum">
              <a:rPr lang="en-CA" smtClean="0"/>
              <a:t>‹#›</a:t>
            </a:fld>
            <a:endParaRPr lang="en-CA"/>
          </a:p>
        </p:txBody>
      </p:sp>
    </p:spTree>
    <p:extLst>
      <p:ext uri="{BB962C8B-B14F-4D97-AF65-F5344CB8AC3E}">
        <p14:creationId xmlns:p14="http://schemas.microsoft.com/office/powerpoint/2010/main" val="382373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F0074-B9B9-B0AA-24AB-EF2D23E318A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5813A03-74AE-E0D5-FE1D-E72D53CF93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BC969952-F658-F836-0785-FDFA68EF89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473234C9-A856-3F4E-2CD4-8AE1B9084A2E}"/>
              </a:ext>
            </a:extLst>
          </p:cNvPr>
          <p:cNvSpPr>
            <a:spLocks noGrp="1"/>
          </p:cNvSpPr>
          <p:nvPr>
            <p:ph type="dt" sz="half" idx="10"/>
          </p:nvPr>
        </p:nvSpPr>
        <p:spPr/>
        <p:txBody>
          <a:bodyPr/>
          <a:lstStyle/>
          <a:p>
            <a:fld id="{3C6C58B3-3BDE-448A-BA61-F1CAE2037693}" type="datetimeFigureOut">
              <a:rPr lang="en-CA" smtClean="0"/>
              <a:t>2026-03-23</a:t>
            </a:fld>
            <a:endParaRPr lang="en-CA"/>
          </a:p>
        </p:txBody>
      </p:sp>
      <p:sp>
        <p:nvSpPr>
          <p:cNvPr id="6" name="Footer Placeholder 5">
            <a:extLst>
              <a:ext uri="{FF2B5EF4-FFF2-40B4-BE49-F238E27FC236}">
                <a16:creationId xmlns:a16="http://schemas.microsoft.com/office/drawing/2014/main" id="{DAE2D514-F36F-21F6-3661-4C12306E114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D938547-0050-B223-7CC5-83398FFCFAC0}"/>
              </a:ext>
            </a:extLst>
          </p:cNvPr>
          <p:cNvSpPr>
            <a:spLocks noGrp="1"/>
          </p:cNvSpPr>
          <p:nvPr>
            <p:ph type="sldNum" sz="quarter" idx="12"/>
          </p:nvPr>
        </p:nvSpPr>
        <p:spPr/>
        <p:txBody>
          <a:bodyPr/>
          <a:lstStyle/>
          <a:p>
            <a:fld id="{4C520E19-4574-4E59-A844-45DB8D36CC05}" type="slidenum">
              <a:rPr lang="en-CA" smtClean="0"/>
              <a:t>‹#›</a:t>
            </a:fld>
            <a:endParaRPr lang="en-CA"/>
          </a:p>
        </p:txBody>
      </p:sp>
    </p:spTree>
    <p:extLst>
      <p:ext uri="{BB962C8B-B14F-4D97-AF65-F5344CB8AC3E}">
        <p14:creationId xmlns:p14="http://schemas.microsoft.com/office/powerpoint/2010/main" val="2366010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6672F-03D3-F1A1-9224-F38C0D9710F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ECFE5E96-FD7B-89E8-6187-3CF529395C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F82AD5-3780-6052-DF67-CE6DD0D813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AD36CE03-F986-4C5C-C743-0C2326E6FF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EAE903-8DE8-4034-6CBB-5003FFE615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F7551722-964F-0ECB-F7B7-7F9F79F56050}"/>
              </a:ext>
            </a:extLst>
          </p:cNvPr>
          <p:cNvSpPr>
            <a:spLocks noGrp="1"/>
          </p:cNvSpPr>
          <p:nvPr>
            <p:ph type="dt" sz="half" idx="10"/>
          </p:nvPr>
        </p:nvSpPr>
        <p:spPr/>
        <p:txBody>
          <a:bodyPr/>
          <a:lstStyle/>
          <a:p>
            <a:fld id="{3C6C58B3-3BDE-448A-BA61-F1CAE2037693}" type="datetimeFigureOut">
              <a:rPr lang="en-CA" smtClean="0"/>
              <a:t>2026-03-23</a:t>
            </a:fld>
            <a:endParaRPr lang="en-CA"/>
          </a:p>
        </p:txBody>
      </p:sp>
      <p:sp>
        <p:nvSpPr>
          <p:cNvPr id="8" name="Footer Placeholder 7">
            <a:extLst>
              <a:ext uri="{FF2B5EF4-FFF2-40B4-BE49-F238E27FC236}">
                <a16:creationId xmlns:a16="http://schemas.microsoft.com/office/drawing/2014/main" id="{822A7372-4C13-D97D-064A-D8777DE5AB93}"/>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2E36342C-92C8-8D6B-BBB3-E28757D29D7E}"/>
              </a:ext>
            </a:extLst>
          </p:cNvPr>
          <p:cNvSpPr>
            <a:spLocks noGrp="1"/>
          </p:cNvSpPr>
          <p:nvPr>
            <p:ph type="sldNum" sz="quarter" idx="12"/>
          </p:nvPr>
        </p:nvSpPr>
        <p:spPr/>
        <p:txBody>
          <a:bodyPr/>
          <a:lstStyle/>
          <a:p>
            <a:fld id="{4C520E19-4574-4E59-A844-45DB8D36CC05}" type="slidenum">
              <a:rPr lang="en-CA" smtClean="0"/>
              <a:t>‹#›</a:t>
            </a:fld>
            <a:endParaRPr lang="en-CA"/>
          </a:p>
        </p:txBody>
      </p:sp>
    </p:spTree>
    <p:extLst>
      <p:ext uri="{BB962C8B-B14F-4D97-AF65-F5344CB8AC3E}">
        <p14:creationId xmlns:p14="http://schemas.microsoft.com/office/powerpoint/2010/main" val="1259606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1CC02-9673-B3F5-9FDD-95A2FB4F051F}"/>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3ECD888E-1FCA-A042-D527-50145E06FFC6}"/>
              </a:ext>
            </a:extLst>
          </p:cNvPr>
          <p:cNvSpPr>
            <a:spLocks noGrp="1"/>
          </p:cNvSpPr>
          <p:nvPr>
            <p:ph type="dt" sz="half" idx="10"/>
          </p:nvPr>
        </p:nvSpPr>
        <p:spPr/>
        <p:txBody>
          <a:bodyPr/>
          <a:lstStyle/>
          <a:p>
            <a:fld id="{3C6C58B3-3BDE-448A-BA61-F1CAE2037693}" type="datetimeFigureOut">
              <a:rPr lang="en-CA" smtClean="0"/>
              <a:t>2026-03-23</a:t>
            </a:fld>
            <a:endParaRPr lang="en-CA"/>
          </a:p>
        </p:txBody>
      </p:sp>
      <p:sp>
        <p:nvSpPr>
          <p:cNvPr id="4" name="Footer Placeholder 3">
            <a:extLst>
              <a:ext uri="{FF2B5EF4-FFF2-40B4-BE49-F238E27FC236}">
                <a16:creationId xmlns:a16="http://schemas.microsoft.com/office/drawing/2014/main" id="{299FB96D-831D-48FD-2410-E13A147C1589}"/>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3B2C490C-1FF3-6479-F009-74CB3DD15BE7}"/>
              </a:ext>
            </a:extLst>
          </p:cNvPr>
          <p:cNvSpPr>
            <a:spLocks noGrp="1"/>
          </p:cNvSpPr>
          <p:nvPr>
            <p:ph type="sldNum" sz="quarter" idx="12"/>
          </p:nvPr>
        </p:nvSpPr>
        <p:spPr/>
        <p:txBody>
          <a:bodyPr/>
          <a:lstStyle/>
          <a:p>
            <a:fld id="{4C520E19-4574-4E59-A844-45DB8D36CC05}" type="slidenum">
              <a:rPr lang="en-CA" smtClean="0"/>
              <a:t>‹#›</a:t>
            </a:fld>
            <a:endParaRPr lang="en-CA"/>
          </a:p>
        </p:txBody>
      </p:sp>
    </p:spTree>
    <p:extLst>
      <p:ext uri="{BB962C8B-B14F-4D97-AF65-F5344CB8AC3E}">
        <p14:creationId xmlns:p14="http://schemas.microsoft.com/office/powerpoint/2010/main" val="3076943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39CB16-E0B3-9978-8B90-4859A539B8FF}"/>
              </a:ext>
            </a:extLst>
          </p:cNvPr>
          <p:cNvSpPr>
            <a:spLocks noGrp="1"/>
          </p:cNvSpPr>
          <p:nvPr>
            <p:ph type="dt" sz="half" idx="10"/>
          </p:nvPr>
        </p:nvSpPr>
        <p:spPr/>
        <p:txBody>
          <a:bodyPr/>
          <a:lstStyle/>
          <a:p>
            <a:fld id="{3C6C58B3-3BDE-448A-BA61-F1CAE2037693}" type="datetimeFigureOut">
              <a:rPr lang="en-CA" smtClean="0"/>
              <a:t>2026-03-23</a:t>
            </a:fld>
            <a:endParaRPr lang="en-CA"/>
          </a:p>
        </p:txBody>
      </p:sp>
      <p:sp>
        <p:nvSpPr>
          <p:cNvPr id="3" name="Footer Placeholder 2">
            <a:extLst>
              <a:ext uri="{FF2B5EF4-FFF2-40B4-BE49-F238E27FC236}">
                <a16:creationId xmlns:a16="http://schemas.microsoft.com/office/drawing/2014/main" id="{68970635-30B8-5544-5B54-D942BFA6A2C7}"/>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0A552292-418C-99B1-5471-7E8EEFB5FC2D}"/>
              </a:ext>
            </a:extLst>
          </p:cNvPr>
          <p:cNvSpPr>
            <a:spLocks noGrp="1"/>
          </p:cNvSpPr>
          <p:nvPr>
            <p:ph type="sldNum" sz="quarter" idx="12"/>
          </p:nvPr>
        </p:nvSpPr>
        <p:spPr/>
        <p:txBody>
          <a:bodyPr/>
          <a:lstStyle/>
          <a:p>
            <a:fld id="{4C520E19-4574-4E59-A844-45DB8D36CC05}" type="slidenum">
              <a:rPr lang="en-CA" smtClean="0"/>
              <a:t>‹#›</a:t>
            </a:fld>
            <a:endParaRPr lang="en-CA"/>
          </a:p>
        </p:txBody>
      </p:sp>
    </p:spTree>
    <p:extLst>
      <p:ext uri="{BB962C8B-B14F-4D97-AF65-F5344CB8AC3E}">
        <p14:creationId xmlns:p14="http://schemas.microsoft.com/office/powerpoint/2010/main" val="2951914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612C2-6CA3-C68F-97E3-58EB74512D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32E24F78-C6FD-0503-34B3-118FE73191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A543AC43-63A4-ECC4-1FA8-EB35931720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4B1D21-B3B1-7E1C-6CAC-C302A2EF4279}"/>
              </a:ext>
            </a:extLst>
          </p:cNvPr>
          <p:cNvSpPr>
            <a:spLocks noGrp="1"/>
          </p:cNvSpPr>
          <p:nvPr>
            <p:ph type="dt" sz="half" idx="10"/>
          </p:nvPr>
        </p:nvSpPr>
        <p:spPr/>
        <p:txBody>
          <a:bodyPr/>
          <a:lstStyle/>
          <a:p>
            <a:fld id="{3C6C58B3-3BDE-448A-BA61-F1CAE2037693}" type="datetimeFigureOut">
              <a:rPr lang="en-CA" smtClean="0"/>
              <a:t>2026-03-23</a:t>
            </a:fld>
            <a:endParaRPr lang="en-CA"/>
          </a:p>
        </p:txBody>
      </p:sp>
      <p:sp>
        <p:nvSpPr>
          <p:cNvPr id="6" name="Footer Placeholder 5">
            <a:extLst>
              <a:ext uri="{FF2B5EF4-FFF2-40B4-BE49-F238E27FC236}">
                <a16:creationId xmlns:a16="http://schemas.microsoft.com/office/drawing/2014/main" id="{F295191E-56BD-971E-5343-EEE4B3227A5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4D54D20-CFAC-96C2-2D3F-5D08FA6A8B34}"/>
              </a:ext>
            </a:extLst>
          </p:cNvPr>
          <p:cNvSpPr>
            <a:spLocks noGrp="1"/>
          </p:cNvSpPr>
          <p:nvPr>
            <p:ph type="sldNum" sz="quarter" idx="12"/>
          </p:nvPr>
        </p:nvSpPr>
        <p:spPr/>
        <p:txBody>
          <a:bodyPr/>
          <a:lstStyle/>
          <a:p>
            <a:fld id="{4C520E19-4574-4E59-A844-45DB8D36CC05}" type="slidenum">
              <a:rPr lang="en-CA" smtClean="0"/>
              <a:t>‹#›</a:t>
            </a:fld>
            <a:endParaRPr lang="en-CA"/>
          </a:p>
        </p:txBody>
      </p:sp>
    </p:spTree>
    <p:extLst>
      <p:ext uri="{BB962C8B-B14F-4D97-AF65-F5344CB8AC3E}">
        <p14:creationId xmlns:p14="http://schemas.microsoft.com/office/powerpoint/2010/main" val="2404639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6F8A6-607C-B8F5-1732-8E0539CB7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44ED990C-BC4F-F715-98EB-8C655C767D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0CDC10BE-3C01-B3F5-0A41-FB811F9B8A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359668-AE5D-80BE-319A-B5480DEB84AF}"/>
              </a:ext>
            </a:extLst>
          </p:cNvPr>
          <p:cNvSpPr>
            <a:spLocks noGrp="1"/>
          </p:cNvSpPr>
          <p:nvPr>
            <p:ph type="dt" sz="half" idx="10"/>
          </p:nvPr>
        </p:nvSpPr>
        <p:spPr/>
        <p:txBody>
          <a:bodyPr/>
          <a:lstStyle/>
          <a:p>
            <a:fld id="{3C6C58B3-3BDE-448A-BA61-F1CAE2037693}" type="datetimeFigureOut">
              <a:rPr lang="en-CA" smtClean="0"/>
              <a:t>2026-03-23</a:t>
            </a:fld>
            <a:endParaRPr lang="en-CA"/>
          </a:p>
        </p:txBody>
      </p:sp>
      <p:sp>
        <p:nvSpPr>
          <p:cNvPr id="6" name="Footer Placeholder 5">
            <a:extLst>
              <a:ext uri="{FF2B5EF4-FFF2-40B4-BE49-F238E27FC236}">
                <a16:creationId xmlns:a16="http://schemas.microsoft.com/office/drawing/2014/main" id="{C53B6C22-1628-7BF2-1A35-F65DB5BEE0A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CD37E75-CB3C-99C0-834A-377AD61EFDF4}"/>
              </a:ext>
            </a:extLst>
          </p:cNvPr>
          <p:cNvSpPr>
            <a:spLocks noGrp="1"/>
          </p:cNvSpPr>
          <p:nvPr>
            <p:ph type="sldNum" sz="quarter" idx="12"/>
          </p:nvPr>
        </p:nvSpPr>
        <p:spPr/>
        <p:txBody>
          <a:bodyPr/>
          <a:lstStyle/>
          <a:p>
            <a:fld id="{4C520E19-4574-4E59-A844-45DB8D36CC05}" type="slidenum">
              <a:rPr lang="en-CA" smtClean="0"/>
              <a:t>‹#›</a:t>
            </a:fld>
            <a:endParaRPr lang="en-CA"/>
          </a:p>
        </p:txBody>
      </p:sp>
    </p:spTree>
    <p:extLst>
      <p:ext uri="{BB962C8B-B14F-4D97-AF65-F5344CB8AC3E}">
        <p14:creationId xmlns:p14="http://schemas.microsoft.com/office/powerpoint/2010/main" val="147522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ED1F47-2994-14D6-B96F-B20E50893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B6CD215-7615-372E-12C6-D820AA226A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DF1CB78-74A9-C8B5-7DA3-8F93F12553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C6C58B3-3BDE-448A-BA61-F1CAE2037693}" type="datetimeFigureOut">
              <a:rPr lang="en-CA" smtClean="0"/>
              <a:t>2026-03-23</a:t>
            </a:fld>
            <a:endParaRPr lang="en-CA"/>
          </a:p>
        </p:txBody>
      </p:sp>
      <p:sp>
        <p:nvSpPr>
          <p:cNvPr id="5" name="Footer Placeholder 4">
            <a:extLst>
              <a:ext uri="{FF2B5EF4-FFF2-40B4-BE49-F238E27FC236}">
                <a16:creationId xmlns:a16="http://schemas.microsoft.com/office/drawing/2014/main" id="{DFB1260A-9E73-B657-AE50-A8BBE8A170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0F8CF664-CFD0-F315-87A4-0935E67D2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C520E19-4574-4E59-A844-45DB8D36CC05}" type="slidenum">
              <a:rPr lang="en-CA" smtClean="0"/>
              <a:t>‹#›</a:t>
            </a:fld>
            <a:endParaRPr lang="en-CA"/>
          </a:p>
        </p:txBody>
      </p:sp>
    </p:spTree>
    <p:extLst>
      <p:ext uri="{BB962C8B-B14F-4D97-AF65-F5344CB8AC3E}">
        <p14:creationId xmlns:p14="http://schemas.microsoft.com/office/powerpoint/2010/main" val="3331179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9C9C86-D864-1006-C294-B53A35F901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465ECB94-2856-B2CA-EF3E-90629BA300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1D88612-D8AA-8599-4D3F-93955E1721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C8125D6-E3C5-4ACF-BB68-6D02BA393562}" type="datetimeFigureOut">
              <a:rPr lang="en-CA" smtClean="0"/>
              <a:t>2026-03-23</a:t>
            </a:fld>
            <a:endParaRPr lang="en-CA"/>
          </a:p>
        </p:txBody>
      </p:sp>
      <p:sp>
        <p:nvSpPr>
          <p:cNvPr id="5" name="Footer Placeholder 4">
            <a:extLst>
              <a:ext uri="{FF2B5EF4-FFF2-40B4-BE49-F238E27FC236}">
                <a16:creationId xmlns:a16="http://schemas.microsoft.com/office/drawing/2014/main" id="{9463A565-ADB0-270E-4999-F74B1FAEFE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73178795-BEE7-FA85-929A-EEF6BC9A45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65B785D-79A5-40DB-A761-0EBD0D32FA3B}" type="slidenum">
              <a:rPr lang="en-CA" smtClean="0"/>
              <a:t>‹#›</a:t>
            </a:fld>
            <a:endParaRPr lang="en-CA"/>
          </a:p>
        </p:txBody>
      </p:sp>
    </p:spTree>
    <p:extLst>
      <p:ext uri="{BB962C8B-B14F-4D97-AF65-F5344CB8AC3E}">
        <p14:creationId xmlns:p14="http://schemas.microsoft.com/office/powerpoint/2010/main" val="23121930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hyperlink" Target="https://bhaskar-mitra.github.io/theme-ai-and-society/" TargetMode="External"/><Relationship Id="rId5" Type="http://schemas.openxmlformats.org/officeDocument/2006/relationships/image" Target="../media/image2.png"/><Relationship Id="rId10" Type="http://schemas.openxmlformats.org/officeDocument/2006/relationships/hyperlink" Target="https://bhaskar-mitra.github.io/theme-emancipatory-ia/" TargetMode="External"/><Relationship Id="rId4" Type="http://schemas.microsoft.com/office/2007/relationships/hdphoto" Target="../media/hdphoto1.wdp"/><Relationship Id="rId9" Type="http://schemas.openxmlformats.org/officeDocument/2006/relationships/hyperlink" Target="https://bhaskar-mitra.github.io/theme-fairness/"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svg"/><Relationship Id="rId12" Type="http://schemas.openxmlformats.org/officeDocument/2006/relationships/hyperlink" Target="https://link.springer.com/chapter/10.1007/978-3-031-73147-1_7" TargetMode="External"/><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s>
</file>

<file path=ppt/slides/_rels/slide1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hyperlink" Target="https://slate.com/technology/2017/11/how-silicon-valley-became-big-tech.html" TargetMode="External"/><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hyperlink" Target="https://dl.acm.org/doi/10.1145/3488666" TargetMode="External"/><Relationship Id="rId3" Type="http://schemas.openxmlformats.org/officeDocument/2006/relationships/image" Target="../media/image51.pn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hyperlink" Target="https://www.themaybe.org/research/selective-perspectives"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disjunctionsmag.com/articles/why-leaving-big-tech/" TargetMode="External"/><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hyperlink" Target="https://arxiv.org/abs/2601.09600" TargetMode="External"/><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hyperlink" Target="https://global.oup.com/academic/product/commodities-and-capabilities-9780195650389"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arxiv.org/abs/2603.14584"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irrj.org/article/view/19654" TargetMode="External"/></Relationships>
</file>

<file path=ppt/slides/_rels/slide19.xml.rels><?xml version="1.0" encoding="UTF-8" standalone="yes"?>
<Relationships xmlns="http://schemas.openxmlformats.org/package/2006/relationships"><Relationship Id="rId2" Type="http://schemas.openxmlformats.org/officeDocument/2006/relationships/hyperlink" Target="https://irrj.org/article/view/24531"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irrj.org/article/view/24531" TargetMode="External"/><Relationship Id="rId2" Type="http://schemas.openxmlformats.org/officeDocument/2006/relationships/image" Target="../media/image62.sv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hyperlink" Target="https://arxiv.org/abs/2601.09600" TargetMode="External"/><Relationship Id="rId2" Type="http://schemas.openxmlformats.org/officeDocument/2006/relationships/image" Target="../media/image63.jpeg"/><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2" Type="http://schemas.openxmlformats.org/officeDocument/2006/relationships/hyperlink" Target="https://arxiv.org/abs/2601.09600"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arxiv.org/abs/2601.09600" TargetMode="External"/><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arxiv.org/abs/2601.09600" TargetMode="Externa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hyperlink" Target="https://arxiv.org/abs/2601.09600" TargetMode="Externa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hyperlink" Target="https://arxiv.org/abs/2601.09600" TargetMode="Externa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hyperlink" Target="https://arxiv.org/abs/2601.09600"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bhaskar-mitra.github.io/reading/" TargetMode="Externa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bhaskar-mitra.github.io/reading/"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istockphoto.com/illustrations/protest" TargetMode="External"/><Relationship Id="rId5" Type="http://schemas.openxmlformats.org/officeDocument/2006/relationships/image" Target="../media/image7.jpeg"/><Relationship Id="rId4" Type="http://schemas.openxmlformats.org/officeDocument/2006/relationships/hyperlink" Target="https://www.vecteezy.com/vector-art/33531746-crowd-of-protesters-people-protesters-protest-revolution-conflict-vector-illustration"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s://jedi.inertial.science/sigir2026" TargetMode="External"/><Relationship Id="rId5" Type="http://schemas.microsoft.com/office/2007/relationships/hdphoto" Target="../media/hdphoto3.wdp"/><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8" Type="http://schemas.openxmlformats.org/officeDocument/2006/relationships/hyperlink" Target="https://techfordemocracy.ca/" TargetMode="External"/><Relationship Id="rId3" Type="http://schemas.openxmlformats.org/officeDocument/2006/relationships/image" Target="../media/image70.jpeg"/><Relationship Id="rId7" Type="http://schemas.openxmlformats.org/officeDocument/2006/relationships/hyperlink" Target="https://techworkerscoalition.org/canada/" TargetMode="External"/><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hyperlink" Target="https://techfordemocracy.ca/2026/03/23/joint-submission-to-the-peoples-consultation-on-ai/" TargetMode="External"/></Relationships>
</file>

<file path=ppt/slides/_rels/slide32.xml.rels><?xml version="1.0" encoding="UTF-8" standalone="yes"?>
<Relationships xmlns="http://schemas.openxmlformats.org/package/2006/relationships"><Relationship Id="rId2" Type="http://schemas.openxmlformats.org/officeDocument/2006/relationships/hyperlink" Target="https://arxiv.org/abs/2601.09600" TargetMode="Externa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hyperlink" Target="https://arxiv.org/abs/2601.09600" TargetMode="External"/><Relationship Id="rId13" Type="http://schemas.openxmlformats.org/officeDocument/2006/relationships/hyperlink" Target="https://arxiv.org/abs/2401.09410" TargetMode="External"/><Relationship Id="rId3" Type="http://schemas.openxmlformats.org/officeDocument/2006/relationships/image" Target="../media/image3.png"/><Relationship Id="rId7" Type="http://schemas.openxmlformats.org/officeDocument/2006/relationships/hyperlink" Target="https://arxiv.org/abs/2603.14584" TargetMode="External"/><Relationship Id="rId12" Type="http://schemas.openxmlformats.org/officeDocument/2006/relationships/hyperlink" Target="https://link.springer.com/chapter/10.1007/978-3-031-73147-1_7"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4.jpeg"/><Relationship Id="rId11" Type="http://schemas.openxmlformats.org/officeDocument/2006/relationships/hyperlink" Target="https://irrj.org/article/view/19654" TargetMode="External"/><Relationship Id="rId5" Type="http://schemas.openxmlformats.org/officeDocument/2006/relationships/image" Target="../media/image4.png"/><Relationship Id="rId15" Type="http://schemas.openxmlformats.org/officeDocument/2006/relationships/hyperlink" Target="https://arxiv.org/abs/2209.03819" TargetMode="External"/><Relationship Id="rId10" Type="http://schemas.openxmlformats.org/officeDocument/2006/relationships/hyperlink" Target="https://irrj.org/article/view/24531" TargetMode="External"/><Relationship Id="rId4" Type="http://schemas.microsoft.com/office/2007/relationships/hdphoto" Target="../media/hdphoto2.wdp"/><Relationship Id="rId9" Type="http://schemas.openxmlformats.org/officeDocument/2006/relationships/hyperlink" Target="https://bhaskar-mitra.github.io/files/CHI_paper_FINAL.pdf" TargetMode="External"/><Relationship Id="rId14" Type="http://schemas.openxmlformats.org/officeDocument/2006/relationships/hyperlink" Target="https://dl.acm.org/doi/10.1145/3630106.365890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hyperlink" Target="https://www.researchgate.net/publication/255563562" TargetMode="External"/><Relationship Id="rId4" Type="http://schemas.openxmlformats.org/officeDocument/2006/relationships/hyperlink" Target="https://bhaskar-mitra.github.io/posts/2025/09/01/what-is-ir-for-good/" TargetMode="External"/></Relationships>
</file>

<file path=ppt/slides/_rels/slide6.xml.rels><?xml version="1.0" encoding="UTF-8" standalone="yes"?>
<Relationships xmlns="http://schemas.openxmlformats.org/package/2006/relationships"><Relationship Id="rId2" Type="http://schemas.openxmlformats.org/officeDocument/2006/relationships/hyperlink" Target="https://www.triple-c.at/index.php/tripleC/article/view/91"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hyperlink" Target="https://dl.acm.org/doi/10.1145/3769733.3769739" TargetMode="External"/><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hyperlink" Target="https://dl.acm.org/doi/10.1145/3274784.3274788" TargetMode="External"/><Relationship Id="rId1" Type="http://schemas.openxmlformats.org/officeDocument/2006/relationships/slideLayout" Target="../slideLayouts/slideLayout5.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62A7-BCD1-B95C-EBCE-101B9A760C0C}"/>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B87B6C75-E946-6060-DA34-B038D8C4E384}"/>
              </a:ext>
            </a:extLst>
          </p:cNvPr>
          <p:cNvGrpSpPr/>
          <p:nvPr/>
        </p:nvGrpSpPr>
        <p:grpSpPr>
          <a:xfrm>
            <a:off x="2856731" y="1760999"/>
            <a:ext cx="6478539" cy="636952"/>
            <a:chOff x="4557370" y="2481472"/>
            <a:chExt cx="6478539" cy="636952"/>
          </a:xfrm>
        </p:grpSpPr>
        <p:sp>
          <p:nvSpPr>
            <p:cNvPr id="5" name="Rectangle: Rounded Corners 4">
              <a:extLst>
                <a:ext uri="{FF2B5EF4-FFF2-40B4-BE49-F238E27FC236}">
                  <a16:creationId xmlns:a16="http://schemas.microsoft.com/office/drawing/2014/main" id="{915648BC-432F-F587-4032-66F99E662E91}"/>
                </a:ext>
              </a:extLst>
            </p:cNvPr>
            <p:cNvSpPr/>
            <p:nvPr/>
          </p:nvSpPr>
          <p:spPr>
            <a:xfrm>
              <a:off x="4557370" y="2481472"/>
              <a:ext cx="6478539" cy="636952"/>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5B658026-D9A3-B0DE-E741-1B4E6F54E484}"/>
                </a:ext>
              </a:extLst>
            </p:cNvPr>
            <p:cNvSpPr txBox="1"/>
            <p:nvPr/>
          </p:nvSpPr>
          <p:spPr>
            <a:xfrm>
              <a:off x="4696358" y="2569115"/>
              <a:ext cx="5714978" cy="461665"/>
            </a:xfrm>
            <a:prstGeom prst="rect">
              <a:avLst/>
            </a:prstGeom>
            <a:noFill/>
          </p:spPr>
          <p:txBody>
            <a:bodyPr wrap="square">
              <a:spAutoFit/>
            </a:bodyPr>
            <a:lstStyle/>
            <a:p>
              <a:r>
                <a:rPr lang="en-US" sz="2400" dirty="0"/>
                <a:t>Information Access of the Oppressed</a:t>
              </a:r>
              <a:endParaRPr lang="en-CA" sz="2400" dirty="0">
                <a:latin typeface="+mj-lt"/>
                <a:cs typeface="Segoe UI" panose="020B0502040204020203" pitchFamily="34" charset="0"/>
              </a:endParaRPr>
            </a:p>
          </p:txBody>
        </p:sp>
        <p:pic>
          <p:nvPicPr>
            <p:cNvPr id="7" name="Picture 2" descr="Social revolution - Wikipedia">
              <a:extLst>
                <a:ext uri="{FF2B5EF4-FFF2-40B4-BE49-F238E27FC236}">
                  <a16:creationId xmlns:a16="http://schemas.microsoft.com/office/drawing/2014/main" id="{65750A06-6CA9-0B46-0C9C-12BB6B57FE5F}"/>
                </a:ext>
              </a:extLst>
            </p:cNvPr>
            <p:cNvPicPr>
              <a:picLocks noChangeAspect="1" noChangeArrowheads="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9800000" flipH="1">
              <a:off x="10404158" y="2591122"/>
              <a:ext cx="323164" cy="41809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8FDCEC46-3683-C7DA-E4ED-62A4FC3DDFBC}"/>
              </a:ext>
            </a:extLst>
          </p:cNvPr>
          <p:cNvSpPr txBox="1"/>
          <p:nvPr/>
        </p:nvSpPr>
        <p:spPr>
          <a:xfrm>
            <a:off x="3879495" y="3108682"/>
            <a:ext cx="4433011" cy="984885"/>
          </a:xfrm>
          <a:prstGeom prst="rect">
            <a:avLst/>
          </a:prstGeom>
          <a:noFill/>
        </p:spPr>
        <p:txBody>
          <a:bodyPr wrap="square" rtlCol="0" anchor="t">
            <a:spAutoFit/>
          </a:bodyPr>
          <a:lstStyle/>
          <a:p>
            <a:pPr algn="ctr"/>
            <a:r>
              <a:rPr lang="en-CA" sz="2000" b="1" dirty="0"/>
              <a:t>Bhaskar Mitra </a:t>
            </a:r>
            <a:r>
              <a:rPr lang="en-CA" dirty="0"/>
              <a:t>(he/him)</a:t>
            </a:r>
          </a:p>
          <a:p>
            <a:pPr algn="ctr"/>
            <a:r>
              <a:rPr lang="en-CA" dirty="0"/>
              <a:t>Independent Researcher</a:t>
            </a:r>
          </a:p>
          <a:p>
            <a:pPr algn="ctr"/>
            <a:r>
              <a:rPr lang="en-CA" dirty="0" err="1"/>
              <a:t>Tiohtià:ke</a:t>
            </a:r>
            <a:r>
              <a:rPr lang="en-CA" dirty="0"/>
              <a:t> / Montréal, Canada</a:t>
            </a:r>
          </a:p>
        </p:txBody>
      </p:sp>
      <p:grpSp>
        <p:nvGrpSpPr>
          <p:cNvPr id="25" name="Group 24">
            <a:extLst>
              <a:ext uri="{FF2B5EF4-FFF2-40B4-BE49-F238E27FC236}">
                <a16:creationId xmlns:a16="http://schemas.microsoft.com/office/drawing/2014/main" id="{D8952408-8C4E-601D-2669-F19564B916A8}"/>
              </a:ext>
            </a:extLst>
          </p:cNvPr>
          <p:cNvGrpSpPr/>
          <p:nvPr/>
        </p:nvGrpSpPr>
        <p:grpSpPr>
          <a:xfrm>
            <a:off x="3995884" y="6355650"/>
            <a:ext cx="8087191" cy="373356"/>
            <a:chOff x="3995884" y="6355650"/>
            <a:chExt cx="8087191" cy="373356"/>
          </a:xfrm>
        </p:grpSpPr>
        <p:grpSp>
          <p:nvGrpSpPr>
            <p:cNvPr id="26" name="Group 25">
              <a:extLst>
                <a:ext uri="{FF2B5EF4-FFF2-40B4-BE49-F238E27FC236}">
                  <a16:creationId xmlns:a16="http://schemas.microsoft.com/office/drawing/2014/main" id="{6F3AE380-EF47-1353-1A22-5B5B59D4CD65}"/>
                </a:ext>
              </a:extLst>
            </p:cNvPr>
            <p:cNvGrpSpPr/>
            <p:nvPr/>
          </p:nvGrpSpPr>
          <p:grpSpPr>
            <a:xfrm>
              <a:off x="6737013" y="6357662"/>
              <a:ext cx="2489251" cy="369332"/>
              <a:chOff x="6710352" y="6359674"/>
              <a:chExt cx="2489251" cy="369332"/>
            </a:xfrm>
          </p:grpSpPr>
          <p:sp>
            <p:nvSpPr>
              <p:cNvPr id="33" name="TextBox 32">
                <a:extLst>
                  <a:ext uri="{FF2B5EF4-FFF2-40B4-BE49-F238E27FC236}">
                    <a16:creationId xmlns:a16="http://schemas.microsoft.com/office/drawing/2014/main" id="{2BD4F7FD-C373-D102-0AB2-A8394A7A8BF4}"/>
                  </a:ext>
                </a:extLst>
              </p:cNvPr>
              <p:cNvSpPr txBox="1"/>
              <p:nvPr/>
            </p:nvSpPr>
            <p:spPr>
              <a:xfrm>
                <a:off x="6710352" y="6359674"/>
                <a:ext cx="2489251" cy="369332"/>
              </a:xfrm>
              <a:prstGeom prst="rect">
                <a:avLst/>
              </a:prstGeom>
              <a:noFill/>
            </p:spPr>
            <p:txBody>
              <a:bodyPr wrap="square">
                <a:spAutoFit/>
              </a:bodyPr>
              <a:lstStyle/>
              <a:p>
                <a:r>
                  <a:rPr lang="en-CA" dirty="0">
                    <a:latin typeface="Aptos Light" panose="020B0004020202020204" pitchFamily="34" charset="0"/>
                  </a:rPr>
                  <a:t>       @bmitra.bsky.social</a:t>
                </a:r>
              </a:p>
            </p:txBody>
          </p:sp>
          <p:pic>
            <p:nvPicPr>
              <p:cNvPr id="34" name="Picture 33">
                <a:extLst>
                  <a:ext uri="{FF2B5EF4-FFF2-40B4-BE49-F238E27FC236}">
                    <a16:creationId xmlns:a16="http://schemas.microsoft.com/office/drawing/2014/main" id="{8FA6EDF4-9BC9-35CD-F6EC-A7DCF0423591}"/>
                  </a:ext>
                </a:extLst>
              </p:cNvPr>
              <p:cNvPicPr>
                <a:picLocks noChangeAspect="1"/>
              </p:cNvPicPr>
              <p:nvPr/>
            </p:nvPicPr>
            <p:blipFill>
              <a:blip r:embed="rId5">
                <a:biLevel thresh="75000"/>
              </a:blip>
              <a:stretch>
                <a:fillRect/>
              </a:stretch>
            </p:blipFill>
            <p:spPr>
              <a:xfrm>
                <a:off x="6737013" y="6401803"/>
                <a:ext cx="323116" cy="286537"/>
              </a:xfrm>
              <a:prstGeom prst="rect">
                <a:avLst/>
              </a:prstGeom>
            </p:spPr>
          </p:pic>
        </p:grpSp>
        <p:grpSp>
          <p:nvGrpSpPr>
            <p:cNvPr id="27" name="Group 26">
              <a:extLst>
                <a:ext uri="{FF2B5EF4-FFF2-40B4-BE49-F238E27FC236}">
                  <a16:creationId xmlns:a16="http://schemas.microsoft.com/office/drawing/2014/main" id="{56951961-5750-DBA8-E5C6-E2E5F1B3713B}"/>
                </a:ext>
              </a:extLst>
            </p:cNvPr>
            <p:cNvGrpSpPr/>
            <p:nvPr/>
          </p:nvGrpSpPr>
          <p:grpSpPr>
            <a:xfrm>
              <a:off x="9226264" y="6359674"/>
              <a:ext cx="2856811" cy="369332"/>
              <a:chOff x="9226264" y="6359674"/>
              <a:chExt cx="2856811" cy="369332"/>
            </a:xfrm>
          </p:grpSpPr>
          <p:sp>
            <p:nvSpPr>
              <p:cNvPr id="31" name="TextBox 30">
                <a:extLst>
                  <a:ext uri="{FF2B5EF4-FFF2-40B4-BE49-F238E27FC236}">
                    <a16:creationId xmlns:a16="http://schemas.microsoft.com/office/drawing/2014/main" id="{EA7D4C32-BD98-0CAE-E466-1B90A2F9B81F}"/>
                  </a:ext>
                </a:extLst>
              </p:cNvPr>
              <p:cNvSpPr txBox="1"/>
              <p:nvPr/>
            </p:nvSpPr>
            <p:spPr>
              <a:xfrm>
                <a:off x="9226264" y="6359674"/>
                <a:ext cx="2856811" cy="369332"/>
              </a:xfrm>
              <a:prstGeom prst="rect">
                <a:avLst/>
              </a:prstGeom>
              <a:noFill/>
            </p:spPr>
            <p:txBody>
              <a:bodyPr wrap="square">
                <a:spAutoFit/>
              </a:bodyPr>
              <a:lstStyle/>
              <a:p>
                <a:r>
                  <a:rPr lang="en-CA" dirty="0">
                    <a:latin typeface="Aptos Light" panose="020B0004020202020204" pitchFamily="34" charset="0"/>
                  </a:rPr>
                  <a:t>       bhaskar.mitra@acm.org</a:t>
                </a:r>
              </a:p>
            </p:txBody>
          </p:sp>
          <p:pic>
            <p:nvPicPr>
              <p:cNvPr id="32" name="Picture 31">
                <a:extLst>
                  <a:ext uri="{FF2B5EF4-FFF2-40B4-BE49-F238E27FC236}">
                    <a16:creationId xmlns:a16="http://schemas.microsoft.com/office/drawing/2014/main" id="{B16A29A2-A969-3A48-BB77-9E9C512EE423}"/>
                  </a:ext>
                </a:extLst>
              </p:cNvPr>
              <p:cNvPicPr>
                <a:picLocks noChangeAspect="1"/>
              </p:cNvPicPr>
              <p:nvPr/>
            </p:nvPicPr>
            <p:blipFill>
              <a:blip r:embed="rId6">
                <a:biLevel thresh="75000"/>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9226264" y="6400340"/>
                <a:ext cx="375231" cy="288000"/>
              </a:xfrm>
              <a:prstGeom prst="rect">
                <a:avLst/>
              </a:prstGeom>
            </p:spPr>
          </p:pic>
        </p:grpSp>
        <p:grpSp>
          <p:nvGrpSpPr>
            <p:cNvPr id="28" name="Group 27">
              <a:extLst>
                <a:ext uri="{FF2B5EF4-FFF2-40B4-BE49-F238E27FC236}">
                  <a16:creationId xmlns:a16="http://schemas.microsoft.com/office/drawing/2014/main" id="{F3D06FF1-1552-AD3B-E7A6-B1383B748F08}"/>
                </a:ext>
              </a:extLst>
            </p:cNvPr>
            <p:cNvGrpSpPr/>
            <p:nvPr/>
          </p:nvGrpSpPr>
          <p:grpSpPr>
            <a:xfrm>
              <a:off x="3995884" y="6355650"/>
              <a:ext cx="2741129" cy="369332"/>
              <a:chOff x="3995884" y="6355650"/>
              <a:chExt cx="2741129" cy="369332"/>
            </a:xfrm>
          </p:grpSpPr>
          <p:pic>
            <p:nvPicPr>
              <p:cNvPr id="29" name="Picture 28">
                <a:extLst>
                  <a:ext uri="{FF2B5EF4-FFF2-40B4-BE49-F238E27FC236}">
                    <a16:creationId xmlns:a16="http://schemas.microsoft.com/office/drawing/2014/main" id="{9457D4A9-1B15-D401-079B-4EE9D73F158E}"/>
                  </a:ext>
                </a:extLst>
              </p:cNvPr>
              <p:cNvPicPr>
                <a:picLocks noChangeAspect="1"/>
              </p:cNvPicPr>
              <p:nvPr/>
            </p:nvPicPr>
            <p:blipFill>
              <a:blip r:embed="rId8">
                <a:biLevel thresh="75000"/>
              </a:blip>
              <a:stretch>
                <a:fillRect/>
              </a:stretch>
            </p:blipFill>
            <p:spPr>
              <a:xfrm>
                <a:off x="4026997" y="6395767"/>
                <a:ext cx="288000" cy="288000"/>
              </a:xfrm>
              <a:prstGeom prst="rect">
                <a:avLst/>
              </a:prstGeom>
            </p:spPr>
          </p:pic>
          <p:sp>
            <p:nvSpPr>
              <p:cNvPr id="30" name="TextBox 29">
                <a:extLst>
                  <a:ext uri="{FF2B5EF4-FFF2-40B4-BE49-F238E27FC236}">
                    <a16:creationId xmlns:a16="http://schemas.microsoft.com/office/drawing/2014/main" id="{B205418C-FB38-6C2E-BD62-9272BB8A0971}"/>
                  </a:ext>
                </a:extLst>
              </p:cNvPr>
              <p:cNvSpPr txBox="1"/>
              <p:nvPr/>
            </p:nvSpPr>
            <p:spPr>
              <a:xfrm>
                <a:off x="3995884" y="6355650"/>
                <a:ext cx="2741129" cy="369332"/>
              </a:xfrm>
              <a:prstGeom prst="rect">
                <a:avLst/>
              </a:prstGeom>
              <a:noFill/>
            </p:spPr>
            <p:txBody>
              <a:bodyPr wrap="square">
                <a:spAutoFit/>
              </a:bodyPr>
              <a:lstStyle/>
              <a:p>
                <a:r>
                  <a:rPr lang="en-CA" dirty="0">
                    <a:latin typeface="Aptos Light" panose="020B0004020202020204" pitchFamily="34" charset="0"/>
                  </a:rPr>
                  <a:t>      bhaskar-mitra.github.io</a:t>
                </a:r>
              </a:p>
            </p:txBody>
          </p:sp>
        </p:grpSp>
      </p:grpSp>
      <p:grpSp>
        <p:nvGrpSpPr>
          <p:cNvPr id="16" name="Group 15">
            <a:extLst>
              <a:ext uri="{FF2B5EF4-FFF2-40B4-BE49-F238E27FC236}">
                <a16:creationId xmlns:a16="http://schemas.microsoft.com/office/drawing/2014/main" id="{57529B10-D205-0668-722D-6E0AD1EA3EEB}"/>
              </a:ext>
            </a:extLst>
          </p:cNvPr>
          <p:cNvGrpSpPr/>
          <p:nvPr/>
        </p:nvGrpSpPr>
        <p:grpSpPr>
          <a:xfrm>
            <a:off x="2759813" y="4460045"/>
            <a:ext cx="6672374" cy="1309454"/>
            <a:chOff x="30457" y="4893842"/>
            <a:chExt cx="6672374" cy="1309454"/>
          </a:xfrm>
        </p:grpSpPr>
        <p:sp>
          <p:nvSpPr>
            <p:cNvPr id="9" name="Rectangle: Rounded Corners 8">
              <a:extLst>
                <a:ext uri="{FF2B5EF4-FFF2-40B4-BE49-F238E27FC236}">
                  <a16:creationId xmlns:a16="http://schemas.microsoft.com/office/drawing/2014/main" id="{0C3B19A3-194B-1FBE-AF1E-DE1F42AE1C93}"/>
                </a:ext>
              </a:extLst>
            </p:cNvPr>
            <p:cNvSpPr/>
            <p:nvPr/>
          </p:nvSpPr>
          <p:spPr>
            <a:xfrm>
              <a:off x="30457" y="4893842"/>
              <a:ext cx="6672374" cy="1309454"/>
            </a:xfrm>
            <a:prstGeom prst="roundRect">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ectangle: Rounded Corners 1">
              <a:hlinkClick r:id="rId9"/>
              <a:extLst>
                <a:ext uri="{FF2B5EF4-FFF2-40B4-BE49-F238E27FC236}">
                  <a16:creationId xmlns:a16="http://schemas.microsoft.com/office/drawing/2014/main" id="{A160EC7F-EDF0-D827-3EF8-384C760C4B4C}"/>
                </a:ext>
              </a:extLst>
            </p:cNvPr>
            <p:cNvSpPr/>
            <p:nvPr/>
          </p:nvSpPr>
          <p:spPr>
            <a:xfrm>
              <a:off x="213541" y="5263174"/>
              <a:ext cx="6306207" cy="334229"/>
            </a:xfrm>
            <a:prstGeom prst="round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en-US" b="1"/>
                <a:t>Exposure Fairness and Transparency in Information Access</a:t>
              </a:r>
            </a:p>
          </p:txBody>
        </p:sp>
        <p:sp>
          <p:nvSpPr>
            <p:cNvPr id="3" name="TextBox 2">
              <a:extLst>
                <a:ext uri="{FF2B5EF4-FFF2-40B4-BE49-F238E27FC236}">
                  <a16:creationId xmlns:a16="http://schemas.microsoft.com/office/drawing/2014/main" id="{6EE82A37-6524-96A5-2559-E99C793A8939}"/>
                </a:ext>
              </a:extLst>
            </p:cNvPr>
            <p:cNvSpPr txBox="1"/>
            <p:nvPr/>
          </p:nvSpPr>
          <p:spPr>
            <a:xfrm>
              <a:off x="213541" y="4893842"/>
              <a:ext cx="3270693" cy="369332"/>
            </a:xfrm>
            <a:prstGeom prst="rect">
              <a:avLst/>
            </a:prstGeom>
            <a:noFill/>
          </p:spPr>
          <p:txBody>
            <a:bodyPr wrap="square" rtlCol="0" anchor="t">
              <a:spAutoFit/>
            </a:bodyPr>
            <a:lstStyle/>
            <a:p>
              <a:pPr>
                <a:spcBef>
                  <a:spcPts val="600"/>
                </a:spcBef>
              </a:pPr>
              <a:r>
                <a:rPr lang="en-CA" b="1" dirty="0"/>
                <a:t>My relevant research themes:</a:t>
              </a:r>
            </a:p>
          </p:txBody>
        </p:sp>
        <p:sp>
          <p:nvSpPr>
            <p:cNvPr id="4" name="Rectangle: Rounded Corners 3">
              <a:hlinkClick r:id="rId10"/>
              <a:extLst>
                <a:ext uri="{FF2B5EF4-FFF2-40B4-BE49-F238E27FC236}">
                  <a16:creationId xmlns:a16="http://schemas.microsoft.com/office/drawing/2014/main" id="{4930BA6E-E548-4801-6CD8-410F5F0318F5}"/>
                </a:ext>
              </a:extLst>
            </p:cNvPr>
            <p:cNvSpPr/>
            <p:nvPr/>
          </p:nvSpPr>
          <p:spPr>
            <a:xfrm>
              <a:off x="213541" y="5727825"/>
              <a:ext cx="3741406" cy="334229"/>
            </a:xfrm>
            <a:prstGeom prst="round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en-CA" b="1" dirty="0"/>
                <a:t>Emancipatory Information Access</a:t>
              </a:r>
            </a:p>
          </p:txBody>
        </p:sp>
        <p:sp>
          <p:nvSpPr>
            <p:cNvPr id="11" name="Rectangle: Rounded Corners 10">
              <a:hlinkClick r:id="rId11"/>
              <a:extLst>
                <a:ext uri="{FF2B5EF4-FFF2-40B4-BE49-F238E27FC236}">
                  <a16:creationId xmlns:a16="http://schemas.microsoft.com/office/drawing/2014/main" id="{E37030BF-A46A-3000-B028-880930F02812}"/>
                </a:ext>
              </a:extLst>
            </p:cNvPr>
            <p:cNvSpPr/>
            <p:nvPr/>
          </p:nvSpPr>
          <p:spPr>
            <a:xfrm>
              <a:off x="4080406" y="5727824"/>
              <a:ext cx="1466387" cy="334229"/>
            </a:xfrm>
            <a:prstGeom prst="round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en-CA" b="1" dirty="0"/>
                <a:t>AI &amp; Society</a:t>
              </a:r>
            </a:p>
          </p:txBody>
        </p:sp>
      </p:grpSp>
      <p:sp>
        <p:nvSpPr>
          <p:cNvPr id="15" name="TextBox 14">
            <a:extLst>
              <a:ext uri="{FF2B5EF4-FFF2-40B4-BE49-F238E27FC236}">
                <a16:creationId xmlns:a16="http://schemas.microsoft.com/office/drawing/2014/main" id="{B0142428-5574-47F7-69E0-17A30CAC7E70}"/>
              </a:ext>
            </a:extLst>
          </p:cNvPr>
          <p:cNvSpPr txBox="1"/>
          <p:nvPr/>
        </p:nvSpPr>
        <p:spPr>
          <a:xfrm>
            <a:off x="3048526" y="2535542"/>
            <a:ext cx="6094948" cy="369332"/>
          </a:xfrm>
          <a:prstGeom prst="rect">
            <a:avLst/>
          </a:prstGeom>
          <a:noFill/>
        </p:spPr>
        <p:txBody>
          <a:bodyPr wrap="square">
            <a:spAutoFit/>
          </a:bodyPr>
          <a:lstStyle/>
          <a:p>
            <a:r>
              <a:rPr lang="en-US" dirty="0">
                <a:latin typeface="Aptos SemiBold" panose="020B0004020202020204" pitchFamily="34" charset="0"/>
              </a:rPr>
              <a:t>Envisioning Emancipatory Information Access Platforms</a:t>
            </a:r>
            <a:endParaRPr lang="en-CA" dirty="0">
              <a:latin typeface="Aptos SemiBold" panose="020B0004020202020204" pitchFamily="34" charset="0"/>
            </a:endParaRPr>
          </a:p>
        </p:txBody>
      </p:sp>
    </p:spTree>
    <p:extLst>
      <p:ext uri="{BB962C8B-B14F-4D97-AF65-F5344CB8AC3E}">
        <p14:creationId xmlns:p14="http://schemas.microsoft.com/office/powerpoint/2010/main" val="887292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4AD15-42D3-D64B-EBC0-8D2A0AAF0F3F}"/>
            </a:ext>
          </a:extLst>
        </p:cNvPr>
        <p:cNvGrpSpPr/>
        <p:nvPr/>
      </p:nvGrpSpPr>
      <p:grpSpPr>
        <a:xfrm>
          <a:off x="0" y="0"/>
          <a:ext cx="0" cy="0"/>
          <a:chOff x="0" y="0"/>
          <a:chExt cx="0" cy="0"/>
        </a:xfrm>
      </p:grpSpPr>
      <p:sp>
        <p:nvSpPr>
          <p:cNvPr id="39" name="Rectangle 38">
            <a:extLst>
              <a:ext uri="{FF2B5EF4-FFF2-40B4-BE49-F238E27FC236}">
                <a16:creationId xmlns:a16="http://schemas.microsoft.com/office/drawing/2014/main" id="{C060FE7E-59B9-F09B-36FA-BA0DB897BEC8}"/>
              </a:ext>
            </a:extLst>
          </p:cNvPr>
          <p:cNvSpPr/>
          <p:nvPr/>
        </p:nvSpPr>
        <p:spPr>
          <a:xfrm>
            <a:off x="0" y="1"/>
            <a:ext cx="12192000" cy="365528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6" name="Picture 35">
            <a:extLst>
              <a:ext uri="{FF2B5EF4-FFF2-40B4-BE49-F238E27FC236}">
                <a16:creationId xmlns:a16="http://schemas.microsoft.com/office/drawing/2014/main" id="{E3450A9E-4557-14B8-8094-3081EE0A0BC4}"/>
              </a:ext>
            </a:extLst>
          </p:cNvPr>
          <p:cNvPicPr>
            <a:picLocks noChangeAspect="1"/>
          </p:cNvPicPr>
          <p:nvPr/>
        </p:nvPicPr>
        <p:blipFill>
          <a:blip r:embed="rId2"/>
          <a:stretch>
            <a:fillRect/>
          </a:stretch>
        </p:blipFill>
        <p:spPr>
          <a:xfrm>
            <a:off x="4922779" y="3778806"/>
            <a:ext cx="3886646" cy="1443843"/>
          </a:xfrm>
          <a:custGeom>
            <a:avLst/>
            <a:gdLst>
              <a:gd name="csX0" fmla="*/ 0 w 3886646"/>
              <a:gd name="csY0" fmla="*/ 0 h 1443843"/>
              <a:gd name="csX1" fmla="*/ 516369 w 3886646"/>
              <a:gd name="csY1" fmla="*/ 0 h 1443843"/>
              <a:gd name="csX2" fmla="*/ 955004 w 3886646"/>
              <a:gd name="csY2" fmla="*/ 0 h 1443843"/>
              <a:gd name="csX3" fmla="*/ 1432507 w 3886646"/>
              <a:gd name="csY3" fmla="*/ 0 h 1443843"/>
              <a:gd name="csX4" fmla="*/ 2065475 w 3886646"/>
              <a:gd name="csY4" fmla="*/ 0 h 1443843"/>
              <a:gd name="csX5" fmla="*/ 2542977 w 3886646"/>
              <a:gd name="csY5" fmla="*/ 0 h 1443843"/>
              <a:gd name="csX6" fmla="*/ 3059346 w 3886646"/>
              <a:gd name="csY6" fmla="*/ 0 h 1443843"/>
              <a:gd name="csX7" fmla="*/ 3886646 w 3886646"/>
              <a:gd name="csY7" fmla="*/ 0 h 1443843"/>
              <a:gd name="csX8" fmla="*/ 3886646 w 3886646"/>
              <a:gd name="csY8" fmla="*/ 452404 h 1443843"/>
              <a:gd name="csX9" fmla="*/ 3886646 w 3886646"/>
              <a:gd name="csY9" fmla="*/ 919247 h 1443843"/>
              <a:gd name="csX10" fmla="*/ 3886646 w 3886646"/>
              <a:gd name="csY10" fmla="*/ 1443843 h 1443843"/>
              <a:gd name="csX11" fmla="*/ 3448010 w 3886646"/>
              <a:gd name="csY11" fmla="*/ 1443843 h 1443843"/>
              <a:gd name="csX12" fmla="*/ 2931642 w 3886646"/>
              <a:gd name="csY12" fmla="*/ 1443843 h 1443843"/>
              <a:gd name="csX13" fmla="*/ 2415273 w 3886646"/>
              <a:gd name="csY13" fmla="*/ 1443843 h 1443843"/>
              <a:gd name="csX14" fmla="*/ 1821171 w 3886646"/>
              <a:gd name="csY14" fmla="*/ 1443843 h 1443843"/>
              <a:gd name="csX15" fmla="*/ 1382536 w 3886646"/>
              <a:gd name="csY15" fmla="*/ 1443843 h 1443843"/>
              <a:gd name="csX16" fmla="*/ 866167 w 3886646"/>
              <a:gd name="csY16" fmla="*/ 1443843 h 1443843"/>
              <a:gd name="csX17" fmla="*/ 0 w 3886646"/>
              <a:gd name="csY17" fmla="*/ 1443843 h 1443843"/>
              <a:gd name="csX18" fmla="*/ 0 w 3886646"/>
              <a:gd name="csY18" fmla="*/ 933685 h 1443843"/>
              <a:gd name="csX19" fmla="*/ 0 w 3886646"/>
              <a:gd name="csY19" fmla="*/ 423527 h 1443843"/>
              <a:gd name="csX20" fmla="*/ 0 w 3886646"/>
              <a:gd name="csY20" fmla="*/ 0 h 14438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3886646" h="1443843" fill="none" extrusionOk="0">
                <a:moveTo>
                  <a:pt x="0" y="0"/>
                </a:moveTo>
                <a:cubicBezTo>
                  <a:pt x="189461" y="-35234"/>
                  <a:pt x="395579" y="27444"/>
                  <a:pt x="516369" y="0"/>
                </a:cubicBezTo>
                <a:cubicBezTo>
                  <a:pt x="637159" y="-27444"/>
                  <a:pt x="760628" y="46284"/>
                  <a:pt x="955004" y="0"/>
                </a:cubicBezTo>
                <a:cubicBezTo>
                  <a:pt x="1149381" y="-46284"/>
                  <a:pt x="1227552" y="25412"/>
                  <a:pt x="1432507" y="0"/>
                </a:cubicBezTo>
                <a:cubicBezTo>
                  <a:pt x="1637462" y="-25412"/>
                  <a:pt x="1826197" y="21457"/>
                  <a:pt x="2065475" y="0"/>
                </a:cubicBezTo>
                <a:cubicBezTo>
                  <a:pt x="2304753" y="-21457"/>
                  <a:pt x="2438846" y="30771"/>
                  <a:pt x="2542977" y="0"/>
                </a:cubicBezTo>
                <a:cubicBezTo>
                  <a:pt x="2647108" y="-30771"/>
                  <a:pt x="2937428" y="8334"/>
                  <a:pt x="3059346" y="0"/>
                </a:cubicBezTo>
                <a:cubicBezTo>
                  <a:pt x="3181264" y="-8334"/>
                  <a:pt x="3513443" y="18298"/>
                  <a:pt x="3886646" y="0"/>
                </a:cubicBezTo>
                <a:cubicBezTo>
                  <a:pt x="3914069" y="165920"/>
                  <a:pt x="3838258" y="331812"/>
                  <a:pt x="3886646" y="452404"/>
                </a:cubicBezTo>
                <a:cubicBezTo>
                  <a:pt x="3935034" y="572996"/>
                  <a:pt x="3834066" y="807210"/>
                  <a:pt x="3886646" y="919247"/>
                </a:cubicBezTo>
                <a:cubicBezTo>
                  <a:pt x="3939226" y="1031284"/>
                  <a:pt x="3846035" y="1214554"/>
                  <a:pt x="3886646" y="1443843"/>
                </a:cubicBezTo>
                <a:cubicBezTo>
                  <a:pt x="3677285" y="1488727"/>
                  <a:pt x="3607430" y="1419079"/>
                  <a:pt x="3448010" y="1443843"/>
                </a:cubicBezTo>
                <a:cubicBezTo>
                  <a:pt x="3288590" y="1468607"/>
                  <a:pt x="3131902" y="1427316"/>
                  <a:pt x="2931642" y="1443843"/>
                </a:cubicBezTo>
                <a:cubicBezTo>
                  <a:pt x="2731382" y="1460370"/>
                  <a:pt x="2621916" y="1440738"/>
                  <a:pt x="2415273" y="1443843"/>
                </a:cubicBezTo>
                <a:cubicBezTo>
                  <a:pt x="2208630" y="1446948"/>
                  <a:pt x="1967013" y="1413457"/>
                  <a:pt x="1821171" y="1443843"/>
                </a:cubicBezTo>
                <a:cubicBezTo>
                  <a:pt x="1675329" y="1474229"/>
                  <a:pt x="1521591" y="1396641"/>
                  <a:pt x="1382536" y="1443843"/>
                </a:cubicBezTo>
                <a:cubicBezTo>
                  <a:pt x="1243481" y="1491045"/>
                  <a:pt x="1060403" y="1384803"/>
                  <a:pt x="866167" y="1443843"/>
                </a:cubicBezTo>
                <a:cubicBezTo>
                  <a:pt x="671931" y="1502883"/>
                  <a:pt x="423534" y="1415796"/>
                  <a:pt x="0" y="1443843"/>
                </a:cubicBezTo>
                <a:cubicBezTo>
                  <a:pt x="-6807" y="1234944"/>
                  <a:pt x="58360" y="1161198"/>
                  <a:pt x="0" y="933685"/>
                </a:cubicBezTo>
                <a:cubicBezTo>
                  <a:pt x="-58360" y="706172"/>
                  <a:pt x="41753" y="607974"/>
                  <a:pt x="0" y="423527"/>
                </a:cubicBezTo>
                <a:cubicBezTo>
                  <a:pt x="-41753" y="239080"/>
                  <a:pt x="30879" y="193410"/>
                  <a:pt x="0" y="0"/>
                </a:cubicBezTo>
                <a:close/>
              </a:path>
              <a:path w="3886646" h="1443843" stroke="0" extrusionOk="0">
                <a:moveTo>
                  <a:pt x="0" y="0"/>
                </a:moveTo>
                <a:cubicBezTo>
                  <a:pt x="175287" y="-49361"/>
                  <a:pt x="307627" y="60874"/>
                  <a:pt x="516369" y="0"/>
                </a:cubicBezTo>
                <a:cubicBezTo>
                  <a:pt x="725111" y="-60874"/>
                  <a:pt x="886953" y="45395"/>
                  <a:pt x="1032737" y="0"/>
                </a:cubicBezTo>
                <a:cubicBezTo>
                  <a:pt x="1178521" y="-45395"/>
                  <a:pt x="1316397" y="41286"/>
                  <a:pt x="1549106" y="0"/>
                </a:cubicBezTo>
                <a:cubicBezTo>
                  <a:pt x="1781815" y="-41286"/>
                  <a:pt x="1882679" y="20600"/>
                  <a:pt x="2065475" y="0"/>
                </a:cubicBezTo>
                <a:cubicBezTo>
                  <a:pt x="2248271" y="-20600"/>
                  <a:pt x="2432805" y="35964"/>
                  <a:pt x="2620710" y="0"/>
                </a:cubicBezTo>
                <a:cubicBezTo>
                  <a:pt x="2808616" y="-35964"/>
                  <a:pt x="2936580" y="49795"/>
                  <a:pt x="3098212" y="0"/>
                </a:cubicBezTo>
                <a:cubicBezTo>
                  <a:pt x="3259844" y="-49795"/>
                  <a:pt x="3592781" y="81143"/>
                  <a:pt x="3886646" y="0"/>
                </a:cubicBezTo>
                <a:cubicBezTo>
                  <a:pt x="3905186" y="113994"/>
                  <a:pt x="3856424" y="347530"/>
                  <a:pt x="3886646" y="437966"/>
                </a:cubicBezTo>
                <a:cubicBezTo>
                  <a:pt x="3916868" y="528402"/>
                  <a:pt x="3841234" y="744161"/>
                  <a:pt x="3886646" y="890370"/>
                </a:cubicBezTo>
                <a:cubicBezTo>
                  <a:pt x="3932058" y="1036579"/>
                  <a:pt x="3832298" y="1188791"/>
                  <a:pt x="3886646" y="1443843"/>
                </a:cubicBezTo>
                <a:cubicBezTo>
                  <a:pt x="3671484" y="1485348"/>
                  <a:pt x="3556997" y="1426790"/>
                  <a:pt x="3448010" y="1443843"/>
                </a:cubicBezTo>
                <a:cubicBezTo>
                  <a:pt x="3339023" y="1460896"/>
                  <a:pt x="2962444" y="1375594"/>
                  <a:pt x="2815042" y="1443843"/>
                </a:cubicBezTo>
                <a:cubicBezTo>
                  <a:pt x="2667640" y="1512092"/>
                  <a:pt x="2480409" y="1381306"/>
                  <a:pt x="2220941" y="1443843"/>
                </a:cubicBezTo>
                <a:cubicBezTo>
                  <a:pt x="1961473" y="1506380"/>
                  <a:pt x="1852914" y="1383180"/>
                  <a:pt x="1587973" y="1443843"/>
                </a:cubicBezTo>
                <a:cubicBezTo>
                  <a:pt x="1323032" y="1504506"/>
                  <a:pt x="1124504" y="1390568"/>
                  <a:pt x="993871" y="1443843"/>
                </a:cubicBezTo>
                <a:cubicBezTo>
                  <a:pt x="863238" y="1497118"/>
                  <a:pt x="216749" y="1411093"/>
                  <a:pt x="0" y="1443843"/>
                </a:cubicBezTo>
                <a:cubicBezTo>
                  <a:pt x="-8796" y="1240496"/>
                  <a:pt x="37679" y="1105937"/>
                  <a:pt x="0" y="948124"/>
                </a:cubicBezTo>
                <a:cubicBezTo>
                  <a:pt x="-37679" y="790311"/>
                  <a:pt x="42957" y="595506"/>
                  <a:pt x="0" y="495719"/>
                </a:cubicBezTo>
                <a:cubicBezTo>
                  <a:pt x="-42957" y="395932"/>
                  <a:pt x="37895" y="205871"/>
                  <a:pt x="0" y="0"/>
                </a:cubicBezTo>
                <a:close/>
              </a:path>
            </a:pathLst>
          </a:custGeom>
          <a:ln>
            <a:solidFill>
              <a:schemeClr val="tx1"/>
            </a:solidFill>
            <a:extLst>
              <a:ext uri="{C807C97D-BFC1-408E-A445-0C87EB9F89A2}">
                <ask:lineSketchStyleProps xmlns:ask="http://schemas.microsoft.com/office/drawing/2018/sketchyshapes" sd="47590592">
                  <a:prstGeom prst="rect">
                    <a:avLst/>
                  </a:prstGeom>
                  <ask:type>
                    <ask:lineSketchScribble/>
                  </ask:type>
                </ask:lineSketchStyleProps>
              </a:ext>
            </a:extLst>
          </a:ln>
        </p:spPr>
      </p:pic>
      <p:sp>
        <p:nvSpPr>
          <p:cNvPr id="5" name="Title 4">
            <a:extLst>
              <a:ext uri="{FF2B5EF4-FFF2-40B4-BE49-F238E27FC236}">
                <a16:creationId xmlns:a16="http://schemas.microsoft.com/office/drawing/2014/main" id="{6D7FF8F0-401C-CBE5-C3C3-7C02071E8222}"/>
              </a:ext>
            </a:extLst>
          </p:cNvPr>
          <p:cNvSpPr>
            <a:spLocks noGrp="1"/>
          </p:cNvSpPr>
          <p:nvPr>
            <p:ph type="title"/>
          </p:nvPr>
        </p:nvSpPr>
        <p:spPr>
          <a:xfrm>
            <a:off x="391471" y="365125"/>
            <a:ext cx="3278279" cy="1325563"/>
          </a:xfrm>
        </p:spPr>
        <p:txBody>
          <a:bodyPr/>
          <a:lstStyle/>
          <a:p>
            <a:r>
              <a:rPr lang="en-CA" dirty="0"/>
              <a:t>AI Persuasion</a:t>
            </a:r>
          </a:p>
        </p:txBody>
      </p:sp>
      <p:sp>
        <p:nvSpPr>
          <p:cNvPr id="28" name="TextBox 27">
            <a:extLst>
              <a:ext uri="{FF2B5EF4-FFF2-40B4-BE49-F238E27FC236}">
                <a16:creationId xmlns:a16="http://schemas.microsoft.com/office/drawing/2014/main" id="{3C173193-B3EF-286A-3F8D-AD7AA72DE087}"/>
              </a:ext>
            </a:extLst>
          </p:cNvPr>
          <p:cNvSpPr txBox="1"/>
          <p:nvPr/>
        </p:nvSpPr>
        <p:spPr>
          <a:xfrm>
            <a:off x="3739551" y="87753"/>
            <a:ext cx="4950739" cy="1323439"/>
          </a:xfrm>
          <a:prstGeom prst="rect">
            <a:avLst/>
          </a:prstGeom>
          <a:noFill/>
        </p:spPr>
        <p:txBody>
          <a:bodyPr wrap="square">
            <a:spAutoFit/>
          </a:bodyPr>
          <a:lstStyle/>
          <a:p>
            <a:pPr lvl="0" algn="ctr">
              <a:defRPr/>
            </a:pPr>
            <a:r>
              <a:rPr kumimoji="0" lang="en-US" sz="2000" b="0" i="1" u="none" strike="noStrike" kern="1200" cap="none" spc="0" normalizeH="0" baseline="0" noProof="0" dirty="0">
                <a:ln>
                  <a:noFill/>
                </a:ln>
                <a:solidFill>
                  <a:srgbClr val="494E52"/>
                </a:solidFill>
                <a:effectLst/>
                <a:uLnTx/>
                <a:uFillTx/>
                <a:latin typeface="Aptos" panose="02110004020202020204"/>
                <a:ea typeface="+mn-ea"/>
                <a:cs typeface="+mn-cs"/>
              </a:rPr>
              <a:t>Imagine every time or accessed information </a:t>
            </a:r>
            <a:r>
              <a:rPr lang="en-US" sz="2000" i="1" dirty="0">
                <a:solidFill>
                  <a:srgbClr val="494E52"/>
                </a:solidFill>
              </a:rPr>
              <a:t>online </a:t>
            </a:r>
            <a:r>
              <a:rPr kumimoji="0" lang="en-US" sz="2000" b="0" i="1" u="none" strike="noStrike" kern="1200" cap="none" spc="0" normalizeH="0" baseline="0" noProof="0" dirty="0">
                <a:ln>
                  <a:noFill/>
                </a:ln>
                <a:solidFill>
                  <a:srgbClr val="494E52"/>
                </a:solidFill>
                <a:effectLst/>
                <a:uLnTx/>
                <a:uFillTx/>
                <a:latin typeface="Aptos" panose="02110004020202020204"/>
                <a:ea typeface="+mn-ea"/>
                <a:cs typeface="+mn-cs"/>
              </a:rPr>
              <a:t>the information was presented to you in the form mostly likely to alter your </a:t>
            </a:r>
            <a:r>
              <a:rPr lang="en-US" sz="2000" i="1" dirty="0">
                <a:solidFill>
                  <a:srgbClr val="494E52"/>
                </a:solidFill>
              </a:rPr>
              <a:t>political opinions or </a:t>
            </a:r>
            <a:r>
              <a:rPr kumimoji="0" lang="en-US" sz="2000" b="0" i="1" u="none" strike="noStrike" kern="1200" cap="none" spc="0" normalizeH="0" baseline="0" noProof="0" dirty="0">
                <a:ln>
                  <a:noFill/>
                </a:ln>
                <a:solidFill>
                  <a:srgbClr val="494E52"/>
                </a:solidFill>
                <a:effectLst/>
                <a:uLnTx/>
                <a:uFillTx/>
                <a:latin typeface="Aptos" panose="02110004020202020204"/>
                <a:ea typeface="+mn-ea"/>
                <a:cs typeface="+mn-cs"/>
              </a:rPr>
              <a:t>consumer preferences</a:t>
            </a:r>
            <a:endParaRPr kumimoji="0" lang="en-CA" sz="20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0" name="TextBox 29">
            <a:extLst>
              <a:ext uri="{FF2B5EF4-FFF2-40B4-BE49-F238E27FC236}">
                <a16:creationId xmlns:a16="http://schemas.microsoft.com/office/drawing/2014/main" id="{8071DD30-5FD8-9B9C-747A-38CD28E7A7C6}"/>
              </a:ext>
            </a:extLst>
          </p:cNvPr>
          <p:cNvSpPr txBox="1"/>
          <p:nvPr/>
        </p:nvSpPr>
        <p:spPr>
          <a:xfrm>
            <a:off x="8769210" y="158763"/>
            <a:ext cx="3192311" cy="1200329"/>
          </a:xfrm>
          <a:prstGeom prst="rect">
            <a:avLst/>
          </a:prstGeom>
          <a:solidFill>
            <a:schemeClr val="bg1">
              <a:lumMod val="9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94E52"/>
                </a:solidFill>
                <a:effectLst/>
                <a:uLnTx/>
                <a:uFillTx/>
                <a:latin typeface="Aptos" panose="02110004020202020204"/>
                <a:ea typeface="+mn-ea"/>
                <a:cs typeface="+mn-cs"/>
              </a:rPr>
              <a:t>The existence of such capabilities incentivizes authoritarian capture of online information access platforms</a:t>
            </a:r>
            <a:endPar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32" name="Picture 31">
            <a:extLst>
              <a:ext uri="{FF2B5EF4-FFF2-40B4-BE49-F238E27FC236}">
                <a16:creationId xmlns:a16="http://schemas.microsoft.com/office/drawing/2014/main" id="{98492731-9B2B-578E-A2B0-BD9DC3564949}"/>
              </a:ext>
            </a:extLst>
          </p:cNvPr>
          <p:cNvPicPr>
            <a:picLocks noChangeAspect="1"/>
          </p:cNvPicPr>
          <p:nvPr/>
        </p:nvPicPr>
        <p:blipFill>
          <a:blip r:embed="rId3"/>
          <a:stretch>
            <a:fillRect/>
          </a:stretch>
        </p:blipFill>
        <p:spPr>
          <a:xfrm>
            <a:off x="124357" y="3978190"/>
            <a:ext cx="3761270" cy="703722"/>
          </a:xfrm>
          <a:custGeom>
            <a:avLst/>
            <a:gdLst>
              <a:gd name="csX0" fmla="*/ 0 w 3761270"/>
              <a:gd name="csY0" fmla="*/ 0 h 703722"/>
              <a:gd name="csX1" fmla="*/ 537324 w 3761270"/>
              <a:gd name="csY1" fmla="*/ 0 h 703722"/>
              <a:gd name="csX2" fmla="*/ 1149874 w 3761270"/>
              <a:gd name="csY2" fmla="*/ 0 h 703722"/>
              <a:gd name="csX3" fmla="*/ 1687198 w 3761270"/>
              <a:gd name="csY3" fmla="*/ 0 h 703722"/>
              <a:gd name="csX4" fmla="*/ 2224523 w 3761270"/>
              <a:gd name="csY4" fmla="*/ 0 h 703722"/>
              <a:gd name="csX5" fmla="*/ 2686621 w 3761270"/>
              <a:gd name="csY5" fmla="*/ 0 h 703722"/>
              <a:gd name="csX6" fmla="*/ 3261558 w 3761270"/>
              <a:gd name="csY6" fmla="*/ 0 h 703722"/>
              <a:gd name="csX7" fmla="*/ 3761270 w 3761270"/>
              <a:gd name="csY7" fmla="*/ 0 h 703722"/>
              <a:gd name="csX8" fmla="*/ 3761270 w 3761270"/>
              <a:gd name="csY8" fmla="*/ 358898 h 703722"/>
              <a:gd name="csX9" fmla="*/ 3761270 w 3761270"/>
              <a:gd name="csY9" fmla="*/ 703722 h 703722"/>
              <a:gd name="csX10" fmla="*/ 3261558 w 3761270"/>
              <a:gd name="csY10" fmla="*/ 703722 h 703722"/>
              <a:gd name="csX11" fmla="*/ 2724234 w 3761270"/>
              <a:gd name="csY11" fmla="*/ 703722 h 703722"/>
              <a:gd name="csX12" fmla="*/ 2224523 w 3761270"/>
              <a:gd name="csY12" fmla="*/ 703722 h 703722"/>
              <a:gd name="csX13" fmla="*/ 1762424 w 3761270"/>
              <a:gd name="csY13" fmla="*/ 703722 h 703722"/>
              <a:gd name="csX14" fmla="*/ 1337937 w 3761270"/>
              <a:gd name="csY14" fmla="*/ 703722 h 703722"/>
              <a:gd name="csX15" fmla="*/ 763000 w 3761270"/>
              <a:gd name="csY15" fmla="*/ 703722 h 703722"/>
              <a:gd name="csX16" fmla="*/ 0 w 3761270"/>
              <a:gd name="csY16" fmla="*/ 703722 h 703722"/>
              <a:gd name="csX17" fmla="*/ 0 w 3761270"/>
              <a:gd name="csY17" fmla="*/ 351861 h 703722"/>
              <a:gd name="csX18" fmla="*/ 0 w 3761270"/>
              <a:gd name="csY18" fmla="*/ 0 h 7037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761270" h="703722" fill="none" extrusionOk="0">
                <a:moveTo>
                  <a:pt x="0" y="0"/>
                </a:moveTo>
                <a:cubicBezTo>
                  <a:pt x="238596" y="-1328"/>
                  <a:pt x="392633" y="48769"/>
                  <a:pt x="537324" y="0"/>
                </a:cubicBezTo>
                <a:cubicBezTo>
                  <a:pt x="682015" y="-48769"/>
                  <a:pt x="974575" y="42059"/>
                  <a:pt x="1149874" y="0"/>
                </a:cubicBezTo>
                <a:cubicBezTo>
                  <a:pt x="1325173" y="-42059"/>
                  <a:pt x="1553787" y="27192"/>
                  <a:pt x="1687198" y="0"/>
                </a:cubicBezTo>
                <a:cubicBezTo>
                  <a:pt x="1820609" y="-27192"/>
                  <a:pt x="2086167" y="57411"/>
                  <a:pt x="2224523" y="0"/>
                </a:cubicBezTo>
                <a:cubicBezTo>
                  <a:pt x="2362879" y="-57411"/>
                  <a:pt x="2466717" y="18190"/>
                  <a:pt x="2686621" y="0"/>
                </a:cubicBezTo>
                <a:cubicBezTo>
                  <a:pt x="2906525" y="-18190"/>
                  <a:pt x="2977176" y="43816"/>
                  <a:pt x="3261558" y="0"/>
                </a:cubicBezTo>
                <a:cubicBezTo>
                  <a:pt x="3545940" y="-43816"/>
                  <a:pt x="3544529" y="39715"/>
                  <a:pt x="3761270" y="0"/>
                </a:cubicBezTo>
                <a:cubicBezTo>
                  <a:pt x="3800248" y="103593"/>
                  <a:pt x="3723315" y="208273"/>
                  <a:pt x="3761270" y="358898"/>
                </a:cubicBezTo>
                <a:cubicBezTo>
                  <a:pt x="3799225" y="509523"/>
                  <a:pt x="3754023" y="565204"/>
                  <a:pt x="3761270" y="703722"/>
                </a:cubicBezTo>
                <a:cubicBezTo>
                  <a:pt x="3610508" y="729921"/>
                  <a:pt x="3501687" y="677685"/>
                  <a:pt x="3261558" y="703722"/>
                </a:cubicBezTo>
                <a:cubicBezTo>
                  <a:pt x="3021429" y="729759"/>
                  <a:pt x="2914368" y="644808"/>
                  <a:pt x="2724234" y="703722"/>
                </a:cubicBezTo>
                <a:cubicBezTo>
                  <a:pt x="2534100" y="762636"/>
                  <a:pt x="2401288" y="657911"/>
                  <a:pt x="2224523" y="703722"/>
                </a:cubicBezTo>
                <a:cubicBezTo>
                  <a:pt x="2047758" y="749533"/>
                  <a:pt x="1932766" y="675708"/>
                  <a:pt x="1762424" y="703722"/>
                </a:cubicBezTo>
                <a:cubicBezTo>
                  <a:pt x="1592082" y="731736"/>
                  <a:pt x="1505947" y="685069"/>
                  <a:pt x="1337937" y="703722"/>
                </a:cubicBezTo>
                <a:cubicBezTo>
                  <a:pt x="1169927" y="722375"/>
                  <a:pt x="890361" y="695767"/>
                  <a:pt x="763000" y="703722"/>
                </a:cubicBezTo>
                <a:cubicBezTo>
                  <a:pt x="635639" y="711677"/>
                  <a:pt x="330411" y="620370"/>
                  <a:pt x="0" y="703722"/>
                </a:cubicBezTo>
                <a:cubicBezTo>
                  <a:pt x="-13918" y="617463"/>
                  <a:pt x="32630" y="453744"/>
                  <a:pt x="0" y="351861"/>
                </a:cubicBezTo>
                <a:cubicBezTo>
                  <a:pt x="-32630" y="249978"/>
                  <a:pt x="39365" y="121301"/>
                  <a:pt x="0" y="0"/>
                </a:cubicBezTo>
                <a:close/>
              </a:path>
              <a:path w="3761270" h="703722" stroke="0" extrusionOk="0">
                <a:moveTo>
                  <a:pt x="0" y="0"/>
                </a:moveTo>
                <a:cubicBezTo>
                  <a:pt x="157701" y="-48965"/>
                  <a:pt x="370338" y="59735"/>
                  <a:pt x="499712" y="0"/>
                </a:cubicBezTo>
                <a:cubicBezTo>
                  <a:pt x="629086" y="-59735"/>
                  <a:pt x="805977" y="32709"/>
                  <a:pt x="1037036" y="0"/>
                </a:cubicBezTo>
                <a:cubicBezTo>
                  <a:pt x="1268095" y="-32709"/>
                  <a:pt x="1370911" y="664"/>
                  <a:pt x="1649586" y="0"/>
                </a:cubicBezTo>
                <a:cubicBezTo>
                  <a:pt x="1928261" y="-664"/>
                  <a:pt x="1983464" y="31297"/>
                  <a:pt x="2224523" y="0"/>
                </a:cubicBezTo>
                <a:cubicBezTo>
                  <a:pt x="2465582" y="-31297"/>
                  <a:pt x="2575177" y="13896"/>
                  <a:pt x="2724234" y="0"/>
                </a:cubicBezTo>
                <a:cubicBezTo>
                  <a:pt x="2873291" y="-13896"/>
                  <a:pt x="2979478" y="49022"/>
                  <a:pt x="3223946" y="0"/>
                </a:cubicBezTo>
                <a:cubicBezTo>
                  <a:pt x="3468414" y="-49022"/>
                  <a:pt x="3555241" y="18376"/>
                  <a:pt x="3761270" y="0"/>
                </a:cubicBezTo>
                <a:cubicBezTo>
                  <a:pt x="3770293" y="91916"/>
                  <a:pt x="3751163" y="199546"/>
                  <a:pt x="3761270" y="337787"/>
                </a:cubicBezTo>
                <a:cubicBezTo>
                  <a:pt x="3771377" y="476028"/>
                  <a:pt x="3753481" y="621355"/>
                  <a:pt x="3761270" y="703722"/>
                </a:cubicBezTo>
                <a:cubicBezTo>
                  <a:pt x="3502668" y="761502"/>
                  <a:pt x="3351244" y="644306"/>
                  <a:pt x="3148720" y="703722"/>
                </a:cubicBezTo>
                <a:cubicBezTo>
                  <a:pt x="2946196" y="763138"/>
                  <a:pt x="2805900" y="669094"/>
                  <a:pt x="2686621" y="703722"/>
                </a:cubicBezTo>
                <a:cubicBezTo>
                  <a:pt x="2567342" y="738350"/>
                  <a:pt x="2447070" y="653401"/>
                  <a:pt x="2224523" y="703722"/>
                </a:cubicBezTo>
                <a:cubicBezTo>
                  <a:pt x="2001976" y="754043"/>
                  <a:pt x="1881767" y="660369"/>
                  <a:pt x="1724811" y="703722"/>
                </a:cubicBezTo>
                <a:cubicBezTo>
                  <a:pt x="1567855" y="747075"/>
                  <a:pt x="1416466" y="655490"/>
                  <a:pt x="1262712" y="703722"/>
                </a:cubicBezTo>
                <a:cubicBezTo>
                  <a:pt x="1108958" y="751954"/>
                  <a:pt x="875679" y="664764"/>
                  <a:pt x="687775" y="703722"/>
                </a:cubicBezTo>
                <a:cubicBezTo>
                  <a:pt x="499871" y="742680"/>
                  <a:pt x="339145" y="693302"/>
                  <a:pt x="0" y="703722"/>
                </a:cubicBezTo>
                <a:cubicBezTo>
                  <a:pt x="-38191" y="624460"/>
                  <a:pt x="3118" y="512725"/>
                  <a:pt x="0" y="372973"/>
                </a:cubicBezTo>
                <a:cubicBezTo>
                  <a:pt x="-3118" y="233221"/>
                  <a:pt x="43409" y="102978"/>
                  <a:pt x="0" y="0"/>
                </a:cubicBezTo>
                <a:close/>
              </a:path>
            </a:pathLst>
          </a:custGeom>
          <a:ln>
            <a:solidFill>
              <a:schemeClr val="tx1"/>
            </a:solidFill>
            <a:extLst>
              <a:ext uri="{C807C97D-BFC1-408E-A445-0C87EB9F89A2}">
                <ask:lineSketchStyleProps xmlns:ask="http://schemas.microsoft.com/office/drawing/2018/sketchyshapes" sd="2817191736">
                  <a:prstGeom prst="rect">
                    <a:avLst/>
                  </a:prstGeom>
                  <ask:type>
                    <ask:lineSketchScribble/>
                  </ask:type>
                </ask:lineSketchStyleProps>
              </a:ext>
            </a:extLst>
          </a:ln>
        </p:spPr>
      </p:pic>
      <p:pic>
        <p:nvPicPr>
          <p:cNvPr id="34" name="Picture 33">
            <a:extLst>
              <a:ext uri="{FF2B5EF4-FFF2-40B4-BE49-F238E27FC236}">
                <a16:creationId xmlns:a16="http://schemas.microsoft.com/office/drawing/2014/main" id="{7F025DEE-AED9-3D67-1183-348880E382E7}"/>
              </a:ext>
            </a:extLst>
          </p:cNvPr>
          <p:cNvPicPr>
            <a:picLocks noChangeAspect="1"/>
          </p:cNvPicPr>
          <p:nvPr/>
        </p:nvPicPr>
        <p:blipFill>
          <a:blip r:embed="rId4"/>
          <a:stretch>
            <a:fillRect/>
          </a:stretch>
        </p:blipFill>
        <p:spPr>
          <a:xfrm>
            <a:off x="1771229" y="4423888"/>
            <a:ext cx="3292123" cy="1144558"/>
          </a:xfrm>
          <a:custGeom>
            <a:avLst/>
            <a:gdLst>
              <a:gd name="csX0" fmla="*/ 0 w 3292123"/>
              <a:gd name="csY0" fmla="*/ 0 h 1144558"/>
              <a:gd name="csX1" fmla="*/ 548687 w 3292123"/>
              <a:gd name="csY1" fmla="*/ 0 h 1144558"/>
              <a:gd name="csX2" fmla="*/ 1064453 w 3292123"/>
              <a:gd name="csY2" fmla="*/ 0 h 1144558"/>
              <a:gd name="csX3" fmla="*/ 1580219 w 3292123"/>
              <a:gd name="csY3" fmla="*/ 0 h 1144558"/>
              <a:gd name="csX4" fmla="*/ 2030143 w 3292123"/>
              <a:gd name="csY4" fmla="*/ 0 h 1144558"/>
              <a:gd name="csX5" fmla="*/ 2512987 w 3292123"/>
              <a:gd name="csY5" fmla="*/ 0 h 1144558"/>
              <a:gd name="csX6" fmla="*/ 3292123 w 3292123"/>
              <a:gd name="csY6" fmla="*/ 0 h 1144558"/>
              <a:gd name="csX7" fmla="*/ 3292123 w 3292123"/>
              <a:gd name="csY7" fmla="*/ 549388 h 1144558"/>
              <a:gd name="csX8" fmla="*/ 3292123 w 3292123"/>
              <a:gd name="csY8" fmla="*/ 1144558 h 1144558"/>
              <a:gd name="csX9" fmla="*/ 2842200 w 3292123"/>
              <a:gd name="csY9" fmla="*/ 1144558 h 1144558"/>
              <a:gd name="csX10" fmla="*/ 2359355 w 3292123"/>
              <a:gd name="csY10" fmla="*/ 1144558 h 1144558"/>
              <a:gd name="csX11" fmla="*/ 1744825 w 3292123"/>
              <a:gd name="csY11" fmla="*/ 1144558 h 1144558"/>
              <a:gd name="csX12" fmla="*/ 1196138 w 3292123"/>
              <a:gd name="csY12" fmla="*/ 1144558 h 1144558"/>
              <a:gd name="csX13" fmla="*/ 614530 w 3292123"/>
              <a:gd name="csY13" fmla="*/ 1144558 h 1144558"/>
              <a:gd name="csX14" fmla="*/ 0 w 3292123"/>
              <a:gd name="csY14" fmla="*/ 1144558 h 1144558"/>
              <a:gd name="csX15" fmla="*/ 0 w 3292123"/>
              <a:gd name="csY15" fmla="*/ 606616 h 1144558"/>
              <a:gd name="csX16" fmla="*/ 0 w 3292123"/>
              <a:gd name="csY16" fmla="*/ 0 h 114455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292123" h="1144558" fill="none" extrusionOk="0">
                <a:moveTo>
                  <a:pt x="0" y="0"/>
                </a:moveTo>
                <a:cubicBezTo>
                  <a:pt x="179945" y="-34128"/>
                  <a:pt x="380525" y="4904"/>
                  <a:pt x="548687" y="0"/>
                </a:cubicBezTo>
                <a:cubicBezTo>
                  <a:pt x="716849" y="-4904"/>
                  <a:pt x="918464" y="23027"/>
                  <a:pt x="1064453" y="0"/>
                </a:cubicBezTo>
                <a:cubicBezTo>
                  <a:pt x="1210442" y="-23027"/>
                  <a:pt x="1455725" y="31659"/>
                  <a:pt x="1580219" y="0"/>
                </a:cubicBezTo>
                <a:cubicBezTo>
                  <a:pt x="1704713" y="-31659"/>
                  <a:pt x="1923525" y="15116"/>
                  <a:pt x="2030143" y="0"/>
                </a:cubicBezTo>
                <a:cubicBezTo>
                  <a:pt x="2136761" y="-15116"/>
                  <a:pt x="2414831" y="37701"/>
                  <a:pt x="2512987" y="0"/>
                </a:cubicBezTo>
                <a:cubicBezTo>
                  <a:pt x="2611143" y="-37701"/>
                  <a:pt x="3027326" y="91689"/>
                  <a:pt x="3292123" y="0"/>
                </a:cubicBezTo>
                <a:cubicBezTo>
                  <a:pt x="3298091" y="111659"/>
                  <a:pt x="3235453" y="405773"/>
                  <a:pt x="3292123" y="549388"/>
                </a:cubicBezTo>
                <a:cubicBezTo>
                  <a:pt x="3348793" y="693003"/>
                  <a:pt x="3221229" y="1019761"/>
                  <a:pt x="3292123" y="1144558"/>
                </a:cubicBezTo>
                <a:cubicBezTo>
                  <a:pt x="3134286" y="1165684"/>
                  <a:pt x="2966197" y="1108073"/>
                  <a:pt x="2842200" y="1144558"/>
                </a:cubicBezTo>
                <a:cubicBezTo>
                  <a:pt x="2718203" y="1181043"/>
                  <a:pt x="2481262" y="1137904"/>
                  <a:pt x="2359355" y="1144558"/>
                </a:cubicBezTo>
                <a:cubicBezTo>
                  <a:pt x="2237449" y="1151212"/>
                  <a:pt x="2037354" y="1136234"/>
                  <a:pt x="1744825" y="1144558"/>
                </a:cubicBezTo>
                <a:cubicBezTo>
                  <a:pt x="1452296" y="1152882"/>
                  <a:pt x="1357094" y="1118355"/>
                  <a:pt x="1196138" y="1144558"/>
                </a:cubicBezTo>
                <a:cubicBezTo>
                  <a:pt x="1035182" y="1170761"/>
                  <a:pt x="782523" y="1075423"/>
                  <a:pt x="614530" y="1144558"/>
                </a:cubicBezTo>
                <a:cubicBezTo>
                  <a:pt x="446537" y="1213693"/>
                  <a:pt x="207367" y="1129565"/>
                  <a:pt x="0" y="1144558"/>
                </a:cubicBezTo>
                <a:cubicBezTo>
                  <a:pt x="-4245" y="929296"/>
                  <a:pt x="40759" y="813926"/>
                  <a:pt x="0" y="606616"/>
                </a:cubicBezTo>
                <a:cubicBezTo>
                  <a:pt x="-40759" y="399306"/>
                  <a:pt x="41597" y="266453"/>
                  <a:pt x="0" y="0"/>
                </a:cubicBezTo>
                <a:close/>
              </a:path>
              <a:path w="3292123" h="1144558" stroke="0" extrusionOk="0">
                <a:moveTo>
                  <a:pt x="0" y="0"/>
                </a:moveTo>
                <a:cubicBezTo>
                  <a:pt x="194053" y="-46661"/>
                  <a:pt x="321359" y="45767"/>
                  <a:pt x="581608" y="0"/>
                </a:cubicBezTo>
                <a:cubicBezTo>
                  <a:pt x="841857" y="-45767"/>
                  <a:pt x="934589" y="46959"/>
                  <a:pt x="1031532" y="0"/>
                </a:cubicBezTo>
                <a:cubicBezTo>
                  <a:pt x="1128475" y="-46959"/>
                  <a:pt x="1289220" y="22434"/>
                  <a:pt x="1514377" y="0"/>
                </a:cubicBezTo>
                <a:cubicBezTo>
                  <a:pt x="1739535" y="-22434"/>
                  <a:pt x="1817989" y="50952"/>
                  <a:pt x="1964300" y="0"/>
                </a:cubicBezTo>
                <a:cubicBezTo>
                  <a:pt x="2110611" y="-50952"/>
                  <a:pt x="2386727" y="49401"/>
                  <a:pt x="2578830" y="0"/>
                </a:cubicBezTo>
                <a:cubicBezTo>
                  <a:pt x="2770933" y="-49401"/>
                  <a:pt x="2985038" y="21081"/>
                  <a:pt x="3292123" y="0"/>
                </a:cubicBezTo>
                <a:cubicBezTo>
                  <a:pt x="3339608" y="248025"/>
                  <a:pt x="3227245" y="424090"/>
                  <a:pt x="3292123" y="549388"/>
                </a:cubicBezTo>
                <a:cubicBezTo>
                  <a:pt x="3357001" y="674686"/>
                  <a:pt x="3225306" y="973561"/>
                  <a:pt x="3292123" y="1144558"/>
                </a:cubicBezTo>
                <a:cubicBezTo>
                  <a:pt x="3164530" y="1153731"/>
                  <a:pt x="3019144" y="1084503"/>
                  <a:pt x="2776357" y="1144558"/>
                </a:cubicBezTo>
                <a:cubicBezTo>
                  <a:pt x="2533570" y="1204613"/>
                  <a:pt x="2430081" y="1114687"/>
                  <a:pt x="2161827" y="1144558"/>
                </a:cubicBezTo>
                <a:cubicBezTo>
                  <a:pt x="1893573" y="1174429"/>
                  <a:pt x="1861069" y="1095436"/>
                  <a:pt x="1580219" y="1144558"/>
                </a:cubicBezTo>
                <a:cubicBezTo>
                  <a:pt x="1299369" y="1193680"/>
                  <a:pt x="1270054" y="1086514"/>
                  <a:pt x="1064453" y="1144558"/>
                </a:cubicBezTo>
                <a:cubicBezTo>
                  <a:pt x="858852" y="1202602"/>
                  <a:pt x="691946" y="1134880"/>
                  <a:pt x="581608" y="1144558"/>
                </a:cubicBezTo>
                <a:cubicBezTo>
                  <a:pt x="471270" y="1154236"/>
                  <a:pt x="127772" y="1123880"/>
                  <a:pt x="0" y="1144558"/>
                </a:cubicBezTo>
                <a:cubicBezTo>
                  <a:pt x="-48428" y="941814"/>
                  <a:pt x="59908" y="818048"/>
                  <a:pt x="0" y="549388"/>
                </a:cubicBezTo>
                <a:cubicBezTo>
                  <a:pt x="-59908" y="280728"/>
                  <a:pt x="44230" y="274039"/>
                  <a:pt x="0" y="0"/>
                </a:cubicBezTo>
                <a:close/>
              </a:path>
            </a:pathLst>
          </a:custGeom>
          <a:ln>
            <a:solidFill>
              <a:schemeClr val="tx1"/>
            </a:solidFill>
            <a:extLst>
              <a:ext uri="{C807C97D-BFC1-408E-A445-0C87EB9F89A2}">
                <ask:lineSketchStyleProps xmlns:ask="http://schemas.microsoft.com/office/drawing/2018/sketchyshapes" sd="605285794">
                  <a:prstGeom prst="rect">
                    <a:avLst/>
                  </a:prstGeom>
                  <ask:type>
                    <ask:lineSketchScribble/>
                  </ask:type>
                </ask:lineSketchStyleProps>
              </a:ext>
            </a:extLst>
          </a:ln>
        </p:spPr>
      </p:pic>
      <p:pic>
        <p:nvPicPr>
          <p:cNvPr id="38" name="Picture 37">
            <a:extLst>
              <a:ext uri="{FF2B5EF4-FFF2-40B4-BE49-F238E27FC236}">
                <a16:creationId xmlns:a16="http://schemas.microsoft.com/office/drawing/2014/main" id="{4C52DDC4-A98F-C11A-8190-D8FDCD621506}"/>
              </a:ext>
            </a:extLst>
          </p:cNvPr>
          <p:cNvPicPr>
            <a:picLocks noChangeAspect="1"/>
          </p:cNvPicPr>
          <p:nvPr/>
        </p:nvPicPr>
        <p:blipFill>
          <a:blip r:embed="rId5"/>
          <a:stretch>
            <a:fillRect/>
          </a:stretch>
        </p:blipFill>
        <p:spPr>
          <a:xfrm>
            <a:off x="8626591" y="4110083"/>
            <a:ext cx="3215279" cy="1201180"/>
          </a:xfrm>
          <a:custGeom>
            <a:avLst/>
            <a:gdLst>
              <a:gd name="csX0" fmla="*/ 0 w 3215279"/>
              <a:gd name="csY0" fmla="*/ 0 h 1201180"/>
              <a:gd name="csX1" fmla="*/ 535880 w 3215279"/>
              <a:gd name="csY1" fmla="*/ 0 h 1201180"/>
              <a:gd name="csX2" fmla="*/ 1103912 w 3215279"/>
              <a:gd name="csY2" fmla="*/ 0 h 1201180"/>
              <a:gd name="csX3" fmla="*/ 1639792 w 3215279"/>
              <a:gd name="csY3" fmla="*/ 0 h 1201180"/>
              <a:gd name="csX4" fmla="*/ 2207825 w 3215279"/>
              <a:gd name="csY4" fmla="*/ 0 h 1201180"/>
              <a:gd name="csX5" fmla="*/ 3215279 w 3215279"/>
              <a:gd name="csY5" fmla="*/ 0 h 1201180"/>
              <a:gd name="csX6" fmla="*/ 3215279 w 3215279"/>
              <a:gd name="csY6" fmla="*/ 424417 h 1201180"/>
              <a:gd name="csX7" fmla="*/ 3215279 w 3215279"/>
              <a:gd name="csY7" fmla="*/ 836822 h 1201180"/>
              <a:gd name="csX8" fmla="*/ 3215279 w 3215279"/>
              <a:gd name="csY8" fmla="*/ 1201180 h 1201180"/>
              <a:gd name="csX9" fmla="*/ 2775858 w 3215279"/>
              <a:gd name="csY9" fmla="*/ 1201180 h 1201180"/>
              <a:gd name="csX10" fmla="*/ 2207825 w 3215279"/>
              <a:gd name="csY10" fmla="*/ 1201180 h 1201180"/>
              <a:gd name="csX11" fmla="*/ 1704098 w 3215279"/>
              <a:gd name="csY11" fmla="*/ 1201180 h 1201180"/>
              <a:gd name="csX12" fmla="*/ 1264676 w 3215279"/>
              <a:gd name="csY12" fmla="*/ 1201180 h 1201180"/>
              <a:gd name="csX13" fmla="*/ 825255 w 3215279"/>
              <a:gd name="csY13" fmla="*/ 1201180 h 1201180"/>
              <a:gd name="csX14" fmla="*/ 0 w 3215279"/>
              <a:gd name="csY14" fmla="*/ 1201180 h 1201180"/>
              <a:gd name="csX15" fmla="*/ 0 w 3215279"/>
              <a:gd name="csY15" fmla="*/ 788775 h 1201180"/>
              <a:gd name="csX16" fmla="*/ 0 w 3215279"/>
              <a:gd name="csY16" fmla="*/ 364358 h 1201180"/>
              <a:gd name="csX17" fmla="*/ 0 w 3215279"/>
              <a:gd name="csY17" fmla="*/ 0 h 12011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3215279" h="1201180" fill="none" extrusionOk="0">
                <a:moveTo>
                  <a:pt x="0" y="0"/>
                </a:moveTo>
                <a:cubicBezTo>
                  <a:pt x="148516" y="-42304"/>
                  <a:pt x="391410" y="32530"/>
                  <a:pt x="535880" y="0"/>
                </a:cubicBezTo>
                <a:cubicBezTo>
                  <a:pt x="680350" y="-32530"/>
                  <a:pt x="977149" y="63464"/>
                  <a:pt x="1103912" y="0"/>
                </a:cubicBezTo>
                <a:cubicBezTo>
                  <a:pt x="1230675" y="-63464"/>
                  <a:pt x="1456539" y="33965"/>
                  <a:pt x="1639792" y="0"/>
                </a:cubicBezTo>
                <a:cubicBezTo>
                  <a:pt x="1823045" y="-33965"/>
                  <a:pt x="2051004" y="63593"/>
                  <a:pt x="2207825" y="0"/>
                </a:cubicBezTo>
                <a:cubicBezTo>
                  <a:pt x="2364646" y="-63593"/>
                  <a:pt x="2899900" y="84629"/>
                  <a:pt x="3215279" y="0"/>
                </a:cubicBezTo>
                <a:cubicBezTo>
                  <a:pt x="3248447" y="86441"/>
                  <a:pt x="3173843" y="321788"/>
                  <a:pt x="3215279" y="424417"/>
                </a:cubicBezTo>
                <a:cubicBezTo>
                  <a:pt x="3256715" y="527046"/>
                  <a:pt x="3214118" y="734853"/>
                  <a:pt x="3215279" y="836822"/>
                </a:cubicBezTo>
                <a:cubicBezTo>
                  <a:pt x="3216440" y="938791"/>
                  <a:pt x="3214805" y="1050119"/>
                  <a:pt x="3215279" y="1201180"/>
                </a:cubicBezTo>
                <a:cubicBezTo>
                  <a:pt x="3120378" y="1252451"/>
                  <a:pt x="2905697" y="1155811"/>
                  <a:pt x="2775858" y="1201180"/>
                </a:cubicBezTo>
                <a:cubicBezTo>
                  <a:pt x="2646019" y="1246549"/>
                  <a:pt x="2421387" y="1160818"/>
                  <a:pt x="2207825" y="1201180"/>
                </a:cubicBezTo>
                <a:cubicBezTo>
                  <a:pt x="1994263" y="1241542"/>
                  <a:pt x="1873583" y="1181232"/>
                  <a:pt x="1704098" y="1201180"/>
                </a:cubicBezTo>
                <a:cubicBezTo>
                  <a:pt x="1534613" y="1221128"/>
                  <a:pt x="1359566" y="1173643"/>
                  <a:pt x="1264676" y="1201180"/>
                </a:cubicBezTo>
                <a:cubicBezTo>
                  <a:pt x="1169786" y="1228717"/>
                  <a:pt x="930063" y="1170962"/>
                  <a:pt x="825255" y="1201180"/>
                </a:cubicBezTo>
                <a:cubicBezTo>
                  <a:pt x="720447" y="1231398"/>
                  <a:pt x="351420" y="1135462"/>
                  <a:pt x="0" y="1201180"/>
                </a:cubicBezTo>
                <a:cubicBezTo>
                  <a:pt x="-46970" y="1076106"/>
                  <a:pt x="38283" y="971902"/>
                  <a:pt x="0" y="788775"/>
                </a:cubicBezTo>
                <a:cubicBezTo>
                  <a:pt x="-38283" y="605648"/>
                  <a:pt x="37349" y="571166"/>
                  <a:pt x="0" y="364358"/>
                </a:cubicBezTo>
                <a:cubicBezTo>
                  <a:pt x="-37349" y="157550"/>
                  <a:pt x="42728" y="90441"/>
                  <a:pt x="0" y="0"/>
                </a:cubicBezTo>
                <a:close/>
              </a:path>
              <a:path w="3215279" h="1201180" stroke="0" extrusionOk="0">
                <a:moveTo>
                  <a:pt x="0" y="0"/>
                </a:moveTo>
                <a:cubicBezTo>
                  <a:pt x="102500" y="-46064"/>
                  <a:pt x="300271" y="52140"/>
                  <a:pt x="439421" y="0"/>
                </a:cubicBezTo>
                <a:cubicBezTo>
                  <a:pt x="578571" y="-52140"/>
                  <a:pt x="785708" y="67695"/>
                  <a:pt x="1039607" y="0"/>
                </a:cubicBezTo>
                <a:cubicBezTo>
                  <a:pt x="1293506" y="-67695"/>
                  <a:pt x="1348423" y="5313"/>
                  <a:pt x="1511181" y="0"/>
                </a:cubicBezTo>
                <a:cubicBezTo>
                  <a:pt x="1673939" y="-5313"/>
                  <a:pt x="1878650" y="24947"/>
                  <a:pt x="2111367" y="0"/>
                </a:cubicBezTo>
                <a:cubicBezTo>
                  <a:pt x="2344084" y="-24947"/>
                  <a:pt x="2480352" y="21203"/>
                  <a:pt x="2711552" y="0"/>
                </a:cubicBezTo>
                <a:cubicBezTo>
                  <a:pt x="2942752" y="-21203"/>
                  <a:pt x="3101815" y="38094"/>
                  <a:pt x="3215279" y="0"/>
                </a:cubicBezTo>
                <a:cubicBezTo>
                  <a:pt x="3246519" y="99674"/>
                  <a:pt x="3207132" y="261686"/>
                  <a:pt x="3215279" y="376370"/>
                </a:cubicBezTo>
                <a:cubicBezTo>
                  <a:pt x="3223426" y="491054"/>
                  <a:pt x="3214100" y="593222"/>
                  <a:pt x="3215279" y="800787"/>
                </a:cubicBezTo>
                <a:cubicBezTo>
                  <a:pt x="3216458" y="1008352"/>
                  <a:pt x="3170204" y="1034399"/>
                  <a:pt x="3215279" y="1201180"/>
                </a:cubicBezTo>
                <a:cubicBezTo>
                  <a:pt x="3053140" y="1239944"/>
                  <a:pt x="2947670" y="1191765"/>
                  <a:pt x="2775858" y="1201180"/>
                </a:cubicBezTo>
                <a:cubicBezTo>
                  <a:pt x="2604046" y="1210595"/>
                  <a:pt x="2427650" y="1164549"/>
                  <a:pt x="2175672" y="1201180"/>
                </a:cubicBezTo>
                <a:cubicBezTo>
                  <a:pt x="1923694" y="1237811"/>
                  <a:pt x="1725271" y="1161869"/>
                  <a:pt x="1607640" y="1201180"/>
                </a:cubicBezTo>
                <a:cubicBezTo>
                  <a:pt x="1490009" y="1240491"/>
                  <a:pt x="1336543" y="1163245"/>
                  <a:pt x="1136065" y="1201180"/>
                </a:cubicBezTo>
                <a:cubicBezTo>
                  <a:pt x="935588" y="1239115"/>
                  <a:pt x="774676" y="1179268"/>
                  <a:pt x="568033" y="1201180"/>
                </a:cubicBezTo>
                <a:cubicBezTo>
                  <a:pt x="361390" y="1223092"/>
                  <a:pt x="261185" y="1160250"/>
                  <a:pt x="0" y="1201180"/>
                </a:cubicBezTo>
                <a:cubicBezTo>
                  <a:pt x="-28907" y="1039927"/>
                  <a:pt x="27155" y="958486"/>
                  <a:pt x="0" y="836822"/>
                </a:cubicBezTo>
                <a:cubicBezTo>
                  <a:pt x="-27155" y="715158"/>
                  <a:pt x="32269" y="542654"/>
                  <a:pt x="0" y="412405"/>
                </a:cubicBezTo>
                <a:cubicBezTo>
                  <a:pt x="-32269" y="282156"/>
                  <a:pt x="44265" y="126549"/>
                  <a:pt x="0" y="0"/>
                </a:cubicBezTo>
                <a:close/>
              </a:path>
            </a:pathLst>
          </a:custGeom>
          <a:ln>
            <a:solidFill>
              <a:schemeClr val="tx1"/>
            </a:solidFill>
            <a:extLst>
              <a:ext uri="{C807C97D-BFC1-408E-A445-0C87EB9F89A2}">
                <ask:lineSketchStyleProps xmlns:ask="http://schemas.microsoft.com/office/drawing/2018/sketchyshapes" sd="2984356317">
                  <a:prstGeom prst="rect">
                    <a:avLst/>
                  </a:prstGeom>
                  <ask:type>
                    <ask:lineSketchScribble/>
                  </ask:type>
                </ask:lineSketchStyleProps>
              </a:ext>
            </a:extLst>
          </a:ln>
        </p:spPr>
      </p:pic>
      <p:grpSp>
        <p:nvGrpSpPr>
          <p:cNvPr id="40" name="Group 39">
            <a:extLst>
              <a:ext uri="{FF2B5EF4-FFF2-40B4-BE49-F238E27FC236}">
                <a16:creationId xmlns:a16="http://schemas.microsoft.com/office/drawing/2014/main" id="{85BB3D7F-CB4D-9D52-4B0A-BA46F3B2B984}"/>
              </a:ext>
            </a:extLst>
          </p:cNvPr>
          <p:cNvGrpSpPr/>
          <p:nvPr/>
        </p:nvGrpSpPr>
        <p:grpSpPr>
          <a:xfrm>
            <a:off x="250647" y="1484710"/>
            <a:ext cx="11690706" cy="2114730"/>
            <a:chOff x="314191" y="1540550"/>
            <a:chExt cx="11690706" cy="2114730"/>
          </a:xfrm>
        </p:grpSpPr>
        <p:grpSp>
          <p:nvGrpSpPr>
            <p:cNvPr id="41" name="Group 40">
              <a:extLst>
                <a:ext uri="{FF2B5EF4-FFF2-40B4-BE49-F238E27FC236}">
                  <a16:creationId xmlns:a16="http://schemas.microsoft.com/office/drawing/2014/main" id="{491A9681-8B23-9F8E-4AF4-4AEEBAE87EF5}"/>
                </a:ext>
              </a:extLst>
            </p:cNvPr>
            <p:cNvGrpSpPr/>
            <p:nvPr/>
          </p:nvGrpSpPr>
          <p:grpSpPr>
            <a:xfrm>
              <a:off x="314191" y="1540550"/>
              <a:ext cx="2172560" cy="2114730"/>
              <a:chOff x="376433" y="1540551"/>
              <a:chExt cx="2172560" cy="2114730"/>
            </a:xfrm>
          </p:grpSpPr>
          <p:pic>
            <p:nvPicPr>
              <p:cNvPr id="54" name="Graphic 53" descr="Database outline">
                <a:extLst>
                  <a:ext uri="{FF2B5EF4-FFF2-40B4-BE49-F238E27FC236}">
                    <a16:creationId xmlns:a16="http://schemas.microsoft.com/office/drawing/2014/main" id="{38634A99-0E16-3625-C61D-0F0DE59DBED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05513" y="1540551"/>
                <a:ext cx="914400" cy="914400"/>
              </a:xfrm>
              <a:prstGeom prst="rect">
                <a:avLst/>
              </a:prstGeom>
            </p:spPr>
          </p:pic>
          <p:sp>
            <p:nvSpPr>
              <p:cNvPr id="55" name="TextBox 54">
                <a:extLst>
                  <a:ext uri="{FF2B5EF4-FFF2-40B4-BE49-F238E27FC236}">
                    <a16:creationId xmlns:a16="http://schemas.microsoft.com/office/drawing/2014/main" id="{9EB60DDE-4375-B21E-C695-1C29BF9ABB4A}"/>
                  </a:ext>
                </a:extLst>
              </p:cNvPr>
              <p:cNvSpPr txBox="1"/>
              <p:nvPr/>
            </p:nvSpPr>
            <p:spPr>
              <a:xfrm>
                <a:off x="376433" y="2454952"/>
                <a:ext cx="217256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Massive amounts of user behavior data from surveillance capitalism</a:t>
                </a:r>
                <a:endPar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42" name="Group 41">
              <a:extLst>
                <a:ext uri="{FF2B5EF4-FFF2-40B4-BE49-F238E27FC236}">
                  <a16:creationId xmlns:a16="http://schemas.microsoft.com/office/drawing/2014/main" id="{4161DF38-6F46-57CE-9EED-8C966259700E}"/>
                </a:ext>
              </a:extLst>
            </p:cNvPr>
            <p:cNvGrpSpPr/>
            <p:nvPr/>
          </p:nvGrpSpPr>
          <p:grpSpPr>
            <a:xfrm>
              <a:off x="3102755" y="1540552"/>
              <a:ext cx="2545640" cy="2114728"/>
              <a:chOff x="3102755" y="1540552"/>
              <a:chExt cx="2545640" cy="2114728"/>
            </a:xfrm>
          </p:grpSpPr>
          <p:pic>
            <p:nvPicPr>
              <p:cNvPr id="52" name="Graphic 51" descr="Factory outline">
                <a:extLst>
                  <a:ext uri="{FF2B5EF4-FFF2-40B4-BE49-F238E27FC236}">
                    <a16:creationId xmlns:a16="http://schemas.microsoft.com/office/drawing/2014/main" id="{05D4BD27-E64D-17D8-9D64-88CBD53A5E6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918375" y="1540552"/>
                <a:ext cx="914400" cy="914400"/>
              </a:xfrm>
              <a:prstGeom prst="rect">
                <a:avLst/>
              </a:prstGeom>
            </p:spPr>
          </p:pic>
          <p:sp>
            <p:nvSpPr>
              <p:cNvPr id="53" name="TextBox 52">
                <a:extLst>
                  <a:ext uri="{FF2B5EF4-FFF2-40B4-BE49-F238E27FC236}">
                    <a16:creationId xmlns:a16="http://schemas.microsoft.com/office/drawing/2014/main" id="{F1B58675-B2F8-A576-E79A-88B0D2363868}"/>
                  </a:ext>
                </a:extLst>
              </p:cNvPr>
              <p:cNvSpPr txBox="1"/>
              <p:nvPr/>
            </p:nvSpPr>
            <p:spPr>
              <a:xfrm>
                <a:off x="3102755" y="2454951"/>
                <a:ext cx="25456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Generative AI’s capability to produce persuasive language and visualizations</a:t>
                </a:r>
                <a:endPar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43" name="Group 42">
              <a:extLst>
                <a:ext uri="{FF2B5EF4-FFF2-40B4-BE49-F238E27FC236}">
                  <a16:creationId xmlns:a16="http://schemas.microsoft.com/office/drawing/2014/main" id="{4F3B2833-318C-4FE0-F945-1601FD8EDB43}"/>
                </a:ext>
              </a:extLst>
            </p:cNvPr>
            <p:cNvGrpSpPr/>
            <p:nvPr/>
          </p:nvGrpSpPr>
          <p:grpSpPr>
            <a:xfrm>
              <a:off x="9459257" y="1540551"/>
              <a:ext cx="2545640" cy="2114729"/>
              <a:chOff x="8504211" y="1540551"/>
              <a:chExt cx="2545640" cy="2114729"/>
            </a:xfrm>
          </p:grpSpPr>
          <p:pic>
            <p:nvPicPr>
              <p:cNvPr id="50" name="Graphic 49" descr="Puppet outline">
                <a:extLst>
                  <a:ext uri="{FF2B5EF4-FFF2-40B4-BE49-F238E27FC236}">
                    <a16:creationId xmlns:a16="http://schemas.microsoft.com/office/drawing/2014/main" id="{5AEE6C7A-0876-0AA5-E1F1-AAE325923A3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319831" y="1540551"/>
                <a:ext cx="914400" cy="914400"/>
              </a:xfrm>
              <a:prstGeom prst="rect">
                <a:avLst/>
              </a:prstGeom>
            </p:spPr>
          </p:pic>
          <p:sp>
            <p:nvSpPr>
              <p:cNvPr id="51" name="TextBox 50">
                <a:extLst>
                  <a:ext uri="{FF2B5EF4-FFF2-40B4-BE49-F238E27FC236}">
                    <a16:creationId xmlns:a16="http://schemas.microsoft.com/office/drawing/2014/main" id="{F19498A8-5326-BD37-52AA-C6349DFC2EEC}"/>
                  </a:ext>
                </a:extLst>
              </p:cNvPr>
              <p:cNvSpPr txBox="1"/>
              <p:nvPr/>
            </p:nvSpPr>
            <p:spPr>
              <a:xfrm>
                <a:off x="8504211" y="2454951"/>
                <a:ext cx="25456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Effective tools for mass manipulation of public consumer preferences and political opinion</a:t>
                </a:r>
                <a:endPar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44" name="Group 43">
              <a:extLst>
                <a:ext uri="{FF2B5EF4-FFF2-40B4-BE49-F238E27FC236}">
                  <a16:creationId xmlns:a16="http://schemas.microsoft.com/office/drawing/2014/main" id="{CF3E54C5-CC81-84D4-30A7-36AC9EC128FD}"/>
                </a:ext>
              </a:extLst>
            </p:cNvPr>
            <p:cNvGrpSpPr/>
            <p:nvPr/>
          </p:nvGrpSpPr>
          <p:grpSpPr>
            <a:xfrm>
              <a:off x="6281006" y="1540550"/>
              <a:ext cx="2545640" cy="1976229"/>
              <a:chOff x="5386537" y="1540551"/>
              <a:chExt cx="2545640" cy="1976229"/>
            </a:xfrm>
          </p:grpSpPr>
          <p:pic>
            <p:nvPicPr>
              <p:cNvPr id="48" name="Graphic 47" descr="Compass outline">
                <a:extLst>
                  <a:ext uri="{FF2B5EF4-FFF2-40B4-BE49-F238E27FC236}">
                    <a16:creationId xmlns:a16="http://schemas.microsoft.com/office/drawing/2014/main" id="{B35EDC4E-BAD8-80DA-8046-074619D46D9D}"/>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202157" y="1540551"/>
                <a:ext cx="914400" cy="914400"/>
              </a:xfrm>
              <a:prstGeom prst="rect">
                <a:avLst/>
              </a:prstGeom>
            </p:spPr>
          </p:pic>
          <p:sp>
            <p:nvSpPr>
              <p:cNvPr id="49" name="TextBox 48">
                <a:extLst>
                  <a:ext uri="{FF2B5EF4-FFF2-40B4-BE49-F238E27FC236}">
                    <a16:creationId xmlns:a16="http://schemas.microsoft.com/office/drawing/2014/main" id="{60EF5648-A6D4-5B87-DF5C-3DE0F19D1878}"/>
                  </a:ext>
                </a:extLst>
              </p:cNvPr>
              <p:cNvSpPr txBox="1"/>
              <p:nvPr/>
            </p:nvSpPr>
            <p:spPr>
              <a:xfrm>
                <a:off x="5386537" y="2593450"/>
                <a:ext cx="254564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Our ability to align generative AI models towards specific values</a:t>
                </a:r>
                <a:endPar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45" name="Cross 44">
              <a:extLst>
                <a:ext uri="{FF2B5EF4-FFF2-40B4-BE49-F238E27FC236}">
                  <a16:creationId xmlns:a16="http://schemas.microsoft.com/office/drawing/2014/main" id="{29BA4364-C55C-0842-2D5C-852F820A1B68}"/>
                </a:ext>
              </a:extLst>
            </p:cNvPr>
            <p:cNvSpPr/>
            <p:nvPr/>
          </p:nvSpPr>
          <p:spPr>
            <a:xfrm>
              <a:off x="2712555" y="2231506"/>
              <a:ext cx="446888" cy="446888"/>
            </a:xfrm>
            <a:prstGeom prst="plus">
              <a:avLst>
                <a:gd name="adj" fmla="val 41923"/>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6" name="Cross 45">
              <a:extLst>
                <a:ext uri="{FF2B5EF4-FFF2-40B4-BE49-F238E27FC236}">
                  <a16:creationId xmlns:a16="http://schemas.microsoft.com/office/drawing/2014/main" id="{C180E80B-FE3E-F9D8-8CB8-D92758960A4A}"/>
                </a:ext>
              </a:extLst>
            </p:cNvPr>
            <p:cNvSpPr/>
            <p:nvPr/>
          </p:nvSpPr>
          <p:spPr>
            <a:xfrm>
              <a:off x="5748690" y="2231506"/>
              <a:ext cx="446888" cy="446888"/>
            </a:xfrm>
            <a:prstGeom prst="plus">
              <a:avLst>
                <a:gd name="adj" fmla="val 41923"/>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7" name="Equals 46">
              <a:extLst>
                <a:ext uri="{FF2B5EF4-FFF2-40B4-BE49-F238E27FC236}">
                  <a16:creationId xmlns:a16="http://schemas.microsoft.com/office/drawing/2014/main" id="{257DDC01-0590-D8C1-204D-2BF9A64B8368}"/>
                </a:ext>
              </a:extLst>
            </p:cNvPr>
            <p:cNvSpPr/>
            <p:nvPr/>
          </p:nvSpPr>
          <p:spPr>
            <a:xfrm>
              <a:off x="8832754" y="2063064"/>
              <a:ext cx="531187" cy="783772"/>
            </a:xfrm>
            <a:prstGeom prst="mathEqual">
              <a:avLst>
                <a:gd name="adj1" fmla="val 9484"/>
                <a:gd name="adj2" fmla="val 1176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2" name="Picture 1">
            <a:extLst>
              <a:ext uri="{FF2B5EF4-FFF2-40B4-BE49-F238E27FC236}">
                <a16:creationId xmlns:a16="http://schemas.microsoft.com/office/drawing/2014/main" id="{1A103314-7FA0-E6F6-D562-8C633F4CD2E6}"/>
              </a:ext>
            </a:extLst>
          </p:cNvPr>
          <p:cNvPicPr>
            <a:picLocks noChangeAspect="1"/>
          </p:cNvPicPr>
          <p:nvPr/>
        </p:nvPicPr>
        <p:blipFill>
          <a:blip r:embed="rId10"/>
          <a:stretch>
            <a:fillRect/>
          </a:stretch>
        </p:blipFill>
        <p:spPr>
          <a:xfrm>
            <a:off x="5418949" y="5453720"/>
            <a:ext cx="6094854" cy="1043095"/>
          </a:xfrm>
          <a:custGeom>
            <a:avLst/>
            <a:gdLst>
              <a:gd name="csX0" fmla="*/ 0 w 6094854"/>
              <a:gd name="csY0" fmla="*/ 0 h 1043095"/>
              <a:gd name="csX1" fmla="*/ 615026 w 6094854"/>
              <a:gd name="csY1" fmla="*/ 0 h 1043095"/>
              <a:gd name="csX2" fmla="*/ 1108155 w 6094854"/>
              <a:gd name="csY2" fmla="*/ 0 h 1043095"/>
              <a:gd name="csX3" fmla="*/ 1723181 w 6094854"/>
              <a:gd name="csY3" fmla="*/ 0 h 1043095"/>
              <a:gd name="csX4" fmla="*/ 2094413 w 6094854"/>
              <a:gd name="csY4" fmla="*/ 0 h 1043095"/>
              <a:gd name="csX5" fmla="*/ 2709440 w 6094854"/>
              <a:gd name="csY5" fmla="*/ 0 h 1043095"/>
              <a:gd name="csX6" fmla="*/ 3385414 w 6094854"/>
              <a:gd name="csY6" fmla="*/ 0 h 1043095"/>
              <a:gd name="csX7" fmla="*/ 4061389 w 6094854"/>
              <a:gd name="csY7" fmla="*/ 0 h 1043095"/>
              <a:gd name="csX8" fmla="*/ 4493570 w 6094854"/>
              <a:gd name="csY8" fmla="*/ 0 h 1043095"/>
              <a:gd name="csX9" fmla="*/ 4864802 w 6094854"/>
              <a:gd name="csY9" fmla="*/ 0 h 1043095"/>
              <a:gd name="csX10" fmla="*/ 5236034 w 6094854"/>
              <a:gd name="csY10" fmla="*/ 0 h 1043095"/>
              <a:gd name="csX11" fmla="*/ 5607266 w 6094854"/>
              <a:gd name="csY11" fmla="*/ 0 h 1043095"/>
              <a:gd name="csX12" fmla="*/ 6094854 w 6094854"/>
              <a:gd name="csY12" fmla="*/ 0 h 1043095"/>
              <a:gd name="csX13" fmla="*/ 6094854 w 6094854"/>
              <a:gd name="csY13" fmla="*/ 542409 h 1043095"/>
              <a:gd name="csX14" fmla="*/ 6094854 w 6094854"/>
              <a:gd name="csY14" fmla="*/ 1043095 h 1043095"/>
              <a:gd name="csX15" fmla="*/ 5723622 w 6094854"/>
              <a:gd name="csY15" fmla="*/ 1043095 h 1043095"/>
              <a:gd name="csX16" fmla="*/ 5230493 w 6094854"/>
              <a:gd name="csY16" fmla="*/ 1043095 h 1043095"/>
              <a:gd name="csX17" fmla="*/ 4676415 w 6094854"/>
              <a:gd name="csY17" fmla="*/ 1043095 h 1043095"/>
              <a:gd name="csX18" fmla="*/ 4244235 w 6094854"/>
              <a:gd name="csY18" fmla="*/ 1043095 h 1043095"/>
              <a:gd name="csX19" fmla="*/ 3629209 w 6094854"/>
              <a:gd name="csY19" fmla="*/ 1043095 h 1043095"/>
              <a:gd name="csX20" fmla="*/ 3257977 w 6094854"/>
              <a:gd name="csY20" fmla="*/ 1043095 h 1043095"/>
              <a:gd name="csX21" fmla="*/ 2703899 w 6094854"/>
              <a:gd name="csY21" fmla="*/ 1043095 h 1043095"/>
              <a:gd name="csX22" fmla="*/ 2149821 w 6094854"/>
              <a:gd name="csY22" fmla="*/ 1043095 h 1043095"/>
              <a:gd name="csX23" fmla="*/ 1595744 w 6094854"/>
              <a:gd name="csY23" fmla="*/ 1043095 h 1043095"/>
              <a:gd name="csX24" fmla="*/ 1224512 w 6094854"/>
              <a:gd name="csY24" fmla="*/ 1043095 h 1043095"/>
              <a:gd name="csX25" fmla="*/ 792331 w 6094854"/>
              <a:gd name="csY25" fmla="*/ 1043095 h 1043095"/>
              <a:gd name="csX26" fmla="*/ 0 w 6094854"/>
              <a:gd name="csY26" fmla="*/ 1043095 h 1043095"/>
              <a:gd name="csX27" fmla="*/ 0 w 6094854"/>
              <a:gd name="csY27" fmla="*/ 531978 h 1043095"/>
              <a:gd name="csX28" fmla="*/ 0 w 6094854"/>
              <a:gd name="csY28" fmla="*/ 0 h 104309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6094854" h="1043095" fill="none" extrusionOk="0">
                <a:moveTo>
                  <a:pt x="0" y="0"/>
                </a:moveTo>
                <a:cubicBezTo>
                  <a:pt x="286281" y="-41916"/>
                  <a:pt x="483763" y="31453"/>
                  <a:pt x="615026" y="0"/>
                </a:cubicBezTo>
                <a:cubicBezTo>
                  <a:pt x="746289" y="-31453"/>
                  <a:pt x="974564" y="57615"/>
                  <a:pt x="1108155" y="0"/>
                </a:cubicBezTo>
                <a:cubicBezTo>
                  <a:pt x="1241746" y="-57615"/>
                  <a:pt x="1582164" y="63409"/>
                  <a:pt x="1723181" y="0"/>
                </a:cubicBezTo>
                <a:cubicBezTo>
                  <a:pt x="1864198" y="-63409"/>
                  <a:pt x="2017142" y="8394"/>
                  <a:pt x="2094413" y="0"/>
                </a:cubicBezTo>
                <a:cubicBezTo>
                  <a:pt x="2171684" y="-8394"/>
                  <a:pt x="2473954" y="70054"/>
                  <a:pt x="2709440" y="0"/>
                </a:cubicBezTo>
                <a:cubicBezTo>
                  <a:pt x="2944926" y="-70054"/>
                  <a:pt x="3155624" y="69364"/>
                  <a:pt x="3385414" y="0"/>
                </a:cubicBezTo>
                <a:cubicBezTo>
                  <a:pt x="3615204" y="-69364"/>
                  <a:pt x="3754245" y="43346"/>
                  <a:pt x="4061389" y="0"/>
                </a:cubicBezTo>
                <a:cubicBezTo>
                  <a:pt x="4368534" y="-43346"/>
                  <a:pt x="4287663" y="18951"/>
                  <a:pt x="4493570" y="0"/>
                </a:cubicBezTo>
                <a:cubicBezTo>
                  <a:pt x="4699477" y="-18951"/>
                  <a:pt x="4759799" y="16614"/>
                  <a:pt x="4864802" y="0"/>
                </a:cubicBezTo>
                <a:cubicBezTo>
                  <a:pt x="4969805" y="-16614"/>
                  <a:pt x="5107789" y="20151"/>
                  <a:pt x="5236034" y="0"/>
                </a:cubicBezTo>
                <a:cubicBezTo>
                  <a:pt x="5364279" y="-20151"/>
                  <a:pt x="5483952" y="12992"/>
                  <a:pt x="5607266" y="0"/>
                </a:cubicBezTo>
                <a:cubicBezTo>
                  <a:pt x="5730580" y="-12992"/>
                  <a:pt x="5896030" y="3128"/>
                  <a:pt x="6094854" y="0"/>
                </a:cubicBezTo>
                <a:cubicBezTo>
                  <a:pt x="6102931" y="169870"/>
                  <a:pt x="6039799" y="369541"/>
                  <a:pt x="6094854" y="542409"/>
                </a:cubicBezTo>
                <a:cubicBezTo>
                  <a:pt x="6149909" y="715277"/>
                  <a:pt x="6053795" y="840367"/>
                  <a:pt x="6094854" y="1043095"/>
                </a:cubicBezTo>
                <a:cubicBezTo>
                  <a:pt x="5933137" y="1049073"/>
                  <a:pt x="5807169" y="1016678"/>
                  <a:pt x="5723622" y="1043095"/>
                </a:cubicBezTo>
                <a:cubicBezTo>
                  <a:pt x="5640075" y="1069512"/>
                  <a:pt x="5372032" y="1018980"/>
                  <a:pt x="5230493" y="1043095"/>
                </a:cubicBezTo>
                <a:cubicBezTo>
                  <a:pt x="5088954" y="1067210"/>
                  <a:pt x="4922062" y="991647"/>
                  <a:pt x="4676415" y="1043095"/>
                </a:cubicBezTo>
                <a:cubicBezTo>
                  <a:pt x="4430768" y="1094543"/>
                  <a:pt x="4428659" y="1006143"/>
                  <a:pt x="4244235" y="1043095"/>
                </a:cubicBezTo>
                <a:cubicBezTo>
                  <a:pt x="4059811" y="1080047"/>
                  <a:pt x="3763427" y="1032564"/>
                  <a:pt x="3629209" y="1043095"/>
                </a:cubicBezTo>
                <a:cubicBezTo>
                  <a:pt x="3494991" y="1053626"/>
                  <a:pt x="3335498" y="1020719"/>
                  <a:pt x="3257977" y="1043095"/>
                </a:cubicBezTo>
                <a:cubicBezTo>
                  <a:pt x="3180456" y="1065471"/>
                  <a:pt x="2942751" y="1021176"/>
                  <a:pt x="2703899" y="1043095"/>
                </a:cubicBezTo>
                <a:cubicBezTo>
                  <a:pt x="2465047" y="1065014"/>
                  <a:pt x="2272845" y="1033497"/>
                  <a:pt x="2149821" y="1043095"/>
                </a:cubicBezTo>
                <a:cubicBezTo>
                  <a:pt x="2026797" y="1052693"/>
                  <a:pt x="1760931" y="981623"/>
                  <a:pt x="1595744" y="1043095"/>
                </a:cubicBezTo>
                <a:cubicBezTo>
                  <a:pt x="1430557" y="1104567"/>
                  <a:pt x="1351305" y="1028882"/>
                  <a:pt x="1224512" y="1043095"/>
                </a:cubicBezTo>
                <a:cubicBezTo>
                  <a:pt x="1097719" y="1057308"/>
                  <a:pt x="882803" y="1025499"/>
                  <a:pt x="792331" y="1043095"/>
                </a:cubicBezTo>
                <a:cubicBezTo>
                  <a:pt x="701859" y="1060691"/>
                  <a:pt x="256340" y="967155"/>
                  <a:pt x="0" y="1043095"/>
                </a:cubicBezTo>
                <a:cubicBezTo>
                  <a:pt x="-39075" y="857414"/>
                  <a:pt x="17970" y="681312"/>
                  <a:pt x="0" y="531978"/>
                </a:cubicBezTo>
                <a:cubicBezTo>
                  <a:pt x="-17970" y="382644"/>
                  <a:pt x="20824" y="152510"/>
                  <a:pt x="0" y="0"/>
                </a:cubicBezTo>
                <a:close/>
              </a:path>
              <a:path w="6094854" h="1043095" stroke="0" extrusionOk="0">
                <a:moveTo>
                  <a:pt x="0" y="0"/>
                </a:moveTo>
                <a:cubicBezTo>
                  <a:pt x="151475" y="-54921"/>
                  <a:pt x="310265" y="17604"/>
                  <a:pt x="493129" y="0"/>
                </a:cubicBezTo>
                <a:cubicBezTo>
                  <a:pt x="675993" y="-17604"/>
                  <a:pt x="883692" y="6113"/>
                  <a:pt x="986258" y="0"/>
                </a:cubicBezTo>
                <a:cubicBezTo>
                  <a:pt x="1088824" y="-6113"/>
                  <a:pt x="1355980" y="52059"/>
                  <a:pt x="1479387" y="0"/>
                </a:cubicBezTo>
                <a:cubicBezTo>
                  <a:pt x="1602794" y="-52059"/>
                  <a:pt x="1814633" y="37867"/>
                  <a:pt x="1972516" y="0"/>
                </a:cubicBezTo>
                <a:cubicBezTo>
                  <a:pt x="2130399" y="-37867"/>
                  <a:pt x="2404958" y="21993"/>
                  <a:pt x="2526594" y="0"/>
                </a:cubicBezTo>
                <a:cubicBezTo>
                  <a:pt x="2648230" y="-21993"/>
                  <a:pt x="2787809" y="42391"/>
                  <a:pt x="2958775" y="0"/>
                </a:cubicBezTo>
                <a:cubicBezTo>
                  <a:pt x="3129741" y="-42391"/>
                  <a:pt x="3191444" y="17811"/>
                  <a:pt x="3390955" y="0"/>
                </a:cubicBezTo>
                <a:cubicBezTo>
                  <a:pt x="3590466" y="-17811"/>
                  <a:pt x="3636372" y="18899"/>
                  <a:pt x="3762187" y="0"/>
                </a:cubicBezTo>
                <a:cubicBezTo>
                  <a:pt x="3888002" y="-18899"/>
                  <a:pt x="4106706" y="54995"/>
                  <a:pt x="4316265" y="0"/>
                </a:cubicBezTo>
                <a:cubicBezTo>
                  <a:pt x="4525824" y="-54995"/>
                  <a:pt x="4656779" y="60518"/>
                  <a:pt x="4870342" y="0"/>
                </a:cubicBezTo>
                <a:cubicBezTo>
                  <a:pt x="5083905" y="-60518"/>
                  <a:pt x="5307912" y="52307"/>
                  <a:pt x="5424420" y="0"/>
                </a:cubicBezTo>
                <a:cubicBezTo>
                  <a:pt x="5540928" y="-52307"/>
                  <a:pt x="5804228" y="48273"/>
                  <a:pt x="6094854" y="0"/>
                </a:cubicBezTo>
                <a:cubicBezTo>
                  <a:pt x="6111935" y="166872"/>
                  <a:pt x="6068675" y="271237"/>
                  <a:pt x="6094854" y="490255"/>
                </a:cubicBezTo>
                <a:cubicBezTo>
                  <a:pt x="6121033" y="709273"/>
                  <a:pt x="6045506" y="813449"/>
                  <a:pt x="6094854" y="1043095"/>
                </a:cubicBezTo>
                <a:cubicBezTo>
                  <a:pt x="5950432" y="1053258"/>
                  <a:pt x="5843630" y="995313"/>
                  <a:pt x="5662673" y="1043095"/>
                </a:cubicBezTo>
                <a:cubicBezTo>
                  <a:pt x="5481716" y="1090877"/>
                  <a:pt x="5316822" y="1006416"/>
                  <a:pt x="4986699" y="1043095"/>
                </a:cubicBezTo>
                <a:cubicBezTo>
                  <a:pt x="4656576" y="1079774"/>
                  <a:pt x="4523796" y="976127"/>
                  <a:pt x="4371673" y="1043095"/>
                </a:cubicBezTo>
                <a:cubicBezTo>
                  <a:pt x="4219550" y="1110063"/>
                  <a:pt x="4132257" y="999215"/>
                  <a:pt x="3939492" y="1043095"/>
                </a:cubicBezTo>
                <a:cubicBezTo>
                  <a:pt x="3746727" y="1086975"/>
                  <a:pt x="3602665" y="1012872"/>
                  <a:pt x="3507311" y="1043095"/>
                </a:cubicBezTo>
                <a:cubicBezTo>
                  <a:pt x="3411957" y="1073318"/>
                  <a:pt x="3205316" y="994769"/>
                  <a:pt x="3014182" y="1043095"/>
                </a:cubicBezTo>
                <a:cubicBezTo>
                  <a:pt x="2823048" y="1091421"/>
                  <a:pt x="2629064" y="1010311"/>
                  <a:pt x="2338208" y="1043095"/>
                </a:cubicBezTo>
                <a:cubicBezTo>
                  <a:pt x="2047352" y="1075879"/>
                  <a:pt x="1990615" y="1032259"/>
                  <a:pt x="1845079" y="1043095"/>
                </a:cubicBezTo>
                <a:cubicBezTo>
                  <a:pt x="1699543" y="1053931"/>
                  <a:pt x="1485033" y="993300"/>
                  <a:pt x="1291001" y="1043095"/>
                </a:cubicBezTo>
                <a:cubicBezTo>
                  <a:pt x="1096969" y="1092890"/>
                  <a:pt x="1034418" y="1013903"/>
                  <a:pt x="858820" y="1043095"/>
                </a:cubicBezTo>
                <a:cubicBezTo>
                  <a:pt x="683222" y="1072287"/>
                  <a:pt x="286487" y="995448"/>
                  <a:pt x="0" y="1043095"/>
                </a:cubicBezTo>
                <a:cubicBezTo>
                  <a:pt x="-32229" y="881639"/>
                  <a:pt x="11634" y="686119"/>
                  <a:pt x="0" y="552840"/>
                </a:cubicBezTo>
                <a:cubicBezTo>
                  <a:pt x="-11634" y="419562"/>
                  <a:pt x="29793" y="165188"/>
                  <a:pt x="0" y="0"/>
                </a:cubicBezTo>
                <a:close/>
              </a:path>
            </a:pathLst>
          </a:custGeom>
          <a:ln>
            <a:solidFill>
              <a:schemeClr val="tx1"/>
            </a:solidFill>
            <a:extLst>
              <a:ext uri="{C807C97D-BFC1-408E-A445-0C87EB9F89A2}">
                <ask:lineSketchStyleProps xmlns:ask="http://schemas.microsoft.com/office/drawing/2018/sketchyshapes" sd="47590592">
                  <a:prstGeom prst="rect">
                    <a:avLst/>
                  </a:prstGeom>
                  <ask:type>
                    <ask:lineSketchScribble/>
                  </ask:type>
                </ask:lineSketchStyleProps>
              </a:ext>
            </a:extLst>
          </a:ln>
        </p:spPr>
      </p:pic>
      <p:pic>
        <p:nvPicPr>
          <p:cNvPr id="6" name="Picture 5">
            <a:extLst>
              <a:ext uri="{FF2B5EF4-FFF2-40B4-BE49-F238E27FC236}">
                <a16:creationId xmlns:a16="http://schemas.microsoft.com/office/drawing/2014/main" id="{F507552D-FF32-0100-E2D3-774A5388A75B}"/>
              </a:ext>
            </a:extLst>
          </p:cNvPr>
          <p:cNvPicPr>
            <a:picLocks noChangeAspect="1"/>
          </p:cNvPicPr>
          <p:nvPr/>
        </p:nvPicPr>
        <p:blipFill>
          <a:blip r:embed="rId11"/>
          <a:stretch>
            <a:fillRect/>
          </a:stretch>
        </p:blipFill>
        <p:spPr>
          <a:xfrm>
            <a:off x="489250" y="5281490"/>
            <a:ext cx="3461516" cy="1252638"/>
          </a:xfrm>
          <a:custGeom>
            <a:avLst/>
            <a:gdLst>
              <a:gd name="csX0" fmla="*/ 0 w 3461516"/>
              <a:gd name="csY0" fmla="*/ 0 h 1252638"/>
              <a:gd name="csX1" fmla="*/ 507689 w 3461516"/>
              <a:gd name="csY1" fmla="*/ 0 h 1252638"/>
              <a:gd name="csX2" fmla="*/ 1015378 w 3461516"/>
              <a:gd name="csY2" fmla="*/ 0 h 1252638"/>
              <a:gd name="csX3" fmla="*/ 1488452 w 3461516"/>
              <a:gd name="csY3" fmla="*/ 0 h 1252638"/>
              <a:gd name="csX4" fmla="*/ 1961526 w 3461516"/>
              <a:gd name="csY4" fmla="*/ 0 h 1252638"/>
              <a:gd name="csX5" fmla="*/ 2469215 w 3461516"/>
              <a:gd name="csY5" fmla="*/ 0 h 1252638"/>
              <a:gd name="csX6" fmla="*/ 3461516 w 3461516"/>
              <a:gd name="csY6" fmla="*/ 0 h 1252638"/>
              <a:gd name="csX7" fmla="*/ 3461516 w 3461516"/>
              <a:gd name="csY7" fmla="*/ 392493 h 1252638"/>
              <a:gd name="csX8" fmla="*/ 3461516 w 3461516"/>
              <a:gd name="csY8" fmla="*/ 822566 h 1252638"/>
              <a:gd name="csX9" fmla="*/ 3461516 w 3461516"/>
              <a:gd name="csY9" fmla="*/ 1252638 h 1252638"/>
              <a:gd name="csX10" fmla="*/ 2815366 w 3461516"/>
              <a:gd name="csY10" fmla="*/ 1252638 h 1252638"/>
              <a:gd name="csX11" fmla="*/ 2169217 w 3461516"/>
              <a:gd name="csY11" fmla="*/ 1252638 h 1252638"/>
              <a:gd name="csX12" fmla="*/ 1696143 w 3461516"/>
              <a:gd name="csY12" fmla="*/ 1252638 h 1252638"/>
              <a:gd name="csX13" fmla="*/ 1223069 w 3461516"/>
              <a:gd name="csY13" fmla="*/ 1252638 h 1252638"/>
              <a:gd name="csX14" fmla="*/ 680765 w 3461516"/>
              <a:gd name="csY14" fmla="*/ 1252638 h 1252638"/>
              <a:gd name="csX15" fmla="*/ 0 w 3461516"/>
              <a:gd name="csY15" fmla="*/ 1252638 h 1252638"/>
              <a:gd name="csX16" fmla="*/ 0 w 3461516"/>
              <a:gd name="csY16" fmla="*/ 822566 h 1252638"/>
              <a:gd name="csX17" fmla="*/ 0 w 3461516"/>
              <a:gd name="csY17" fmla="*/ 442599 h 1252638"/>
              <a:gd name="csX18" fmla="*/ 0 w 3461516"/>
              <a:gd name="csY18" fmla="*/ 0 h 125263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461516" h="1252638" fill="none" extrusionOk="0">
                <a:moveTo>
                  <a:pt x="0" y="0"/>
                </a:moveTo>
                <a:cubicBezTo>
                  <a:pt x="221329" y="-60224"/>
                  <a:pt x="260927" y="40748"/>
                  <a:pt x="507689" y="0"/>
                </a:cubicBezTo>
                <a:cubicBezTo>
                  <a:pt x="754451" y="-40748"/>
                  <a:pt x="888417" y="36373"/>
                  <a:pt x="1015378" y="0"/>
                </a:cubicBezTo>
                <a:cubicBezTo>
                  <a:pt x="1142339" y="-36373"/>
                  <a:pt x="1366377" y="39931"/>
                  <a:pt x="1488452" y="0"/>
                </a:cubicBezTo>
                <a:cubicBezTo>
                  <a:pt x="1610527" y="-39931"/>
                  <a:pt x="1862836" y="49361"/>
                  <a:pt x="1961526" y="0"/>
                </a:cubicBezTo>
                <a:cubicBezTo>
                  <a:pt x="2060216" y="-49361"/>
                  <a:pt x="2281318" y="53088"/>
                  <a:pt x="2469215" y="0"/>
                </a:cubicBezTo>
                <a:cubicBezTo>
                  <a:pt x="2657112" y="-53088"/>
                  <a:pt x="3014697" y="67360"/>
                  <a:pt x="3461516" y="0"/>
                </a:cubicBezTo>
                <a:cubicBezTo>
                  <a:pt x="3505900" y="111489"/>
                  <a:pt x="3457574" y="222282"/>
                  <a:pt x="3461516" y="392493"/>
                </a:cubicBezTo>
                <a:cubicBezTo>
                  <a:pt x="3465458" y="562704"/>
                  <a:pt x="3438478" y="671359"/>
                  <a:pt x="3461516" y="822566"/>
                </a:cubicBezTo>
                <a:cubicBezTo>
                  <a:pt x="3484554" y="973773"/>
                  <a:pt x="3452429" y="1140050"/>
                  <a:pt x="3461516" y="1252638"/>
                </a:cubicBezTo>
                <a:cubicBezTo>
                  <a:pt x="3176790" y="1277036"/>
                  <a:pt x="2945173" y="1225528"/>
                  <a:pt x="2815366" y="1252638"/>
                </a:cubicBezTo>
                <a:cubicBezTo>
                  <a:pt x="2685559" y="1279748"/>
                  <a:pt x="2424942" y="1188986"/>
                  <a:pt x="2169217" y="1252638"/>
                </a:cubicBezTo>
                <a:cubicBezTo>
                  <a:pt x="1913492" y="1316290"/>
                  <a:pt x="1801040" y="1214824"/>
                  <a:pt x="1696143" y="1252638"/>
                </a:cubicBezTo>
                <a:cubicBezTo>
                  <a:pt x="1591246" y="1290452"/>
                  <a:pt x="1320275" y="1196460"/>
                  <a:pt x="1223069" y="1252638"/>
                </a:cubicBezTo>
                <a:cubicBezTo>
                  <a:pt x="1125863" y="1308816"/>
                  <a:pt x="832411" y="1227325"/>
                  <a:pt x="680765" y="1252638"/>
                </a:cubicBezTo>
                <a:cubicBezTo>
                  <a:pt x="529119" y="1277951"/>
                  <a:pt x="228302" y="1174092"/>
                  <a:pt x="0" y="1252638"/>
                </a:cubicBezTo>
                <a:cubicBezTo>
                  <a:pt x="-42149" y="1109198"/>
                  <a:pt x="34706" y="911237"/>
                  <a:pt x="0" y="822566"/>
                </a:cubicBezTo>
                <a:cubicBezTo>
                  <a:pt x="-34706" y="733895"/>
                  <a:pt x="7016" y="591379"/>
                  <a:pt x="0" y="442599"/>
                </a:cubicBezTo>
                <a:cubicBezTo>
                  <a:pt x="-7016" y="293819"/>
                  <a:pt x="49475" y="108082"/>
                  <a:pt x="0" y="0"/>
                </a:cubicBezTo>
                <a:close/>
              </a:path>
              <a:path w="3461516" h="1252638" stroke="0" extrusionOk="0">
                <a:moveTo>
                  <a:pt x="0" y="0"/>
                </a:moveTo>
                <a:cubicBezTo>
                  <a:pt x="210248" y="-8753"/>
                  <a:pt x="394793" y="19995"/>
                  <a:pt x="542304" y="0"/>
                </a:cubicBezTo>
                <a:cubicBezTo>
                  <a:pt x="689815" y="-19995"/>
                  <a:pt x="946622" y="5860"/>
                  <a:pt x="1084608" y="0"/>
                </a:cubicBezTo>
                <a:cubicBezTo>
                  <a:pt x="1222594" y="-5860"/>
                  <a:pt x="1500662" y="27191"/>
                  <a:pt x="1626913" y="0"/>
                </a:cubicBezTo>
                <a:cubicBezTo>
                  <a:pt x="1753164" y="-27191"/>
                  <a:pt x="2041757" y="1740"/>
                  <a:pt x="2169217" y="0"/>
                </a:cubicBezTo>
                <a:cubicBezTo>
                  <a:pt x="2296677" y="-1740"/>
                  <a:pt x="2531459" y="23751"/>
                  <a:pt x="2746136" y="0"/>
                </a:cubicBezTo>
                <a:cubicBezTo>
                  <a:pt x="2960813" y="-23751"/>
                  <a:pt x="3242948" y="23192"/>
                  <a:pt x="3461516" y="0"/>
                </a:cubicBezTo>
                <a:cubicBezTo>
                  <a:pt x="3505486" y="121367"/>
                  <a:pt x="3418607" y="206371"/>
                  <a:pt x="3461516" y="392493"/>
                </a:cubicBezTo>
                <a:cubicBezTo>
                  <a:pt x="3504425" y="578615"/>
                  <a:pt x="3455478" y="657700"/>
                  <a:pt x="3461516" y="835092"/>
                </a:cubicBezTo>
                <a:cubicBezTo>
                  <a:pt x="3467554" y="1012484"/>
                  <a:pt x="3423439" y="1160064"/>
                  <a:pt x="3461516" y="1252638"/>
                </a:cubicBezTo>
                <a:cubicBezTo>
                  <a:pt x="3275065" y="1284942"/>
                  <a:pt x="3019767" y="1238199"/>
                  <a:pt x="2849982" y="1252638"/>
                </a:cubicBezTo>
                <a:cubicBezTo>
                  <a:pt x="2680197" y="1267077"/>
                  <a:pt x="2465955" y="1233418"/>
                  <a:pt x="2342292" y="1252638"/>
                </a:cubicBezTo>
                <a:cubicBezTo>
                  <a:pt x="2218629" y="1271858"/>
                  <a:pt x="1924676" y="1195013"/>
                  <a:pt x="1696143" y="1252638"/>
                </a:cubicBezTo>
                <a:cubicBezTo>
                  <a:pt x="1467610" y="1310263"/>
                  <a:pt x="1235772" y="1245379"/>
                  <a:pt x="1084608" y="1252638"/>
                </a:cubicBezTo>
                <a:cubicBezTo>
                  <a:pt x="933445" y="1259897"/>
                  <a:pt x="449360" y="1172803"/>
                  <a:pt x="0" y="1252638"/>
                </a:cubicBezTo>
                <a:cubicBezTo>
                  <a:pt x="-50885" y="1151171"/>
                  <a:pt x="13227" y="926679"/>
                  <a:pt x="0" y="822566"/>
                </a:cubicBezTo>
                <a:cubicBezTo>
                  <a:pt x="-13227" y="718453"/>
                  <a:pt x="14721" y="489831"/>
                  <a:pt x="0" y="392493"/>
                </a:cubicBezTo>
                <a:cubicBezTo>
                  <a:pt x="-14721" y="295155"/>
                  <a:pt x="18252" y="107507"/>
                  <a:pt x="0" y="0"/>
                </a:cubicBezTo>
                <a:close/>
              </a:path>
            </a:pathLst>
          </a:custGeom>
          <a:ln>
            <a:solidFill>
              <a:schemeClr val="tx1"/>
            </a:solidFill>
            <a:extLst>
              <a:ext uri="{C807C97D-BFC1-408E-A445-0C87EB9F89A2}">
                <ask:lineSketchStyleProps xmlns:ask="http://schemas.microsoft.com/office/drawing/2018/sketchyshapes" sd="47590592">
                  <a:prstGeom prst="rect">
                    <a:avLst/>
                  </a:prstGeom>
                  <ask:type>
                    <ask:lineSketchScribble/>
                  </ask:type>
                </ask:lineSketchStyleProps>
              </a:ext>
            </a:extLst>
          </a:ln>
        </p:spPr>
      </p:pic>
      <p:sp>
        <p:nvSpPr>
          <p:cNvPr id="7" name="TextBox 6">
            <a:extLst>
              <a:ext uri="{FF2B5EF4-FFF2-40B4-BE49-F238E27FC236}">
                <a16:creationId xmlns:a16="http://schemas.microsoft.com/office/drawing/2014/main" id="{060057C1-F152-63AA-1438-DF68EFAF9599}"/>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CA" sz="1200" dirty="0"/>
              <a:t>Cramer, </a:t>
            </a:r>
            <a:r>
              <a:rPr lang="en-US" sz="1200" dirty="0"/>
              <a:t>&amp; </a:t>
            </a:r>
            <a:r>
              <a:rPr lang="en-CA" sz="1200" dirty="0"/>
              <a:t>Gurevich</a:t>
            </a:r>
            <a:r>
              <a:rPr lang="en-US" sz="1200" dirty="0"/>
              <a:t>. </a:t>
            </a:r>
            <a:r>
              <a:rPr lang="en-US" sz="1200" dirty="0">
                <a:hlinkClick r:id="rId12"/>
              </a:rPr>
              <a:t>Sociotechnical implications of generative artificial intelligence for information access</a:t>
            </a:r>
            <a:r>
              <a:rPr lang="en-US" sz="1200" dirty="0"/>
              <a:t>. Book chapter, 2024.</a:t>
            </a:r>
            <a:endParaRPr lang="en-CA" sz="1200" dirty="0"/>
          </a:p>
        </p:txBody>
      </p:sp>
    </p:spTree>
    <p:extLst>
      <p:ext uri="{BB962C8B-B14F-4D97-AF65-F5344CB8AC3E}">
        <p14:creationId xmlns:p14="http://schemas.microsoft.com/office/powerpoint/2010/main" val="257335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1F96012E-AE21-0D68-3A63-7BA916DDD0C5}"/>
              </a:ext>
            </a:extLst>
          </p:cNvPr>
          <p:cNvSpPr/>
          <p:nvPr/>
        </p:nvSpPr>
        <p:spPr>
          <a:xfrm>
            <a:off x="7774052" y="2743200"/>
            <a:ext cx="4319751" cy="3955869"/>
          </a:xfrm>
          <a:prstGeom prst="roundRect">
            <a:avLst>
              <a:gd name="adj" fmla="val 3566"/>
            </a:avLst>
          </a:prstGeom>
          <a:solidFill>
            <a:schemeClr val="bg1">
              <a:lumMod val="95000"/>
            </a:schemeClr>
          </a:solidFill>
          <a:ln w="9525"/>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CA" sz="1200" dirty="0">
                <a:solidFill>
                  <a:schemeClr val="tx1"/>
                </a:solidFill>
                <a:latin typeface="Aptos Slab SemiBold" panose="020F0502020204030204" pitchFamily="34" charset="0"/>
              </a:rPr>
              <a:t>⚠️Beware of the pseudo-scientific community on x-risk / AI Safety; and the harmful TESCREAL bundle of ideologies</a:t>
            </a:r>
          </a:p>
          <a:p>
            <a:pPr>
              <a:spcBef>
                <a:spcPts val="600"/>
              </a:spcBef>
            </a:pPr>
            <a:r>
              <a:rPr lang="en-CA" sz="1100" dirty="0">
                <a:solidFill>
                  <a:schemeClr val="tx1"/>
                </a:solidFill>
              </a:rPr>
              <a:t>For more details, please read Gebru and Torres (2024) and Ahmed et al. (2024) </a:t>
            </a:r>
          </a:p>
        </p:txBody>
      </p:sp>
      <p:sp>
        <p:nvSpPr>
          <p:cNvPr id="5" name="Title 4">
            <a:extLst>
              <a:ext uri="{FF2B5EF4-FFF2-40B4-BE49-F238E27FC236}">
                <a16:creationId xmlns:a16="http://schemas.microsoft.com/office/drawing/2014/main" id="{8D226CA1-68BD-9CB4-6444-9E2A2FABB8FE}"/>
              </a:ext>
            </a:extLst>
          </p:cNvPr>
          <p:cNvSpPr>
            <a:spLocks noGrp="1"/>
          </p:cNvSpPr>
          <p:nvPr>
            <p:ph type="title"/>
          </p:nvPr>
        </p:nvSpPr>
        <p:spPr>
          <a:xfrm>
            <a:off x="637926" y="378615"/>
            <a:ext cx="3469192" cy="1848176"/>
          </a:xfrm>
        </p:spPr>
        <p:txBody>
          <a:bodyPr anchor="ctr">
            <a:noAutofit/>
          </a:bodyPr>
          <a:lstStyle/>
          <a:p>
            <a:r>
              <a:rPr lang="en-CA" sz="2000" dirty="0"/>
              <a:t>The Authoritarian tendencies of</a:t>
            </a:r>
            <a:br>
              <a:rPr lang="en-CA" sz="3600" dirty="0"/>
            </a:br>
            <a:r>
              <a:rPr lang="en-CA" sz="4800" dirty="0"/>
              <a:t>Big Tech &amp;</a:t>
            </a:r>
            <a:br>
              <a:rPr lang="en-CA" sz="4800" dirty="0"/>
            </a:br>
            <a:r>
              <a:rPr lang="en-CA" sz="4800" dirty="0"/>
              <a:t>Silicon Valley</a:t>
            </a:r>
            <a:endParaRPr lang="en-CA" sz="4800" dirty="0">
              <a:solidFill>
                <a:schemeClr val="bg1">
                  <a:lumMod val="75000"/>
                </a:schemeClr>
              </a:solidFill>
            </a:endParaRPr>
          </a:p>
        </p:txBody>
      </p:sp>
      <p:pic>
        <p:nvPicPr>
          <p:cNvPr id="7" name="Picture 6">
            <a:extLst>
              <a:ext uri="{FF2B5EF4-FFF2-40B4-BE49-F238E27FC236}">
                <a16:creationId xmlns:a16="http://schemas.microsoft.com/office/drawing/2014/main" id="{F73F2476-8403-C04F-A397-C08952ADBCDF}"/>
              </a:ext>
            </a:extLst>
          </p:cNvPr>
          <p:cNvPicPr>
            <a:picLocks noChangeAspect="1"/>
          </p:cNvPicPr>
          <p:nvPr/>
        </p:nvPicPr>
        <p:blipFill>
          <a:blip r:embed="rId3"/>
          <a:stretch>
            <a:fillRect/>
          </a:stretch>
        </p:blipFill>
        <p:spPr>
          <a:xfrm>
            <a:off x="241057" y="2226791"/>
            <a:ext cx="4056626" cy="1972105"/>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A5C82184-2205-1C55-8420-A1D15018329B}"/>
              </a:ext>
            </a:extLst>
          </p:cNvPr>
          <p:cNvPicPr>
            <a:picLocks noChangeAspect="1"/>
          </p:cNvPicPr>
          <p:nvPr/>
        </p:nvPicPr>
        <p:blipFill>
          <a:blip r:embed="rId4"/>
          <a:stretch>
            <a:fillRect/>
          </a:stretch>
        </p:blipFill>
        <p:spPr>
          <a:xfrm>
            <a:off x="8394200" y="158931"/>
            <a:ext cx="3159874" cy="2286639"/>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2E68DF73-F526-E458-313A-E9D037A3596C}"/>
              </a:ext>
            </a:extLst>
          </p:cNvPr>
          <p:cNvPicPr>
            <a:picLocks noChangeAspect="1"/>
          </p:cNvPicPr>
          <p:nvPr/>
        </p:nvPicPr>
        <p:blipFill>
          <a:blip r:embed="rId5"/>
          <a:stretch>
            <a:fillRect/>
          </a:stretch>
        </p:blipFill>
        <p:spPr>
          <a:xfrm>
            <a:off x="4488248" y="158931"/>
            <a:ext cx="3406072" cy="2441553"/>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id="{5668C51A-0F2D-DA0B-5AF9-FC24F40C1BB8}"/>
              </a:ext>
            </a:extLst>
          </p:cNvPr>
          <p:cNvPicPr>
            <a:picLocks noChangeAspect="1"/>
          </p:cNvPicPr>
          <p:nvPr/>
        </p:nvPicPr>
        <p:blipFill>
          <a:blip r:embed="rId6"/>
          <a:srcRect t="11953"/>
          <a:stretch>
            <a:fillRect/>
          </a:stretch>
        </p:blipFill>
        <p:spPr>
          <a:xfrm>
            <a:off x="1992953" y="4399595"/>
            <a:ext cx="2806070" cy="2226953"/>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6C96F57E-FA65-D95A-7B73-342EF7315783}"/>
              </a:ext>
            </a:extLst>
          </p:cNvPr>
          <p:cNvPicPr>
            <a:picLocks noChangeAspect="1"/>
          </p:cNvPicPr>
          <p:nvPr/>
        </p:nvPicPr>
        <p:blipFill>
          <a:blip r:embed="rId7"/>
          <a:srcRect l="436" r="1036" b="1641"/>
          <a:stretch>
            <a:fillRect/>
          </a:stretch>
        </p:blipFill>
        <p:spPr>
          <a:xfrm>
            <a:off x="4989311" y="4435353"/>
            <a:ext cx="2649444" cy="2155436"/>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1026" name="Picture 2" descr="Empire of AI: Dreams and Nightmares in Sam Altman's OpenAI by Karen Hao">
            <a:extLst>
              <a:ext uri="{FF2B5EF4-FFF2-40B4-BE49-F238E27FC236}">
                <a16:creationId xmlns:a16="http://schemas.microsoft.com/office/drawing/2014/main" id="{0A13CF41-6DE7-F8BE-FD0C-C1998BBDB9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2734" y="4328078"/>
            <a:ext cx="1510553" cy="2295318"/>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0FB501C-70D3-9372-743C-00F9B0FBBFB3}"/>
              </a:ext>
            </a:extLst>
          </p:cNvPr>
          <p:cNvPicPr>
            <a:picLocks noChangeAspect="1"/>
          </p:cNvPicPr>
          <p:nvPr/>
        </p:nvPicPr>
        <p:blipFill>
          <a:blip r:embed="rId9"/>
          <a:srcRect r="7972" b="69387"/>
          <a:stretch>
            <a:fillRect/>
          </a:stretch>
        </p:blipFill>
        <p:spPr>
          <a:xfrm>
            <a:off x="4488248" y="2801183"/>
            <a:ext cx="3003527" cy="1310551"/>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29EC044F-2A57-3D8C-7821-25DE703EC5C3}"/>
              </a:ext>
            </a:extLst>
          </p:cNvPr>
          <p:cNvPicPr>
            <a:picLocks noChangeAspect="1"/>
          </p:cNvPicPr>
          <p:nvPr/>
        </p:nvPicPr>
        <p:blipFill>
          <a:blip r:embed="rId10"/>
          <a:stretch>
            <a:fillRect/>
          </a:stretch>
        </p:blipFill>
        <p:spPr>
          <a:xfrm>
            <a:off x="7901324" y="3670669"/>
            <a:ext cx="4074843" cy="1321128"/>
          </a:xfrm>
          <a:prstGeom prst="rect">
            <a:avLst/>
          </a:prstGeom>
          <a:ln>
            <a:solidFill>
              <a:schemeClr val="tx1">
                <a:lumMod val="75000"/>
                <a:lumOff val="25000"/>
              </a:schemeClr>
            </a:solidFill>
          </a:ln>
          <a:effectLst/>
        </p:spPr>
      </p:pic>
      <p:pic>
        <p:nvPicPr>
          <p:cNvPr id="10" name="Picture 9">
            <a:extLst>
              <a:ext uri="{FF2B5EF4-FFF2-40B4-BE49-F238E27FC236}">
                <a16:creationId xmlns:a16="http://schemas.microsoft.com/office/drawing/2014/main" id="{1555CCCF-9144-C389-3BA0-4B2C87D3884D}"/>
              </a:ext>
            </a:extLst>
          </p:cNvPr>
          <p:cNvPicPr>
            <a:picLocks noChangeAspect="1"/>
          </p:cNvPicPr>
          <p:nvPr/>
        </p:nvPicPr>
        <p:blipFill>
          <a:blip r:embed="rId11"/>
          <a:stretch>
            <a:fillRect/>
          </a:stretch>
        </p:blipFill>
        <p:spPr>
          <a:xfrm>
            <a:off x="7907982" y="5082803"/>
            <a:ext cx="4051893" cy="1507986"/>
          </a:xfrm>
          <a:prstGeom prst="rect">
            <a:avLst/>
          </a:prstGeom>
          <a:ln>
            <a:solidFill>
              <a:schemeClr val="tx1">
                <a:lumMod val="75000"/>
                <a:lumOff val="25000"/>
              </a:schemeClr>
            </a:solidFill>
          </a:ln>
          <a:effectLst/>
        </p:spPr>
      </p:pic>
    </p:spTree>
    <p:extLst>
      <p:ext uri="{BB962C8B-B14F-4D97-AF65-F5344CB8AC3E}">
        <p14:creationId xmlns:p14="http://schemas.microsoft.com/office/powerpoint/2010/main" val="2255165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09C5E9F-F214-5FF5-A975-83A2950369A3}"/>
              </a:ext>
            </a:extLst>
          </p:cNvPr>
          <p:cNvGrpSpPr/>
          <p:nvPr/>
        </p:nvGrpSpPr>
        <p:grpSpPr>
          <a:xfrm>
            <a:off x="396749" y="410865"/>
            <a:ext cx="10101109" cy="6036270"/>
            <a:chOff x="396749" y="410865"/>
            <a:chExt cx="10101109" cy="6036270"/>
          </a:xfrm>
        </p:grpSpPr>
        <p:pic>
          <p:nvPicPr>
            <p:cNvPr id="4" name="Picture 3">
              <a:extLst>
                <a:ext uri="{FF2B5EF4-FFF2-40B4-BE49-F238E27FC236}">
                  <a16:creationId xmlns:a16="http://schemas.microsoft.com/office/drawing/2014/main" id="{EA79D188-4FD6-6E89-93B2-B50E55D52B7F}"/>
                </a:ext>
              </a:extLst>
            </p:cNvPr>
            <p:cNvPicPr>
              <a:picLocks noChangeAspect="1"/>
            </p:cNvPicPr>
            <p:nvPr/>
          </p:nvPicPr>
          <p:blipFill>
            <a:blip r:embed="rId2"/>
            <a:stretch>
              <a:fillRect/>
            </a:stretch>
          </p:blipFill>
          <p:spPr>
            <a:xfrm>
              <a:off x="396749" y="410865"/>
              <a:ext cx="5353970" cy="6036270"/>
            </a:xfrm>
            <a:prstGeom prst="rect">
              <a:avLst/>
            </a:prstGeom>
          </p:spPr>
        </p:pic>
        <p:pic>
          <p:nvPicPr>
            <p:cNvPr id="5" name="Picture 4">
              <a:extLst>
                <a:ext uri="{FF2B5EF4-FFF2-40B4-BE49-F238E27FC236}">
                  <a16:creationId xmlns:a16="http://schemas.microsoft.com/office/drawing/2014/main" id="{D7057A81-464D-329E-1B52-9CA7187C337E}"/>
                </a:ext>
              </a:extLst>
            </p:cNvPr>
            <p:cNvPicPr>
              <a:picLocks noChangeAspect="1"/>
            </p:cNvPicPr>
            <p:nvPr/>
          </p:nvPicPr>
          <p:blipFill>
            <a:blip r:embed="rId3"/>
            <a:stretch>
              <a:fillRect/>
            </a:stretch>
          </p:blipFill>
          <p:spPr>
            <a:xfrm>
              <a:off x="6014528" y="4542774"/>
              <a:ext cx="4483330" cy="1282766"/>
            </a:xfrm>
            <a:prstGeom prst="rect">
              <a:avLst/>
            </a:prstGeom>
          </p:spPr>
        </p:pic>
      </p:grpSp>
      <p:pic>
        <p:nvPicPr>
          <p:cNvPr id="13" name="Picture 12">
            <a:extLst>
              <a:ext uri="{FF2B5EF4-FFF2-40B4-BE49-F238E27FC236}">
                <a16:creationId xmlns:a16="http://schemas.microsoft.com/office/drawing/2014/main" id="{320B650B-1D68-9588-9A3E-FB2CC55A0576}"/>
              </a:ext>
            </a:extLst>
          </p:cNvPr>
          <p:cNvPicPr>
            <a:picLocks noChangeAspect="1"/>
          </p:cNvPicPr>
          <p:nvPr/>
        </p:nvPicPr>
        <p:blipFill>
          <a:blip r:embed="rId4"/>
          <a:stretch>
            <a:fillRect/>
          </a:stretch>
        </p:blipFill>
        <p:spPr>
          <a:xfrm>
            <a:off x="6532696" y="829140"/>
            <a:ext cx="1489487" cy="1486086"/>
          </a:xfrm>
          <a:prstGeom prst="rect">
            <a:avLst/>
          </a:prstGeom>
        </p:spPr>
      </p:pic>
      <p:pic>
        <p:nvPicPr>
          <p:cNvPr id="14" name="Picture 13">
            <a:extLst>
              <a:ext uri="{FF2B5EF4-FFF2-40B4-BE49-F238E27FC236}">
                <a16:creationId xmlns:a16="http://schemas.microsoft.com/office/drawing/2014/main" id="{1114B62E-76D3-8C3F-F7A6-1BE4F8046C43}"/>
              </a:ext>
            </a:extLst>
          </p:cNvPr>
          <p:cNvPicPr>
            <a:picLocks noChangeAspect="1"/>
          </p:cNvPicPr>
          <p:nvPr/>
        </p:nvPicPr>
        <p:blipFill>
          <a:blip r:embed="rId5"/>
          <a:stretch>
            <a:fillRect/>
          </a:stretch>
        </p:blipFill>
        <p:spPr>
          <a:xfrm>
            <a:off x="8339913" y="829140"/>
            <a:ext cx="1489487" cy="1486086"/>
          </a:xfrm>
          <a:prstGeom prst="rect">
            <a:avLst/>
          </a:prstGeom>
        </p:spPr>
      </p:pic>
      <p:pic>
        <p:nvPicPr>
          <p:cNvPr id="15" name="Picture 14">
            <a:extLst>
              <a:ext uri="{FF2B5EF4-FFF2-40B4-BE49-F238E27FC236}">
                <a16:creationId xmlns:a16="http://schemas.microsoft.com/office/drawing/2014/main" id="{3FF90745-08BF-4496-BA05-6287799DF55A}"/>
              </a:ext>
            </a:extLst>
          </p:cNvPr>
          <p:cNvPicPr>
            <a:picLocks noChangeAspect="1"/>
          </p:cNvPicPr>
          <p:nvPr/>
        </p:nvPicPr>
        <p:blipFill>
          <a:blip r:embed="rId6"/>
          <a:stretch>
            <a:fillRect/>
          </a:stretch>
        </p:blipFill>
        <p:spPr>
          <a:xfrm>
            <a:off x="6532696" y="2632958"/>
            <a:ext cx="1489487" cy="1489486"/>
          </a:xfrm>
          <a:prstGeom prst="rect">
            <a:avLst/>
          </a:prstGeom>
        </p:spPr>
      </p:pic>
      <p:pic>
        <p:nvPicPr>
          <p:cNvPr id="16" name="Picture 15">
            <a:extLst>
              <a:ext uri="{FF2B5EF4-FFF2-40B4-BE49-F238E27FC236}">
                <a16:creationId xmlns:a16="http://schemas.microsoft.com/office/drawing/2014/main" id="{ECAF1889-7CDB-02E5-1908-BC943CA81827}"/>
              </a:ext>
            </a:extLst>
          </p:cNvPr>
          <p:cNvPicPr>
            <a:picLocks noChangeAspect="1"/>
          </p:cNvPicPr>
          <p:nvPr/>
        </p:nvPicPr>
        <p:blipFill>
          <a:blip r:embed="rId7"/>
          <a:stretch>
            <a:fillRect/>
          </a:stretch>
        </p:blipFill>
        <p:spPr>
          <a:xfrm>
            <a:off x="8339913" y="2636358"/>
            <a:ext cx="1489487" cy="1486086"/>
          </a:xfrm>
          <a:prstGeom prst="rect">
            <a:avLst/>
          </a:prstGeom>
        </p:spPr>
      </p:pic>
      <p:sp>
        <p:nvSpPr>
          <p:cNvPr id="6" name="TextBox 5">
            <a:extLst>
              <a:ext uri="{FF2B5EF4-FFF2-40B4-BE49-F238E27FC236}">
                <a16:creationId xmlns:a16="http://schemas.microsoft.com/office/drawing/2014/main" id="{3F1C4885-4B9B-A919-E66C-E920ABE33FD7}"/>
              </a:ext>
            </a:extLst>
          </p:cNvPr>
          <p:cNvSpPr txBox="1"/>
          <p:nvPr/>
        </p:nvSpPr>
        <p:spPr>
          <a:xfrm>
            <a:off x="0" y="6581001"/>
            <a:ext cx="12192000" cy="276999"/>
          </a:xfrm>
          <a:prstGeom prst="rect">
            <a:avLst/>
          </a:prstGeom>
          <a:noFill/>
        </p:spPr>
        <p:txBody>
          <a:bodyPr wrap="square" anchor="b">
            <a:spAutoFit/>
          </a:bodyPr>
          <a:lstStyle/>
          <a:p>
            <a:pPr algn="ctr"/>
            <a:r>
              <a:rPr lang="en-US" sz="1200" dirty="0"/>
              <a:t>Oremus. </a:t>
            </a:r>
            <a:r>
              <a:rPr lang="en-US" sz="1200" dirty="0">
                <a:hlinkClick r:id="rId8"/>
              </a:rPr>
              <a:t>Big Tobacco. Big Pharma. Big Tech?</a:t>
            </a:r>
            <a:r>
              <a:rPr lang="en-US" sz="1200" dirty="0"/>
              <a:t> Slate, 2017.</a:t>
            </a:r>
            <a:endParaRPr lang="en-CA" sz="1200" dirty="0"/>
          </a:p>
        </p:txBody>
      </p:sp>
    </p:spTree>
    <p:extLst>
      <p:ext uri="{BB962C8B-B14F-4D97-AF65-F5344CB8AC3E}">
        <p14:creationId xmlns:p14="http://schemas.microsoft.com/office/powerpoint/2010/main" val="69053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67E2F-8BB6-D548-2C57-27A268682BF1}"/>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9DBD4B5F-6AB1-A30E-23C2-8F9725B2C089}"/>
              </a:ext>
            </a:extLst>
          </p:cNvPr>
          <p:cNvPicPr>
            <a:picLocks noChangeAspect="1"/>
          </p:cNvPicPr>
          <p:nvPr/>
        </p:nvPicPr>
        <p:blipFill>
          <a:blip r:embed="rId3"/>
          <a:stretch>
            <a:fillRect/>
          </a:stretch>
        </p:blipFill>
        <p:spPr>
          <a:xfrm>
            <a:off x="4579277" y="364756"/>
            <a:ext cx="6651312" cy="5681964"/>
          </a:xfrm>
          <a:prstGeom prst="rect">
            <a:avLst/>
          </a:prstGeom>
        </p:spPr>
      </p:pic>
      <p:pic>
        <p:nvPicPr>
          <p:cNvPr id="4" name="Picture 3">
            <a:extLst>
              <a:ext uri="{FF2B5EF4-FFF2-40B4-BE49-F238E27FC236}">
                <a16:creationId xmlns:a16="http://schemas.microsoft.com/office/drawing/2014/main" id="{29FCE6AF-259C-EE3A-60B4-9F3799C8FE3D}"/>
              </a:ext>
            </a:extLst>
          </p:cNvPr>
          <p:cNvPicPr>
            <a:picLocks noChangeAspect="1"/>
          </p:cNvPicPr>
          <p:nvPr/>
        </p:nvPicPr>
        <p:blipFill>
          <a:blip r:embed="rId4"/>
          <a:stretch>
            <a:fillRect/>
          </a:stretch>
        </p:blipFill>
        <p:spPr>
          <a:xfrm>
            <a:off x="805962" y="2425687"/>
            <a:ext cx="1490400" cy="1486998"/>
          </a:xfrm>
          <a:prstGeom prst="rect">
            <a:avLst/>
          </a:prstGeom>
        </p:spPr>
      </p:pic>
      <p:pic>
        <p:nvPicPr>
          <p:cNvPr id="6" name="Picture 5">
            <a:extLst>
              <a:ext uri="{FF2B5EF4-FFF2-40B4-BE49-F238E27FC236}">
                <a16:creationId xmlns:a16="http://schemas.microsoft.com/office/drawing/2014/main" id="{7D9BEF74-5936-6F47-A7E4-7E0BA330745F}"/>
              </a:ext>
            </a:extLst>
          </p:cNvPr>
          <p:cNvPicPr>
            <a:picLocks noChangeAspect="1"/>
          </p:cNvPicPr>
          <p:nvPr/>
        </p:nvPicPr>
        <p:blipFill>
          <a:blip r:embed="rId5"/>
          <a:stretch>
            <a:fillRect/>
          </a:stretch>
        </p:blipFill>
        <p:spPr>
          <a:xfrm>
            <a:off x="1417312" y="1819836"/>
            <a:ext cx="1490400" cy="1486998"/>
          </a:xfrm>
          <a:prstGeom prst="rect">
            <a:avLst/>
          </a:prstGeom>
        </p:spPr>
      </p:pic>
      <p:pic>
        <p:nvPicPr>
          <p:cNvPr id="7" name="Picture 6">
            <a:extLst>
              <a:ext uri="{FF2B5EF4-FFF2-40B4-BE49-F238E27FC236}">
                <a16:creationId xmlns:a16="http://schemas.microsoft.com/office/drawing/2014/main" id="{41533D31-FAF4-8F39-23F4-2DB8952D27A9}"/>
              </a:ext>
            </a:extLst>
          </p:cNvPr>
          <p:cNvPicPr>
            <a:picLocks noChangeAspect="1"/>
          </p:cNvPicPr>
          <p:nvPr/>
        </p:nvPicPr>
        <p:blipFill>
          <a:blip r:embed="rId6"/>
          <a:stretch>
            <a:fillRect/>
          </a:stretch>
        </p:blipFill>
        <p:spPr>
          <a:xfrm>
            <a:off x="1416780" y="3038071"/>
            <a:ext cx="1490400" cy="1490400"/>
          </a:xfrm>
          <a:prstGeom prst="rect">
            <a:avLst/>
          </a:prstGeom>
        </p:spPr>
      </p:pic>
      <p:pic>
        <p:nvPicPr>
          <p:cNvPr id="9" name="Picture 8">
            <a:extLst>
              <a:ext uri="{FF2B5EF4-FFF2-40B4-BE49-F238E27FC236}">
                <a16:creationId xmlns:a16="http://schemas.microsoft.com/office/drawing/2014/main" id="{31F6A9F3-E8AA-C746-F8D2-019885C107C0}"/>
              </a:ext>
            </a:extLst>
          </p:cNvPr>
          <p:cNvPicPr>
            <a:picLocks noChangeAspect="1"/>
          </p:cNvPicPr>
          <p:nvPr/>
        </p:nvPicPr>
        <p:blipFill>
          <a:blip r:embed="rId7"/>
          <a:stretch>
            <a:fillRect/>
          </a:stretch>
        </p:blipFill>
        <p:spPr>
          <a:xfrm>
            <a:off x="2027332" y="2437690"/>
            <a:ext cx="1490400" cy="1486998"/>
          </a:xfrm>
          <a:prstGeom prst="rect">
            <a:avLst/>
          </a:prstGeom>
        </p:spPr>
      </p:pic>
      <p:grpSp>
        <p:nvGrpSpPr>
          <p:cNvPr id="2" name="Group 1">
            <a:extLst>
              <a:ext uri="{FF2B5EF4-FFF2-40B4-BE49-F238E27FC236}">
                <a16:creationId xmlns:a16="http://schemas.microsoft.com/office/drawing/2014/main" id="{E2C35442-EA05-7E44-7992-F45E91EA201A}"/>
              </a:ext>
            </a:extLst>
          </p:cNvPr>
          <p:cNvGrpSpPr/>
          <p:nvPr/>
        </p:nvGrpSpPr>
        <p:grpSpPr>
          <a:xfrm>
            <a:off x="2161980" y="386753"/>
            <a:ext cx="2196144" cy="5580000"/>
            <a:chOff x="2161980" y="639000"/>
            <a:chExt cx="2196144" cy="5580000"/>
          </a:xfrm>
        </p:grpSpPr>
        <p:cxnSp>
          <p:nvCxnSpPr>
            <p:cNvPr id="13" name="Straight Connector 12">
              <a:extLst>
                <a:ext uri="{FF2B5EF4-FFF2-40B4-BE49-F238E27FC236}">
                  <a16:creationId xmlns:a16="http://schemas.microsoft.com/office/drawing/2014/main" id="{9B6CFF60-856B-01D9-3CA5-F1BF450DADAA}"/>
                </a:ext>
              </a:extLst>
            </p:cNvPr>
            <p:cNvCxnSpPr/>
            <p:nvPr/>
          </p:nvCxnSpPr>
          <p:spPr>
            <a:xfrm>
              <a:off x="3746124" y="2522271"/>
              <a:ext cx="612000"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4ABE159-ABE3-3B96-5CA2-71DC11D248B9}"/>
                </a:ext>
              </a:extLst>
            </p:cNvPr>
            <p:cNvCxnSpPr>
              <a:cxnSpLocks/>
            </p:cNvCxnSpPr>
            <p:nvPr/>
          </p:nvCxnSpPr>
          <p:spPr>
            <a:xfrm flipV="1">
              <a:off x="2161980" y="2522271"/>
              <a:ext cx="1587674" cy="899162"/>
            </a:xfrm>
            <a:prstGeom prst="line">
              <a:avLst/>
            </a:prstGeom>
            <a:ln>
              <a:solidFill>
                <a:schemeClr val="accent2">
                  <a:lumMod val="75000"/>
                </a:schemeClr>
              </a:solidFill>
              <a:headEnd type="ova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12A8693F-454B-199C-D251-D81206200F2A}"/>
                </a:ext>
              </a:extLst>
            </p:cNvPr>
            <p:cNvCxnSpPr>
              <a:cxnSpLocks/>
            </p:cNvCxnSpPr>
            <p:nvPr/>
          </p:nvCxnSpPr>
          <p:spPr>
            <a:xfrm>
              <a:off x="4358124" y="639000"/>
              <a:ext cx="0" cy="5580000"/>
            </a:xfrm>
            <a:prstGeom prst="line">
              <a:avLst/>
            </a:prstGeom>
            <a:ln w="381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grpSp>
      <p:sp>
        <p:nvSpPr>
          <p:cNvPr id="3" name="TextBox 2">
            <a:extLst>
              <a:ext uri="{FF2B5EF4-FFF2-40B4-BE49-F238E27FC236}">
                <a16:creationId xmlns:a16="http://schemas.microsoft.com/office/drawing/2014/main" id="{85BFAF80-A645-E4B7-CA1A-7AC099F7DFFE}"/>
              </a:ext>
            </a:extLst>
          </p:cNvPr>
          <p:cNvSpPr txBox="1"/>
          <p:nvPr/>
        </p:nvSpPr>
        <p:spPr>
          <a:xfrm>
            <a:off x="0" y="6257836"/>
            <a:ext cx="12192000" cy="600164"/>
          </a:xfrm>
          <a:prstGeom prst="rect">
            <a:avLst/>
          </a:prstGeom>
          <a:noFill/>
        </p:spPr>
        <p:txBody>
          <a:bodyPr wrap="square" anchor="b">
            <a:spAutoFit/>
          </a:bodyPr>
          <a:lstStyle/>
          <a:p>
            <a:pPr algn="ctr"/>
            <a:r>
              <a:rPr lang="en-US" sz="1100" dirty="0"/>
              <a:t>Whittaker. </a:t>
            </a:r>
            <a:r>
              <a:rPr lang="en-US" sz="1100" dirty="0">
                <a:hlinkClick r:id="rId8"/>
              </a:rPr>
              <a:t>The steep cost of capture</a:t>
            </a:r>
            <a:r>
              <a:rPr lang="en-US" sz="1100" dirty="0"/>
              <a:t>. In Interactions, 2021.</a:t>
            </a:r>
            <a:endParaRPr lang="en-CA" sz="1100" dirty="0"/>
          </a:p>
          <a:p>
            <a:pPr algn="ctr"/>
            <a:r>
              <a:rPr lang="en-US" sz="1100" dirty="0"/>
              <a:t>Birhane, </a:t>
            </a:r>
            <a:r>
              <a:rPr lang="en-US" sz="1100" dirty="0" err="1"/>
              <a:t>Angius</a:t>
            </a:r>
            <a:r>
              <a:rPr lang="en-US" sz="1100" dirty="0"/>
              <a:t>, Agnew, Pandit, Mitra, Dobbe, and Talat. Big AI's Regulatory Capture: Mapping Industry Interference and Government Complicity. In proc. ACM </a:t>
            </a:r>
            <a:r>
              <a:rPr lang="en-US" sz="1100" dirty="0" err="1"/>
              <a:t>FAccT</a:t>
            </a:r>
            <a:r>
              <a:rPr lang="en-US" sz="1100" dirty="0"/>
              <a:t> (preprint forthcoming), 2026.</a:t>
            </a:r>
          </a:p>
          <a:p>
            <a:pPr algn="ctr"/>
            <a:r>
              <a:rPr lang="en-US" sz="1100" dirty="0"/>
              <a:t>Barakat. </a:t>
            </a:r>
            <a:r>
              <a:rPr lang="en-US" sz="1100" dirty="0">
                <a:hlinkClick r:id="rId9"/>
              </a:rPr>
              <a:t>Selective perspectives: A content analysis of The New York Times’ reporting on artificial intelligence</a:t>
            </a:r>
            <a:r>
              <a:rPr lang="en-US" sz="1100" dirty="0"/>
              <a:t>. Computer Says Maybe, 2024.</a:t>
            </a:r>
          </a:p>
        </p:txBody>
      </p:sp>
    </p:spTree>
    <p:extLst>
      <p:ext uri="{BB962C8B-B14F-4D97-AF65-F5344CB8AC3E}">
        <p14:creationId xmlns:p14="http://schemas.microsoft.com/office/powerpoint/2010/main" val="19974787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E116BE-2B91-E485-93A0-6A82230BFC8C}"/>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3ECF168-0007-44C2-5175-0EAB10B81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5773611A-79C7-1C90-FA6B-DD31334D2A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96060B4-6368-DA8A-608E-9B14860A8B41}"/>
              </a:ext>
            </a:extLst>
          </p:cNvPr>
          <p:cNvSpPr>
            <a:spLocks noGrp="1"/>
          </p:cNvSpPr>
          <p:nvPr>
            <p:ph type="title"/>
          </p:nvPr>
        </p:nvSpPr>
        <p:spPr>
          <a:xfrm>
            <a:off x="558988" y="609600"/>
            <a:ext cx="3739341" cy="1584502"/>
          </a:xfrm>
        </p:spPr>
        <p:txBody>
          <a:bodyPr vert="horz" lIns="91440" tIns="45720" rIns="91440" bIns="45720" rtlCol="0" anchor="ctr">
            <a:normAutofit/>
          </a:bodyPr>
          <a:lstStyle/>
          <a:p>
            <a:r>
              <a:rPr lang="en-US" sz="5400" kern="1200" dirty="0">
                <a:solidFill>
                  <a:schemeClr val="tx1"/>
                </a:solidFill>
                <a:latin typeface="+mj-lt"/>
                <a:ea typeface="+mj-ea"/>
                <a:cs typeface="+mj-cs"/>
              </a:rPr>
              <a:t>A personal note…</a:t>
            </a:r>
          </a:p>
        </p:txBody>
      </p:sp>
      <p:sp>
        <p:nvSpPr>
          <p:cNvPr id="6" name="Text Placeholder 5">
            <a:extLst>
              <a:ext uri="{FF2B5EF4-FFF2-40B4-BE49-F238E27FC236}">
                <a16:creationId xmlns:a16="http://schemas.microsoft.com/office/drawing/2014/main" id="{ED6D156D-66CD-EAC7-50FD-25AA867571D9}"/>
              </a:ext>
            </a:extLst>
          </p:cNvPr>
          <p:cNvSpPr>
            <a:spLocks noGrp="1"/>
          </p:cNvSpPr>
          <p:nvPr>
            <p:ph type="body" sz="half" idx="2"/>
          </p:nvPr>
        </p:nvSpPr>
        <p:spPr>
          <a:xfrm>
            <a:off x="583154" y="2194102"/>
            <a:ext cx="3807357" cy="3908586"/>
          </a:xfrm>
        </p:spPr>
        <p:txBody>
          <a:bodyPr vert="horz" lIns="91440" tIns="45720" rIns="91440" bIns="45720" rtlCol="0">
            <a:normAutofit fontScale="92500"/>
          </a:bodyPr>
          <a:lstStyle/>
          <a:p>
            <a:pPr>
              <a:lnSpc>
                <a:spcPct val="110000"/>
              </a:lnSpc>
            </a:pPr>
            <a:r>
              <a:rPr lang="en-US" sz="2400" i="1" dirty="0"/>
              <a:t>After working at Microsoft </a:t>
            </a:r>
            <a:r>
              <a:rPr lang="en-US" sz="2000" i="1" dirty="0"/>
              <a:t>(Bing and Microsoft Research)</a:t>
            </a:r>
            <a:r>
              <a:rPr lang="en-US" sz="2400" i="1" dirty="0"/>
              <a:t> for two decades, last summer, I made the decision to leave the Big Tech / Silicon Valley ecosystem in objection to their active role in class oppression, fascism, and ongoing genocide in Palestine</a:t>
            </a:r>
          </a:p>
        </p:txBody>
      </p:sp>
      <p:sp>
        <p:nvSpPr>
          <p:cNvPr id="8" name="TextBox 7">
            <a:extLst>
              <a:ext uri="{FF2B5EF4-FFF2-40B4-BE49-F238E27FC236}">
                <a16:creationId xmlns:a16="http://schemas.microsoft.com/office/drawing/2014/main" id="{96B58F04-FCE4-26E9-ADA3-3261E6017779}"/>
              </a:ext>
            </a:extLst>
          </p:cNvPr>
          <p:cNvSpPr txBox="1"/>
          <p:nvPr/>
        </p:nvSpPr>
        <p:spPr>
          <a:xfrm>
            <a:off x="4684642" y="6581001"/>
            <a:ext cx="7507357"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Mitra.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hlinkClick r:id="rId3"/>
              </a:rPr>
              <a:t>Why I'm Leaving Big Tech: A tech worker's reflections</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Disjunctions, 2026.</a:t>
            </a:r>
            <a:endParaRPr kumimoji="0" lang="en-CA"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0" name="Content Placeholder 9">
            <a:extLst>
              <a:ext uri="{FF2B5EF4-FFF2-40B4-BE49-F238E27FC236}">
                <a16:creationId xmlns:a16="http://schemas.microsoft.com/office/drawing/2014/main" id="{3D540F02-F0A7-B11E-9D5C-F506ADB6763E}"/>
              </a:ext>
            </a:extLst>
          </p:cNvPr>
          <p:cNvPicPr>
            <a:picLocks noGrp="1" noChangeAspect="1"/>
          </p:cNvPicPr>
          <p:nvPr>
            <p:ph idx="1"/>
          </p:nvPr>
        </p:nvPicPr>
        <p:blipFill>
          <a:blip r:embed="rId4"/>
          <a:srcRect b="92071"/>
          <a:stretch>
            <a:fillRect/>
          </a:stretch>
        </p:blipFill>
        <p:spPr>
          <a:xfrm>
            <a:off x="5151733" y="1117253"/>
            <a:ext cx="6875942" cy="1919114"/>
          </a:xfrm>
          <a:prstGeom prst="rect">
            <a:avLst/>
          </a:prstGeom>
        </p:spPr>
      </p:pic>
      <p:grpSp>
        <p:nvGrpSpPr>
          <p:cNvPr id="27" name="Group 26">
            <a:extLst>
              <a:ext uri="{FF2B5EF4-FFF2-40B4-BE49-F238E27FC236}">
                <a16:creationId xmlns:a16="http://schemas.microsoft.com/office/drawing/2014/main" id="{A0E30506-99A4-95C8-EFA5-BC47B054FE73}"/>
              </a:ext>
            </a:extLst>
          </p:cNvPr>
          <p:cNvGrpSpPr/>
          <p:nvPr/>
        </p:nvGrpSpPr>
        <p:grpSpPr>
          <a:xfrm>
            <a:off x="4378891" y="3381785"/>
            <a:ext cx="6950743" cy="1211024"/>
            <a:chOff x="4378891" y="3381785"/>
            <a:chExt cx="6950743" cy="1211024"/>
          </a:xfrm>
        </p:grpSpPr>
        <p:pic>
          <p:nvPicPr>
            <p:cNvPr id="17" name="Picture 16">
              <a:extLst>
                <a:ext uri="{FF2B5EF4-FFF2-40B4-BE49-F238E27FC236}">
                  <a16:creationId xmlns:a16="http://schemas.microsoft.com/office/drawing/2014/main" id="{F76ED978-1200-0CFE-8A37-AE9D17B9A83F}"/>
                </a:ext>
              </a:extLst>
            </p:cNvPr>
            <p:cNvPicPr>
              <a:picLocks noChangeAspect="1"/>
            </p:cNvPicPr>
            <p:nvPr/>
          </p:nvPicPr>
          <p:blipFill>
            <a:blip r:embed="rId5">
              <a:duotone>
                <a:schemeClr val="bg2">
                  <a:shade val="45000"/>
                  <a:satMod val="135000"/>
                </a:schemeClr>
                <a:prstClr val="white"/>
              </a:duotone>
            </a:blip>
            <a:srcRect l="19427"/>
            <a:stretch>
              <a:fillRect/>
            </a:stretch>
          </p:blipFill>
          <p:spPr>
            <a:xfrm>
              <a:off x="4378891" y="3381785"/>
              <a:ext cx="6950743" cy="1211024"/>
            </a:xfrm>
            <a:custGeom>
              <a:avLst/>
              <a:gdLst>
                <a:gd name="csX0" fmla="*/ 0 w 6950743"/>
                <a:gd name="csY0" fmla="*/ 0 h 1211024"/>
                <a:gd name="csX1" fmla="*/ 509721 w 6950743"/>
                <a:gd name="csY1" fmla="*/ 0 h 1211024"/>
                <a:gd name="csX2" fmla="*/ 1158457 w 6950743"/>
                <a:gd name="csY2" fmla="*/ 0 h 1211024"/>
                <a:gd name="csX3" fmla="*/ 1668178 w 6950743"/>
                <a:gd name="csY3" fmla="*/ 0 h 1211024"/>
                <a:gd name="csX4" fmla="*/ 2386422 w 6950743"/>
                <a:gd name="csY4" fmla="*/ 0 h 1211024"/>
                <a:gd name="csX5" fmla="*/ 3035158 w 6950743"/>
                <a:gd name="csY5" fmla="*/ 0 h 1211024"/>
                <a:gd name="csX6" fmla="*/ 3683894 w 6950743"/>
                <a:gd name="csY6" fmla="*/ 0 h 1211024"/>
                <a:gd name="csX7" fmla="*/ 4402137 w 6950743"/>
                <a:gd name="csY7" fmla="*/ 0 h 1211024"/>
                <a:gd name="csX8" fmla="*/ 5050873 w 6950743"/>
                <a:gd name="csY8" fmla="*/ 0 h 1211024"/>
                <a:gd name="csX9" fmla="*/ 5560594 w 6950743"/>
                <a:gd name="csY9" fmla="*/ 0 h 1211024"/>
                <a:gd name="csX10" fmla="*/ 6000808 w 6950743"/>
                <a:gd name="csY10" fmla="*/ 0 h 1211024"/>
                <a:gd name="csX11" fmla="*/ 6950743 w 6950743"/>
                <a:gd name="csY11" fmla="*/ 0 h 1211024"/>
                <a:gd name="csX12" fmla="*/ 6950743 w 6950743"/>
                <a:gd name="csY12" fmla="*/ 415785 h 1211024"/>
                <a:gd name="csX13" fmla="*/ 6950743 w 6950743"/>
                <a:gd name="csY13" fmla="*/ 819460 h 1211024"/>
                <a:gd name="csX14" fmla="*/ 6950743 w 6950743"/>
                <a:gd name="csY14" fmla="*/ 1211024 h 1211024"/>
                <a:gd name="csX15" fmla="*/ 6302007 w 6950743"/>
                <a:gd name="csY15" fmla="*/ 1211024 h 1211024"/>
                <a:gd name="csX16" fmla="*/ 5583764 w 6950743"/>
                <a:gd name="csY16" fmla="*/ 1211024 h 1211024"/>
                <a:gd name="csX17" fmla="*/ 5213057 w 6950743"/>
                <a:gd name="csY17" fmla="*/ 1211024 h 1211024"/>
                <a:gd name="csX18" fmla="*/ 4703336 w 6950743"/>
                <a:gd name="csY18" fmla="*/ 1211024 h 1211024"/>
                <a:gd name="csX19" fmla="*/ 4263122 w 6950743"/>
                <a:gd name="csY19" fmla="*/ 1211024 h 1211024"/>
                <a:gd name="csX20" fmla="*/ 3683894 w 6950743"/>
                <a:gd name="csY20" fmla="*/ 1211024 h 1211024"/>
                <a:gd name="csX21" fmla="*/ 3313187 w 6950743"/>
                <a:gd name="csY21" fmla="*/ 1211024 h 1211024"/>
                <a:gd name="csX22" fmla="*/ 2872974 w 6950743"/>
                <a:gd name="csY22" fmla="*/ 1211024 h 1211024"/>
                <a:gd name="csX23" fmla="*/ 2432760 w 6950743"/>
                <a:gd name="csY23" fmla="*/ 1211024 h 1211024"/>
                <a:gd name="csX24" fmla="*/ 1853531 w 6950743"/>
                <a:gd name="csY24" fmla="*/ 1211024 h 1211024"/>
                <a:gd name="csX25" fmla="*/ 1135288 w 6950743"/>
                <a:gd name="csY25" fmla="*/ 1211024 h 1211024"/>
                <a:gd name="csX26" fmla="*/ 695074 w 6950743"/>
                <a:gd name="csY26" fmla="*/ 1211024 h 1211024"/>
                <a:gd name="csX27" fmla="*/ 0 w 6950743"/>
                <a:gd name="csY27" fmla="*/ 1211024 h 1211024"/>
                <a:gd name="csX28" fmla="*/ 0 w 6950743"/>
                <a:gd name="csY28" fmla="*/ 831570 h 1211024"/>
                <a:gd name="csX29" fmla="*/ 0 w 6950743"/>
                <a:gd name="csY29" fmla="*/ 452116 h 1211024"/>
                <a:gd name="csX30" fmla="*/ 0 w 6950743"/>
                <a:gd name="csY30" fmla="*/ 0 h 12110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6950743" h="1211024" fill="none" extrusionOk="0">
                  <a:moveTo>
                    <a:pt x="0" y="0"/>
                  </a:moveTo>
                  <a:cubicBezTo>
                    <a:pt x="124868" y="-28215"/>
                    <a:pt x="379321" y="22163"/>
                    <a:pt x="509721" y="0"/>
                  </a:cubicBezTo>
                  <a:cubicBezTo>
                    <a:pt x="640121" y="-22163"/>
                    <a:pt x="842807" y="27407"/>
                    <a:pt x="1158457" y="0"/>
                  </a:cubicBezTo>
                  <a:cubicBezTo>
                    <a:pt x="1474107" y="-27407"/>
                    <a:pt x="1541681" y="2161"/>
                    <a:pt x="1668178" y="0"/>
                  </a:cubicBezTo>
                  <a:cubicBezTo>
                    <a:pt x="1794675" y="-2161"/>
                    <a:pt x="2115226" y="85005"/>
                    <a:pt x="2386422" y="0"/>
                  </a:cubicBezTo>
                  <a:cubicBezTo>
                    <a:pt x="2657618" y="-85005"/>
                    <a:pt x="2897709" y="48310"/>
                    <a:pt x="3035158" y="0"/>
                  </a:cubicBezTo>
                  <a:cubicBezTo>
                    <a:pt x="3172607" y="-48310"/>
                    <a:pt x="3423227" y="59062"/>
                    <a:pt x="3683894" y="0"/>
                  </a:cubicBezTo>
                  <a:cubicBezTo>
                    <a:pt x="3944561" y="-59062"/>
                    <a:pt x="4100348" y="35737"/>
                    <a:pt x="4402137" y="0"/>
                  </a:cubicBezTo>
                  <a:cubicBezTo>
                    <a:pt x="4703926" y="-35737"/>
                    <a:pt x="4864084" y="28633"/>
                    <a:pt x="5050873" y="0"/>
                  </a:cubicBezTo>
                  <a:cubicBezTo>
                    <a:pt x="5237662" y="-28633"/>
                    <a:pt x="5324271" y="54652"/>
                    <a:pt x="5560594" y="0"/>
                  </a:cubicBezTo>
                  <a:cubicBezTo>
                    <a:pt x="5796917" y="-54652"/>
                    <a:pt x="5811938" y="4871"/>
                    <a:pt x="6000808" y="0"/>
                  </a:cubicBezTo>
                  <a:cubicBezTo>
                    <a:pt x="6189678" y="-4871"/>
                    <a:pt x="6622836" y="108335"/>
                    <a:pt x="6950743" y="0"/>
                  </a:cubicBezTo>
                  <a:cubicBezTo>
                    <a:pt x="6955092" y="129705"/>
                    <a:pt x="6943383" y="228131"/>
                    <a:pt x="6950743" y="415785"/>
                  </a:cubicBezTo>
                  <a:cubicBezTo>
                    <a:pt x="6958103" y="603440"/>
                    <a:pt x="6911966" y="671983"/>
                    <a:pt x="6950743" y="819460"/>
                  </a:cubicBezTo>
                  <a:cubicBezTo>
                    <a:pt x="6989520" y="966938"/>
                    <a:pt x="6931613" y="1113045"/>
                    <a:pt x="6950743" y="1211024"/>
                  </a:cubicBezTo>
                  <a:cubicBezTo>
                    <a:pt x="6661422" y="1271996"/>
                    <a:pt x="6596767" y="1148738"/>
                    <a:pt x="6302007" y="1211024"/>
                  </a:cubicBezTo>
                  <a:cubicBezTo>
                    <a:pt x="6007247" y="1273310"/>
                    <a:pt x="5768220" y="1174029"/>
                    <a:pt x="5583764" y="1211024"/>
                  </a:cubicBezTo>
                  <a:cubicBezTo>
                    <a:pt x="5399308" y="1248019"/>
                    <a:pt x="5345634" y="1199748"/>
                    <a:pt x="5213057" y="1211024"/>
                  </a:cubicBezTo>
                  <a:cubicBezTo>
                    <a:pt x="5080480" y="1222300"/>
                    <a:pt x="4867912" y="1187335"/>
                    <a:pt x="4703336" y="1211024"/>
                  </a:cubicBezTo>
                  <a:cubicBezTo>
                    <a:pt x="4538760" y="1234713"/>
                    <a:pt x="4444767" y="1181509"/>
                    <a:pt x="4263122" y="1211024"/>
                  </a:cubicBezTo>
                  <a:cubicBezTo>
                    <a:pt x="4081477" y="1240539"/>
                    <a:pt x="3811338" y="1164666"/>
                    <a:pt x="3683894" y="1211024"/>
                  </a:cubicBezTo>
                  <a:cubicBezTo>
                    <a:pt x="3556450" y="1257382"/>
                    <a:pt x="3467652" y="1173149"/>
                    <a:pt x="3313187" y="1211024"/>
                  </a:cubicBezTo>
                  <a:cubicBezTo>
                    <a:pt x="3158722" y="1248899"/>
                    <a:pt x="2977393" y="1197020"/>
                    <a:pt x="2872974" y="1211024"/>
                  </a:cubicBezTo>
                  <a:cubicBezTo>
                    <a:pt x="2768555" y="1225028"/>
                    <a:pt x="2561428" y="1175503"/>
                    <a:pt x="2432760" y="1211024"/>
                  </a:cubicBezTo>
                  <a:cubicBezTo>
                    <a:pt x="2304092" y="1246545"/>
                    <a:pt x="2099774" y="1146197"/>
                    <a:pt x="1853531" y="1211024"/>
                  </a:cubicBezTo>
                  <a:cubicBezTo>
                    <a:pt x="1607288" y="1275851"/>
                    <a:pt x="1401767" y="1181519"/>
                    <a:pt x="1135288" y="1211024"/>
                  </a:cubicBezTo>
                  <a:cubicBezTo>
                    <a:pt x="868809" y="1240529"/>
                    <a:pt x="839818" y="1177089"/>
                    <a:pt x="695074" y="1211024"/>
                  </a:cubicBezTo>
                  <a:cubicBezTo>
                    <a:pt x="550330" y="1244959"/>
                    <a:pt x="313568" y="1143760"/>
                    <a:pt x="0" y="1211024"/>
                  </a:cubicBezTo>
                  <a:cubicBezTo>
                    <a:pt x="-37206" y="1029322"/>
                    <a:pt x="10258" y="990103"/>
                    <a:pt x="0" y="831570"/>
                  </a:cubicBezTo>
                  <a:cubicBezTo>
                    <a:pt x="-10258" y="673037"/>
                    <a:pt x="29235" y="620992"/>
                    <a:pt x="0" y="452116"/>
                  </a:cubicBezTo>
                  <a:cubicBezTo>
                    <a:pt x="-29235" y="283240"/>
                    <a:pt x="45054" y="220225"/>
                    <a:pt x="0" y="0"/>
                  </a:cubicBezTo>
                  <a:close/>
                </a:path>
                <a:path w="6950743" h="1211024" stroke="0" extrusionOk="0">
                  <a:moveTo>
                    <a:pt x="0" y="0"/>
                  </a:moveTo>
                  <a:cubicBezTo>
                    <a:pt x="131767" y="-23896"/>
                    <a:pt x="243702" y="37863"/>
                    <a:pt x="370706" y="0"/>
                  </a:cubicBezTo>
                  <a:cubicBezTo>
                    <a:pt x="497710" y="-37863"/>
                    <a:pt x="560589" y="5137"/>
                    <a:pt x="741413" y="0"/>
                  </a:cubicBezTo>
                  <a:cubicBezTo>
                    <a:pt x="922237" y="-5137"/>
                    <a:pt x="1206353" y="44426"/>
                    <a:pt x="1459656" y="0"/>
                  </a:cubicBezTo>
                  <a:cubicBezTo>
                    <a:pt x="1712959" y="-44426"/>
                    <a:pt x="1803526" y="23500"/>
                    <a:pt x="2038885" y="0"/>
                  </a:cubicBezTo>
                  <a:cubicBezTo>
                    <a:pt x="2274244" y="-23500"/>
                    <a:pt x="2368906" y="1575"/>
                    <a:pt x="2479098" y="0"/>
                  </a:cubicBezTo>
                  <a:cubicBezTo>
                    <a:pt x="2589290" y="-1575"/>
                    <a:pt x="2898094" y="71924"/>
                    <a:pt x="3197342" y="0"/>
                  </a:cubicBezTo>
                  <a:cubicBezTo>
                    <a:pt x="3496590" y="-71924"/>
                    <a:pt x="3677952" y="62750"/>
                    <a:pt x="3915585" y="0"/>
                  </a:cubicBezTo>
                  <a:cubicBezTo>
                    <a:pt x="4153218" y="-62750"/>
                    <a:pt x="4110615" y="21586"/>
                    <a:pt x="4286292" y="0"/>
                  </a:cubicBezTo>
                  <a:cubicBezTo>
                    <a:pt x="4461969" y="-21586"/>
                    <a:pt x="4798105" y="57695"/>
                    <a:pt x="4935028" y="0"/>
                  </a:cubicBezTo>
                  <a:cubicBezTo>
                    <a:pt x="5071951" y="-57695"/>
                    <a:pt x="5290511" y="68140"/>
                    <a:pt x="5514256" y="0"/>
                  </a:cubicBezTo>
                  <a:cubicBezTo>
                    <a:pt x="5738001" y="-68140"/>
                    <a:pt x="5809174" y="3905"/>
                    <a:pt x="6093485" y="0"/>
                  </a:cubicBezTo>
                  <a:cubicBezTo>
                    <a:pt x="6377796" y="-3905"/>
                    <a:pt x="6551389" y="14325"/>
                    <a:pt x="6950743" y="0"/>
                  </a:cubicBezTo>
                  <a:cubicBezTo>
                    <a:pt x="6958309" y="115421"/>
                    <a:pt x="6915311" y="287075"/>
                    <a:pt x="6950743" y="379454"/>
                  </a:cubicBezTo>
                  <a:cubicBezTo>
                    <a:pt x="6986175" y="471833"/>
                    <a:pt x="6928609" y="595401"/>
                    <a:pt x="6950743" y="758908"/>
                  </a:cubicBezTo>
                  <a:cubicBezTo>
                    <a:pt x="6972877" y="922415"/>
                    <a:pt x="6940248" y="993271"/>
                    <a:pt x="6950743" y="1211024"/>
                  </a:cubicBezTo>
                  <a:cubicBezTo>
                    <a:pt x="6819534" y="1239694"/>
                    <a:pt x="6682045" y="1151412"/>
                    <a:pt x="6441022" y="1211024"/>
                  </a:cubicBezTo>
                  <a:cubicBezTo>
                    <a:pt x="6199999" y="1270636"/>
                    <a:pt x="6221773" y="1199610"/>
                    <a:pt x="6070316" y="1211024"/>
                  </a:cubicBezTo>
                  <a:cubicBezTo>
                    <a:pt x="5918859" y="1222438"/>
                    <a:pt x="5700775" y="1143916"/>
                    <a:pt x="5421580" y="1211024"/>
                  </a:cubicBezTo>
                  <a:cubicBezTo>
                    <a:pt x="5142385" y="1278132"/>
                    <a:pt x="5175142" y="1191442"/>
                    <a:pt x="4981366" y="1211024"/>
                  </a:cubicBezTo>
                  <a:cubicBezTo>
                    <a:pt x="4787590" y="1230606"/>
                    <a:pt x="4742257" y="1205779"/>
                    <a:pt x="4541152" y="1211024"/>
                  </a:cubicBezTo>
                  <a:cubicBezTo>
                    <a:pt x="4340047" y="1216269"/>
                    <a:pt x="4297625" y="1173867"/>
                    <a:pt x="4100938" y="1211024"/>
                  </a:cubicBezTo>
                  <a:cubicBezTo>
                    <a:pt x="3904251" y="1248181"/>
                    <a:pt x="3867283" y="1169365"/>
                    <a:pt x="3660725" y="1211024"/>
                  </a:cubicBezTo>
                  <a:cubicBezTo>
                    <a:pt x="3454167" y="1252683"/>
                    <a:pt x="3369293" y="1175688"/>
                    <a:pt x="3151003" y="1211024"/>
                  </a:cubicBezTo>
                  <a:cubicBezTo>
                    <a:pt x="2932713" y="1246360"/>
                    <a:pt x="2800594" y="1191945"/>
                    <a:pt x="2710790" y="1211024"/>
                  </a:cubicBezTo>
                  <a:cubicBezTo>
                    <a:pt x="2620986" y="1230103"/>
                    <a:pt x="2456721" y="1207288"/>
                    <a:pt x="2270576" y="1211024"/>
                  </a:cubicBezTo>
                  <a:cubicBezTo>
                    <a:pt x="2084431" y="1214760"/>
                    <a:pt x="1990029" y="1167334"/>
                    <a:pt x="1830362" y="1211024"/>
                  </a:cubicBezTo>
                  <a:cubicBezTo>
                    <a:pt x="1670695" y="1254714"/>
                    <a:pt x="1515038" y="1179337"/>
                    <a:pt x="1320641" y="1211024"/>
                  </a:cubicBezTo>
                  <a:cubicBezTo>
                    <a:pt x="1126244" y="1242711"/>
                    <a:pt x="900914" y="1136938"/>
                    <a:pt x="602398" y="1211024"/>
                  </a:cubicBezTo>
                  <a:cubicBezTo>
                    <a:pt x="303882" y="1285110"/>
                    <a:pt x="262061" y="1148349"/>
                    <a:pt x="0" y="1211024"/>
                  </a:cubicBezTo>
                  <a:cubicBezTo>
                    <a:pt x="-40855" y="1041274"/>
                    <a:pt x="6697" y="974917"/>
                    <a:pt x="0" y="783129"/>
                  </a:cubicBezTo>
                  <a:cubicBezTo>
                    <a:pt x="-6697" y="591341"/>
                    <a:pt x="29333" y="551690"/>
                    <a:pt x="0" y="355234"/>
                  </a:cubicBezTo>
                  <a:cubicBezTo>
                    <a:pt x="-29333" y="158779"/>
                    <a:pt x="3621" y="107855"/>
                    <a:pt x="0" y="0"/>
                  </a:cubicBezTo>
                  <a:close/>
                </a:path>
              </a:pathLst>
            </a:custGeom>
            <a:ln>
              <a:solidFill>
                <a:schemeClr val="tx1"/>
              </a:solidFill>
              <a:extLst>
                <a:ext uri="{C807C97D-BFC1-408E-A445-0C87EB9F89A2}">
                  <ask:lineSketchStyleProps xmlns:ask="http://schemas.microsoft.com/office/drawing/2018/sketchyshapes" sd="244405873">
                    <a:prstGeom prst="rect">
                      <a:avLst/>
                    </a:prstGeom>
                    <ask:type>
                      <ask:lineSketchScribble/>
                    </ask:type>
                  </ask:lineSketchStyleProps>
                </a:ext>
              </a:extLst>
            </a:ln>
          </p:spPr>
        </p:pic>
        <p:pic>
          <p:nvPicPr>
            <p:cNvPr id="21" name="Picture 20">
              <a:extLst>
                <a:ext uri="{FF2B5EF4-FFF2-40B4-BE49-F238E27FC236}">
                  <a16:creationId xmlns:a16="http://schemas.microsoft.com/office/drawing/2014/main" id="{E7D7ACFE-EC9B-C274-D72D-FD94372200B9}"/>
                </a:ext>
              </a:extLst>
            </p:cNvPr>
            <p:cNvPicPr>
              <a:picLocks noChangeAspect="1"/>
            </p:cNvPicPr>
            <p:nvPr/>
          </p:nvPicPr>
          <p:blipFill>
            <a:blip r:embed="rId5"/>
            <a:srcRect l="20294" t="60279" r="33872" b="23006"/>
            <a:stretch>
              <a:fillRect/>
            </a:stretch>
          </p:blipFill>
          <p:spPr>
            <a:xfrm>
              <a:off x="4438770" y="4115170"/>
              <a:ext cx="3953911" cy="202426"/>
            </a:xfrm>
            <a:custGeom>
              <a:avLst/>
              <a:gdLst>
                <a:gd name="csX0" fmla="*/ 0 w 3953911"/>
                <a:gd name="csY0" fmla="*/ 0 h 202426"/>
                <a:gd name="csX1" fmla="*/ 446227 w 3953911"/>
                <a:gd name="csY1" fmla="*/ 0 h 202426"/>
                <a:gd name="csX2" fmla="*/ 1011072 w 3953911"/>
                <a:gd name="csY2" fmla="*/ 0 h 202426"/>
                <a:gd name="csX3" fmla="*/ 1457299 w 3953911"/>
                <a:gd name="csY3" fmla="*/ 0 h 202426"/>
                <a:gd name="csX4" fmla="*/ 1982604 w 3953911"/>
                <a:gd name="csY4" fmla="*/ 0 h 202426"/>
                <a:gd name="csX5" fmla="*/ 2428831 w 3953911"/>
                <a:gd name="csY5" fmla="*/ 0 h 202426"/>
                <a:gd name="csX6" fmla="*/ 2875058 w 3953911"/>
                <a:gd name="csY6" fmla="*/ 0 h 202426"/>
                <a:gd name="csX7" fmla="*/ 3953911 w 3953911"/>
                <a:gd name="csY7" fmla="*/ 0 h 202426"/>
                <a:gd name="csX8" fmla="*/ 3953911 w 3953911"/>
                <a:gd name="csY8" fmla="*/ 202426 h 202426"/>
                <a:gd name="csX9" fmla="*/ 3428606 w 3953911"/>
                <a:gd name="csY9" fmla="*/ 202426 h 202426"/>
                <a:gd name="csX10" fmla="*/ 2824222 w 3953911"/>
                <a:gd name="csY10" fmla="*/ 202426 h 202426"/>
                <a:gd name="csX11" fmla="*/ 2338456 w 3953911"/>
                <a:gd name="csY11" fmla="*/ 202426 h 202426"/>
                <a:gd name="csX12" fmla="*/ 1773612 w 3953911"/>
                <a:gd name="csY12" fmla="*/ 202426 h 202426"/>
                <a:gd name="csX13" fmla="*/ 1129689 w 3953911"/>
                <a:gd name="csY13" fmla="*/ 202426 h 202426"/>
                <a:gd name="csX14" fmla="*/ 485766 w 3953911"/>
                <a:gd name="csY14" fmla="*/ 202426 h 202426"/>
                <a:gd name="csX15" fmla="*/ 0 w 3953911"/>
                <a:gd name="csY15" fmla="*/ 202426 h 202426"/>
                <a:gd name="csX16" fmla="*/ 0 w 3953911"/>
                <a:gd name="csY16" fmla="*/ 0 h 2024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953911" h="202426" fill="none" extrusionOk="0">
                  <a:moveTo>
                    <a:pt x="0" y="0"/>
                  </a:moveTo>
                  <a:cubicBezTo>
                    <a:pt x="99400" y="-46676"/>
                    <a:pt x="254589" y="37336"/>
                    <a:pt x="446227" y="0"/>
                  </a:cubicBezTo>
                  <a:cubicBezTo>
                    <a:pt x="637865" y="-37336"/>
                    <a:pt x="806814" y="37488"/>
                    <a:pt x="1011072" y="0"/>
                  </a:cubicBezTo>
                  <a:cubicBezTo>
                    <a:pt x="1215331" y="-37488"/>
                    <a:pt x="1338873" y="19329"/>
                    <a:pt x="1457299" y="0"/>
                  </a:cubicBezTo>
                  <a:cubicBezTo>
                    <a:pt x="1575725" y="-19329"/>
                    <a:pt x="1812164" y="26208"/>
                    <a:pt x="1982604" y="0"/>
                  </a:cubicBezTo>
                  <a:cubicBezTo>
                    <a:pt x="2153045" y="-26208"/>
                    <a:pt x="2333636" y="36494"/>
                    <a:pt x="2428831" y="0"/>
                  </a:cubicBezTo>
                  <a:cubicBezTo>
                    <a:pt x="2524026" y="-36494"/>
                    <a:pt x="2680990" y="40993"/>
                    <a:pt x="2875058" y="0"/>
                  </a:cubicBezTo>
                  <a:cubicBezTo>
                    <a:pt x="3069126" y="-40993"/>
                    <a:pt x="3558330" y="83833"/>
                    <a:pt x="3953911" y="0"/>
                  </a:cubicBezTo>
                  <a:cubicBezTo>
                    <a:pt x="3965803" y="77516"/>
                    <a:pt x="3935205" y="135751"/>
                    <a:pt x="3953911" y="202426"/>
                  </a:cubicBezTo>
                  <a:cubicBezTo>
                    <a:pt x="3730373" y="255186"/>
                    <a:pt x="3590957" y="171723"/>
                    <a:pt x="3428606" y="202426"/>
                  </a:cubicBezTo>
                  <a:cubicBezTo>
                    <a:pt x="3266255" y="233129"/>
                    <a:pt x="3092027" y="147230"/>
                    <a:pt x="2824222" y="202426"/>
                  </a:cubicBezTo>
                  <a:cubicBezTo>
                    <a:pt x="2556417" y="257622"/>
                    <a:pt x="2559519" y="160934"/>
                    <a:pt x="2338456" y="202426"/>
                  </a:cubicBezTo>
                  <a:cubicBezTo>
                    <a:pt x="2117393" y="243918"/>
                    <a:pt x="2002082" y="191070"/>
                    <a:pt x="1773612" y="202426"/>
                  </a:cubicBezTo>
                  <a:cubicBezTo>
                    <a:pt x="1545142" y="213782"/>
                    <a:pt x="1345061" y="131935"/>
                    <a:pt x="1129689" y="202426"/>
                  </a:cubicBezTo>
                  <a:cubicBezTo>
                    <a:pt x="914317" y="272917"/>
                    <a:pt x="692997" y="194620"/>
                    <a:pt x="485766" y="202426"/>
                  </a:cubicBezTo>
                  <a:cubicBezTo>
                    <a:pt x="278535" y="210232"/>
                    <a:pt x="237203" y="174032"/>
                    <a:pt x="0" y="202426"/>
                  </a:cubicBezTo>
                  <a:cubicBezTo>
                    <a:pt x="-17206" y="135125"/>
                    <a:pt x="2422" y="91150"/>
                    <a:pt x="0" y="0"/>
                  </a:cubicBezTo>
                  <a:close/>
                </a:path>
                <a:path w="3953911" h="202426" stroke="0" extrusionOk="0">
                  <a:moveTo>
                    <a:pt x="0" y="0"/>
                  </a:moveTo>
                  <a:cubicBezTo>
                    <a:pt x="111428" y="-545"/>
                    <a:pt x="270540" y="27686"/>
                    <a:pt x="446227" y="0"/>
                  </a:cubicBezTo>
                  <a:cubicBezTo>
                    <a:pt x="621914" y="-27686"/>
                    <a:pt x="728150" y="44285"/>
                    <a:pt x="892454" y="0"/>
                  </a:cubicBezTo>
                  <a:cubicBezTo>
                    <a:pt x="1056758" y="-44285"/>
                    <a:pt x="1221514" y="18313"/>
                    <a:pt x="1536377" y="0"/>
                  </a:cubicBezTo>
                  <a:cubicBezTo>
                    <a:pt x="1851240" y="-18313"/>
                    <a:pt x="1903263" y="25976"/>
                    <a:pt x="2101221" y="0"/>
                  </a:cubicBezTo>
                  <a:cubicBezTo>
                    <a:pt x="2299179" y="-25976"/>
                    <a:pt x="2428708" y="39779"/>
                    <a:pt x="2586987" y="0"/>
                  </a:cubicBezTo>
                  <a:cubicBezTo>
                    <a:pt x="2745266" y="-39779"/>
                    <a:pt x="2989684" y="39669"/>
                    <a:pt x="3230910" y="0"/>
                  </a:cubicBezTo>
                  <a:cubicBezTo>
                    <a:pt x="3472136" y="-39669"/>
                    <a:pt x="3793764" y="22164"/>
                    <a:pt x="3953911" y="0"/>
                  </a:cubicBezTo>
                  <a:cubicBezTo>
                    <a:pt x="3970684" y="51144"/>
                    <a:pt x="3950928" y="153961"/>
                    <a:pt x="3953911" y="202426"/>
                  </a:cubicBezTo>
                  <a:cubicBezTo>
                    <a:pt x="3788816" y="221442"/>
                    <a:pt x="3602155" y="149906"/>
                    <a:pt x="3468145" y="202426"/>
                  </a:cubicBezTo>
                  <a:cubicBezTo>
                    <a:pt x="3334135" y="254946"/>
                    <a:pt x="3145339" y="160407"/>
                    <a:pt x="2942839" y="202426"/>
                  </a:cubicBezTo>
                  <a:cubicBezTo>
                    <a:pt x="2740339" y="244445"/>
                    <a:pt x="2534281" y="201682"/>
                    <a:pt x="2377995" y="202426"/>
                  </a:cubicBezTo>
                  <a:cubicBezTo>
                    <a:pt x="2221709" y="203170"/>
                    <a:pt x="1971513" y="185111"/>
                    <a:pt x="1734072" y="202426"/>
                  </a:cubicBezTo>
                  <a:cubicBezTo>
                    <a:pt x="1496631" y="219741"/>
                    <a:pt x="1408653" y="169836"/>
                    <a:pt x="1090150" y="202426"/>
                  </a:cubicBezTo>
                  <a:cubicBezTo>
                    <a:pt x="771647" y="235016"/>
                    <a:pt x="779969" y="147058"/>
                    <a:pt x="604384" y="202426"/>
                  </a:cubicBezTo>
                  <a:cubicBezTo>
                    <a:pt x="428799" y="257794"/>
                    <a:pt x="176039" y="171377"/>
                    <a:pt x="0" y="202426"/>
                  </a:cubicBezTo>
                  <a:cubicBezTo>
                    <a:pt x="-12449" y="158387"/>
                    <a:pt x="2418" y="59731"/>
                    <a:pt x="0" y="0"/>
                  </a:cubicBezTo>
                  <a:close/>
                </a:path>
              </a:pathLst>
            </a:custGeom>
            <a:ln>
              <a:noFill/>
              <a:extLst>
                <a:ext uri="{C807C97D-BFC1-408E-A445-0C87EB9F89A2}">
                  <ask:lineSketchStyleProps xmlns:ask="http://schemas.microsoft.com/office/drawing/2018/sketchyshapes" sd="244405873">
                    <a:prstGeom prst="rect">
                      <a:avLst/>
                    </a:prstGeom>
                    <ask:type>
                      <ask:lineSketchScribble/>
                    </ask:type>
                  </ask:lineSketchStyleProps>
                </a:ext>
              </a:extLst>
            </a:ln>
          </p:spPr>
        </p:pic>
        <p:pic>
          <p:nvPicPr>
            <p:cNvPr id="23" name="Picture 22">
              <a:extLst>
                <a:ext uri="{FF2B5EF4-FFF2-40B4-BE49-F238E27FC236}">
                  <a16:creationId xmlns:a16="http://schemas.microsoft.com/office/drawing/2014/main" id="{9C94B224-34B1-5BB4-21BD-3433B588B826}"/>
                </a:ext>
              </a:extLst>
            </p:cNvPr>
            <p:cNvPicPr>
              <a:picLocks noChangeAspect="1"/>
            </p:cNvPicPr>
            <p:nvPr/>
          </p:nvPicPr>
          <p:blipFill>
            <a:blip r:embed="rId5"/>
            <a:srcRect l="58673" t="39814" r="1933" b="44255"/>
            <a:stretch>
              <a:fillRect/>
            </a:stretch>
          </p:blipFill>
          <p:spPr>
            <a:xfrm>
              <a:off x="7775494" y="3865663"/>
              <a:ext cx="3398299" cy="192929"/>
            </a:xfrm>
            <a:custGeom>
              <a:avLst/>
              <a:gdLst>
                <a:gd name="csX0" fmla="*/ 0 w 3398299"/>
                <a:gd name="csY0" fmla="*/ 0 h 192929"/>
                <a:gd name="csX1" fmla="*/ 532400 w 3398299"/>
                <a:gd name="csY1" fmla="*/ 0 h 192929"/>
                <a:gd name="csX2" fmla="*/ 996834 w 3398299"/>
                <a:gd name="csY2" fmla="*/ 0 h 192929"/>
                <a:gd name="csX3" fmla="*/ 1597201 w 3398299"/>
                <a:gd name="csY3" fmla="*/ 0 h 192929"/>
                <a:gd name="csX4" fmla="*/ 2163584 w 3398299"/>
                <a:gd name="csY4" fmla="*/ 0 h 192929"/>
                <a:gd name="csX5" fmla="*/ 2628018 w 3398299"/>
                <a:gd name="csY5" fmla="*/ 0 h 192929"/>
                <a:gd name="csX6" fmla="*/ 3398299 w 3398299"/>
                <a:gd name="csY6" fmla="*/ 0 h 192929"/>
                <a:gd name="csX7" fmla="*/ 3398299 w 3398299"/>
                <a:gd name="csY7" fmla="*/ 192929 h 192929"/>
                <a:gd name="csX8" fmla="*/ 2899882 w 3398299"/>
                <a:gd name="csY8" fmla="*/ 192929 h 192929"/>
                <a:gd name="csX9" fmla="*/ 2401465 w 3398299"/>
                <a:gd name="csY9" fmla="*/ 192929 h 192929"/>
                <a:gd name="csX10" fmla="*/ 1937030 w 3398299"/>
                <a:gd name="csY10" fmla="*/ 192929 h 192929"/>
                <a:gd name="csX11" fmla="*/ 1302681 w 3398299"/>
                <a:gd name="csY11" fmla="*/ 192929 h 192929"/>
                <a:gd name="csX12" fmla="*/ 702315 w 3398299"/>
                <a:gd name="csY12" fmla="*/ 192929 h 192929"/>
                <a:gd name="csX13" fmla="*/ 0 w 3398299"/>
                <a:gd name="csY13" fmla="*/ 192929 h 192929"/>
                <a:gd name="csX14" fmla="*/ 0 w 3398299"/>
                <a:gd name="csY14" fmla="*/ 0 h 19292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398299" h="192929" fill="none" extrusionOk="0">
                  <a:moveTo>
                    <a:pt x="0" y="0"/>
                  </a:moveTo>
                  <a:cubicBezTo>
                    <a:pt x="232130" y="-40314"/>
                    <a:pt x="287223" y="60288"/>
                    <a:pt x="532400" y="0"/>
                  </a:cubicBezTo>
                  <a:cubicBezTo>
                    <a:pt x="777577" y="-60288"/>
                    <a:pt x="879936" y="33459"/>
                    <a:pt x="996834" y="0"/>
                  </a:cubicBezTo>
                  <a:cubicBezTo>
                    <a:pt x="1113732" y="-33459"/>
                    <a:pt x="1446086" y="6240"/>
                    <a:pt x="1597201" y="0"/>
                  </a:cubicBezTo>
                  <a:cubicBezTo>
                    <a:pt x="1748316" y="-6240"/>
                    <a:pt x="1960324" y="35199"/>
                    <a:pt x="2163584" y="0"/>
                  </a:cubicBezTo>
                  <a:cubicBezTo>
                    <a:pt x="2366844" y="-35199"/>
                    <a:pt x="2493327" y="19864"/>
                    <a:pt x="2628018" y="0"/>
                  </a:cubicBezTo>
                  <a:cubicBezTo>
                    <a:pt x="2762709" y="-19864"/>
                    <a:pt x="3092483" y="15545"/>
                    <a:pt x="3398299" y="0"/>
                  </a:cubicBezTo>
                  <a:cubicBezTo>
                    <a:pt x="3408433" y="77362"/>
                    <a:pt x="3391184" y="127722"/>
                    <a:pt x="3398299" y="192929"/>
                  </a:cubicBezTo>
                  <a:cubicBezTo>
                    <a:pt x="3277884" y="232831"/>
                    <a:pt x="3070894" y="185214"/>
                    <a:pt x="2899882" y="192929"/>
                  </a:cubicBezTo>
                  <a:cubicBezTo>
                    <a:pt x="2728870" y="200644"/>
                    <a:pt x="2594308" y="150917"/>
                    <a:pt x="2401465" y="192929"/>
                  </a:cubicBezTo>
                  <a:cubicBezTo>
                    <a:pt x="2208622" y="234941"/>
                    <a:pt x="2142615" y="159833"/>
                    <a:pt x="1937030" y="192929"/>
                  </a:cubicBezTo>
                  <a:cubicBezTo>
                    <a:pt x="1731446" y="226025"/>
                    <a:pt x="1487207" y="189355"/>
                    <a:pt x="1302681" y="192929"/>
                  </a:cubicBezTo>
                  <a:cubicBezTo>
                    <a:pt x="1118155" y="196503"/>
                    <a:pt x="943370" y="132071"/>
                    <a:pt x="702315" y="192929"/>
                  </a:cubicBezTo>
                  <a:cubicBezTo>
                    <a:pt x="461260" y="253787"/>
                    <a:pt x="155918" y="123885"/>
                    <a:pt x="0" y="192929"/>
                  </a:cubicBezTo>
                  <a:cubicBezTo>
                    <a:pt x="-12132" y="96690"/>
                    <a:pt x="10084" y="41707"/>
                    <a:pt x="0" y="0"/>
                  </a:cubicBezTo>
                  <a:close/>
                </a:path>
                <a:path w="3398299" h="192929" stroke="0" extrusionOk="0">
                  <a:moveTo>
                    <a:pt x="0" y="0"/>
                  </a:moveTo>
                  <a:cubicBezTo>
                    <a:pt x="198301" y="-49562"/>
                    <a:pt x="248803" y="28329"/>
                    <a:pt x="464434" y="0"/>
                  </a:cubicBezTo>
                  <a:cubicBezTo>
                    <a:pt x="680065" y="-28329"/>
                    <a:pt x="727719" y="45174"/>
                    <a:pt x="928868" y="0"/>
                  </a:cubicBezTo>
                  <a:cubicBezTo>
                    <a:pt x="1130017" y="-45174"/>
                    <a:pt x="1336728" y="8723"/>
                    <a:pt x="1563218" y="0"/>
                  </a:cubicBezTo>
                  <a:cubicBezTo>
                    <a:pt x="1789708" y="-8723"/>
                    <a:pt x="1927641" y="48541"/>
                    <a:pt x="2129601" y="0"/>
                  </a:cubicBezTo>
                  <a:cubicBezTo>
                    <a:pt x="2331561" y="-48541"/>
                    <a:pt x="2428901" y="6582"/>
                    <a:pt x="2628018" y="0"/>
                  </a:cubicBezTo>
                  <a:cubicBezTo>
                    <a:pt x="2827135" y="-6582"/>
                    <a:pt x="3188393" y="88045"/>
                    <a:pt x="3398299" y="0"/>
                  </a:cubicBezTo>
                  <a:cubicBezTo>
                    <a:pt x="3416493" y="58646"/>
                    <a:pt x="3391835" y="126274"/>
                    <a:pt x="3398299" y="192929"/>
                  </a:cubicBezTo>
                  <a:cubicBezTo>
                    <a:pt x="3251314" y="249949"/>
                    <a:pt x="3139010" y="174187"/>
                    <a:pt x="2899882" y="192929"/>
                  </a:cubicBezTo>
                  <a:cubicBezTo>
                    <a:pt x="2660754" y="211671"/>
                    <a:pt x="2594493" y="173204"/>
                    <a:pt x="2367482" y="192929"/>
                  </a:cubicBezTo>
                  <a:cubicBezTo>
                    <a:pt x="2140471" y="212654"/>
                    <a:pt x="1968843" y="170565"/>
                    <a:pt x="1835081" y="192929"/>
                  </a:cubicBezTo>
                  <a:cubicBezTo>
                    <a:pt x="1701319" y="215293"/>
                    <a:pt x="1413604" y="161838"/>
                    <a:pt x="1268698" y="192929"/>
                  </a:cubicBezTo>
                  <a:cubicBezTo>
                    <a:pt x="1123792" y="224020"/>
                    <a:pt x="766142" y="185689"/>
                    <a:pt x="634349" y="192929"/>
                  </a:cubicBezTo>
                  <a:cubicBezTo>
                    <a:pt x="502556" y="200169"/>
                    <a:pt x="251043" y="132908"/>
                    <a:pt x="0" y="192929"/>
                  </a:cubicBezTo>
                  <a:cubicBezTo>
                    <a:pt x="-22467" y="117570"/>
                    <a:pt x="16781" y="47604"/>
                    <a:pt x="0" y="0"/>
                  </a:cubicBezTo>
                  <a:close/>
                </a:path>
              </a:pathLst>
            </a:custGeom>
            <a:ln>
              <a:noFill/>
              <a:extLst>
                <a:ext uri="{C807C97D-BFC1-408E-A445-0C87EB9F89A2}">
                  <ask:lineSketchStyleProps xmlns:ask="http://schemas.microsoft.com/office/drawing/2018/sketchyshapes" sd="244405873">
                    <a:prstGeom prst="rect">
                      <a:avLst/>
                    </a:prstGeom>
                    <ask:type>
                      <ask:lineSketchScribble/>
                    </ask:type>
                  </ask:lineSketchStyleProps>
                </a:ext>
              </a:extLst>
            </a:ln>
          </p:spPr>
        </p:pic>
      </p:grpSp>
      <p:grpSp>
        <p:nvGrpSpPr>
          <p:cNvPr id="28" name="Group 27">
            <a:extLst>
              <a:ext uri="{FF2B5EF4-FFF2-40B4-BE49-F238E27FC236}">
                <a16:creationId xmlns:a16="http://schemas.microsoft.com/office/drawing/2014/main" id="{54F82CF7-C261-EC08-F543-A56CFF1FE46E}"/>
              </a:ext>
            </a:extLst>
          </p:cNvPr>
          <p:cNvGrpSpPr/>
          <p:nvPr/>
        </p:nvGrpSpPr>
        <p:grpSpPr>
          <a:xfrm>
            <a:off x="5063086" y="4769727"/>
            <a:ext cx="6950743" cy="1604018"/>
            <a:chOff x="5063086" y="4769727"/>
            <a:chExt cx="6950743" cy="1604018"/>
          </a:xfrm>
        </p:grpSpPr>
        <p:pic>
          <p:nvPicPr>
            <p:cNvPr id="20" name="Picture 19">
              <a:extLst>
                <a:ext uri="{FF2B5EF4-FFF2-40B4-BE49-F238E27FC236}">
                  <a16:creationId xmlns:a16="http://schemas.microsoft.com/office/drawing/2014/main" id="{64909CB6-555D-CB97-4261-1DA5B310BAFD}"/>
                </a:ext>
              </a:extLst>
            </p:cNvPr>
            <p:cNvPicPr>
              <a:picLocks noChangeAspect="1"/>
            </p:cNvPicPr>
            <p:nvPr/>
          </p:nvPicPr>
          <p:blipFill>
            <a:blip r:embed="rId6">
              <a:duotone>
                <a:schemeClr val="bg2">
                  <a:shade val="45000"/>
                  <a:satMod val="135000"/>
                </a:schemeClr>
                <a:prstClr val="white"/>
              </a:duotone>
            </a:blip>
            <a:stretch>
              <a:fillRect/>
            </a:stretch>
          </p:blipFill>
          <p:spPr>
            <a:xfrm>
              <a:off x="5063086" y="4769727"/>
              <a:ext cx="6950743" cy="1604018"/>
            </a:xfrm>
            <a:custGeom>
              <a:avLst/>
              <a:gdLst>
                <a:gd name="csX0" fmla="*/ 0 w 6950743"/>
                <a:gd name="csY0" fmla="*/ 0 h 1604018"/>
                <a:gd name="csX1" fmla="*/ 509721 w 6950743"/>
                <a:gd name="csY1" fmla="*/ 0 h 1604018"/>
                <a:gd name="csX2" fmla="*/ 1158457 w 6950743"/>
                <a:gd name="csY2" fmla="*/ 0 h 1604018"/>
                <a:gd name="csX3" fmla="*/ 1668178 w 6950743"/>
                <a:gd name="csY3" fmla="*/ 0 h 1604018"/>
                <a:gd name="csX4" fmla="*/ 2386422 w 6950743"/>
                <a:gd name="csY4" fmla="*/ 0 h 1604018"/>
                <a:gd name="csX5" fmla="*/ 3035158 w 6950743"/>
                <a:gd name="csY5" fmla="*/ 0 h 1604018"/>
                <a:gd name="csX6" fmla="*/ 3683894 w 6950743"/>
                <a:gd name="csY6" fmla="*/ 0 h 1604018"/>
                <a:gd name="csX7" fmla="*/ 4402137 w 6950743"/>
                <a:gd name="csY7" fmla="*/ 0 h 1604018"/>
                <a:gd name="csX8" fmla="*/ 5050873 w 6950743"/>
                <a:gd name="csY8" fmla="*/ 0 h 1604018"/>
                <a:gd name="csX9" fmla="*/ 5560594 w 6950743"/>
                <a:gd name="csY9" fmla="*/ 0 h 1604018"/>
                <a:gd name="csX10" fmla="*/ 6000808 w 6950743"/>
                <a:gd name="csY10" fmla="*/ 0 h 1604018"/>
                <a:gd name="csX11" fmla="*/ 6950743 w 6950743"/>
                <a:gd name="csY11" fmla="*/ 0 h 1604018"/>
                <a:gd name="csX12" fmla="*/ 6950743 w 6950743"/>
                <a:gd name="csY12" fmla="*/ 550713 h 1604018"/>
                <a:gd name="csX13" fmla="*/ 6950743 w 6950743"/>
                <a:gd name="csY13" fmla="*/ 1085386 h 1604018"/>
                <a:gd name="csX14" fmla="*/ 6950743 w 6950743"/>
                <a:gd name="csY14" fmla="*/ 1604018 h 1604018"/>
                <a:gd name="csX15" fmla="*/ 6302007 w 6950743"/>
                <a:gd name="csY15" fmla="*/ 1604018 h 1604018"/>
                <a:gd name="csX16" fmla="*/ 5583764 w 6950743"/>
                <a:gd name="csY16" fmla="*/ 1604018 h 1604018"/>
                <a:gd name="csX17" fmla="*/ 5213057 w 6950743"/>
                <a:gd name="csY17" fmla="*/ 1604018 h 1604018"/>
                <a:gd name="csX18" fmla="*/ 4703336 w 6950743"/>
                <a:gd name="csY18" fmla="*/ 1604018 h 1604018"/>
                <a:gd name="csX19" fmla="*/ 4263122 w 6950743"/>
                <a:gd name="csY19" fmla="*/ 1604018 h 1604018"/>
                <a:gd name="csX20" fmla="*/ 3683894 w 6950743"/>
                <a:gd name="csY20" fmla="*/ 1604018 h 1604018"/>
                <a:gd name="csX21" fmla="*/ 3313187 w 6950743"/>
                <a:gd name="csY21" fmla="*/ 1604018 h 1604018"/>
                <a:gd name="csX22" fmla="*/ 2872974 w 6950743"/>
                <a:gd name="csY22" fmla="*/ 1604018 h 1604018"/>
                <a:gd name="csX23" fmla="*/ 2432760 w 6950743"/>
                <a:gd name="csY23" fmla="*/ 1604018 h 1604018"/>
                <a:gd name="csX24" fmla="*/ 1853531 w 6950743"/>
                <a:gd name="csY24" fmla="*/ 1604018 h 1604018"/>
                <a:gd name="csX25" fmla="*/ 1135288 w 6950743"/>
                <a:gd name="csY25" fmla="*/ 1604018 h 1604018"/>
                <a:gd name="csX26" fmla="*/ 695074 w 6950743"/>
                <a:gd name="csY26" fmla="*/ 1604018 h 1604018"/>
                <a:gd name="csX27" fmla="*/ 0 w 6950743"/>
                <a:gd name="csY27" fmla="*/ 1604018 h 1604018"/>
                <a:gd name="csX28" fmla="*/ 0 w 6950743"/>
                <a:gd name="csY28" fmla="*/ 1101426 h 1604018"/>
                <a:gd name="csX29" fmla="*/ 0 w 6950743"/>
                <a:gd name="csY29" fmla="*/ 598833 h 1604018"/>
                <a:gd name="csX30" fmla="*/ 0 w 6950743"/>
                <a:gd name="csY30" fmla="*/ 0 h 16040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6950743" h="1604018" fill="none" extrusionOk="0">
                  <a:moveTo>
                    <a:pt x="0" y="0"/>
                  </a:moveTo>
                  <a:cubicBezTo>
                    <a:pt x="124868" y="-28215"/>
                    <a:pt x="379321" y="22163"/>
                    <a:pt x="509721" y="0"/>
                  </a:cubicBezTo>
                  <a:cubicBezTo>
                    <a:pt x="640121" y="-22163"/>
                    <a:pt x="842807" y="27407"/>
                    <a:pt x="1158457" y="0"/>
                  </a:cubicBezTo>
                  <a:cubicBezTo>
                    <a:pt x="1474107" y="-27407"/>
                    <a:pt x="1541681" y="2161"/>
                    <a:pt x="1668178" y="0"/>
                  </a:cubicBezTo>
                  <a:cubicBezTo>
                    <a:pt x="1794675" y="-2161"/>
                    <a:pt x="2115226" y="85005"/>
                    <a:pt x="2386422" y="0"/>
                  </a:cubicBezTo>
                  <a:cubicBezTo>
                    <a:pt x="2657618" y="-85005"/>
                    <a:pt x="2897709" y="48310"/>
                    <a:pt x="3035158" y="0"/>
                  </a:cubicBezTo>
                  <a:cubicBezTo>
                    <a:pt x="3172607" y="-48310"/>
                    <a:pt x="3423227" y="59062"/>
                    <a:pt x="3683894" y="0"/>
                  </a:cubicBezTo>
                  <a:cubicBezTo>
                    <a:pt x="3944561" y="-59062"/>
                    <a:pt x="4100348" y="35737"/>
                    <a:pt x="4402137" y="0"/>
                  </a:cubicBezTo>
                  <a:cubicBezTo>
                    <a:pt x="4703926" y="-35737"/>
                    <a:pt x="4864084" y="28633"/>
                    <a:pt x="5050873" y="0"/>
                  </a:cubicBezTo>
                  <a:cubicBezTo>
                    <a:pt x="5237662" y="-28633"/>
                    <a:pt x="5324271" y="54652"/>
                    <a:pt x="5560594" y="0"/>
                  </a:cubicBezTo>
                  <a:cubicBezTo>
                    <a:pt x="5796917" y="-54652"/>
                    <a:pt x="5811938" y="4871"/>
                    <a:pt x="6000808" y="0"/>
                  </a:cubicBezTo>
                  <a:cubicBezTo>
                    <a:pt x="6189678" y="-4871"/>
                    <a:pt x="6622836" y="108335"/>
                    <a:pt x="6950743" y="0"/>
                  </a:cubicBezTo>
                  <a:cubicBezTo>
                    <a:pt x="6953029" y="272397"/>
                    <a:pt x="6946540" y="351588"/>
                    <a:pt x="6950743" y="550713"/>
                  </a:cubicBezTo>
                  <a:cubicBezTo>
                    <a:pt x="6954946" y="749838"/>
                    <a:pt x="6944642" y="850483"/>
                    <a:pt x="6950743" y="1085386"/>
                  </a:cubicBezTo>
                  <a:cubicBezTo>
                    <a:pt x="6956844" y="1320289"/>
                    <a:pt x="6898230" y="1365296"/>
                    <a:pt x="6950743" y="1604018"/>
                  </a:cubicBezTo>
                  <a:cubicBezTo>
                    <a:pt x="6661422" y="1664990"/>
                    <a:pt x="6596767" y="1541732"/>
                    <a:pt x="6302007" y="1604018"/>
                  </a:cubicBezTo>
                  <a:cubicBezTo>
                    <a:pt x="6007247" y="1666304"/>
                    <a:pt x="5768220" y="1567023"/>
                    <a:pt x="5583764" y="1604018"/>
                  </a:cubicBezTo>
                  <a:cubicBezTo>
                    <a:pt x="5399308" y="1641013"/>
                    <a:pt x="5345634" y="1592742"/>
                    <a:pt x="5213057" y="1604018"/>
                  </a:cubicBezTo>
                  <a:cubicBezTo>
                    <a:pt x="5080480" y="1615294"/>
                    <a:pt x="4867912" y="1580329"/>
                    <a:pt x="4703336" y="1604018"/>
                  </a:cubicBezTo>
                  <a:cubicBezTo>
                    <a:pt x="4538760" y="1627707"/>
                    <a:pt x="4444767" y="1574503"/>
                    <a:pt x="4263122" y="1604018"/>
                  </a:cubicBezTo>
                  <a:cubicBezTo>
                    <a:pt x="4081477" y="1633533"/>
                    <a:pt x="3811338" y="1557660"/>
                    <a:pt x="3683894" y="1604018"/>
                  </a:cubicBezTo>
                  <a:cubicBezTo>
                    <a:pt x="3556450" y="1650376"/>
                    <a:pt x="3467652" y="1566143"/>
                    <a:pt x="3313187" y="1604018"/>
                  </a:cubicBezTo>
                  <a:cubicBezTo>
                    <a:pt x="3158722" y="1641893"/>
                    <a:pt x="2977393" y="1590014"/>
                    <a:pt x="2872974" y="1604018"/>
                  </a:cubicBezTo>
                  <a:cubicBezTo>
                    <a:pt x="2768555" y="1618022"/>
                    <a:pt x="2561428" y="1568497"/>
                    <a:pt x="2432760" y="1604018"/>
                  </a:cubicBezTo>
                  <a:cubicBezTo>
                    <a:pt x="2304092" y="1639539"/>
                    <a:pt x="2099774" y="1539191"/>
                    <a:pt x="1853531" y="1604018"/>
                  </a:cubicBezTo>
                  <a:cubicBezTo>
                    <a:pt x="1607288" y="1668845"/>
                    <a:pt x="1401767" y="1574513"/>
                    <a:pt x="1135288" y="1604018"/>
                  </a:cubicBezTo>
                  <a:cubicBezTo>
                    <a:pt x="868809" y="1633523"/>
                    <a:pt x="839818" y="1570083"/>
                    <a:pt x="695074" y="1604018"/>
                  </a:cubicBezTo>
                  <a:cubicBezTo>
                    <a:pt x="550330" y="1637953"/>
                    <a:pt x="313568" y="1536754"/>
                    <a:pt x="0" y="1604018"/>
                  </a:cubicBezTo>
                  <a:cubicBezTo>
                    <a:pt x="-1954" y="1398639"/>
                    <a:pt x="51129" y="1335321"/>
                    <a:pt x="0" y="1101426"/>
                  </a:cubicBezTo>
                  <a:cubicBezTo>
                    <a:pt x="-51129" y="867531"/>
                    <a:pt x="14812" y="748145"/>
                    <a:pt x="0" y="598833"/>
                  </a:cubicBezTo>
                  <a:cubicBezTo>
                    <a:pt x="-14812" y="449521"/>
                    <a:pt x="45124" y="189641"/>
                    <a:pt x="0" y="0"/>
                  </a:cubicBezTo>
                  <a:close/>
                </a:path>
                <a:path w="6950743" h="1604018" stroke="0" extrusionOk="0">
                  <a:moveTo>
                    <a:pt x="0" y="0"/>
                  </a:moveTo>
                  <a:cubicBezTo>
                    <a:pt x="131767" y="-23896"/>
                    <a:pt x="243702" y="37863"/>
                    <a:pt x="370706" y="0"/>
                  </a:cubicBezTo>
                  <a:cubicBezTo>
                    <a:pt x="497710" y="-37863"/>
                    <a:pt x="560589" y="5137"/>
                    <a:pt x="741413" y="0"/>
                  </a:cubicBezTo>
                  <a:cubicBezTo>
                    <a:pt x="922237" y="-5137"/>
                    <a:pt x="1206353" y="44426"/>
                    <a:pt x="1459656" y="0"/>
                  </a:cubicBezTo>
                  <a:cubicBezTo>
                    <a:pt x="1712959" y="-44426"/>
                    <a:pt x="1803526" y="23500"/>
                    <a:pt x="2038885" y="0"/>
                  </a:cubicBezTo>
                  <a:cubicBezTo>
                    <a:pt x="2274244" y="-23500"/>
                    <a:pt x="2368906" y="1575"/>
                    <a:pt x="2479098" y="0"/>
                  </a:cubicBezTo>
                  <a:cubicBezTo>
                    <a:pt x="2589290" y="-1575"/>
                    <a:pt x="2898094" y="71924"/>
                    <a:pt x="3197342" y="0"/>
                  </a:cubicBezTo>
                  <a:cubicBezTo>
                    <a:pt x="3496590" y="-71924"/>
                    <a:pt x="3677952" y="62750"/>
                    <a:pt x="3915585" y="0"/>
                  </a:cubicBezTo>
                  <a:cubicBezTo>
                    <a:pt x="4153218" y="-62750"/>
                    <a:pt x="4110615" y="21586"/>
                    <a:pt x="4286292" y="0"/>
                  </a:cubicBezTo>
                  <a:cubicBezTo>
                    <a:pt x="4461969" y="-21586"/>
                    <a:pt x="4798105" y="57695"/>
                    <a:pt x="4935028" y="0"/>
                  </a:cubicBezTo>
                  <a:cubicBezTo>
                    <a:pt x="5071951" y="-57695"/>
                    <a:pt x="5290511" y="68140"/>
                    <a:pt x="5514256" y="0"/>
                  </a:cubicBezTo>
                  <a:cubicBezTo>
                    <a:pt x="5738001" y="-68140"/>
                    <a:pt x="5809174" y="3905"/>
                    <a:pt x="6093485" y="0"/>
                  </a:cubicBezTo>
                  <a:cubicBezTo>
                    <a:pt x="6377796" y="-3905"/>
                    <a:pt x="6551389" y="14325"/>
                    <a:pt x="6950743" y="0"/>
                  </a:cubicBezTo>
                  <a:cubicBezTo>
                    <a:pt x="7009386" y="131102"/>
                    <a:pt x="6923351" y="260050"/>
                    <a:pt x="6950743" y="502592"/>
                  </a:cubicBezTo>
                  <a:cubicBezTo>
                    <a:pt x="6978135" y="745134"/>
                    <a:pt x="6948826" y="841312"/>
                    <a:pt x="6950743" y="1005185"/>
                  </a:cubicBezTo>
                  <a:cubicBezTo>
                    <a:pt x="6952660" y="1169058"/>
                    <a:pt x="6930751" y="1443788"/>
                    <a:pt x="6950743" y="1604018"/>
                  </a:cubicBezTo>
                  <a:cubicBezTo>
                    <a:pt x="6819534" y="1632688"/>
                    <a:pt x="6682045" y="1544406"/>
                    <a:pt x="6441022" y="1604018"/>
                  </a:cubicBezTo>
                  <a:cubicBezTo>
                    <a:pt x="6199999" y="1663630"/>
                    <a:pt x="6221773" y="1592604"/>
                    <a:pt x="6070316" y="1604018"/>
                  </a:cubicBezTo>
                  <a:cubicBezTo>
                    <a:pt x="5918859" y="1615432"/>
                    <a:pt x="5700775" y="1536910"/>
                    <a:pt x="5421580" y="1604018"/>
                  </a:cubicBezTo>
                  <a:cubicBezTo>
                    <a:pt x="5142385" y="1671126"/>
                    <a:pt x="5175142" y="1584436"/>
                    <a:pt x="4981366" y="1604018"/>
                  </a:cubicBezTo>
                  <a:cubicBezTo>
                    <a:pt x="4787590" y="1623600"/>
                    <a:pt x="4742257" y="1598773"/>
                    <a:pt x="4541152" y="1604018"/>
                  </a:cubicBezTo>
                  <a:cubicBezTo>
                    <a:pt x="4340047" y="1609263"/>
                    <a:pt x="4297625" y="1566861"/>
                    <a:pt x="4100938" y="1604018"/>
                  </a:cubicBezTo>
                  <a:cubicBezTo>
                    <a:pt x="3904251" y="1641175"/>
                    <a:pt x="3867283" y="1562359"/>
                    <a:pt x="3660725" y="1604018"/>
                  </a:cubicBezTo>
                  <a:cubicBezTo>
                    <a:pt x="3454167" y="1645677"/>
                    <a:pt x="3369293" y="1568682"/>
                    <a:pt x="3151003" y="1604018"/>
                  </a:cubicBezTo>
                  <a:cubicBezTo>
                    <a:pt x="2932713" y="1639354"/>
                    <a:pt x="2800594" y="1584939"/>
                    <a:pt x="2710790" y="1604018"/>
                  </a:cubicBezTo>
                  <a:cubicBezTo>
                    <a:pt x="2620986" y="1623097"/>
                    <a:pt x="2456721" y="1600282"/>
                    <a:pt x="2270576" y="1604018"/>
                  </a:cubicBezTo>
                  <a:cubicBezTo>
                    <a:pt x="2084431" y="1607754"/>
                    <a:pt x="1990029" y="1560328"/>
                    <a:pt x="1830362" y="1604018"/>
                  </a:cubicBezTo>
                  <a:cubicBezTo>
                    <a:pt x="1670695" y="1647708"/>
                    <a:pt x="1515038" y="1572331"/>
                    <a:pt x="1320641" y="1604018"/>
                  </a:cubicBezTo>
                  <a:cubicBezTo>
                    <a:pt x="1126244" y="1635705"/>
                    <a:pt x="900914" y="1529932"/>
                    <a:pt x="602398" y="1604018"/>
                  </a:cubicBezTo>
                  <a:cubicBezTo>
                    <a:pt x="303882" y="1678104"/>
                    <a:pt x="262061" y="1541343"/>
                    <a:pt x="0" y="1604018"/>
                  </a:cubicBezTo>
                  <a:cubicBezTo>
                    <a:pt x="-50507" y="1454726"/>
                    <a:pt x="52567" y="1157183"/>
                    <a:pt x="0" y="1037265"/>
                  </a:cubicBezTo>
                  <a:cubicBezTo>
                    <a:pt x="-52567" y="917347"/>
                    <a:pt x="42819" y="700174"/>
                    <a:pt x="0" y="470512"/>
                  </a:cubicBezTo>
                  <a:cubicBezTo>
                    <a:pt x="-42819" y="240850"/>
                    <a:pt x="53810" y="185881"/>
                    <a:pt x="0" y="0"/>
                  </a:cubicBezTo>
                  <a:close/>
                </a:path>
              </a:pathLst>
            </a:custGeom>
            <a:ln>
              <a:solidFill>
                <a:schemeClr val="tx1"/>
              </a:solidFill>
              <a:extLst>
                <a:ext uri="{C807C97D-BFC1-408E-A445-0C87EB9F89A2}">
                  <ask:lineSketchStyleProps xmlns:ask="http://schemas.microsoft.com/office/drawing/2018/sketchyshapes" sd="244405873">
                    <a:prstGeom prst="rect">
                      <a:avLst/>
                    </a:prstGeom>
                    <ask:type>
                      <ask:lineSketchScribble/>
                    </ask:type>
                  </ask:lineSketchStyleProps>
                </a:ext>
              </a:extLst>
            </a:ln>
          </p:spPr>
        </p:pic>
        <p:pic>
          <p:nvPicPr>
            <p:cNvPr id="22" name="Picture 21">
              <a:extLst>
                <a:ext uri="{FF2B5EF4-FFF2-40B4-BE49-F238E27FC236}">
                  <a16:creationId xmlns:a16="http://schemas.microsoft.com/office/drawing/2014/main" id="{D992F864-8FD2-446A-042A-76E5DA951AA9}"/>
                </a:ext>
              </a:extLst>
            </p:cNvPr>
            <p:cNvPicPr>
              <a:picLocks noChangeAspect="1"/>
            </p:cNvPicPr>
            <p:nvPr/>
          </p:nvPicPr>
          <p:blipFill>
            <a:blip r:embed="rId6"/>
            <a:srcRect l="458" t="44352" r="63965" b="43556"/>
            <a:stretch>
              <a:fillRect/>
            </a:stretch>
          </p:blipFill>
          <p:spPr>
            <a:xfrm>
              <a:off x="5078857" y="5481153"/>
              <a:ext cx="2472879" cy="193965"/>
            </a:xfrm>
            <a:custGeom>
              <a:avLst/>
              <a:gdLst>
                <a:gd name="csX0" fmla="*/ 0 w 2472879"/>
                <a:gd name="csY0" fmla="*/ 0 h 193965"/>
                <a:gd name="csX1" fmla="*/ 445118 w 2472879"/>
                <a:gd name="csY1" fmla="*/ 0 h 193965"/>
                <a:gd name="csX2" fmla="*/ 914965 w 2472879"/>
                <a:gd name="csY2" fmla="*/ 0 h 193965"/>
                <a:gd name="csX3" fmla="*/ 1335355 w 2472879"/>
                <a:gd name="csY3" fmla="*/ 0 h 193965"/>
                <a:gd name="csX4" fmla="*/ 1755744 w 2472879"/>
                <a:gd name="csY4" fmla="*/ 0 h 193965"/>
                <a:gd name="csX5" fmla="*/ 2472879 w 2472879"/>
                <a:gd name="csY5" fmla="*/ 0 h 193965"/>
                <a:gd name="csX6" fmla="*/ 2472879 w 2472879"/>
                <a:gd name="csY6" fmla="*/ 193965 h 193965"/>
                <a:gd name="csX7" fmla="*/ 2027761 w 2472879"/>
                <a:gd name="csY7" fmla="*/ 193965 h 193965"/>
                <a:gd name="csX8" fmla="*/ 1557914 w 2472879"/>
                <a:gd name="csY8" fmla="*/ 193965 h 193965"/>
                <a:gd name="csX9" fmla="*/ 1088067 w 2472879"/>
                <a:gd name="csY9" fmla="*/ 193965 h 193965"/>
                <a:gd name="csX10" fmla="*/ 593491 w 2472879"/>
                <a:gd name="csY10" fmla="*/ 193965 h 193965"/>
                <a:gd name="csX11" fmla="*/ 0 w 2472879"/>
                <a:gd name="csY11" fmla="*/ 193965 h 193965"/>
                <a:gd name="csX12" fmla="*/ 0 w 2472879"/>
                <a:gd name="csY12" fmla="*/ 0 h 19396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472879" h="193965" fill="none" extrusionOk="0">
                  <a:moveTo>
                    <a:pt x="0" y="0"/>
                  </a:moveTo>
                  <a:cubicBezTo>
                    <a:pt x="95273" y="-18694"/>
                    <a:pt x="347787" y="46917"/>
                    <a:pt x="445118" y="0"/>
                  </a:cubicBezTo>
                  <a:cubicBezTo>
                    <a:pt x="542449" y="-46917"/>
                    <a:pt x="713877" y="32447"/>
                    <a:pt x="914965" y="0"/>
                  </a:cubicBezTo>
                  <a:cubicBezTo>
                    <a:pt x="1116053" y="-32447"/>
                    <a:pt x="1205763" y="47542"/>
                    <a:pt x="1335355" y="0"/>
                  </a:cubicBezTo>
                  <a:cubicBezTo>
                    <a:pt x="1464947" y="-47542"/>
                    <a:pt x="1580998" y="2132"/>
                    <a:pt x="1755744" y="0"/>
                  </a:cubicBezTo>
                  <a:cubicBezTo>
                    <a:pt x="1930490" y="-2132"/>
                    <a:pt x="2221723" y="21066"/>
                    <a:pt x="2472879" y="0"/>
                  </a:cubicBezTo>
                  <a:cubicBezTo>
                    <a:pt x="2477607" y="96852"/>
                    <a:pt x="2454408" y="141542"/>
                    <a:pt x="2472879" y="193965"/>
                  </a:cubicBezTo>
                  <a:cubicBezTo>
                    <a:pt x="2347923" y="233868"/>
                    <a:pt x="2167834" y="142212"/>
                    <a:pt x="2027761" y="193965"/>
                  </a:cubicBezTo>
                  <a:cubicBezTo>
                    <a:pt x="1887688" y="245718"/>
                    <a:pt x="1761985" y="159738"/>
                    <a:pt x="1557914" y="193965"/>
                  </a:cubicBezTo>
                  <a:cubicBezTo>
                    <a:pt x="1353843" y="228192"/>
                    <a:pt x="1273212" y="163312"/>
                    <a:pt x="1088067" y="193965"/>
                  </a:cubicBezTo>
                  <a:cubicBezTo>
                    <a:pt x="902922" y="224618"/>
                    <a:pt x="756581" y="169121"/>
                    <a:pt x="593491" y="193965"/>
                  </a:cubicBezTo>
                  <a:cubicBezTo>
                    <a:pt x="430401" y="218809"/>
                    <a:pt x="165174" y="168731"/>
                    <a:pt x="0" y="193965"/>
                  </a:cubicBezTo>
                  <a:cubicBezTo>
                    <a:pt x="-131" y="131114"/>
                    <a:pt x="17429" y="74363"/>
                    <a:pt x="0" y="0"/>
                  </a:cubicBezTo>
                  <a:close/>
                </a:path>
                <a:path w="2472879" h="193965" stroke="0" extrusionOk="0">
                  <a:moveTo>
                    <a:pt x="0" y="0"/>
                  </a:moveTo>
                  <a:cubicBezTo>
                    <a:pt x="195681" y="-29415"/>
                    <a:pt x="301272" y="16999"/>
                    <a:pt x="420389" y="0"/>
                  </a:cubicBezTo>
                  <a:cubicBezTo>
                    <a:pt x="539506" y="-16999"/>
                    <a:pt x="667095" y="5944"/>
                    <a:pt x="840779" y="0"/>
                  </a:cubicBezTo>
                  <a:cubicBezTo>
                    <a:pt x="1014463" y="-5944"/>
                    <a:pt x="1124056" y="49082"/>
                    <a:pt x="1384812" y="0"/>
                  </a:cubicBezTo>
                  <a:cubicBezTo>
                    <a:pt x="1645568" y="-49082"/>
                    <a:pt x="1715753" y="27915"/>
                    <a:pt x="1879388" y="0"/>
                  </a:cubicBezTo>
                  <a:cubicBezTo>
                    <a:pt x="2043023" y="-27915"/>
                    <a:pt x="2313965" y="19443"/>
                    <a:pt x="2472879" y="0"/>
                  </a:cubicBezTo>
                  <a:cubicBezTo>
                    <a:pt x="2475838" y="49276"/>
                    <a:pt x="2462788" y="141578"/>
                    <a:pt x="2472879" y="193965"/>
                  </a:cubicBezTo>
                  <a:cubicBezTo>
                    <a:pt x="2249069" y="229570"/>
                    <a:pt x="2070272" y="149609"/>
                    <a:pt x="1928846" y="193965"/>
                  </a:cubicBezTo>
                  <a:cubicBezTo>
                    <a:pt x="1787420" y="238321"/>
                    <a:pt x="1638509" y="165561"/>
                    <a:pt x="1409541" y="193965"/>
                  </a:cubicBezTo>
                  <a:cubicBezTo>
                    <a:pt x="1180573" y="222369"/>
                    <a:pt x="1118974" y="191796"/>
                    <a:pt x="939694" y="193965"/>
                  </a:cubicBezTo>
                  <a:cubicBezTo>
                    <a:pt x="760414" y="196134"/>
                    <a:pt x="660123" y="151983"/>
                    <a:pt x="469847" y="193965"/>
                  </a:cubicBezTo>
                  <a:cubicBezTo>
                    <a:pt x="279571" y="235947"/>
                    <a:pt x="136920" y="175239"/>
                    <a:pt x="0" y="193965"/>
                  </a:cubicBezTo>
                  <a:cubicBezTo>
                    <a:pt x="-548" y="123821"/>
                    <a:pt x="19633" y="55463"/>
                    <a:pt x="0" y="0"/>
                  </a:cubicBezTo>
                  <a:close/>
                </a:path>
              </a:pathLst>
            </a:custGeom>
            <a:ln>
              <a:noFill/>
              <a:extLst>
                <a:ext uri="{C807C97D-BFC1-408E-A445-0C87EB9F89A2}">
                  <ask:lineSketchStyleProps xmlns:ask="http://schemas.microsoft.com/office/drawing/2018/sketchyshapes" sd="244405873">
                    <a:prstGeom prst="rect">
                      <a:avLst/>
                    </a:prstGeom>
                    <ask:type>
                      <ask:lineSketchScribble/>
                    </ask:type>
                  </ask:lineSketchStyleProps>
                </a:ext>
              </a:extLst>
            </a:ln>
          </p:spPr>
        </p:pic>
        <p:pic>
          <p:nvPicPr>
            <p:cNvPr id="24" name="Picture 23">
              <a:extLst>
                <a:ext uri="{FF2B5EF4-FFF2-40B4-BE49-F238E27FC236}">
                  <a16:creationId xmlns:a16="http://schemas.microsoft.com/office/drawing/2014/main" id="{3BE95F5A-48E5-A007-1162-03D1DE3DB341}"/>
                </a:ext>
              </a:extLst>
            </p:cNvPr>
            <p:cNvPicPr>
              <a:picLocks noChangeAspect="1"/>
            </p:cNvPicPr>
            <p:nvPr/>
          </p:nvPicPr>
          <p:blipFill>
            <a:blip r:embed="rId6"/>
            <a:srcRect l="39365" t="70154" r="35477" b="14154"/>
            <a:stretch>
              <a:fillRect/>
            </a:stretch>
          </p:blipFill>
          <p:spPr>
            <a:xfrm>
              <a:off x="7803213" y="5910883"/>
              <a:ext cx="1748617" cy="251690"/>
            </a:xfrm>
            <a:custGeom>
              <a:avLst/>
              <a:gdLst>
                <a:gd name="csX0" fmla="*/ 0 w 1748617"/>
                <a:gd name="csY0" fmla="*/ 0 h 251690"/>
                <a:gd name="csX1" fmla="*/ 582872 w 1748617"/>
                <a:gd name="csY1" fmla="*/ 0 h 251690"/>
                <a:gd name="csX2" fmla="*/ 1165745 w 1748617"/>
                <a:gd name="csY2" fmla="*/ 0 h 251690"/>
                <a:gd name="csX3" fmla="*/ 1748617 w 1748617"/>
                <a:gd name="csY3" fmla="*/ 0 h 251690"/>
                <a:gd name="csX4" fmla="*/ 1748617 w 1748617"/>
                <a:gd name="csY4" fmla="*/ 251690 h 251690"/>
                <a:gd name="csX5" fmla="*/ 1200717 w 1748617"/>
                <a:gd name="csY5" fmla="*/ 251690 h 251690"/>
                <a:gd name="csX6" fmla="*/ 582872 w 1748617"/>
                <a:gd name="csY6" fmla="*/ 251690 h 251690"/>
                <a:gd name="csX7" fmla="*/ 0 w 1748617"/>
                <a:gd name="csY7" fmla="*/ 251690 h 251690"/>
                <a:gd name="csX8" fmla="*/ 0 w 1748617"/>
                <a:gd name="csY8" fmla="*/ 0 h 2516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748617" h="251690" fill="none" extrusionOk="0">
                  <a:moveTo>
                    <a:pt x="0" y="0"/>
                  </a:moveTo>
                  <a:cubicBezTo>
                    <a:pt x="189493" y="-34822"/>
                    <a:pt x="426521" y="34228"/>
                    <a:pt x="582872" y="0"/>
                  </a:cubicBezTo>
                  <a:cubicBezTo>
                    <a:pt x="739223" y="-34228"/>
                    <a:pt x="1009187" y="9411"/>
                    <a:pt x="1165745" y="0"/>
                  </a:cubicBezTo>
                  <a:cubicBezTo>
                    <a:pt x="1322303" y="-9411"/>
                    <a:pt x="1565190" y="28407"/>
                    <a:pt x="1748617" y="0"/>
                  </a:cubicBezTo>
                  <a:cubicBezTo>
                    <a:pt x="1754346" y="61519"/>
                    <a:pt x="1727174" y="175841"/>
                    <a:pt x="1748617" y="251690"/>
                  </a:cubicBezTo>
                  <a:cubicBezTo>
                    <a:pt x="1632602" y="303900"/>
                    <a:pt x="1425674" y="207116"/>
                    <a:pt x="1200717" y="251690"/>
                  </a:cubicBezTo>
                  <a:cubicBezTo>
                    <a:pt x="975760" y="296264"/>
                    <a:pt x="739731" y="231556"/>
                    <a:pt x="582872" y="251690"/>
                  </a:cubicBezTo>
                  <a:cubicBezTo>
                    <a:pt x="426013" y="271824"/>
                    <a:pt x="154507" y="211249"/>
                    <a:pt x="0" y="251690"/>
                  </a:cubicBezTo>
                  <a:cubicBezTo>
                    <a:pt x="-16015" y="189369"/>
                    <a:pt x="23121" y="81514"/>
                    <a:pt x="0" y="0"/>
                  </a:cubicBezTo>
                  <a:close/>
                </a:path>
                <a:path w="1748617" h="251690" stroke="0" extrusionOk="0">
                  <a:moveTo>
                    <a:pt x="0" y="0"/>
                  </a:moveTo>
                  <a:cubicBezTo>
                    <a:pt x="162931" y="-11163"/>
                    <a:pt x="379983" y="60627"/>
                    <a:pt x="530414" y="0"/>
                  </a:cubicBezTo>
                  <a:cubicBezTo>
                    <a:pt x="680845" y="-60627"/>
                    <a:pt x="849722" y="53665"/>
                    <a:pt x="1060828" y="0"/>
                  </a:cubicBezTo>
                  <a:cubicBezTo>
                    <a:pt x="1271934" y="-53665"/>
                    <a:pt x="1592873" y="26794"/>
                    <a:pt x="1748617" y="0"/>
                  </a:cubicBezTo>
                  <a:cubicBezTo>
                    <a:pt x="1752688" y="112853"/>
                    <a:pt x="1741560" y="173982"/>
                    <a:pt x="1748617" y="251690"/>
                  </a:cubicBezTo>
                  <a:cubicBezTo>
                    <a:pt x="1528705" y="267743"/>
                    <a:pt x="1405193" y="219067"/>
                    <a:pt x="1183231" y="251690"/>
                  </a:cubicBezTo>
                  <a:cubicBezTo>
                    <a:pt x="961269" y="284313"/>
                    <a:pt x="754313" y="219278"/>
                    <a:pt x="635331" y="251690"/>
                  </a:cubicBezTo>
                  <a:cubicBezTo>
                    <a:pt x="516349" y="284102"/>
                    <a:pt x="164836" y="242720"/>
                    <a:pt x="0" y="251690"/>
                  </a:cubicBezTo>
                  <a:cubicBezTo>
                    <a:pt x="-27410" y="143187"/>
                    <a:pt x="19141" y="111847"/>
                    <a:pt x="0" y="0"/>
                  </a:cubicBezTo>
                  <a:close/>
                </a:path>
              </a:pathLst>
            </a:custGeom>
            <a:ln>
              <a:noFill/>
              <a:extLst>
                <a:ext uri="{C807C97D-BFC1-408E-A445-0C87EB9F89A2}">
                  <ask:lineSketchStyleProps xmlns:ask="http://schemas.microsoft.com/office/drawing/2018/sketchyshapes" sd="244405873">
                    <a:prstGeom prst="rect">
                      <a:avLst/>
                    </a:prstGeom>
                    <ask:type>
                      <ask:lineSketchScribble/>
                    </ask:type>
                  </ask:lineSketchStyleProps>
                </a:ext>
              </a:extLst>
            </a:ln>
          </p:spPr>
        </p:pic>
        <p:pic>
          <p:nvPicPr>
            <p:cNvPr id="25" name="Picture 24">
              <a:extLst>
                <a:ext uri="{FF2B5EF4-FFF2-40B4-BE49-F238E27FC236}">
                  <a16:creationId xmlns:a16="http://schemas.microsoft.com/office/drawing/2014/main" id="{524A0CCF-A405-B8CF-DF64-B42F9E157B6B}"/>
                </a:ext>
              </a:extLst>
            </p:cNvPr>
            <p:cNvPicPr>
              <a:picLocks noChangeAspect="1"/>
            </p:cNvPicPr>
            <p:nvPr/>
          </p:nvPicPr>
          <p:blipFill>
            <a:blip r:embed="rId6"/>
            <a:srcRect l="486" t="29994" r="11252" b="55896"/>
            <a:stretch>
              <a:fillRect/>
            </a:stretch>
          </p:blipFill>
          <p:spPr>
            <a:xfrm>
              <a:off x="5078971" y="5237328"/>
              <a:ext cx="6134882" cy="226327"/>
            </a:xfrm>
            <a:custGeom>
              <a:avLst/>
              <a:gdLst>
                <a:gd name="csX0" fmla="*/ 0 w 6134882"/>
                <a:gd name="csY0" fmla="*/ 0 h 226327"/>
                <a:gd name="csX1" fmla="*/ 680414 w 6134882"/>
                <a:gd name="csY1" fmla="*/ 0 h 226327"/>
                <a:gd name="csX2" fmla="*/ 1299480 w 6134882"/>
                <a:gd name="csY2" fmla="*/ 0 h 226327"/>
                <a:gd name="csX3" fmla="*/ 1673150 w 6134882"/>
                <a:gd name="csY3" fmla="*/ 0 h 226327"/>
                <a:gd name="csX4" fmla="*/ 2353564 w 6134882"/>
                <a:gd name="csY4" fmla="*/ 0 h 226327"/>
                <a:gd name="csX5" fmla="*/ 2911280 w 6134882"/>
                <a:gd name="csY5" fmla="*/ 0 h 226327"/>
                <a:gd name="csX6" fmla="*/ 3407648 w 6134882"/>
                <a:gd name="csY6" fmla="*/ 0 h 226327"/>
                <a:gd name="csX7" fmla="*/ 4026713 w 6134882"/>
                <a:gd name="csY7" fmla="*/ 0 h 226327"/>
                <a:gd name="csX8" fmla="*/ 4645779 w 6134882"/>
                <a:gd name="csY8" fmla="*/ 0 h 226327"/>
                <a:gd name="csX9" fmla="*/ 5142147 w 6134882"/>
                <a:gd name="csY9" fmla="*/ 0 h 226327"/>
                <a:gd name="csX10" fmla="*/ 6134882 w 6134882"/>
                <a:gd name="csY10" fmla="*/ 0 h 226327"/>
                <a:gd name="csX11" fmla="*/ 6134882 w 6134882"/>
                <a:gd name="csY11" fmla="*/ 226327 h 226327"/>
                <a:gd name="csX12" fmla="*/ 5761212 w 6134882"/>
                <a:gd name="csY12" fmla="*/ 226327 h 226327"/>
                <a:gd name="csX13" fmla="*/ 5387542 w 6134882"/>
                <a:gd name="csY13" fmla="*/ 226327 h 226327"/>
                <a:gd name="csX14" fmla="*/ 4829825 w 6134882"/>
                <a:gd name="csY14" fmla="*/ 226327 h 226327"/>
                <a:gd name="csX15" fmla="*/ 4272109 w 6134882"/>
                <a:gd name="csY15" fmla="*/ 226327 h 226327"/>
                <a:gd name="csX16" fmla="*/ 3591695 w 6134882"/>
                <a:gd name="csY16" fmla="*/ 226327 h 226327"/>
                <a:gd name="csX17" fmla="*/ 3218024 w 6134882"/>
                <a:gd name="csY17" fmla="*/ 226327 h 226327"/>
                <a:gd name="csX18" fmla="*/ 2537610 w 6134882"/>
                <a:gd name="csY18" fmla="*/ 226327 h 226327"/>
                <a:gd name="csX19" fmla="*/ 1857196 w 6134882"/>
                <a:gd name="csY19" fmla="*/ 226327 h 226327"/>
                <a:gd name="csX20" fmla="*/ 1360828 w 6134882"/>
                <a:gd name="csY20" fmla="*/ 226327 h 226327"/>
                <a:gd name="csX21" fmla="*/ 803112 w 6134882"/>
                <a:gd name="csY21" fmla="*/ 226327 h 226327"/>
                <a:gd name="csX22" fmla="*/ 0 w 6134882"/>
                <a:gd name="csY22" fmla="*/ 226327 h 226327"/>
                <a:gd name="csX23" fmla="*/ 0 w 6134882"/>
                <a:gd name="csY23" fmla="*/ 0 h 2263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6134882" h="226327" fill="none" extrusionOk="0">
                  <a:moveTo>
                    <a:pt x="0" y="0"/>
                  </a:moveTo>
                  <a:cubicBezTo>
                    <a:pt x="236096" y="-70691"/>
                    <a:pt x="518172" y="18652"/>
                    <a:pt x="680414" y="0"/>
                  </a:cubicBezTo>
                  <a:cubicBezTo>
                    <a:pt x="842656" y="-18652"/>
                    <a:pt x="1052886" y="53769"/>
                    <a:pt x="1299480" y="0"/>
                  </a:cubicBezTo>
                  <a:cubicBezTo>
                    <a:pt x="1546074" y="-53769"/>
                    <a:pt x="1567558" y="1323"/>
                    <a:pt x="1673150" y="0"/>
                  </a:cubicBezTo>
                  <a:cubicBezTo>
                    <a:pt x="1778742" y="-1323"/>
                    <a:pt x="2129305" y="68688"/>
                    <a:pt x="2353564" y="0"/>
                  </a:cubicBezTo>
                  <a:cubicBezTo>
                    <a:pt x="2577823" y="-68688"/>
                    <a:pt x="2771206" y="53371"/>
                    <a:pt x="2911280" y="0"/>
                  </a:cubicBezTo>
                  <a:cubicBezTo>
                    <a:pt x="3051354" y="-53371"/>
                    <a:pt x="3245703" y="18117"/>
                    <a:pt x="3407648" y="0"/>
                  </a:cubicBezTo>
                  <a:cubicBezTo>
                    <a:pt x="3569593" y="-18117"/>
                    <a:pt x="3769983" y="66671"/>
                    <a:pt x="4026713" y="0"/>
                  </a:cubicBezTo>
                  <a:cubicBezTo>
                    <a:pt x="4283443" y="-66671"/>
                    <a:pt x="4444506" y="65750"/>
                    <a:pt x="4645779" y="0"/>
                  </a:cubicBezTo>
                  <a:cubicBezTo>
                    <a:pt x="4847052" y="-65750"/>
                    <a:pt x="4998504" y="57883"/>
                    <a:pt x="5142147" y="0"/>
                  </a:cubicBezTo>
                  <a:cubicBezTo>
                    <a:pt x="5285790" y="-57883"/>
                    <a:pt x="5737508" y="20211"/>
                    <a:pt x="6134882" y="0"/>
                  </a:cubicBezTo>
                  <a:cubicBezTo>
                    <a:pt x="6145543" y="69129"/>
                    <a:pt x="6119597" y="134829"/>
                    <a:pt x="6134882" y="226327"/>
                  </a:cubicBezTo>
                  <a:cubicBezTo>
                    <a:pt x="5989987" y="251472"/>
                    <a:pt x="5894243" y="220960"/>
                    <a:pt x="5761212" y="226327"/>
                  </a:cubicBezTo>
                  <a:cubicBezTo>
                    <a:pt x="5628181" y="231694"/>
                    <a:pt x="5533463" y="210198"/>
                    <a:pt x="5387542" y="226327"/>
                  </a:cubicBezTo>
                  <a:cubicBezTo>
                    <a:pt x="5241621" y="242456"/>
                    <a:pt x="4947192" y="176257"/>
                    <a:pt x="4829825" y="226327"/>
                  </a:cubicBezTo>
                  <a:cubicBezTo>
                    <a:pt x="4712458" y="276397"/>
                    <a:pt x="4520558" y="163869"/>
                    <a:pt x="4272109" y="226327"/>
                  </a:cubicBezTo>
                  <a:cubicBezTo>
                    <a:pt x="4023660" y="288785"/>
                    <a:pt x="3864107" y="147597"/>
                    <a:pt x="3591695" y="226327"/>
                  </a:cubicBezTo>
                  <a:cubicBezTo>
                    <a:pt x="3319283" y="305057"/>
                    <a:pt x="3300442" y="192882"/>
                    <a:pt x="3218024" y="226327"/>
                  </a:cubicBezTo>
                  <a:cubicBezTo>
                    <a:pt x="3135606" y="259772"/>
                    <a:pt x="2682860" y="169474"/>
                    <a:pt x="2537610" y="226327"/>
                  </a:cubicBezTo>
                  <a:cubicBezTo>
                    <a:pt x="2392360" y="283180"/>
                    <a:pt x="2071139" y="188863"/>
                    <a:pt x="1857196" y="226327"/>
                  </a:cubicBezTo>
                  <a:cubicBezTo>
                    <a:pt x="1643253" y="263791"/>
                    <a:pt x="1531631" y="214283"/>
                    <a:pt x="1360828" y="226327"/>
                  </a:cubicBezTo>
                  <a:cubicBezTo>
                    <a:pt x="1190025" y="238371"/>
                    <a:pt x="960592" y="184161"/>
                    <a:pt x="803112" y="226327"/>
                  </a:cubicBezTo>
                  <a:cubicBezTo>
                    <a:pt x="645632" y="268493"/>
                    <a:pt x="304501" y="189749"/>
                    <a:pt x="0" y="226327"/>
                  </a:cubicBezTo>
                  <a:cubicBezTo>
                    <a:pt x="-6974" y="162747"/>
                    <a:pt x="16473" y="110834"/>
                    <a:pt x="0" y="0"/>
                  </a:cubicBezTo>
                  <a:close/>
                </a:path>
                <a:path w="6134882" h="226327" stroke="0" extrusionOk="0">
                  <a:moveTo>
                    <a:pt x="0" y="0"/>
                  </a:moveTo>
                  <a:cubicBezTo>
                    <a:pt x="145035" y="-39606"/>
                    <a:pt x="191398" y="8886"/>
                    <a:pt x="373670" y="0"/>
                  </a:cubicBezTo>
                  <a:cubicBezTo>
                    <a:pt x="555942" y="-8886"/>
                    <a:pt x="662924" y="26837"/>
                    <a:pt x="747340" y="0"/>
                  </a:cubicBezTo>
                  <a:cubicBezTo>
                    <a:pt x="831756" y="-26837"/>
                    <a:pt x="1172510" y="31084"/>
                    <a:pt x="1427754" y="0"/>
                  </a:cubicBezTo>
                  <a:cubicBezTo>
                    <a:pt x="1682998" y="-31084"/>
                    <a:pt x="1806043" y="59081"/>
                    <a:pt x="1985471" y="0"/>
                  </a:cubicBezTo>
                  <a:cubicBezTo>
                    <a:pt x="2164899" y="-59081"/>
                    <a:pt x="2228517" y="33160"/>
                    <a:pt x="2420490" y="0"/>
                  </a:cubicBezTo>
                  <a:cubicBezTo>
                    <a:pt x="2612463" y="-33160"/>
                    <a:pt x="2873446" y="27315"/>
                    <a:pt x="3100904" y="0"/>
                  </a:cubicBezTo>
                  <a:cubicBezTo>
                    <a:pt x="3328362" y="-27315"/>
                    <a:pt x="3496992" y="39053"/>
                    <a:pt x="3781318" y="0"/>
                  </a:cubicBezTo>
                  <a:cubicBezTo>
                    <a:pt x="4065644" y="-39053"/>
                    <a:pt x="3998603" y="41691"/>
                    <a:pt x="4154988" y="0"/>
                  </a:cubicBezTo>
                  <a:cubicBezTo>
                    <a:pt x="4311373" y="-41691"/>
                    <a:pt x="4611670" y="31172"/>
                    <a:pt x="4774054" y="0"/>
                  </a:cubicBezTo>
                  <a:cubicBezTo>
                    <a:pt x="4936438" y="-31172"/>
                    <a:pt x="5187295" y="13627"/>
                    <a:pt x="5331770" y="0"/>
                  </a:cubicBezTo>
                  <a:cubicBezTo>
                    <a:pt x="5476245" y="-13627"/>
                    <a:pt x="5782965" y="84774"/>
                    <a:pt x="6134882" y="0"/>
                  </a:cubicBezTo>
                  <a:cubicBezTo>
                    <a:pt x="6135231" y="108585"/>
                    <a:pt x="6118459" y="118497"/>
                    <a:pt x="6134882" y="226327"/>
                  </a:cubicBezTo>
                  <a:cubicBezTo>
                    <a:pt x="6047745" y="238924"/>
                    <a:pt x="5846004" y="225913"/>
                    <a:pt x="5761212" y="226327"/>
                  </a:cubicBezTo>
                  <a:cubicBezTo>
                    <a:pt x="5676420" y="226741"/>
                    <a:pt x="5429384" y="203035"/>
                    <a:pt x="5326193" y="226327"/>
                  </a:cubicBezTo>
                  <a:cubicBezTo>
                    <a:pt x="5223002" y="249619"/>
                    <a:pt x="5080732" y="201224"/>
                    <a:pt x="4891174" y="226327"/>
                  </a:cubicBezTo>
                  <a:cubicBezTo>
                    <a:pt x="4701616" y="251430"/>
                    <a:pt x="4435141" y="213608"/>
                    <a:pt x="4210760" y="226327"/>
                  </a:cubicBezTo>
                  <a:cubicBezTo>
                    <a:pt x="3986379" y="239046"/>
                    <a:pt x="4002793" y="210129"/>
                    <a:pt x="3837090" y="226327"/>
                  </a:cubicBezTo>
                  <a:cubicBezTo>
                    <a:pt x="3671387" y="242525"/>
                    <a:pt x="3477267" y="205995"/>
                    <a:pt x="3218024" y="226327"/>
                  </a:cubicBezTo>
                  <a:cubicBezTo>
                    <a:pt x="2958781" y="246659"/>
                    <a:pt x="2983320" y="225731"/>
                    <a:pt x="2783006" y="226327"/>
                  </a:cubicBezTo>
                  <a:cubicBezTo>
                    <a:pt x="2582692" y="226923"/>
                    <a:pt x="2510214" y="223910"/>
                    <a:pt x="2347987" y="226327"/>
                  </a:cubicBezTo>
                  <a:cubicBezTo>
                    <a:pt x="2185760" y="228744"/>
                    <a:pt x="2002342" y="174286"/>
                    <a:pt x="1912968" y="226327"/>
                  </a:cubicBezTo>
                  <a:cubicBezTo>
                    <a:pt x="1823594" y="278368"/>
                    <a:pt x="1575963" y="184860"/>
                    <a:pt x="1477949" y="226327"/>
                  </a:cubicBezTo>
                  <a:cubicBezTo>
                    <a:pt x="1379935" y="267794"/>
                    <a:pt x="1149264" y="189220"/>
                    <a:pt x="981581" y="226327"/>
                  </a:cubicBezTo>
                  <a:cubicBezTo>
                    <a:pt x="813898" y="263434"/>
                    <a:pt x="703101" y="196071"/>
                    <a:pt x="546562" y="226327"/>
                  </a:cubicBezTo>
                  <a:cubicBezTo>
                    <a:pt x="390023" y="256583"/>
                    <a:pt x="176060" y="208187"/>
                    <a:pt x="0" y="226327"/>
                  </a:cubicBezTo>
                  <a:cubicBezTo>
                    <a:pt x="-18371" y="175657"/>
                    <a:pt x="27144" y="79605"/>
                    <a:pt x="0" y="0"/>
                  </a:cubicBezTo>
                  <a:close/>
                </a:path>
              </a:pathLst>
            </a:custGeom>
            <a:ln>
              <a:noFill/>
              <a:extLst>
                <a:ext uri="{C807C97D-BFC1-408E-A445-0C87EB9F89A2}">
                  <ask:lineSketchStyleProps xmlns:ask="http://schemas.microsoft.com/office/drawing/2018/sketchyshapes" sd="244405873">
                    <a:prstGeom prst="rect">
                      <a:avLst/>
                    </a:prstGeom>
                    <ask:type>
                      <ask:lineSketchScribble/>
                    </ask:type>
                  </ask:lineSketchStyleProps>
                </a:ext>
              </a:extLst>
            </a:ln>
          </p:spPr>
        </p:pic>
        <p:pic>
          <p:nvPicPr>
            <p:cNvPr id="26" name="Picture 25">
              <a:extLst>
                <a:ext uri="{FF2B5EF4-FFF2-40B4-BE49-F238E27FC236}">
                  <a16:creationId xmlns:a16="http://schemas.microsoft.com/office/drawing/2014/main" id="{F9A7B75B-778A-C76D-2434-EED16E3CD42E}"/>
                </a:ext>
              </a:extLst>
            </p:cNvPr>
            <p:cNvPicPr>
              <a:picLocks noChangeAspect="1"/>
            </p:cNvPicPr>
            <p:nvPr/>
          </p:nvPicPr>
          <p:blipFill>
            <a:blip r:embed="rId6"/>
            <a:srcRect l="57760" t="16326" r="2192" b="70893"/>
            <a:stretch>
              <a:fillRect/>
            </a:stretch>
          </p:blipFill>
          <p:spPr>
            <a:xfrm>
              <a:off x="9092408" y="5009289"/>
              <a:ext cx="2783600" cy="205003"/>
            </a:xfrm>
            <a:custGeom>
              <a:avLst/>
              <a:gdLst>
                <a:gd name="csX0" fmla="*/ 0 w 2783600"/>
                <a:gd name="csY0" fmla="*/ 0 h 205003"/>
                <a:gd name="csX1" fmla="*/ 501048 w 2783600"/>
                <a:gd name="csY1" fmla="*/ 0 h 205003"/>
                <a:gd name="csX2" fmla="*/ 1029932 w 2783600"/>
                <a:gd name="csY2" fmla="*/ 0 h 205003"/>
                <a:gd name="csX3" fmla="*/ 1503144 w 2783600"/>
                <a:gd name="csY3" fmla="*/ 0 h 205003"/>
                <a:gd name="csX4" fmla="*/ 1976356 w 2783600"/>
                <a:gd name="csY4" fmla="*/ 0 h 205003"/>
                <a:gd name="csX5" fmla="*/ 2783600 w 2783600"/>
                <a:gd name="csY5" fmla="*/ 0 h 205003"/>
                <a:gd name="csX6" fmla="*/ 2783600 w 2783600"/>
                <a:gd name="csY6" fmla="*/ 205003 h 205003"/>
                <a:gd name="csX7" fmla="*/ 2282552 w 2783600"/>
                <a:gd name="csY7" fmla="*/ 205003 h 205003"/>
                <a:gd name="csX8" fmla="*/ 1753668 w 2783600"/>
                <a:gd name="csY8" fmla="*/ 205003 h 205003"/>
                <a:gd name="csX9" fmla="*/ 1224784 w 2783600"/>
                <a:gd name="csY9" fmla="*/ 205003 h 205003"/>
                <a:gd name="csX10" fmla="*/ 668064 w 2783600"/>
                <a:gd name="csY10" fmla="*/ 205003 h 205003"/>
                <a:gd name="csX11" fmla="*/ 0 w 2783600"/>
                <a:gd name="csY11" fmla="*/ 205003 h 205003"/>
                <a:gd name="csX12" fmla="*/ 0 w 2783600"/>
                <a:gd name="csY12" fmla="*/ 0 h 20500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783600" h="205003" fill="none" extrusionOk="0">
                  <a:moveTo>
                    <a:pt x="0" y="0"/>
                  </a:moveTo>
                  <a:cubicBezTo>
                    <a:pt x="161665" y="-54263"/>
                    <a:pt x="274157" y="603"/>
                    <a:pt x="501048" y="0"/>
                  </a:cubicBezTo>
                  <a:cubicBezTo>
                    <a:pt x="727939" y="-603"/>
                    <a:pt x="921762" y="61952"/>
                    <a:pt x="1029932" y="0"/>
                  </a:cubicBezTo>
                  <a:cubicBezTo>
                    <a:pt x="1138102" y="-61952"/>
                    <a:pt x="1283124" y="12622"/>
                    <a:pt x="1503144" y="0"/>
                  </a:cubicBezTo>
                  <a:cubicBezTo>
                    <a:pt x="1723164" y="-12622"/>
                    <a:pt x="1756934" y="10469"/>
                    <a:pt x="1976356" y="0"/>
                  </a:cubicBezTo>
                  <a:cubicBezTo>
                    <a:pt x="2195778" y="-10469"/>
                    <a:pt x="2577234" y="55513"/>
                    <a:pt x="2783600" y="0"/>
                  </a:cubicBezTo>
                  <a:cubicBezTo>
                    <a:pt x="2800307" y="62071"/>
                    <a:pt x="2775396" y="104764"/>
                    <a:pt x="2783600" y="205003"/>
                  </a:cubicBezTo>
                  <a:cubicBezTo>
                    <a:pt x="2563591" y="240578"/>
                    <a:pt x="2440222" y="149917"/>
                    <a:pt x="2282552" y="205003"/>
                  </a:cubicBezTo>
                  <a:cubicBezTo>
                    <a:pt x="2124882" y="260089"/>
                    <a:pt x="1910737" y="151183"/>
                    <a:pt x="1753668" y="205003"/>
                  </a:cubicBezTo>
                  <a:cubicBezTo>
                    <a:pt x="1596599" y="258823"/>
                    <a:pt x="1427542" y="153897"/>
                    <a:pt x="1224784" y="205003"/>
                  </a:cubicBezTo>
                  <a:cubicBezTo>
                    <a:pt x="1022026" y="256109"/>
                    <a:pt x="850398" y="148654"/>
                    <a:pt x="668064" y="205003"/>
                  </a:cubicBezTo>
                  <a:cubicBezTo>
                    <a:pt x="485730" y="261352"/>
                    <a:pt x="283826" y="143932"/>
                    <a:pt x="0" y="205003"/>
                  </a:cubicBezTo>
                  <a:cubicBezTo>
                    <a:pt x="-13769" y="113322"/>
                    <a:pt x="3172" y="96983"/>
                    <a:pt x="0" y="0"/>
                  </a:cubicBezTo>
                  <a:close/>
                </a:path>
                <a:path w="2783600" h="205003" stroke="0" extrusionOk="0">
                  <a:moveTo>
                    <a:pt x="0" y="0"/>
                  </a:moveTo>
                  <a:cubicBezTo>
                    <a:pt x="203809" y="-25348"/>
                    <a:pt x="372296" y="12710"/>
                    <a:pt x="473212" y="0"/>
                  </a:cubicBezTo>
                  <a:cubicBezTo>
                    <a:pt x="574128" y="-12710"/>
                    <a:pt x="755415" y="38574"/>
                    <a:pt x="946424" y="0"/>
                  </a:cubicBezTo>
                  <a:cubicBezTo>
                    <a:pt x="1137433" y="-38574"/>
                    <a:pt x="1298629" y="51707"/>
                    <a:pt x="1558816" y="0"/>
                  </a:cubicBezTo>
                  <a:cubicBezTo>
                    <a:pt x="1819003" y="-51707"/>
                    <a:pt x="1938700" y="8367"/>
                    <a:pt x="2115536" y="0"/>
                  </a:cubicBezTo>
                  <a:cubicBezTo>
                    <a:pt x="2292372" y="-8367"/>
                    <a:pt x="2520697" y="56200"/>
                    <a:pt x="2783600" y="0"/>
                  </a:cubicBezTo>
                  <a:cubicBezTo>
                    <a:pt x="2796840" y="71340"/>
                    <a:pt x="2770789" y="156618"/>
                    <a:pt x="2783600" y="205003"/>
                  </a:cubicBezTo>
                  <a:cubicBezTo>
                    <a:pt x="2619597" y="264119"/>
                    <a:pt x="2351198" y="199269"/>
                    <a:pt x="2171208" y="205003"/>
                  </a:cubicBezTo>
                  <a:cubicBezTo>
                    <a:pt x="1991218" y="210737"/>
                    <a:pt x="1781370" y="191981"/>
                    <a:pt x="1586652" y="205003"/>
                  </a:cubicBezTo>
                  <a:cubicBezTo>
                    <a:pt x="1391934" y="218025"/>
                    <a:pt x="1231733" y="195069"/>
                    <a:pt x="1057768" y="205003"/>
                  </a:cubicBezTo>
                  <a:cubicBezTo>
                    <a:pt x="883803" y="214937"/>
                    <a:pt x="765903" y="197307"/>
                    <a:pt x="528884" y="205003"/>
                  </a:cubicBezTo>
                  <a:cubicBezTo>
                    <a:pt x="291865" y="212699"/>
                    <a:pt x="211595" y="192359"/>
                    <a:pt x="0" y="205003"/>
                  </a:cubicBezTo>
                  <a:cubicBezTo>
                    <a:pt x="-21408" y="104050"/>
                    <a:pt x="18248" y="94997"/>
                    <a:pt x="0" y="0"/>
                  </a:cubicBezTo>
                  <a:close/>
                </a:path>
              </a:pathLst>
            </a:custGeom>
            <a:ln>
              <a:noFill/>
              <a:extLst>
                <a:ext uri="{C807C97D-BFC1-408E-A445-0C87EB9F89A2}">
                  <ask:lineSketchStyleProps xmlns:ask="http://schemas.microsoft.com/office/drawing/2018/sketchyshapes" sd="244405873">
                    <a:prstGeom prst="rect">
                      <a:avLst/>
                    </a:prstGeom>
                    <ask:type>
                      <ask:lineSketchScribble/>
                    </ask:type>
                  </ask:lineSketchStyleProps>
                </a:ext>
              </a:extLst>
            </a:ln>
          </p:spPr>
        </p:pic>
      </p:grpSp>
    </p:spTree>
    <p:extLst>
      <p:ext uri="{BB962C8B-B14F-4D97-AF65-F5344CB8AC3E}">
        <p14:creationId xmlns:p14="http://schemas.microsoft.com/office/powerpoint/2010/main" val="2787710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1739F-DA8F-6E94-95FF-2F14EA1DCCF4}"/>
              </a:ext>
            </a:extLst>
          </p:cNvPr>
          <p:cNvSpPr>
            <a:spLocks noGrp="1"/>
          </p:cNvSpPr>
          <p:nvPr>
            <p:ph type="title"/>
          </p:nvPr>
        </p:nvSpPr>
        <p:spPr>
          <a:xfrm>
            <a:off x="838200" y="365125"/>
            <a:ext cx="5846379" cy="1325563"/>
          </a:xfrm>
        </p:spPr>
        <p:txBody>
          <a:bodyPr>
            <a:normAutofit fontScale="90000"/>
          </a:bodyPr>
          <a:lstStyle/>
          <a:p>
            <a:r>
              <a:rPr lang="en-CA" dirty="0"/>
              <a:t>Calls for public platforms and digital sovereignty</a:t>
            </a:r>
          </a:p>
        </p:txBody>
      </p:sp>
      <p:pic>
        <p:nvPicPr>
          <p:cNvPr id="3" name="Picture 2" descr="A close-up of a document&#10;&#10;AI-generated content may be incorrect.">
            <a:extLst>
              <a:ext uri="{FF2B5EF4-FFF2-40B4-BE49-F238E27FC236}">
                <a16:creationId xmlns:a16="http://schemas.microsoft.com/office/drawing/2014/main" id="{F0822315-3FFD-967B-9D76-1F6416F11DE9}"/>
              </a:ext>
            </a:extLst>
          </p:cNvPr>
          <p:cNvPicPr>
            <a:picLocks noChangeAspect="1"/>
          </p:cNvPicPr>
          <p:nvPr/>
        </p:nvPicPr>
        <p:blipFill>
          <a:blip r:embed="rId3"/>
          <a:stretch>
            <a:fillRect/>
          </a:stretch>
        </p:blipFill>
        <p:spPr>
          <a:xfrm>
            <a:off x="7348279" y="0"/>
            <a:ext cx="4843721" cy="6858000"/>
          </a:xfrm>
          <a:prstGeom prst="rect">
            <a:avLst/>
          </a:prstGeom>
        </p:spPr>
      </p:pic>
      <p:grpSp>
        <p:nvGrpSpPr>
          <p:cNvPr id="4" name="Group 3">
            <a:extLst>
              <a:ext uri="{FF2B5EF4-FFF2-40B4-BE49-F238E27FC236}">
                <a16:creationId xmlns:a16="http://schemas.microsoft.com/office/drawing/2014/main" id="{C612D6CD-D000-930B-CB6F-95F26287AD21}"/>
              </a:ext>
            </a:extLst>
          </p:cNvPr>
          <p:cNvGrpSpPr/>
          <p:nvPr/>
        </p:nvGrpSpPr>
        <p:grpSpPr>
          <a:xfrm>
            <a:off x="3685717" y="1744524"/>
            <a:ext cx="5071494" cy="4054136"/>
            <a:chOff x="5133628" y="1285325"/>
            <a:chExt cx="6551860" cy="5237535"/>
          </a:xfrm>
        </p:grpSpPr>
        <p:pic>
          <p:nvPicPr>
            <p:cNvPr id="5" name="Picture 4" descr="A screenshot of a phone&#10;&#10;AI-generated content may be incorrect.">
              <a:extLst>
                <a:ext uri="{FF2B5EF4-FFF2-40B4-BE49-F238E27FC236}">
                  <a16:creationId xmlns:a16="http://schemas.microsoft.com/office/drawing/2014/main" id="{3E79D492-E3B3-F831-F518-B375D01E8C1F}"/>
                </a:ext>
              </a:extLst>
            </p:cNvPr>
            <p:cNvPicPr>
              <a:picLocks noChangeAspect="1"/>
            </p:cNvPicPr>
            <p:nvPr/>
          </p:nvPicPr>
          <p:blipFill>
            <a:blip r:embed="rId4"/>
            <a:stretch>
              <a:fillRect/>
            </a:stretch>
          </p:blipFill>
          <p:spPr>
            <a:xfrm>
              <a:off x="5133628" y="1285325"/>
              <a:ext cx="4553184" cy="2457576"/>
            </a:xfrm>
            <a:prstGeom prst="rect">
              <a:avLst/>
            </a:prstGeom>
            <a:ln>
              <a:solidFill>
                <a:schemeClr val="tx1">
                  <a:lumMod val="65000"/>
                  <a:lumOff val="35000"/>
                </a:schemeClr>
              </a:solidFill>
            </a:ln>
            <a:effectLst>
              <a:outerShdw blurRad="292100" dist="139700" dir="2700000" algn="tl" rotWithShape="0">
                <a:srgbClr val="333333">
                  <a:alpha val="65000"/>
                </a:srgbClr>
              </a:outerShdw>
            </a:effectLst>
          </p:spPr>
        </p:pic>
        <p:pic>
          <p:nvPicPr>
            <p:cNvPr id="6" name="Picture 5" descr="A screenshot of a news article&#10;&#10;AI-generated content may be incorrect.">
              <a:extLst>
                <a:ext uri="{FF2B5EF4-FFF2-40B4-BE49-F238E27FC236}">
                  <a16:creationId xmlns:a16="http://schemas.microsoft.com/office/drawing/2014/main" id="{B28668F0-51DC-FF82-B3E5-B2D4EEF03495}"/>
                </a:ext>
              </a:extLst>
            </p:cNvPr>
            <p:cNvPicPr>
              <a:picLocks noChangeAspect="1"/>
            </p:cNvPicPr>
            <p:nvPr/>
          </p:nvPicPr>
          <p:blipFill>
            <a:blip r:embed="rId5"/>
            <a:stretch>
              <a:fillRect/>
            </a:stretch>
          </p:blipFill>
          <p:spPr>
            <a:xfrm>
              <a:off x="7799088" y="2426899"/>
              <a:ext cx="3886400" cy="4095961"/>
            </a:xfrm>
            <a:prstGeom prst="rect">
              <a:avLst/>
            </a:prstGeom>
            <a:ln>
              <a:solidFill>
                <a:schemeClr val="tx1">
                  <a:lumMod val="65000"/>
                  <a:lumOff val="35000"/>
                </a:schemeClr>
              </a:solidFill>
            </a:ln>
            <a:effectLst>
              <a:outerShdw blurRad="292100" dist="139700" dir="2700000" algn="tl" rotWithShape="0">
                <a:srgbClr val="333333">
                  <a:alpha val="65000"/>
                </a:srgbClr>
              </a:outerShdw>
            </a:effectLst>
          </p:spPr>
        </p:pic>
      </p:grpSp>
      <p:sp>
        <p:nvSpPr>
          <p:cNvPr id="7" name="TextBox 6">
            <a:extLst>
              <a:ext uri="{FF2B5EF4-FFF2-40B4-BE49-F238E27FC236}">
                <a16:creationId xmlns:a16="http://schemas.microsoft.com/office/drawing/2014/main" id="{B6FA4952-1219-6C19-4DC7-1055A58555FE}"/>
              </a:ext>
            </a:extLst>
          </p:cNvPr>
          <p:cNvSpPr txBox="1"/>
          <p:nvPr/>
        </p:nvSpPr>
        <p:spPr>
          <a:xfrm>
            <a:off x="0" y="6411724"/>
            <a:ext cx="7348279" cy="430887"/>
          </a:xfrm>
          <a:prstGeom prst="rect">
            <a:avLst/>
          </a:prstGeom>
          <a:noFill/>
        </p:spPr>
        <p:txBody>
          <a:bodyPr wrap="square" anchor="b">
            <a:spAutoFit/>
          </a:bodyPr>
          <a:lstStyle/>
          <a:p>
            <a:pPr algn="ctr"/>
            <a:r>
              <a:rPr lang="en-US" sz="1100" dirty="0"/>
              <a:t>Mitra, Neophytou, and Gururaja. </a:t>
            </a:r>
            <a:r>
              <a:rPr lang="en-US" sz="1100" dirty="0">
                <a:hlinkClick r:id="rId6"/>
              </a:rPr>
              <a:t>Information Access of the Oppressed: A Problem-Posing Framework for Envisioning Emancipatory Information Access Platforms </a:t>
            </a:r>
            <a:r>
              <a:rPr lang="en-CA" sz="1100" dirty="0">
                <a:hlinkClick r:id="rId6"/>
              </a:rPr>
              <a:t>✊🏽✊🏾✊🏼</a:t>
            </a:r>
            <a:r>
              <a:rPr lang="en-US" sz="1100" dirty="0"/>
              <a:t>. Preprint, 2026.</a:t>
            </a:r>
            <a:endParaRPr lang="en-CA" sz="1100" dirty="0"/>
          </a:p>
        </p:txBody>
      </p:sp>
      <p:grpSp>
        <p:nvGrpSpPr>
          <p:cNvPr id="10" name="Group 9">
            <a:extLst>
              <a:ext uri="{FF2B5EF4-FFF2-40B4-BE49-F238E27FC236}">
                <a16:creationId xmlns:a16="http://schemas.microsoft.com/office/drawing/2014/main" id="{7AFAC560-D0DC-90FA-49C4-7C8ABF783DC6}"/>
              </a:ext>
            </a:extLst>
          </p:cNvPr>
          <p:cNvGrpSpPr/>
          <p:nvPr/>
        </p:nvGrpSpPr>
        <p:grpSpPr>
          <a:xfrm>
            <a:off x="510801" y="2854091"/>
            <a:ext cx="4969293" cy="3203134"/>
            <a:chOff x="510801" y="2854091"/>
            <a:chExt cx="4969293" cy="3203134"/>
          </a:xfrm>
        </p:grpSpPr>
        <p:sp>
          <p:nvSpPr>
            <p:cNvPr id="8" name="TextBox 7">
              <a:extLst>
                <a:ext uri="{FF2B5EF4-FFF2-40B4-BE49-F238E27FC236}">
                  <a16:creationId xmlns:a16="http://schemas.microsoft.com/office/drawing/2014/main" id="{D1E6BD5E-C2BE-C57D-E966-C0CA4E9E3D98}"/>
                </a:ext>
              </a:extLst>
            </p:cNvPr>
            <p:cNvSpPr txBox="1"/>
            <p:nvPr/>
          </p:nvSpPr>
          <p:spPr>
            <a:xfrm>
              <a:off x="510802" y="3872011"/>
              <a:ext cx="4969292" cy="2185214"/>
            </a:xfrm>
            <a:prstGeom prst="rect">
              <a:avLst/>
            </a:prstGeom>
            <a:noFill/>
          </p:spPr>
          <p:txBody>
            <a:bodyPr wrap="square" rtlCol="0">
              <a:spAutoFit/>
            </a:bodyPr>
            <a:lstStyle/>
            <a:p>
              <a:pPr>
                <a:spcBef>
                  <a:spcPts val="1200"/>
                </a:spcBef>
              </a:pPr>
              <a:r>
                <a:rPr lang="en-US" dirty="0"/>
                <a:t>No search engine is truly open nor reflects the internet in all its diversity  if it systemically erases the voices of the global south that represents 85% of the world’s population</a:t>
              </a:r>
            </a:p>
            <a:p>
              <a:pPr>
                <a:spcBef>
                  <a:spcPts val="1200"/>
                </a:spcBef>
              </a:pPr>
              <a:r>
                <a:rPr lang="en-US" dirty="0"/>
                <a:t>Emancipatory IR seeks epistemic justice for the global south and marginalized populations within powerful nation-states</a:t>
              </a:r>
              <a:endParaRPr lang="en-CA" dirty="0"/>
            </a:p>
          </p:txBody>
        </p:sp>
        <p:sp>
          <p:nvSpPr>
            <p:cNvPr id="9" name="TextBox 8">
              <a:extLst>
                <a:ext uri="{FF2B5EF4-FFF2-40B4-BE49-F238E27FC236}">
                  <a16:creationId xmlns:a16="http://schemas.microsoft.com/office/drawing/2014/main" id="{8D1DD790-5D3F-0BAD-EE8A-0B4FF44A2F84}"/>
                </a:ext>
              </a:extLst>
            </p:cNvPr>
            <p:cNvSpPr txBox="1"/>
            <p:nvPr/>
          </p:nvSpPr>
          <p:spPr>
            <a:xfrm>
              <a:off x="510801" y="2854091"/>
              <a:ext cx="2963919" cy="923330"/>
            </a:xfrm>
            <a:prstGeom prst="rect">
              <a:avLst/>
            </a:prstGeom>
            <a:noFill/>
          </p:spPr>
          <p:txBody>
            <a:bodyPr wrap="square" rtlCol="0" anchor="b">
              <a:spAutoFit/>
            </a:bodyPr>
            <a:lstStyle/>
            <a:p>
              <a:pPr>
                <a:spcBef>
                  <a:spcPts val="1200"/>
                </a:spcBef>
              </a:pPr>
              <a:r>
                <a:rPr lang="en-CA" dirty="0"/>
                <a:t>However, </a:t>
              </a:r>
              <a:r>
                <a:rPr lang="en-US" dirty="0"/>
                <a:t>Eurocentrism is not a meaningful antidote to American Exceptionalism</a:t>
              </a:r>
              <a:endParaRPr lang="en-CA" dirty="0"/>
            </a:p>
          </p:txBody>
        </p:sp>
      </p:grpSp>
    </p:spTree>
    <p:extLst>
      <p:ext uri="{BB962C8B-B14F-4D97-AF65-F5344CB8AC3E}">
        <p14:creationId xmlns:p14="http://schemas.microsoft.com/office/powerpoint/2010/main" val="178928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7D3D2-3CCE-8652-3F0C-9C2695E505F9}"/>
              </a:ext>
            </a:extLst>
          </p:cNvPr>
          <p:cNvSpPr>
            <a:spLocks noGrp="1"/>
          </p:cNvSpPr>
          <p:nvPr>
            <p:ph type="title"/>
          </p:nvPr>
        </p:nvSpPr>
        <p:spPr/>
        <p:txBody>
          <a:bodyPr/>
          <a:lstStyle/>
          <a:p>
            <a:r>
              <a:rPr lang="en-CA" dirty="0"/>
              <a:t>Open, to what end?</a:t>
            </a:r>
          </a:p>
        </p:txBody>
      </p:sp>
      <p:sp>
        <p:nvSpPr>
          <p:cNvPr id="4" name="Content Placeholder 3">
            <a:extLst>
              <a:ext uri="{FF2B5EF4-FFF2-40B4-BE49-F238E27FC236}">
                <a16:creationId xmlns:a16="http://schemas.microsoft.com/office/drawing/2014/main" id="{AA26E160-2D9E-CC59-7D36-522AD852AF5A}"/>
              </a:ext>
            </a:extLst>
          </p:cNvPr>
          <p:cNvSpPr>
            <a:spLocks noGrp="1"/>
          </p:cNvSpPr>
          <p:nvPr>
            <p:ph sz="half" idx="1"/>
          </p:nvPr>
        </p:nvSpPr>
        <p:spPr/>
        <p:txBody>
          <a:bodyPr>
            <a:normAutofit fontScale="62500" lnSpcReduction="20000"/>
          </a:bodyPr>
          <a:lstStyle/>
          <a:p>
            <a:pPr marL="0" indent="0">
              <a:lnSpc>
                <a:spcPct val="120000"/>
              </a:lnSpc>
              <a:buNone/>
            </a:pPr>
            <a:r>
              <a:rPr lang="en-US" dirty="0"/>
              <a:t>Computing has a long tradition of pursuing openness to challenge tech oligopolies (e.g., open source, open AI models)</a:t>
            </a:r>
          </a:p>
          <a:p>
            <a:pPr marL="0" indent="0">
              <a:lnSpc>
                <a:spcPct val="120000"/>
              </a:lnSpc>
              <a:buNone/>
            </a:pPr>
            <a:r>
              <a:rPr lang="en-US" dirty="0"/>
              <a:t>Within these movements, there is tension of values (e.g., free software vs. open source), and issues of co-option and open-washing by corporations defending their dominance</a:t>
            </a:r>
          </a:p>
          <a:p>
            <a:pPr marL="0" indent="0">
              <a:lnSpc>
                <a:spcPct val="120000"/>
              </a:lnSpc>
              <a:buNone/>
            </a:pPr>
            <a:r>
              <a:rPr lang="en-US" dirty="0"/>
              <a:t>Openness should not be appraised </a:t>
            </a:r>
            <a:r>
              <a:rPr lang="en-US" dirty="0" err="1"/>
              <a:t>w.r.t.</a:t>
            </a:r>
            <a:r>
              <a:rPr lang="en-US" dirty="0"/>
              <a:t> what is being made open; but rather </a:t>
            </a:r>
            <a:r>
              <a:rPr lang="en-US" dirty="0" err="1"/>
              <a:t>w.r.t.</a:t>
            </a:r>
            <a:r>
              <a:rPr lang="en-US" dirty="0"/>
              <a:t> what capabilities and </a:t>
            </a:r>
            <a:r>
              <a:rPr lang="en-US" dirty="0" err="1"/>
              <a:t>functionings</a:t>
            </a:r>
            <a:r>
              <a:rPr lang="en-US" dirty="0"/>
              <a:t> it affords to those the system is being opened to</a:t>
            </a:r>
          </a:p>
          <a:p>
            <a:pPr marL="0" indent="0">
              <a:lnSpc>
                <a:spcPct val="120000"/>
              </a:lnSpc>
              <a:buNone/>
            </a:pPr>
            <a:r>
              <a:rPr lang="en-US" dirty="0"/>
              <a:t>Formalized using Amartya Sen’s Capability-Theory from welfare economics</a:t>
            </a:r>
            <a:endParaRPr lang="en-CA" dirty="0"/>
          </a:p>
        </p:txBody>
      </p:sp>
      <p:sp>
        <p:nvSpPr>
          <p:cNvPr id="3" name="TextBox 2">
            <a:extLst>
              <a:ext uri="{FF2B5EF4-FFF2-40B4-BE49-F238E27FC236}">
                <a16:creationId xmlns:a16="http://schemas.microsoft.com/office/drawing/2014/main" id="{03A81EA2-EA47-D806-496D-B0978E0F3444}"/>
              </a:ext>
            </a:extLst>
          </p:cNvPr>
          <p:cNvSpPr txBox="1"/>
          <p:nvPr/>
        </p:nvSpPr>
        <p:spPr>
          <a:xfrm>
            <a:off x="0" y="6396335"/>
            <a:ext cx="12192000" cy="461665"/>
          </a:xfrm>
          <a:prstGeom prst="rect">
            <a:avLst/>
          </a:prstGeom>
          <a:noFill/>
        </p:spPr>
        <p:txBody>
          <a:bodyPr wrap="square" anchor="b">
            <a:spAutoFit/>
          </a:bodyPr>
          <a:lstStyle/>
          <a:p>
            <a:pPr algn="ctr"/>
            <a:r>
              <a:rPr lang="en-CA" sz="1200" dirty="0"/>
              <a:t>Sen. </a:t>
            </a:r>
            <a:r>
              <a:rPr lang="en-CA" sz="1200" dirty="0">
                <a:hlinkClick r:id="rId3"/>
              </a:rPr>
              <a:t>Commodities and Capabilities</a:t>
            </a:r>
            <a:r>
              <a:rPr lang="en-CA" sz="1200" dirty="0"/>
              <a:t>. Oxford university press, 1999.</a:t>
            </a:r>
          </a:p>
          <a:p>
            <a:pPr algn="ctr"/>
            <a:r>
              <a:rPr lang="en-US" sz="1200" dirty="0"/>
              <a:t>Neophytou and Mitra. </a:t>
            </a:r>
            <a:r>
              <a:rPr lang="en-US" sz="1200" dirty="0">
                <a:hlinkClick r:id="rId4"/>
              </a:rPr>
              <a:t>Open, to What End? A Capability-Theoretic Perspective on Open Search</a:t>
            </a:r>
            <a:r>
              <a:rPr lang="en-US" sz="1200" dirty="0"/>
              <a:t>. Preprint, 2026.</a:t>
            </a:r>
          </a:p>
        </p:txBody>
      </p:sp>
      <p:sp>
        <p:nvSpPr>
          <p:cNvPr id="9" name="TextBox 8">
            <a:extLst>
              <a:ext uri="{FF2B5EF4-FFF2-40B4-BE49-F238E27FC236}">
                <a16:creationId xmlns:a16="http://schemas.microsoft.com/office/drawing/2014/main" id="{B2C77E23-1271-B836-92DC-F131E06F6A6C}"/>
              </a:ext>
            </a:extLst>
          </p:cNvPr>
          <p:cNvSpPr txBox="1"/>
          <p:nvPr/>
        </p:nvSpPr>
        <p:spPr>
          <a:xfrm>
            <a:off x="6683300" y="2364822"/>
            <a:ext cx="2518508" cy="830997"/>
          </a:xfrm>
          <a:prstGeom prst="rect">
            <a:avLst/>
          </a:prstGeom>
          <a:noFill/>
        </p:spPr>
        <p:txBody>
          <a:bodyPr wrap="square" rtlCol="0" anchor="ctr">
            <a:spAutoFit/>
          </a:bodyPr>
          <a:lstStyle/>
          <a:p>
            <a:pPr algn="ctr"/>
            <a:r>
              <a:rPr lang="en-CA" sz="2800" dirty="0"/>
              <a:t>Capabilities</a:t>
            </a:r>
          </a:p>
          <a:p>
            <a:pPr algn="ctr"/>
            <a:r>
              <a:rPr lang="en-CA" dirty="0"/>
              <a:t>(to function)</a:t>
            </a:r>
          </a:p>
        </p:txBody>
      </p:sp>
      <p:sp>
        <p:nvSpPr>
          <p:cNvPr id="10" name="TextBox 9">
            <a:extLst>
              <a:ext uri="{FF2B5EF4-FFF2-40B4-BE49-F238E27FC236}">
                <a16:creationId xmlns:a16="http://schemas.microsoft.com/office/drawing/2014/main" id="{510E6165-90D7-B94F-E1C3-68ECE7F80EB7}"/>
              </a:ext>
            </a:extLst>
          </p:cNvPr>
          <p:cNvSpPr txBox="1"/>
          <p:nvPr/>
        </p:nvSpPr>
        <p:spPr>
          <a:xfrm>
            <a:off x="6683300" y="1180306"/>
            <a:ext cx="2518508" cy="523220"/>
          </a:xfrm>
          <a:prstGeom prst="rect">
            <a:avLst/>
          </a:prstGeom>
          <a:noFill/>
        </p:spPr>
        <p:txBody>
          <a:bodyPr wrap="square" rtlCol="0" anchor="ctr">
            <a:spAutoFit/>
          </a:bodyPr>
          <a:lstStyle/>
          <a:p>
            <a:pPr algn="ctr"/>
            <a:r>
              <a:rPr lang="en-CA" sz="2800" dirty="0"/>
              <a:t>Commodities</a:t>
            </a:r>
          </a:p>
        </p:txBody>
      </p:sp>
      <p:sp>
        <p:nvSpPr>
          <p:cNvPr id="11" name="TextBox 10">
            <a:extLst>
              <a:ext uri="{FF2B5EF4-FFF2-40B4-BE49-F238E27FC236}">
                <a16:creationId xmlns:a16="http://schemas.microsoft.com/office/drawing/2014/main" id="{6C98643B-B50A-85CC-FA0B-FE91FDF9D2DC}"/>
              </a:ext>
            </a:extLst>
          </p:cNvPr>
          <p:cNvSpPr txBox="1"/>
          <p:nvPr/>
        </p:nvSpPr>
        <p:spPr>
          <a:xfrm>
            <a:off x="6683300" y="3857115"/>
            <a:ext cx="2518508" cy="523220"/>
          </a:xfrm>
          <a:prstGeom prst="rect">
            <a:avLst/>
          </a:prstGeom>
          <a:noFill/>
        </p:spPr>
        <p:txBody>
          <a:bodyPr wrap="square" rtlCol="0" anchor="ctr">
            <a:spAutoFit/>
          </a:bodyPr>
          <a:lstStyle/>
          <a:p>
            <a:pPr algn="ctr"/>
            <a:r>
              <a:rPr lang="en-CA" sz="2800" dirty="0" err="1"/>
              <a:t>Functionings</a:t>
            </a:r>
            <a:endParaRPr lang="en-CA" sz="2800" dirty="0"/>
          </a:p>
        </p:txBody>
      </p:sp>
      <p:sp>
        <p:nvSpPr>
          <p:cNvPr id="12" name="TextBox 11">
            <a:extLst>
              <a:ext uri="{FF2B5EF4-FFF2-40B4-BE49-F238E27FC236}">
                <a16:creationId xmlns:a16="http://schemas.microsoft.com/office/drawing/2014/main" id="{75383D0F-F272-53E7-30FE-45EBC556E153}"/>
              </a:ext>
            </a:extLst>
          </p:cNvPr>
          <p:cNvSpPr txBox="1"/>
          <p:nvPr/>
        </p:nvSpPr>
        <p:spPr>
          <a:xfrm>
            <a:off x="6683300" y="5041631"/>
            <a:ext cx="2518508" cy="523220"/>
          </a:xfrm>
          <a:prstGeom prst="rect">
            <a:avLst/>
          </a:prstGeom>
          <a:noFill/>
        </p:spPr>
        <p:txBody>
          <a:bodyPr wrap="square" rtlCol="0" anchor="ctr">
            <a:spAutoFit/>
          </a:bodyPr>
          <a:lstStyle/>
          <a:p>
            <a:pPr algn="ctr"/>
            <a:r>
              <a:rPr lang="en-CA" sz="2800" dirty="0"/>
              <a:t>Well-beings</a:t>
            </a:r>
          </a:p>
        </p:txBody>
      </p:sp>
      <p:sp>
        <p:nvSpPr>
          <p:cNvPr id="17" name="TextBox 16">
            <a:extLst>
              <a:ext uri="{FF2B5EF4-FFF2-40B4-BE49-F238E27FC236}">
                <a16:creationId xmlns:a16="http://schemas.microsoft.com/office/drawing/2014/main" id="{0492AB30-C09D-5345-17AB-58B7D1EC6118}"/>
              </a:ext>
            </a:extLst>
          </p:cNvPr>
          <p:cNvSpPr txBox="1"/>
          <p:nvPr/>
        </p:nvSpPr>
        <p:spPr>
          <a:xfrm>
            <a:off x="9428371" y="2226323"/>
            <a:ext cx="2518508" cy="954107"/>
          </a:xfrm>
          <a:prstGeom prst="rect">
            <a:avLst/>
          </a:prstGeom>
          <a:noFill/>
        </p:spPr>
        <p:txBody>
          <a:bodyPr wrap="square" rtlCol="0" anchor="ctr">
            <a:spAutoFit/>
          </a:bodyPr>
          <a:lstStyle/>
          <a:p>
            <a:r>
              <a:rPr lang="en-CA" sz="1400" dirty="0"/>
              <a:t>Depends on both the commodities being made open and actor-specific circumstances</a:t>
            </a:r>
            <a:endParaRPr lang="en-CA" sz="1050" dirty="0"/>
          </a:p>
        </p:txBody>
      </p:sp>
      <p:sp>
        <p:nvSpPr>
          <p:cNvPr id="18" name="TextBox 17">
            <a:extLst>
              <a:ext uri="{FF2B5EF4-FFF2-40B4-BE49-F238E27FC236}">
                <a16:creationId xmlns:a16="http://schemas.microsoft.com/office/drawing/2014/main" id="{8DC24D64-0F47-42C6-8463-15029C880015}"/>
              </a:ext>
            </a:extLst>
          </p:cNvPr>
          <p:cNvSpPr txBox="1"/>
          <p:nvPr/>
        </p:nvSpPr>
        <p:spPr>
          <a:xfrm>
            <a:off x="9428371" y="995640"/>
            <a:ext cx="2518508" cy="738664"/>
          </a:xfrm>
          <a:prstGeom prst="rect">
            <a:avLst/>
          </a:prstGeom>
          <a:noFill/>
        </p:spPr>
        <p:txBody>
          <a:bodyPr wrap="square" rtlCol="0" anchor="ctr">
            <a:spAutoFit/>
          </a:bodyPr>
          <a:lstStyle/>
          <a:p>
            <a:r>
              <a:rPr lang="en-CA" sz="1400" dirty="0"/>
              <a:t>E.g., </a:t>
            </a:r>
            <a:r>
              <a:rPr lang="en-US" sz="1400" dirty="0"/>
              <a:t>code, data, models, tooling, compute, labor, and governance</a:t>
            </a:r>
            <a:endParaRPr lang="en-CA" sz="1050" dirty="0"/>
          </a:p>
        </p:txBody>
      </p:sp>
      <p:sp>
        <p:nvSpPr>
          <p:cNvPr id="19" name="TextBox 18">
            <a:extLst>
              <a:ext uri="{FF2B5EF4-FFF2-40B4-BE49-F238E27FC236}">
                <a16:creationId xmlns:a16="http://schemas.microsoft.com/office/drawing/2014/main" id="{BA414C28-72CF-A9D3-7866-951B5595A023}"/>
              </a:ext>
            </a:extLst>
          </p:cNvPr>
          <p:cNvSpPr txBox="1"/>
          <p:nvPr/>
        </p:nvSpPr>
        <p:spPr>
          <a:xfrm>
            <a:off x="9428371" y="3780171"/>
            <a:ext cx="2518508" cy="523220"/>
          </a:xfrm>
          <a:prstGeom prst="rect">
            <a:avLst/>
          </a:prstGeom>
          <a:noFill/>
        </p:spPr>
        <p:txBody>
          <a:bodyPr wrap="square" rtlCol="0" anchor="ctr">
            <a:spAutoFit/>
          </a:bodyPr>
          <a:lstStyle/>
          <a:p>
            <a:r>
              <a:rPr lang="en-CA" sz="1400" dirty="0"/>
              <a:t>E.g., critique, copy, and co-opt and co-construct</a:t>
            </a:r>
            <a:endParaRPr lang="en-CA" sz="1050" dirty="0"/>
          </a:p>
        </p:txBody>
      </p:sp>
      <p:sp>
        <p:nvSpPr>
          <p:cNvPr id="20" name="TextBox 19">
            <a:extLst>
              <a:ext uri="{FF2B5EF4-FFF2-40B4-BE49-F238E27FC236}">
                <a16:creationId xmlns:a16="http://schemas.microsoft.com/office/drawing/2014/main" id="{47E4B5D9-4F98-EF74-168B-4D35623FE97F}"/>
              </a:ext>
            </a:extLst>
          </p:cNvPr>
          <p:cNvSpPr txBox="1"/>
          <p:nvPr/>
        </p:nvSpPr>
        <p:spPr>
          <a:xfrm>
            <a:off x="9428371" y="4641520"/>
            <a:ext cx="2518508" cy="1169551"/>
          </a:xfrm>
          <a:prstGeom prst="rect">
            <a:avLst/>
          </a:prstGeom>
          <a:noFill/>
        </p:spPr>
        <p:txBody>
          <a:bodyPr wrap="square" rtlCol="0" anchor="ctr">
            <a:spAutoFit/>
          </a:bodyPr>
          <a:lstStyle/>
          <a:p>
            <a:r>
              <a:rPr lang="en-CA" sz="1400" dirty="0"/>
              <a:t>E.g., </a:t>
            </a:r>
            <a:r>
              <a:rPr lang="en-US" sz="1400" dirty="0"/>
              <a:t>digital sovereignty, meet underserved needs, market competition, open science, social justice, emancipation, and democracy</a:t>
            </a:r>
            <a:endParaRPr lang="en-CA" sz="1050" dirty="0"/>
          </a:p>
        </p:txBody>
      </p:sp>
      <p:cxnSp>
        <p:nvCxnSpPr>
          <p:cNvPr id="22" name="Straight Arrow Connector 21">
            <a:extLst>
              <a:ext uri="{FF2B5EF4-FFF2-40B4-BE49-F238E27FC236}">
                <a16:creationId xmlns:a16="http://schemas.microsoft.com/office/drawing/2014/main" id="{5EC79CE7-A84E-ECA3-333E-F35DCB53D696}"/>
              </a:ext>
            </a:extLst>
          </p:cNvPr>
          <p:cNvCxnSpPr>
            <a:stCxn id="10" idx="2"/>
            <a:endCxn id="9" idx="0"/>
          </p:cNvCxnSpPr>
          <p:nvPr/>
        </p:nvCxnSpPr>
        <p:spPr>
          <a:xfrm>
            <a:off x="7942554" y="1703526"/>
            <a:ext cx="0" cy="661296"/>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3" name="Straight Arrow Connector 22">
            <a:extLst>
              <a:ext uri="{FF2B5EF4-FFF2-40B4-BE49-F238E27FC236}">
                <a16:creationId xmlns:a16="http://schemas.microsoft.com/office/drawing/2014/main" id="{3C9DB7CE-1E72-8754-5E56-7EE959B9121D}"/>
              </a:ext>
            </a:extLst>
          </p:cNvPr>
          <p:cNvCxnSpPr>
            <a:cxnSpLocks/>
            <a:stCxn id="9" idx="2"/>
            <a:endCxn id="11" idx="0"/>
          </p:cNvCxnSpPr>
          <p:nvPr/>
        </p:nvCxnSpPr>
        <p:spPr>
          <a:xfrm>
            <a:off x="7942554" y="3195819"/>
            <a:ext cx="0" cy="661296"/>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6" name="Straight Arrow Connector 25">
            <a:extLst>
              <a:ext uri="{FF2B5EF4-FFF2-40B4-BE49-F238E27FC236}">
                <a16:creationId xmlns:a16="http://schemas.microsoft.com/office/drawing/2014/main" id="{1BEACBF6-B6EE-D251-D42A-C20CEAF3EB33}"/>
              </a:ext>
            </a:extLst>
          </p:cNvPr>
          <p:cNvCxnSpPr>
            <a:cxnSpLocks/>
            <a:stCxn id="11" idx="2"/>
            <a:endCxn id="12" idx="0"/>
          </p:cNvCxnSpPr>
          <p:nvPr/>
        </p:nvCxnSpPr>
        <p:spPr>
          <a:xfrm>
            <a:off x="7942554" y="4380335"/>
            <a:ext cx="0" cy="661296"/>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867018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C9ACD6-7655-01EE-A477-9033FF4F3714}"/>
              </a:ext>
            </a:extLst>
          </p:cNvPr>
          <p:cNvSpPr txBox="1">
            <a:spLocks/>
          </p:cNvSpPr>
          <p:nvPr/>
        </p:nvSpPr>
        <p:spPr>
          <a:xfrm>
            <a:off x="1090302" y="1118969"/>
            <a:ext cx="10011396" cy="2058747"/>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Font typeface="Arial" panose="020B0604020202020204" pitchFamily="34" charset="0"/>
              <a:buNone/>
            </a:pPr>
            <a:r>
              <a:rPr lang="en-US" sz="3200" i="1" dirty="0"/>
              <a:t>What is the alternative information access infrastructure that we must reimagine and realize in practice as a form of mitigation for authoritarian capture of IA platforms?</a:t>
            </a:r>
            <a:endParaRPr lang="en-CA" sz="3200" i="1" dirty="0"/>
          </a:p>
        </p:txBody>
      </p:sp>
      <p:grpSp>
        <p:nvGrpSpPr>
          <p:cNvPr id="27" name="Group 26">
            <a:extLst>
              <a:ext uri="{FF2B5EF4-FFF2-40B4-BE49-F238E27FC236}">
                <a16:creationId xmlns:a16="http://schemas.microsoft.com/office/drawing/2014/main" id="{D79E41DC-61E2-76FB-0D9D-A9A3C87EAE3D}"/>
              </a:ext>
            </a:extLst>
          </p:cNvPr>
          <p:cNvGrpSpPr/>
          <p:nvPr/>
        </p:nvGrpSpPr>
        <p:grpSpPr>
          <a:xfrm>
            <a:off x="163078" y="3750122"/>
            <a:ext cx="5835408" cy="2816650"/>
            <a:chOff x="31740" y="3750122"/>
            <a:chExt cx="5835408" cy="2816650"/>
          </a:xfrm>
        </p:grpSpPr>
        <p:sp>
          <p:nvSpPr>
            <p:cNvPr id="32" name="Rectangle: Rounded Corners 31">
              <a:extLst>
                <a:ext uri="{FF2B5EF4-FFF2-40B4-BE49-F238E27FC236}">
                  <a16:creationId xmlns:a16="http://schemas.microsoft.com/office/drawing/2014/main" id="{5DE427A9-842C-C9AE-71F4-7D37C68AA244}"/>
                </a:ext>
              </a:extLst>
            </p:cNvPr>
            <p:cNvSpPr/>
            <p:nvPr/>
          </p:nvSpPr>
          <p:spPr>
            <a:xfrm>
              <a:off x="31740" y="3750122"/>
              <a:ext cx="5835408" cy="2816650"/>
            </a:xfrm>
            <a:prstGeom prst="roundRect">
              <a:avLst>
                <a:gd name="adj" fmla="val 413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3" name="Group 32">
              <a:extLst>
                <a:ext uri="{FF2B5EF4-FFF2-40B4-BE49-F238E27FC236}">
                  <a16:creationId xmlns:a16="http://schemas.microsoft.com/office/drawing/2014/main" id="{7730E514-E150-0B30-150D-DFB907186C2E}"/>
                </a:ext>
              </a:extLst>
            </p:cNvPr>
            <p:cNvGrpSpPr/>
            <p:nvPr/>
          </p:nvGrpSpPr>
          <p:grpSpPr>
            <a:xfrm>
              <a:off x="205721" y="5017108"/>
              <a:ext cx="5517669" cy="1440000"/>
              <a:chOff x="291455" y="5017108"/>
              <a:chExt cx="5517669" cy="1440000"/>
            </a:xfrm>
          </p:grpSpPr>
          <p:pic>
            <p:nvPicPr>
              <p:cNvPr id="35" name="Picture 34">
                <a:extLst>
                  <a:ext uri="{FF2B5EF4-FFF2-40B4-BE49-F238E27FC236}">
                    <a16:creationId xmlns:a16="http://schemas.microsoft.com/office/drawing/2014/main" id="{E5C7D254-9FDA-7D21-5292-78232DA404EA}"/>
                  </a:ext>
                </a:extLst>
              </p:cNvPr>
              <p:cNvPicPr>
                <a:picLocks noChangeAspect="1"/>
              </p:cNvPicPr>
              <p:nvPr/>
            </p:nvPicPr>
            <p:blipFill>
              <a:blip r:embed="rId2"/>
              <a:stretch>
                <a:fillRect/>
              </a:stretch>
            </p:blipFill>
            <p:spPr>
              <a:xfrm>
                <a:off x="2767164" y="5017108"/>
                <a:ext cx="3041960" cy="1440000"/>
              </a:xfrm>
              <a:prstGeom prst="rect">
                <a:avLst/>
              </a:prstGeom>
            </p:spPr>
          </p:pic>
          <p:pic>
            <p:nvPicPr>
              <p:cNvPr id="36" name="Picture 35">
                <a:extLst>
                  <a:ext uri="{FF2B5EF4-FFF2-40B4-BE49-F238E27FC236}">
                    <a16:creationId xmlns:a16="http://schemas.microsoft.com/office/drawing/2014/main" id="{7DF1DB9B-37FC-57BF-3E22-BD905E092B72}"/>
                  </a:ext>
                </a:extLst>
              </p:cNvPr>
              <p:cNvPicPr>
                <a:picLocks noChangeAspect="1"/>
              </p:cNvPicPr>
              <p:nvPr/>
            </p:nvPicPr>
            <p:blipFill>
              <a:blip r:embed="rId3"/>
              <a:stretch>
                <a:fillRect/>
              </a:stretch>
            </p:blipFill>
            <p:spPr>
              <a:xfrm>
                <a:off x="291455" y="5017108"/>
                <a:ext cx="2314795" cy="1440000"/>
              </a:xfrm>
              <a:prstGeom prst="rect">
                <a:avLst/>
              </a:prstGeom>
              <a:ln>
                <a:solidFill>
                  <a:schemeClr val="tx1">
                    <a:lumMod val="65000"/>
                    <a:lumOff val="35000"/>
                  </a:schemeClr>
                </a:solidFill>
              </a:ln>
            </p:spPr>
          </p:pic>
        </p:grpSp>
        <p:sp>
          <p:nvSpPr>
            <p:cNvPr id="34" name="TextBox 33">
              <a:extLst>
                <a:ext uri="{FF2B5EF4-FFF2-40B4-BE49-F238E27FC236}">
                  <a16:creationId xmlns:a16="http://schemas.microsoft.com/office/drawing/2014/main" id="{C97FB90B-21B1-0F1F-DAA9-5DA1A4470796}"/>
                </a:ext>
              </a:extLst>
            </p:cNvPr>
            <p:cNvSpPr txBox="1"/>
            <p:nvPr/>
          </p:nvSpPr>
          <p:spPr>
            <a:xfrm>
              <a:off x="338011" y="3840864"/>
              <a:ext cx="5222866" cy="1015663"/>
            </a:xfrm>
            <a:prstGeom prst="rect">
              <a:avLst/>
            </a:prstGeom>
            <a:noFill/>
          </p:spPr>
          <p:txBody>
            <a:bodyPr wrap="square" rtlCol="0">
              <a:spAutoFit/>
            </a:bodyPr>
            <a:lstStyle/>
            <a:p>
              <a:pPr algn="ctr"/>
              <a:r>
                <a:rPr lang="en-CA" sz="2000" dirty="0"/>
                <a:t>In </a:t>
              </a:r>
              <a:r>
                <a:rPr lang="en-US" sz="2000" dirty="0"/>
                <a:t>the social media landscape, decentralization has emerged as a dominant strategy to safeguard against capture</a:t>
              </a:r>
              <a:endParaRPr lang="en-CA" sz="2000" dirty="0"/>
            </a:p>
          </p:txBody>
        </p:sp>
      </p:grpSp>
      <p:grpSp>
        <p:nvGrpSpPr>
          <p:cNvPr id="28" name="Group 27">
            <a:extLst>
              <a:ext uri="{FF2B5EF4-FFF2-40B4-BE49-F238E27FC236}">
                <a16:creationId xmlns:a16="http://schemas.microsoft.com/office/drawing/2014/main" id="{979D02FE-3789-2C86-3FBE-3BB241468067}"/>
              </a:ext>
            </a:extLst>
          </p:cNvPr>
          <p:cNvGrpSpPr/>
          <p:nvPr/>
        </p:nvGrpSpPr>
        <p:grpSpPr>
          <a:xfrm>
            <a:off x="6119671" y="3750122"/>
            <a:ext cx="5909251" cy="2816650"/>
            <a:chOff x="5988333" y="3750122"/>
            <a:chExt cx="5909251" cy="2816650"/>
          </a:xfrm>
        </p:grpSpPr>
        <p:sp>
          <p:nvSpPr>
            <p:cNvPr id="29" name="Rectangle: Rounded Corners 28">
              <a:extLst>
                <a:ext uri="{FF2B5EF4-FFF2-40B4-BE49-F238E27FC236}">
                  <a16:creationId xmlns:a16="http://schemas.microsoft.com/office/drawing/2014/main" id="{8620C7A2-4716-7208-6202-E98FB0D61865}"/>
                </a:ext>
              </a:extLst>
            </p:cNvPr>
            <p:cNvSpPr/>
            <p:nvPr/>
          </p:nvSpPr>
          <p:spPr>
            <a:xfrm>
              <a:off x="5988333" y="3750122"/>
              <a:ext cx="5909251" cy="2816650"/>
            </a:xfrm>
            <a:prstGeom prst="roundRect">
              <a:avLst>
                <a:gd name="adj" fmla="val 413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0" name="Picture 29">
              <a:extLst>
                <a:ext uri="{FF2B5EF4-FFF2-40B4-BE49-F238E27FC236}">
                  <a16:creationId xmlns:a16="http://schemas.microsoft.com/office/drawing/2014/main" id="{30AEA646-B4AA-893B-D540-C71A159A0B64}"/>
                </a:ext>
              </a:extLst>
            </p:cNvPr>
            <p:cNvPicPr>
              <a:picLocks noChangeAspect="1"/>
            </p:cNvPicPr>
            <p:nvPr/>
          </p:nvPicPr>
          <p:blipFill>
            <a:blip r:embed="rId4"/>
            <a:srcRect l="618" t="2777" r="782" b="2717"/>
            <a:stretch>
              <a:fillRect/>
            </a:stretch>
          </p:blipFill>
          <p:spPr>
            <a:xfrm>
              <a:off x="6194150" y="5057105"/>
              <a:ext cx="5486400" cy="1360868"/>
            </a:xfrm>
            <a:prstGeom prst="rect">
              <a:avLst/>
            </a:prstGeom>
          </p:spPr>
        </p:pic>
        <p:sp>
          <p:nvSpPr>
            <p:cNvPr id="31" name="TextBox 30">
              <a:extLst>
                <a:ext uri="{FF2B5EF4-FFF2-40B4-BE49-F238E27FC236}">
                  <a16:creationId xmlns:a16="http://schemas.microsoft.com/office/drawing/2014/main" id="{43221B54-8D7B-84BB-21C7-84DB6E5B806C}"/>
                </a:ext>
              </a:extLst>
            </p:cNvPr>
            <p:cNvSpPr txBox="1"/>
            <p:nvPr/>
          </p:nvSpPr>
          <p:spPr>
            <a:xfrm>
              <a:off x="5988333" y="3840864"/>
              <a:ext cx="5907206" cy="1015663"/>
            </a:xfrm>
            <a:prstGeom prst="rect">
              <a:avLst/>
            </a:prstGeom>
            <a:noFill/>
          </p:spPr>
          <p:txBody>
            <a:bodyPr wrap="square" rtlCol="0">
              <a:spAutoFit/>
            </a:bodyPr>
            <a:lstStyle/>
            <a:p>
              <a:pPr algn="ctr"/>
              <a:r>
                <a:rPr lang="en-CA" sz="2000" dirty="0"/>
                <a:t>But beyond technological decentralization, we need decentralization and democratization of our social infrastructure for governance and moderation</a:t>
              </a:r>
            </a:p>
          </p:txBody>
        </p:sp>
      </p:grpSp>
    </p:spTree>
    <p:extLst>
      <p:ext uri="{BB962C8B-B14F-4D97-AF65-F5344CB8AC3E}">
        <p14:creationId xmlns:p14="http://schemas.microsoft.com/office/powerpoint/2010/main" val="79185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and drawn wooden road signs Hand drawn wooden road signs pointing in different directions. Vector illustration. Isolated in white background. crossroads illustration stock illustrations">
            <a:extLst>
              <a:ext uri="{FF2B5EF4-FFF2-40B4-BE49-F238E27FC236}">
                <a16:creationId xmlns:a16="http://schemas.microsoft.com/office/drawing/2014/main" id="{2BE29D49-BC7A-D853-D14F-645CB46386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319"/>
          <a:stretch/>
        </p:blipFill>
        <p:spPr bwMode="auto">
          <a:xfrm>
            <a:off x="659959" y="647700"/>
            <a:ext cx="2721168" cy="55626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90A9DB26-EAE1-7A52-66AF-440CFFF8D17A}"/>
              </a:ext>
            </a:extLst>
          </p:cNvPr>
          <p:cNvSpPr>
            <a:spLocks noGrp="1"/>
          </p:cNvSpPr>
          <p:nvPr>
            <p:ph type="title"/>
          </p:nvPr>
        </p:nvSpPr>
        <p:spPr>
          <a:xfrm>
            <a:off x="4301656" y="365125"/>
            <a:ext cx="7052144" cy="854075"/>
          </a:xfrm>
        </p:spPr>
        <p:txBody>
          <a:bodyPr anchor="ctr">
            <a:noAutofit/>
          </a:bodyPr>
          <a:lstStyle/>
          <a:p>
            <a:r>
              <a:rPr lang="en-CA" sz="3000" b="1" dirty="0"/>
              <a:t>Reclaiming our sociotechnical imaginaries</a:t>
            </a:r>
          </a:p>
        </p:txBody>
      </p:sp>
      <p:sp>
        <p:nvSpPr>
          <p:cNvPr id="11" name="Content Placeholder 10">
            <a:extLst>
              <a:ext uri="{FF2B5EF4-FFF2-40B4-BE49-F238E27FC236}">
                <a16:creationId xmlns:a16="http://schemas.microsoft.com/office/drawing/2014/main" id="{ABB0F6B9-71EC-BD77-4FAA-ACD3599B42D7}"/>
              </a:ext>
            </a:extLst>
          </p:cNvPr>
          <p:cNvSpPr>
            <a:spLocks noGrp="1"/>
          </p:cNvSpPr>
          <p:nvPr>
            <p:ph idx="1"/>
          </p:nvPr>
        </p:nvSpPr>
        <p:spPr>
          <a:xfrm>
            <a:off x="4301656" y="1219200"/>
            <a:ext cx="7052144" cy="4957763"/>
          </a:xfrm>
        </p:spPr>
        <p:txBody>
          <a:bodyPr>
            <a:normAutofit fontScale="92500" lnSpcReduction="10000"/>
          </a:bodyPr>
          <a:lstStyle/>
          <a:p>
            <a:pPr marL="0" indent="0">
              <a:lnSpc>
                <a:spcPct val="110000"/>
              </a:lnSpc>
              <a:buNone/>
            </a:pPr>
            <a:r>
              <a:rPr lang="en" sz="2400" dirty="0">
                <a:latin typeface="Aptos Light" panose="020B0004020202020204" pitchFamily="34" charset="0"/>
              </a:rPr>
              <a:t>“Visions of desirable futures, animated by shared understandings of forms of social life and social order attainable through, and supportive of, advances in science and technology” </a:t>
            </a:r>
          </a:p>
          <a:p>
            <a:pPr marL="0" indent="0" algn="r">
              <a:lnSpc>
                <a:spcPct val="110000"/>
              </a:lnSpc>
              <a:buNone/>
            </a:pPr>
            <a:r>
              <a:rPr lang="en" sz="2400" dirty="0">
                <a:latin typeface="Aptos Light" panose="020B0004020202020204" pitchFamily="34" charset="0"/>
              </a:rPr>
              <a:t>~Jasanoff and Kim (2015)</a:t>
            </a:r>
          </a:p>
          <a:p>
            <a:pPr marL="0" indent="0">
              <a:lnSpc>
                <a:spcPct val="110000"/>
              </a:lnSpc>
              <a:spcBef>
                <a:spcPts val="3000"/>
              </a:spcBef>
              <a:buNone/>
            </a:pPr>
            <a:r>
              <a:rPr lang="en-US" sz="2000" i="1" dirty="0">
                <a:latin typeface="Aptos Light" panose="020B0004020202020204" pitchFamily="34" charset="0"/>
              </a:rPr>
              <a:t>Whose sociotechnical imaginaries are granted normative status and what myriad of radically alternative futures are we overlooking?</a:t>
            </a:r>
          </a:p>
          <a:p>
            <a:pPr marL="0" indent="0">
              <a:lnSpc>
                <a:spcPct val="110000"/>
              </a:lnSpc>
              <a:spcBef>
                <a:spcPts val="1200"/>
              </a:spcBef>
              <a:buNone/>
            </a:pPr>
            <a:r>
              <a:rPr lang="en-US" sz="2000" i="1" dirty="0">
                <a:latin typeface="Aptos Light" panose="020B0004020202020204" pitchFamily="34" charset="0"/>
              </a:rPr>
              <a:t>How does increasing dominance of established for-profit platforms over academic research influences and/or homogenizes the kinds of IR systems we build?</a:t>
            </a:r>
          </a:p>
          <a:p>
            <a:pPr marL="0" indent="0">
              <a:lnSpc>
                <a:spcPct val="110000"/>
              </a:lnSpc>
              <a:spcBef>
                <a:spcPts val="1200"/>
              </a:spcBef>
              <a:buNone/>
            </a:pPr>
            <a:r>
              <a:rPr lang="en-US" sz="2000" i="1" dirty="0">
                <a:latin typeface="Aptos Light" panose="020B0004020202020204" pitchFamily="34" charset="0"/>
              </a:rPr>
              <a:t>What would information access systems look like if designed for futures informed by feminist, queer, decolonial, anti-racist, anti-</a:t>
            </a:r>
            <a:r>
              <a:rPr lang="en-US" sz="2000" i="1" dirty="0" err="1">
                <a:latin typeface="Aptos Light" panose="020B0004020202020204" pitchFamily="34" charset="0"/>
              </a:rPr>
              <a:t>casteist</a:t>
            </a:r>
            <a:r>
              <a:rPr lang="en-US" sz="2000" i="1" dirty="0">
                <a:latin typeface="Aptos Light" panose="020B0004020202020204" pitchFamily="34" charset="0"/>
              </a:rPr>
              <a:t>, anti-ableist, and abolitionist thoughts?</a:t>
            </a:r>
          </a:p>
        </p:txBody>
      </p:sp>
      <p:sp>
        <p:nvSpPr>
          <p:cNvPr id="3" name="TextBox 2">
            <a:extLst>
              <a:ext uri="{FF2B5EF4-FFF2-40B4-BE49-F238E27FC236}">
                <a16:creationId xmlns:a16="http://schemas.microsoft.com/office/drawing/2014/main" id="{E4801A3C-DA05-C927-5BF6-0A59A48010A1}"/>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4"/>
              </a:rPr>
              <a:t>Search and Society: Reimagining Information Access for Radical Futures</a:t>
            </a:r>
            <a:r>
              <a:rPr lang="en-US" sz="1200" dirty="0"/>
              <a:t>. In IRRJ, 2025.</a:t>
            </a:r>
            <a:endParaRPr lang="en-CA" sz="1200" dirty="0"/>
          </a:p>
        </p:txBody>
      </p:sp>
    </p:spTree>
    <p:extLst>
      <p:ext uri="{BB962C8B-B14F-4D97-AF65-F5344CB8AC3E}">
        <p14:creationId xmlns:p14="http://schemas.microsoft.com/office/powerpoint/2010/main" val="1025479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D01F1-0121-4B15-8517-0FF73DE25E0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DF719E-A60A-B1FC-47D1-78AF615CDA4D}"/>
              </a:ext>
            </a:extLst>
          </p:cNvPr>
          <p:cNvSpPr>
            <a:spLocks noGrp="1"/>
          </p:cNvSpPr>
          <p:nvPr>
            <p:ph idx="1"/>
          </p:nvPr>
        </p:nvSpPr>
        <p:spPr>
          <a:xfrm>
            <a:off x="1958645" y="2206014"/>
            <a:ext cx="8274711" cy="2058747"/>
          </a:xfrm>
        </p:spPr>
        <p:txBody>
          <a:bodyPr>
            <a:normAutofit/>
          </a:bodyPr>
          <a:lstStyle/>
          <a:p>
            <a:pPr marL="0" indent="0" algn="ctr">
              <a:lnSpc>
                <a:spcPct val="110000"/>
              </a:lnSpc>
              <a:buNone/>
            </a:pPr>
            <a:r>
              <a:rPr lang="en-US" b="1" dirty="0"/>
              <a:t>Emancipatory IR </a:t>
            </a:r>
            <a:r>
              <a:rPr lang="en-US" dirty="0"/>
              <a:t>is the study and development of information access methods that challenge all forms of human oppression and situates its activities within broader collective emancipatory praxis</a:t>
            </a:r>
            <a:endParaRPr lang="en-CA" dirty="0"/>
          </a:p>
        </p:txBody>
      </p:sp>
      <p:grpSp>
        <p:nvGrpSpPr>
          <p:cNvPr id="9" name="Group 8">
            <a:extLst>
              <a:ext uri="{FF2B5EF4-FFF2-40B4-BE49-F238E27FC236}">
                <a16:creationId xmlns:a16="http://schemas.microsoft.com/office/drawing/2014/main" id="{A3870C9E-758D-920F-0AA0-2D9907D07744}"/>
              </a:ext>
            </a:extLst>
          </p:cNvPr>
          <p:cNvGrpSpPr/>
          <p:nvPr/>
        </p:nvGrpSpPr>
        <p:grpSpPr>
          <a:xfrm>
            <a:off x="333730" y="2585923"/>
            <a:ext cx="7638897" cy="3442119"/>
            <a:chOff x="48438" y="2585923"/>
            <a:chExt cx="7638897" cy="3442119"/>
          </a:xfrm>
        </p:grpSpPr>
        <p:sp>
          <p:nvSpPr>
            <p:cNvPr id="5" name="TextBox 4">
              <a:extLst>
                <a:ext uri="{FF2B5EF4-FFF2-40B4-BE49-F238E27FC236}">
                  <a16:creationId xmlns:a16="http://schemas.microsoft.com/office/drawing/2014/main" id="{3EC86F17-4191-98CC-F256-7D5AD02FCEF5}"/>
                </a:ext>
              </a:extLst>
            </p:cNvPr>
            <p:cNvSpPr txBox="1"/>
            <p:nvPr/>
          </p:nvSpPr>
          <p:spPr>
            <a:xfrm>
              <a:off x="48438" y="4827713"/>
              <a:ext cx="7638897"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Signifies the moral concerns of universal humanization of all peoples and the elimination of oppression to create the conditions under which we can collectively flourish</a:t>
              </a:r>
              <a:endParaRPr kumimoji="0" lang="en-CA"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Rectangle 1">
              <a:extLst>
                <a:ext uri="{FF2B5EF4-FFF2-40B4-BE49-F238E27FC236}">
                  <a16:creationId xmlns:a16="http://schemas.microsoft.com/office/drawing/2014/main" id="{C9D07EF8-D362-08C2-ADE2-85AEC7352939}"/>
                </a:ext>
              </a:extLst>
            </p:cNvPr>
            <p:cNvSpPr/>
            <p:nvPr/>
          </p:nvSpPr>
          <p:spPr>
            <a:xfrm>
              <a:off x="1975104" y="2585923"/>
              <a:ext cx="2326234" cy="95098"/>
            </a:xfrm>
            <a:prstGeom prst="rect">
              <a:avLst/>
            </a:prstGeom>
            <a:solidFill>
              <a:srgbClr val="FFC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6" name="Straight Arrow Connector 5">
              <a:extLst>
                <a:ext uri="{FF2B5EF4-FFF2-40B4-BE49-F238E27FC236}">
                  <a16:creationId xmlns:a16="http://schemas.microsoft.com/office/drawing/2014/main" id="{40B28145-B37D-4E2D-F8A2-7330A92AA52A}"/>
                </a:ext>
              </a:extLst>
            </p:cNvPr>
            <p:cNvCxnSpPr>
              <a:cxnSpLocks/>
              <a:stCxn id="2" idx="2"/>
            </p:cNvCxnSpPr>
            <p:nvPr/>
          </p:nvCxnSpPr>
          <p:spPr>
            <a:xfrm>
              <a:off x="3138221" y="2681021"/>
              <a:ext cx="0" cy="2146692"/>
            </a:xfrm>
            <a:prstGeom prst="straightConnector1">
              <a:avLst/>
            </a:prstGeom>
            <a:ln w="57150">
              <a:solidFill>
                <a:srgbClr val="FFC000">
                  <a:alpha val="69804"/>
                </a:srgb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32204A56-0E4B-3037-52C8-77DAF51A15A0}"/>
              </a:ext>
            </a:extLst>
          </p:cNvPr>
          <p:cNvGrpSpPr/>
          <p:nvPr/>
        </p:nvGrpSpPr>
        <p:grpSpPr>
          <a:xfrm>
            <a:off x="2471982" y="764760"/>
            <a:ext cx="9523704" cy="2900741"/>
            <a:chOff x="2471982" y="764760"/>
            <a:chExt cx="9523704" cy="2900741"/>
          </a:xfrm>
        </p:grpSpPr>
        <p:sp>
          <p:nvSpPr>
            <p:cNvPr id="7" name="Left Bracket 6">
              <a:extLst>
                <a:ext uri="{FF2B5EF4-FFF2-40B4-BE49-F238E27FC236}">
                  <a16:creationId xmlns:a16="http://schemas.microsoft.com/office/drawing/2014/main" id="{FF0F5487-DCF0-81DA-376C-A8090856887D}"/>
                </a:ext>
              </a:extLst>
            </p:cNvPr>
            <p:cNvSpPr/>
            <p:nvPr/>
          </p:nvSpPr>
          <p:spPr>
            <a:xfrm>
              <a:off x="8760739" y="2766447"/>
              <a:ext cx="216974" cy="410705"/>
            </a:xfrm>
            <a:prstGeom prst="leftBracket">
              <a:avLst/>
            </a:prstGeom>
            <a:ln w="571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Right Bracket 7">
              <a:extLst>
                <a:ext uri="{FF2B5EF4-FFF2-40B4-BE49-F238E27FC236}">
                  <a16:creationId xmlns:a16="http://schemas.microsoft.com/office/drawing/2014/main" id="{9297E1F4-D03D-4697-A5F3-834677A6452E}"/>
                </a:ext>
              </a:extLst>
            </p:cNvPr>
            <p:cNvSpPr/>
            <p:nvPr/>
          </p:nvSpPr>
          <p:spPr>
            <a:xfrm>
              <a:off x="5617767" y="3254796"/>
              <a:ext cx="216000" cy="410400"/>
            </a:xfrm>
            <a:prstGeom prst="rightBracket">
              <a:avLst/>
            </a:prstGeom>
            <a:ln w="571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0F48766D-9762-3249-9731-EA9A76784A0A}"/>
                </a:ext>
              </a:extLst>
            </p:cNvPr>
            <p:cNvSpPr/>
            <p:nvPr/>
          </p:nvSpPr>
          <p:spPr>
            <a:xfrm>
              <a:off x="8768488" y="2766447"/>
              <a:ext cx="1464867" cy="410705"/>
            </a:xfrm>
            <a:prstGeom prst="rect">
              <a:avLst/>
            </a:prstGeom>
            <a:solidFill>
              <a:srgbClr val="0B76A0">
                <a:alpha val="50196"/>
              </a:srgbClr>
            </a:solidFill>
            <a:ln w="57150">
              <a:no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9958B038-6B85-EF04-AA82-BEB78227151C}"/>
                </a:ext>
              </a:extLst>
            </p:cNvPr>
            <p:cNvSpPr/>
            <p:nvPr/>
          </p:nvSpPr>
          <p:spPr>
            <a:xfrm>
              <a:off x="2471982" y="3254796"/>
              <a:ext cx="3361786" cy="410705"/>
            </a:xfrm>
            <a:prstGeom prst="rect">
              <a:avLst/>
            </a:prstGeom>
            <a:solidFill>
              <a:srgbClr val="0B76A0">
                <a:alpha val="50196"/>
              </a:srgbClr>
            </a:solidFill>
            <a:ln w="57150">
              <a:no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055DF8FC-9CE6-624F-D5B2-B4027A4A1C57}"/>
                </a:ext>
              </a:extLst>
            </p:cNvPr>
            <p:cNvSpPr txBox="1"/>
            <p:nvPr/>
          </p:nvSpPr>
          <p:spPr>
            <a:xfrm rot="20894533">
              <a:off x="8245096" y="764760"/>
              <a:ext cx="37505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1" u="none" strike="noStrike" kern="1200" cap="none" spc="0" normalizeH="0" baseline="0" noProof="0">
                  <a:ln>
                    <a:noFill/>
                  </a:ln>
                  <a:solidFill>
                    <a:prstClr val="black"/>
                  </a:solidFill>
                  <a:effectLst/>
                  <a:uLnTx/>
                  <a:uFillTx/>
                  <a:latin typeface="Aptos" panose="02110004020202020204"/>
                  <a:ea typeface="+mn-ea"/>
                  <a:cs typeface="+mn-cs"/>
                </a:rPr>
                <a:t>e.g.</a:t>
              </a:r>
              <a:r>
                <a:rPr kumimoji="0" lang="en-CA" sz="1800" b="0" i="0" u="none" strike="noStrike" kern="1200" cap="none" spc="0" normalizeH="0" baseline="0" noProof="0">
                  <a:ln>
                    <a:noFill/>
                  </a:ln>
                  <a:solidFill>
                    <a:prstClr val="black"/>
                  </a:solidFill>
                  <a:effectLst/>
                  <a:uLnTx/>
                  <a:uFillTx/>
                  <a:latin typeface="Aptos" panose="02110004020202020204"/>
                  <a:ea typeface="+mn-ea"/>
                  <a:cs typeface="+mn-cs"/>
                </a:rPr>
                <a:t>, colonialism, racism, patriarchy, casteism, transphobia, ableism, …</a:t>
              </a:r>
            </a:p>
          </p:txBody>
        </p:sp>
        <p:cxnSp>
          <p:nvCxnSpPr>
            <p:cNvPr id="14" name="Connector: Curved 13">
              <a:extLst>
                <a:ext uri="{FF2B5EF4-FFF2-40B4-BE49-F238E27FC236}">
                  <a16:creationId xmlns:a16="http://schemas.microsoft.com/office/drawing/2014/main" id="{B79B1C9D-B697-B02D-EFE8-2DB10EA83D48}"/>
                </a:ext>
              </a:extLst>
            </p:cNvPr>
            <p:cNvCxnSpPr>
              <a:stCxn id="10" idx="1"/>
              <a:endCxn id="12" idx="1"/>
            </p:cNvCxnSpPr>
            <p:nvPr/>
          </p:nvCxnSpPr>
          <p:spPr>
            <a:xfrm rot="10800000">
              <a:off x="8284444" y="1470064"/>
              <a:ext cx="484044" cy="1501736"/>
            </a:xfrm>
            <a:prstGeom prst="curvedConnector3">
              <a:avLst>
                <a:gd name="adj1" fmla="val 155356"/>
              </a:avLst>
            </a:prstGeom>
            <a:ln w="57150">
              <a:solidFill>
                <a:schemeClr val="accent4">
                  <a:lumMod val="75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grpSp>
        <p:nvGrpSpPr>
          <p:cNvPr id="32" name="Group 31">
            <a:extLst>
              <a:ext uri="{FF2B5EF4-FFF2-40B4-BE49-F238E27FC236}">
                <a16:creationId xmlns:a16="http://schemas.microsoft.com/office/drawing/2014/main" id="{45F790A6-CCB3-BFA0-DE91-EFAE1040B519}"/>
              </a:ext>
            </a:extLst>
          </p:cNvPr>
          <p:cNvGrpSpPr/>
          <p:nvPr/>
        </p:nvGrpSpPr>
        <p:grpSpPr>
          <a:xfrm>
            <a:off x="2577595" y="3533463"/>
            <a:ext cx="9444597" cy="2797577"/>
            <a:chOff x="2577595" y="3502467"/>
            <a:chExt cx="9444597" cy="2797577"/>
          </a:xfrm>
        </p:grpSpPr>
        <p:sp>
          <p:nvSpPr>
            <p:cNvPr id="19" name="Rectangle 18">
              <a:extLst>
                <a:ext uri="{FF2B5EF4-FFF2-40B4-BE49-F238E27FC236}">
                  <a16:creationId xmlns:a16="http://schemas.microsoft.com/office/drawing/2014/main" id="{4FE0D8F1-8D5B-850D-B3CD-A96FA70C8BBF}"/>
                </a:ext>
              </a:extLst>
            </p:cNvPr>
            <p:cNvSpPr/>
            <p:nvPr/>
          </p:nvSpPr>
          <p:spPr>
            <a:xfrm>
              <a:off x="6531004" y="3502467"/>
              <a:ext cx="3150559" cy="85240"/>
            </a:xfrm>
            <a:custGeom>
              <a:avLst/>
              <a:gdLst>
                <a:gd name="csX0" fmla="*/ 0 w 3150559"/>
                <a:gd name="csY0" fmla="*/ 0 h 85240"/>
                <a:gd name="csX1" fmla="*/ 462082 w 3150559"/>
                <a:gd name="csY1" fmla="*/ 0 h 85240"/>
                <a:gd name="csX2" fmla="*/ 955670 w 3150559"/>
                <a:gd name="csY2" fmla="*/ 0 h 85240"/>
                <a:gd name="csX3" fmla="*/ 1512268 w 3150559"/>
                <a:gd name="csY3" fmla="*/ 0 h 85240"/>
                <a:gd name="csX4" fmla="*/ 2100373 w 3150559"/>
                <a:gd name="csY4" fmla="*/ 0 h 85240"/>
                <a:gd name="csX5" fmla="*/ 2530949 w 3150559"/>
                <a:gd name="csY5" fmla="*/ 0 h 85240"/>
                <a:gd name="csX6" fmla="*/ 3150559 w 3150559"/>
                <a:gd name="csY6" fmla="*/ 0 h 85240"/>
                <a:gd name="csX7" fmla="*/ 3150559 w 3150559"/>
                <a:gd name="csY7" fmla="*/ 85240 h 85240"/>
                <a:gd name="csX8" fmla="*/ 2656971 w 3150559"/>
                <a:gd name="csY8" fmla="*/ 85240 h 85240"/>
                <a:gd name="csX9" fmla="*/ 2068867 w 3150559"/>
                <a:gd name="csY9" fmla="*/ 85240 h 85240"/>
                <a:gd name="csX10" fmla="*/ 1638291 w 3150559"/>
                <a:gd name="csY10" fmla="*/ 85240 h 85240"/>
                <a:gd name="csX11" fmla="*/ 1176209 w 3150559"/>
                <a:gd name="csY11" fmla="*/ 85240 h 85240"/>
                <a:gd name="csX12" fmla="*/ 588104 w 3150559"/>
                <a:gd name="csY12" fmla="*/ 85240 h 85240"/>
                <a:gd name="csX13" fmla="*/ 0 w 3150559"/>
                <a:gd name="csY13" fmla="*/ 85240 h 85240"/>
                <a:gd name="csX14" fmla="*/ 0 w 3150559"/>
                <a:gd name="csY14" fmla="*/ 0 h 852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150559" h="85240" fill="none" extrusionOk="0">
                  <a:moveTo>
                    <a:pt x="0" y="0"/>
                  </a:moveTo>
                  <a:cubicBezTo>
                    <a:pt x="192814" y="-54945"/>
                    <a:pt x="367718" y="7524"/>
                    <a:pt x="462082" y="0"/>
                  </a:cubicBezTo>
                  <a:cubicBezTo>
                    <a:pt x="556446" y="-7524"/>
                    <a:pt x="748152" y="28689"/>
                    <a:pt x="955670" y="0"/>
                  </a:cubicBezTo>
                  <a:cubicBezTo>
                    <a:pt x="1163188" y="-28689"/>
                    <a:pt x="1336156" y="62929"/>
                    <a:pt x="1512268" y="0"/>
                  </a:cubicBezTo>
                  <a:cubicBezTo>
                    <a:pt x="1688380" y="-62929"/>
                    <a:pt x="1811984" y="15368"/>
                    <a:pt x="2100373" y="0"/>
                  </a:cubicBezTo>
                  <a:cubicBezTo>
                    <a:pt x="2388762" y="-15368"/>
                    <a:pt x="2321484" y="23305"/>
                    <a:pt x="2530949" y="0"/>
                  </a:cubicBezTo>
                  <a:cubicBezTo>
                    <a:pt x="2740414" y="-23305"/>
                    <a:pt x="2914031" y="44397"/>
                    <a:pt x="3150559" y="0"/>
                  </a:cubicBezTo>
                  <a:cubicBezTo>
                    <a:pt x="3158317" y="34204"/>
                    <a:pt x="3145889" y="64344"/>
                    <a:pt x="3150559" y="85240"/>
                  </a:cubicBezTo>
                  <a:cubicBezTo>
                    <a:pt x="2941986" y="91729"/>
                    <a:pt x="2866049" y="28907"/>
                    <a:pt x="2656971" y="85240"/>
                  </a:cubicBezTo>
                  <a:cubicBezTo>
                    <a:pt x="2447893" y="141573"/>
                    <a:pt x="2279137" y="16168"/>
                    <a:pt x="2068867" y="85240"/>
                  </a:cubicBezTo>
                  <a:cubicBezTo>
                    <a:pt x="1858597" y="154312"/>
                    <a:pt x="1830381" y="76347"/>
                    <a:pt x="1638291" y="85240"/>
                  </a:cubicBezTo>
                  <a:cubicBezTo>
                    <a:pt x="1446201" y="94133"/>
                    <a:pt x="1332991" y="34313"/>
                    <a:pt x="1176209" y="85240"/>
                  </a:cubicBezTo>
                  <a:cubicBezTo>
                    <a:pt x="1019427" y="136167"/>
                    <a:pt x="728187" y="39112"/>
                    <a:pt x="588104" y="85240"/>
                  </a:cubicBezTo>
                  <a:cubicBezTo>
                    <a:pt x="448022" y="131368"/>
                    <a:pt x="192219" y="23180"/>
                    <a:pt x="0" y="85240"/>
                  </a:cubicBezTo>
                  <a:cubicBezTo>
                    <a:pt x="-1701" y="61165"/>
                    <a:pt x="2996" y="30010"/>
                    <a:pt x="0" y="0"/>
                  </a:cubicBezTo>
                  <a:close/>
                </a:path>
                <a:path w="3150559" h="85240" stroke="0" extrusionOk="0">
                  <a:moveTo>
                    <a:pt x="0" y="0"/>
                  </a:moveTo>
                  <a:cubicBezTo>
                    <a:pt x="187840" y="-34032"/>
                    <a:pt x="323556" y="22018"/>
                    <a:pt x="462082" y="0"/>
                  </a:cubicBezTo>
                  <a:cubicBezTo>
                    <a:pt x="600608" y="-22018"/>
                    <a:pt x="779788" y="42406"/>
                    <a:pt x="1018681" y="0"/>
                  </a:cubicBezTo>
                  <a:cubicBezTo>
                    <a:pt x="1257574" y="-42406"/>
                    <a:pt x="1349336" y="44673"/>
                    <a:pt x="1575280" y="0"/>
                  </a:cubicBezTo>
                  <a:cubicBezTo>
                    <a:pt x="1801224" y="-44673"/>
                    <a:pt x="1921038" y="12727"/>
                    <a:pt x="2163384" y="0"/>
                  </a:cubicBezTo>
                  <a:cubicBezTo>
                    <a:pt x="2405730" y="-12727"/>
                    <a:pt x="2430166" y="27716"/>
                    <a:pt x="2625466" y="0"/>
                  </a:cubicBezTo>
                  <a:cubicBezTo>
                    <a:pt x="2820766" y="-27716"/>
                    <a:pt x="3022088" y="53681"/>
                    <a:pt x="3150559" y="0"/>
                  </a:cubicBezTo>
                  <a:cubicBezTo>
                    <a:pt x="3154618" y="32932"/>
                    <a:pt x="3143952" y="55158"/>
                    <a:pt x="3150559" y="85240"/>
                  </a:cubicBezTo>
                  <a:cubicBezTo>
                    <a:pt x="3023040" y="114399"/>
                    <a:pt x="2728967" y="52084"/>
                    <a:pt x="2593960" y="85240"/>
                  </a:cubicBezTo>
                  <a:cubicBezTo>
                    <a:pt x="2458953" y="118396"/>
                    <a:pt x="2146448" y="18598"/>
                    <a:pt x="2005856" y="85240"/>
                  </a:cubicBezTo>
                  <a:cubicBezTo>
                    <a:pt x="1865264" y="151882"/>
                    <a:pt x="1728911" y="30107"/>
                    <a:pt x="1543774" y="85240"/>
                  </a:cubicBezTo>
                  <a:cubicBezTo>
                    <a:pt x="1358637" y="140373"/>
                    <a:pt x="1177801" y="46791"/>
                    <a:pt x="1050186" y="85240"/>
                  </a:cubicBezTo>
                  <a:cubicBezTo>
                    <a:pt x="922571" y="123689"/>
                    <a:pt x="750445" y="75767"/>
                    <a:pt x="462082" y="85240"/>
                  </a:cubicBezTo>
                  <a:cubicBezTo>
                    <a:pt x="173719" y="94713"/>
                    <a:pt x="130965" y="39092"/>
                    <a:pt x="0" y="85240"/>
                  </a:cubicBezTo>
                  <a:cubicBezTo>
                    <a:pt x="-4375" y="42758"/>
                    <a:pt x="4626" y="41880"/>
                    <a:pt x="0" y="0"/>
                  </a:cubicBezTo>
                  <a:close/>
                </a:path>
              </a:pathLst>
            </a:custGeom>
            <a:solidFill>
              <a:srgbClr val="F2AA84">
                <a:alpha val="89804"/>
              </a:srgbClr>
            </a:solidFill>
            <a:ln>
              <a:solidFill>
                <a:schemeClr val="accent2">
                  <a:lumMod val="60000"/>
                  <a:lumOff val="40000"/>
                </a:schemeClr>
              </a:solidFill>
              <a:extLst>
                <a:ext uri="{C807C97D-BFC1-408E-A445-0C87EB9F89A2}">
                  <ask:lineSketchStyleProps xmlns:ask="http://schemas.microsoft.com/office/drawing/2018/sketchyshapes" sd="852854689">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295D2096-A359-8D46-0353-A2571DD54E74}"/>
                </a:ext>
              </a:extLst>
            </p:cNvPr>
            <p:cNvSpPr/>
            <p:nvPr/>
          </p:nvSpPr>
          <p:spPr>
            <a:xfrm>
              <a:off x="2577595" y="3965791"/>
              <a:ext cx="7048608" cy="85240"/>
            </a:xfrm>
            <a:custGeom>
              <a:avLst/>
              <a:gdLst>
                <a:gd name="csX0" fmla="*/ 0 w 7048608"/>
                <a:gd name="csY0" fmla="*/ 0 h 85240"/>
                <a:gd name="csX1" fmla="*/ 728356 w 7048608"/>
                <a:gd name="csY1" fmla="*/ 0 h 85240"/>
                <a:gd name="csX2" fmla="*/ 1386226 w 7048608"/>
                <a:gd name="csY2" fmla="*/ 0 h 85240"/>
                <a:gd name="csX3" fmla="*/ 1903124 w 7048608"/>
                <a:gd name="csY3" fmla="*/ 0 h 85240"/>
                <a:gd name="csX4" fmla="*/ 2631480 w 7048608"/>
                <a:gd name="csY4" fmla="*/ 0 h 85240"/>
                <a:gd name="csX5" fmla="*/ 3359836 w 7048608"/>
                <a:gd name="csY5" fmla="*/ 0 h 85240"/>
                <a:gd name="csX6" fmla="*/ 3876734 w 7048608"/>
                <a:gd name="csY6" fmla="*/ 0 h 85240"/>
                <a:gd name="csX7" fmla="*/ 4605091 w 7048608"/>
                <a:gd name="csY7" fmla="*/ 0 h 85240"/>
                <a:gd name="csX8" fmla="*/ 5262961 w 7048608"/>
                <a:gd name="csY8" fmla="*/ 0 h 85240"/>
                <a:gd name="csX9" fmla="*/ 5779859 w 7048608"/>
                <a:gd name="csY9" fmla="*/ 0 h 85240"/>
                <a:gd name="csX10" fmla="*/ 6508215 w 7048608"/>
                <a:gd name="csY10" fmla="*/ 0 h 85240"/>
                <a:gd name="csX11" fmla="*/ 7048608 w 7048608"/>
                <a:gd name="csY11" fmla="*/ 0 h 85240"/>
                <a:gd name="csX12" fmla="*/ 7048608 w 7048608"/>
                <a:gd name="csY12" fmla="*/ 85240 h 85240"/>
                <a:gd name="csX13" fmla="*/ 6672682 w 7048608"/>
                <a:gd name="csY13" fmla="*/ 85240 h 85240"/>
                <a:gd name="csX14" fmla="*/ 6085298 w 7048608"/>
                <a:gd name="csY14" fmla="*/ 85240 h 85240"/>
                <a:gd name="csX15" fmla="*/ 5427428 w 7048608"/>
                <a:gd name="csY15" fmla="*/ 85240 h 85240"/>
                <a:gd name="csX16" fmla="*/ 4769558 w 7048608"/>
                <a:gd name="csY16" fmla="*/ 85240 h 85240"/>
                <a:gd name="csX17" fmla="*/ 4252660 w 7048608"/>
                <a:gd name="csY17" fmla="*/ 85240 h 85240"/>
                <a:gd name="csX18" fmla="*/ 3524304 w 7048608"/>
                <a:gd name="csY18" fmla="*/ 85240 h 85240"/>
                <a:gd name="csX19" fmla="*/ 2936920 w 7048608"/>
                <a:gd name="csY19" fmla="*/ 85240 h 85240"/>
                <a:gd name="csX20" fmla="*/ 2420022 w 7048608"/>
                <a:gd name="csY20" fmla="*/ 85240 h 85240"/>
                <a:gd name="csX21" fmla="*/ 1832638 w 7048608"/>
                <a:gd name="csY21" fmla="*/ 85240 h 85240"/>
                <a:gd name="csX22" fmla="*/ 1245254 w 7048608"/>
                <a:gd name="csY22" fmla="*/ 85240 h 85240"/>
                <a:gd name="csX23" fmla="*/ 657870 w 7048608"/>
                <a:gd name="csY23" fmla="*/ 85240 h 85240"/>
                <a:gd name="csX24" fmla="*/ 0 w 7048608"/>
                <a:gd name="csY24" fmla="*/ 85240 h 85240"/>
                <a:gd name="csX25" fmla="*/ 0 w 7048608"/>
                <a:gd name="csY25" fmla="*/ 0 h 852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7048608" h="85240" fill="none" extrusionOk="0">
                  <a:moveTo>
                    <a:pt x="0" y="0"/>
                  </a:moveTo>
                  <a:cubicBezTo>
                    <a:pt x="190003" y="-22731"/>
                    <a:pt x="501196" y="78586"/>
                    <a:pt x="728356" y="0"/>
                  </a:cubicBezTo>
                  <a:cubicBezTo>
                    <a:pt x="955516" y="-78586"/>
                    <a:pt x="1119831" y="1350"/>
                    <a:pt x="1386226" y="0"/>
                  </a:cubicBezTo>
                  <a:cubicBezTo>
                    <a:pt x="1652621" y="-1350"/>
                    <a:pt x="1797679" y="26591"/>
                    <a:pt x="1903124" y="0"/>
                  </a:cubicBezTo>
                  <a:cubicBezTo>
                    <a:pt x="2008569" y="-26591"/>
                    <a:pt x="2437635" y="46768"/>
                    <a:pt x="2631480" y="0"/>
                  </a:cubicBezTo>
                  <a:cubicBezTo>
                    <a:pt x="2825325" y="-46768"/>
                    <a:pt x="3161012" y="58463"/>
                    <a:pt x="3359836" y="0"/>
                  </a:cubicBezTo>
                  <a:cubicBezTo>
                    <a:pt x="3558660" y="-58463"/>
                    <a:pt x="3671858" y="34914"/>
                    <a:pt x="3876734" y="0"/>
                  </a:cubicBezTo>
                  <a:cubicBezTo>
                    <a:pt x="4081610" y="-34914"/>
                    <a:pt x="4445630" y="12330"/>
                    <a:pt x="4605091" y="0"/>
                  </a:cubicBezTo>
                  <a:cubicBezTo>
                    <a:pt x="4764552" y="-12330"/>
                    <a:pt x="5111776" y="57287"/>
                    <a:pt x="5262961" y="0"/>
                  </a:cubicBezTo>
                  <a:cubicBezTo>
                    <a:pt x="5414146" y="-57287"/>
                    <a:pt x="5565506" y="31244"/>
                    <a:pt x="5779859" y="0"/>
                  </a:cubicBezTo>
                  <a:cubicBezTo>
                    <a:pt x="5994212" y="-31244"/>
                    <a:pt x="6322460" y="67836"/>
                    <a:pt x="6508215" y="0"/>
                  </a:cubicBezTo>
                  <a:cubicBezTo>
                    <a:pt x="6693970" y="-67836"/>
                    <a:pt x="6821429" y="61991"/>
                    <a:pt x="7048608" y="0"/>
                  </a:cubicBezTo>
                  <a:cubicBezTo>
                    <a:pt x="7057871" y="18770"/>
                    <a:pt x="7046014" y="62427"/>
                    <a:pt x="7048608" y="85240"/>
                  </a:cubicBezTo>
                  <a:cubicBezTo>
                    <a:pt x="6942537" y="128055"/>
                    <a:pt x="6842180" y="54363"/>
                    <a:pt x="6672682" y="85240"/>
                  </a:cubicBezTo>
                  <a:cubicBezTo>
                    <a:pt x="6503184" y="116117"/>
                    <a:pt x="6328125" y="79068"/>
                    <a:pt x="6085298" y="85240"/>
                  </a:cubicBezTo>
                  <a:cubicBezTo>
                    <a:pt x="5842471" y="91412"/>
                    <a:pt x="5710178" y="67273"/>
                    <a:pt x="5427428" y="85240"/>
                  </a:cubicBezTo>
                  <a:cubicBezTo>
                    <a:pt x="5144678" y="103207"/>
                    <a:pt x="4912222" y="39833"/>
                    <a:pt x="4769558" y="85240"/>
                  </a:cubicBezTo>
                  <a:cubicBezTo>
                    <a:pt x="4626894" y="130647"/>
                    <a:pt x="4373568" y="32496"/>
                    <a:pt x="4252660" y="85240"/>
                  </a:cubicBezTo>
                  <a:cubicBezTo>
                    <a:pt x="4131752" y="137984"/>
                    <a:pt x="3854646" y="69078"/>
                    <a:pt x="3524304" y="85240"/>
                  </a:cubicBezTo>
                  <a:cubicBezTo>
                    <a:pt x="3193962" y="101402"/>
                    <a:pt x="3185159" y="65570"/>
                    <a:pt x="2936920" y="85240"/>
                  </a:cubicBezTo>
                  <a:cubicBezTo>
                    <a:pt x="2688681" y="104910"/>
                    <a:pt x="2527961" y="68232"/>
                    <a:pt x="2420022" y="85240"/>
                  </a:cubicBezTo>
                  <a:cubicBezTo>
                    <a:pt x="2312083" y="102248"/>
                    <a:pt x="2114147" y="62552"/>
                    <a:pt x="1832638" y="85240"/>
                  </a:cubicBezTo>
                  <a:cubicBezTo>
                    <a:pt x="1551129" y="107928"/>
                    <a:pt x="1528750" y="51341"/>
                    <a:pt x="1245254" y="85240"/>
                  </a:cubicBezTo>
                  <a:cubicBezTo>
                    <a:pt x="961758" y="119139"/>
                    <a:pt x="943287" y="74312"/>
                    <a:pt x="657870" y="85240"/>
                  </a:cubicBezTo>
                  <a:cubicBezTo>
                    <a:pt x="372453" y="96168"/>
                    <a:pt x="210341" y="82666"/>
                    <a:pt x="0" y="85240"/>
                  </a:cubicBezTo>
                  <a:cubicBezTo>
                    <a:pt x="-611" y="52410"/>
                    <a:pt x="9979" y="41715"/>
                    <a:pt x="0" y="0"/>
                  </a:cubicBezTo>
                  <a:close/>
                </a:path>
                <a:path w="7048608" h="85240" stroke="0" extrusionOk="0">
                  <a:moveTo>
                    <a:pt x="0" y="0"/>
                  </a:moveTo>
                  <a:cubicBezTo>
                    <a:pt x="104325" y="-49881"/>
                    <a:pt x="338022" y="899"/>
                    <a:pt x="446412" y="0"/>
                  </a:cubicBezTo>
                  <a:cubicBezTo>
                    <a:pt x="554802" y="-899"/>
                    <a:pt x="874439" y="4290"/>
                    <a:pt x="1104282" y="0"/>
                  </a:cubicBezTo>
                  <a:cubicBezTo>
                    <a:pt x="1334125" y="-4290"/>
                    <a:pt x="1502067" y="53026"/>
                    <a:pt x="1762152" y="0"/>
                  </a:cubicBezTo>
                  <a:cubicBezTo>
                    <a:pt x="2022237" y="-53026"/>
                    <a:pt x="2294195" y="31759"/>
                    <a:pt x="2490508" y="0"/>
                  </a:cubicBezTo>
                  <a:cubicBezTo>
                    <a:pt x="2686821" y="-31759"/>
                    <a:pt x="2796873" y="3586"/>
                    <a:pt x="2936920" y="0"/>
                  </a:cubicBezTo>
                  <a:cubicBezTo>
                    <a:pt x="3076967" y="-3586"/>
                    <a:pt x="3277009" y="28992"/>
                    <a:pt x="3383332" y="0"/>
                  </a:cubicBezTo>
                  <a:cubicBezTo>
                    <a:pt x="3489655" y="-28992"/>
                    <a:pt x="3725833" y="28702"/>
                    <a:pt x="3970716" y="0"/>
                  </a:cubicBezTo>
                  <a:cubicBezTo>
                    <a:pt x="4215599" y="-28702"/>
                    <a:pt x="4304230" y="60949"/>
                    <a:pt x="4558100" y="0"/>
                  </a:cubicBezTo>
                  <a:cubicBezTo>
                    <a:pt x="4811970" y="-60949"/>
                    <a:pt x="4750612" y="22715"/>
                    <a:pt x="4934026" y="0"/>
                  </a:cubicBezTo>
                  <a:cubicBezTo>
                    <a:pt x="5117440" y="-22715"/>
                    <a:pt x="5279985" y="51594"/>
                    <a:pt x="5450924" y="0"/>
                  </a:cubicBezTo>
                  <a:cubicBezTo>
                    <a:pt x="5621863" y="-51594"/>
                    <a:pt x="5812838" y="77386"/>
                    <a:pt x="6108794" y="0"/>
                  </a:cubicBezTo>
                  <a:cubicBezTo>
                    <a:pt x="6404750" y="-77386"/>
                    <a:pt x="6633447" y="106597"/>
                    <a:pt x="7048608" y="0"/>
                  </a:cubicBezTo>
                  <a:cubicBezTo>
                    <a:pt x="7058688" y="21966"/>
                    <a:pt x="7040631" y="57402"/>
                    <a:pt x="7048608" y="85240"/>
                  </a:cubicBezTo>
                  <a:cubicBezTo>
                    <a:pt x="6827871" y="92306"/>
                    <a:pt x="6718522" y="60006"/>
                    <a:pt x="6602196" y="85240"/>
                  </a:cubicBezTo>
                  <a:cubicBezTo>
                    <a:pt x="6485870" y="110474"/>
                    <a:pt x="6212427" y="79485"/>
                    <a:pt x="6014812" y="85240"/>
                  </a:cubicBezTo>
                  <a:cubicBezTo>
                    <a:pt x="5817197" y="90995"/>
                    <a:pt x="5646582" y="59633"/>
                    <a:pt x="5427428" y="85240"/>
                  </a:cubicBezTo>
                  <a:cubicBezTo>
                    <a:pt x="5208274" y="110847"/>
                    <a:pt x="5044001" y="59499"/>
                    <a:pt x="4769558" y="85240"/>
                  </a:cubicBezTo>
                  <a:cubicBezTo>
                    <a:pt x="4495115" y="110981"/>
                    <a:pt x="4304296" y="53451"/>
                    <a:pt x="4182174" y="85240"/>
                  </a:cubicBezTo>
                  <a:cubicBezTo>
                    <a:pt x="4060052" y="117029"/>
                    <a:pt x="3876474" y="52895"/>
                    <a:pt x="3665276" y="85240"/>
                  </a:cubicBezTo>
                  <a:cubicBezTo>
                    <a:pt x="3454078" y="117585"/>
                    <a:pt x="3397400" y="77348"/>
                    <a:pt x="3289350" y="85240"/>
                  </a:cubicBezTo>
                  <a:cubicBezTo>
                    <a:pt x="3181300" y="93132"/>
                    <a:pt x="2956863" y="24738"/>
                    <a:pt x="2772452" y="85240"/>
                  </a:cubicBezTo>
                  <a:cubicBezTo>
                    <a:pt x="2588041" y="145742"/>
                    <a:pt x="2372145" y="14776"/>
                    <a:pt x="2185068" y="85240"/>
                  </a:cubicBezTo>
                  <a:cubicBezTo>
                    <a:pt x="1997991" y="155704"/>
                    <a:pt x="1948394" y="46392"/>
                    <a:pt x="1809143" y="85240"/>
                  </a:cubicBezTo>
                  <a:cubicBezTo>
                    <a:pt x="1669892" y="124088"/>
                    <a:pt x="1524037" y="45485"/>
                    <a:pt x="1292245" y="85240"/>
                  </a:cubicBezTo>
                  <a:cubicBezTo>
                    <a:pt x="1060453" y="124995"/>
                    <a:pt x="804213" y="46455"/>
                    <a:pt x="563889" y="85240"/>
                  </a:cubicBezTo>
                  <a:cubicBezTo>
                    <a:pt x="323565" y="124025"/>
                    <a:pt x="192598" y="43029"/>
                    <a:pt x="0" y="85240"/>
                  </a:cubicBezTo>
                  <a:cubicBezTo>
                    <a:pt x="-9655" y="43586"/>
                    <a:pt x="8094" y="32496"/>
                    <a:pt x="0" y="0"/>
                  </a:cubicBezTo>
                  <a:close/>
                </a:path>
              </a:pathLst>
            </a:custGeom>
            <a:solidFill>
              <a:srgbClr val="F2AA84">
                <a:alpha val="89804"/>
              </a:srgbClr>
            </a:solidFill>
            <a:ln>
              <a:solidFill>
                <a:schemeClr val="accent2">
                  <a:lumMod val="60000"/>
                  <a:lumOff val="40000"/>
                </a:schemeClr>
              </a:solidFill>
              <a:extLst>
                <a:ext uri="{C807C97D-BFC1-408E-A445-0C87EB9F89A2}">
                  <ask:lineSketchStyleProps xmlns:ask="http://schemas.microsoft.com/office/drawing/2018/sketchyshapes" sd="852854689">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22" name="Connector: Curved 21">
              <a:extLst>
                <a:ext uri="{FF2B5EF4-FFF2-40B4-BE49-F238E27FC236}">
                  <a16:creationId xmlns:a16="http://schemas.microsoft.com/office/drawing/2014/main" id="{65B70401-7544-4487-0DBA-F957D5880C20}"/>
                </a:ext>
              </a:extLst>
            </p:cNvPr>
            <p:cNvCxnSpPr>
              <a:cxnSpLocks/>
            </p:cNvCxnSpPr>
            <p:nvPr/>
          </p:nvCxnSpPr>
          <p:spPr>
            <a:xfrm rot="16200000" flipH="1">
              <a:off x="7611482" y="4010471"/>
              <a:ext cx="751006" cy="661645"/>
            </a:xfrm>
            <a:prstGeom prst="curvedConnector2">
              <a:avLst/>
            </a:prstGeom>
            <a:ln w="57150">
              <a:solidFill>
                <a:schemeClr val="accent2">
                  <a:lumMod val="60000"/>
                  <a:lumOff val="40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64F46377-18E9-DC14-9D63-F5A864E784E2}"/>
                </a:ext>
              </a:extLst>
            </p:cNvPr>
            <p:cNvSpPr txBox="1"/>
            <p:nvPr/>
          </p:nvSpPr>
          <p:spPr>
            <a:xfrm>
              <a:off x="8343442" y="4545718"/>
              <a:ext cx="367875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1" u="none" strike="noStrike" kern="1200" cap="none" spc="0" normalizeH="0" baseline="0" noProof="0">
                  <a:ln>
                    <a:noFill/>
                  </a:ln>
                  <a:solidFill>
                    <a:prstClr val="black"/>
                  </a:solidFill>
                  <a:effectLst/>
                  <a:uLnTx/>
                  <a:uFillTx/>
                  <a:latin typeface="Aptos" panose="02110004020202020204"/>
                  <a:ea typeface="+mn-ea"/>
                  <a:cs typeface="+mn-cs"/>
                </a:rPr>
                <a:t>Discourages non-performative academic gaze, urges this research to be situated in movement building, and calls for the recognizing the role of movement building in this research</a:t>
              </a: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3" name="TextBox 12">
            <a:extLst>
              <a:ext uri="{FF2B5EF4-FFF2-40B4-BE49-F238E27FC236}">
                <a16:creationId xmlns:a16="http://schemas.microsoft.com/office/drawing/2014/main" id="{E7E3AA58-5DFF-042E-67D6-0626128A839D}"/>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2"/>
              </a:rPr>
              <a:t>Emancipatory Information Retrieval</a:t>
            </a:r>
            <a:r>
              <a:rPr lang="en-US" sz="1200" dirty="0"/>
              <a:t>. In IRRJ, 2025.</a:t>
            </a:r>
            <a:endParaRPr lang="en-CA" sz="1200" dirty="0"/>
          </a:p>
        </p:txBody>
      </p:sp>
    </p:spTree>
    <p:extLst>
      <p:ext uri="{BB962C8B-B14F-4D97-AF65-F5344CB8AC3E}">
        <p14:creationId xmlns:p14="http://schemas.microsoft.com/office/powerpoint/2010/main" val="318947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3F3CC-3E4C-F2FD-FF24-B265C5F07ED2}"/>
            </a:ext>
          </a:extLst>
        </p:cNvPr>
        <p:cNvGrpSpPr/>
        <p:nvPr/>
      </p:nvGrpSpPr>
      <p:grpSpPr>
        <a:xfrm>
          <a:off x="0" y="0"/>
          <a:ext cx="0" cy="0"/>
          <a:chOff x="0" y="0"/>
          <a:chExt cx="0" cy="0"/>
        </a:xfrm>
      </p:grpSpPr>
      <p:pic>
        <p:nvPicPr>
          <p:cNvPr id="6" name="Picture 5" descr="Variety of books on shelves in library">
            <a:extLst>
              <a:ext uri="{FF2B5EF4-FFF2-40B4-BE49-F238E27FC236}">
                <a16:creationId xmlns:a16="http://schemas.microsoft.com/office/drawing/2014/main" id="{42EE515E-47CC-CA5B-00C4-AB5811D72679}"/>
              </a:ext>
            </a:extLst>
          </p:cNvPr>
          <p:cNvPicPr>
            <a:picLocks noChangeAspect="1"/>
          </p:cNvPicPr>
          <p:nvPr/>
        </p:nvPicPr>
        <p:blipFill>
          <a:blip r:embed="rId2">
            <a:extLst>
              <a:ext uri="{28A0092B-C50C-407E-A947-70E740481C1C}">
                <a14:useLocalDpi xmlns:a14="http://schemas.microsoft.com/office/drawing/2010/main" val="0"/>
              </a:ext>
            </a:extLst>
          </a:blip>
          <a:srcRect l="23088" r="17788"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TextBox 2">
            <a:extLst>
              <a:ext uri="{FF2B5EF4-FFF2-40B4-BE49-F238E27FC236}">
                <a16:creationId xmlns:a16="http://schemas.microsoft.com/office/drawing/2014/main" id="{397190B8-120C-5698-9DAB-65298DF52D98}"/>
              </a:ext>
            </a:extLst>
          </p:cNvPr>
          <p:cNvSpPr txBox="1"/>
          <p:nvPr/>
        </p:nvSpPr>
        <p:spPr>
          <a:xfrm>
            <a:off x="693311" y="649502"/>
            <a:ext cx="5907185" cy="5724644"/>
          </a:xfrm>
          <a:prstGeom prst="rect">
            <a:avLst/>
          </a:prstGeom>
          <a:noFill/>
        </p:spPr>
        <p:txBody>
          <a:bodyPr wrap="square">
            <a:spAutoFit/>
          </a:bodyPr>
          <a:lstStyle/>
          <a:p>
            <a:pPr>
              <a:spcBef>
                <a:spcPts val="1800"/>
              </a:spcBef>
            </a:pPr>
            <a:r>
              <a:rPr lang="en-CA" sz="2800" b="1" dirty="0"/>
              <a:t>Information retrieval (IR)</a:t>
            </a:r>
            <a:r>
              <a:rPr lang="en-CA" sz="2800" dirty="0"/>
              <a:t> is the study of tools and methods for </a:t>
            </a:r>
            <a:r>
              <a:rPr lang="en-US" sz="2800" dirty="0"/>
              <a:t>satisfying people’s information need by finding relevant information—</a:t>
            </a:r>
            <a:r>
              <a:rPr lang="en-US" sz="2800" i="1" dirty="0"/>
              <a:t>e.g.</a:t>
            </a:r>
            <a:r>
              <a:rPr lang="en-US" sz="2800" dirty="0"/>
              <a:t>, </a:t>
            </a:r>
            <a:r>
              <a:rPr lang="en-CA" sz="2800" dirty="0"/>
              <a:t>search engines, recommender systems, and chatbots</a:t>
            </a:r>
            <a:endParaRPr lang="en-US" sz="2400" dirty="0"/>
          </a:p>
          <a:p>
            <a:pPr>
              <a:spcBef>
                <a:spcPts val="1800"/>
              </a:spcBef>
            </a:pPr>
            <a:r>
              <a:rPr lang="en-US" sz="2400" dirty="0"/>
              <a:t>IR has roots in library and information science and linguistics</a:t>
            </a:r>
          </a:p>
          <a:p>
            <a:pPr>
              <a:spcBef>
                <a:spcPts val="1800"/>
              </a:spcBef>
            </a:pPr>
            <a:r>
              <a:rPr lang="en-US" sz="2400" b="1" i="1" dirty="0"/>
              <a:t>Societal implications. </a:t>
            </a:r>
            <a:r>
              <a:rPr lang="en-US" sz="2400" dirty="0"/>
              <a:t> These systems affect what information receive exposure which shapes consumer behavior, political discourse, and culture, and influence economic outcomes</a:t>
            </a:r>
            <a:endParaRPr lang="en-CA" sz="2400" dirty="0"/>
          </a:p>
        </p:txBody>
      </p:sp>
    </p:spTree>
    <p:extLst>
      <p:ext uri="{BB962C8B-B14F-4D97-AF65-F5344CB8AC3E}">
        <p14:creationId xmlns:p14="http://schemas.microsoft.com/office/powerpoint/2010/main" val="1001963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6D84D-478C-A5BE-0B8F-F649CC165995}"/>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73B325E9-F9E2-880A-D8B4-398C2B0A0299}"/>
              </a:ext>
            </a:extLst>
          </p:cNvPr>
          <p:cNvGrpSpPr/>
          <p:nvPr/>
        </p:nvGrpSpPr>
        <p:grpSpPr>
          <a:xfrm>
            <a:off x="2554589" y="252043"/>
            <a:ext cx="8935155" cy="6522013"/>
            <a:chOff x="213818" y="376027"/>
            <a:chExt cx="8935155" cy="6522013"/>
          </a:xfrm>
        </p:grpSpPr>
        <p:sp>
          <p:nvSpPr>
            <p:cNvPr id="30" name="Rectangle 29">
              <a:extLst>
                <a:ext uri="{FF2B5EF4-FFF2-40B4-BE49-F238E27FC236}">
                  <a16:creationId xmlns:a16="http://schemas.microsoft.com/office/drawing/2014/main" id="{5BFB334C-1581-E0D5-72DC-D0A4837447B2}"/>
                </a:ext>
              </a:extLst>
            </p:cNvPr>
            <p:cNvSpPr/>
            <p:nvPr/>
          </p:nvSpPr>
          <p:spPr>
            <a:xfrm rot="3444722">
              <a:off x="3043027" y="376027"/>
              <a:ext cx="6105946" cy="6105946"/>
            </a:xfrm>
            <a:prstGeom prst="rect">
              <a:avLst/>
            </a:prstGeom>
            <a:noFill/>
          </p:spPr>
          <p:txBody>
            <a:bodyPr wrap="none" lIns="91440" tIns="45720" rIns="91440" bIns="45720">
              <a:prstTxWarp prst="textCircl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prstClr val="black"/>
                  </a:solidFill>
                  <a:effectLst/>
                  <a:uLnTx/>
                  <a:uFillTx/>
                  <a:latin typeface="Aptos" panose="02110004020202020204"/>
                  <a:ea typeface="+mn-ea"/>
                  <a:cs typeface="+mn-cs"/>
                </a:rPr>
                <a:t>Diagnose and critique      ◦◦◦◦◦      Imagine viable alternatives      ◦◦◦◦◦      Elaborate theories of change      ◦◦◦◦◦      </a:t>
              </a:r>
            </a:p>
          </p:txBody>
        </p:sp>
        <p:pic>
          <p:nvPicPr>
            <p:cNvPr id="32" name="Graphic 31" descr="Right pointing backhand index outline">
              <a:extLst>
                <a:ext uri="{FF2B5EF4-FFF2-40B4-BE49-F238E27FC236}">
                  <a16:creationId xmlns:a16="http://schemas.microsoft.com/office/drawing/2014/main" id="{8C2EBD9F-266D-7F78-6E59-1BB73CFB54C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9800000">
              <a:off x="213818" y="3887092"/>
              <a:ext cx="3010948" cy="3010948"/>
            </a:xfrm>
            <a:prstGeom prst="rect">
              <a:avLst/>
            </a:prstGeom>
          </p:spPr>
        </p:pic>
        <p:sp>
          <p:nvSpPr>
            <p:cNvPr id="33" name="TextBox 32">
              <a:extLst>
                <a:ext uri="{FF2B5EF4-FFF2-40B4-BE49-F238E27FC236}">
                  <a16:creationId xmlns:a16="http://schemas.microsoft.com/office/drawing/2014/main" id="{CEAF9939-1DF5-9A4E-6357-B7C936FAEAC2}"/>
                </a:ext>
              </a:extLst>
            </p:cNvPr>
            <p:cNvSpPr txBox="1"/>
            <p:nvPr/>
          </p:nvSpPr>
          <p:spPr>
            <a:xfrm rot="19800000">
              <a:off x="231944" y="5519902"/>
              <a:ext cx="217514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prstClr val="black"/>
                  </a:solidFill>
                  <a:effectLst/>
                  <a:uLnTx/>
                  <a:uFillTx/>
                  <a:latin typeface="Aptos" panose="02110004020202020204"/>
                  <a:ea typeface="+mn-ea"/>
                  <a:cs typeface="+mn-cs"/>
                </a:rPr>
                <a:t>Provocations for emancipatory IR</a:t>
              </a:r>
            </a:p>
          </p:txBody>
        </p:sp>
        <p:grpSp>
          <p:nvGrpSpPr>
            <p:cNvPr id="34" name="Group 33">
              <a:extLst>
                <a:ext uri="{FF2B5EF4-FFF2-40B4-BE49-F238E27FC236}">
                  <a16:creationId xmlns:a16="http://schemas.microsoft.com/office/drawing/2014/main" id="{E257A3E4-BAFF-0554-DE7B-AA20FF39979F}"/>
                </a:ext>
              </a:extLst>
            </p:cNvPr>
            <p:cNvGrpSpPr/>
            <p:nvPr/>
          </p:nvGrpSpPr>
          <p:grpSpPr>
            <a:xfrm>
              <a:off x="3457963" y="1039906"/>
              <a:ext cx="5269920" cy="4778189"/>
              <a:chOff x="3350973" y="1011830"/>
              <a:chExt cx="5269920" cy="4778189"/>
            </a:xfrm>
          </p:grpSpPr>
          <p:sp>
            <p:nvSpPr>
              <p:cNvPr id="35" name="Freeform: Shape 34">
                <a:extLst>
                  <a:ext uri="{FF2B5EF4-FFF2-40B4-BE49-F238E27FC236}">
                    <a16:creationId xmlns:a16="http://schemas.microsoft.com/office/drawing/2014/main" id="{AFD42D34-7FB9-BF33-3A00-ADA097E186BC}"/>
                  </a:ext>
                </a:extLst>
              </p:cNvPr>
              <p:cNvSpPr/>
              <p:nvPr/>
            </p:nvSpPr>
            <p:spPr>
              <a:xfrm>
                <a:off x="4621155" y="3804497"/>
                <a:ext cx="1476454" cy="1272960"/>
              </a:xfrm>
              <a:custGeom>
                <a:avLst/>
                <a:gdLst>
                  <a:gd name="connsiteX0" fmla="*/ 0 w 2283968"/>
                  <a:gd name="connsiteY0" fmla="*/ 984589 h 1969178"/>
                  <a:gd name="connsiteX1" fmla="*/ 492295 w 2283968"/>
                  <a:gd name="connsiteY1" fmla="*/ 0 h 1969178"/>
                  <a:gd name="connsiteX2" fmla="*/ 1791674 w 2283968"/>
                  <a:gd name="connsiteY2" fmla="*/ 0 h 1969178"/>
                  <a:gd name="connsiteX3" fmla="*/ 2283968 w 2283968"/>
                  <a:gd name="connsiteY3" fmla="*/ 984589 h 1969178"/>
                  <a:gd name="connsiteX4" fmla="*/ 1791674 w 2283968"/>
                  <a:gd name="connsiteY4" fmla="*/ 1969178 h 1969178"/>
                  <a:gd name="connsiteX5" fmla="*/ 492295 w 2283968"/>
                  <a:gd name="connsiteY5" fmla="*/ 1969178 h 1969178"/>
                  <a:gd name="connsiteX6" fmla="*/ 0 w 2283968"/>
                  <a:gd name="connsiteY6" fmla="*/ 984589 h 19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3968" h="1969178">
                    <a:moveTo>
                      <a:pt x="0" y="984589"/>
                    </a:moveTo>
                    <a:lnTo>
                      <a:pt x="492295" y="0"/>
                    </a:lnTo>
                    <a:lnTo>
                      <a:pt x="1791674" y="0"/>
                    </a:lnTo>
                    <a:lnTo>
                      <a:pt x="2283968" y="984589"/>
                    </a:lnTo>
                    <a:lnTo>
                      <a:pt x="1791674" y="1969178"/>
                    </a:lnTo>
                    <a:lnTo>
                      <a:pt x="492295" y="1969178"/>
                    </a:lnTo>
                    <a:lnTo>
                      <a:pt x="0" y="984589"/>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354429" tIns="374159" rIns="354429" bIns="374159" numCol="1" spcCol="1270" anchor="ctr" anchorCtr="0">
                <a:noAutofit/>
              </a:bodyPr>
              <a:lstStyle/>
              <a:p>
                <a:pPr marL="0" marR="0" lvl="0" indent="0" algn="ctr" defTabSz="2400300" rtl="0" eaLnBrk="1" fontAlgn="auto" latinLnBrk="0" hangingPunct="1">
                  <a:lnSpc>
                    <a:spcPct val="90000"/>
                  </a:lnSpc>
                  <a:spcBef>
                    <a:spcPct val="0"/>
                  </a:spcBef>
                  <a:spcAft>
                    <a:spcPct val="3500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6" name="Hexagon 35">
                <a:extLst>
                  <a:ext uri="{FF2B5EF4-FFF2-40B4-BE49-F238E27FC236}">
                    <a16:creationId xmlns:a16="http://schemas.microsoft.com/office/drawing/2014/main" id="{D6476CAC-176D-E8CE-BC86-CCD8AC831693}"/>
                  </a:ext>
                </a:extLst>
              </p:cNvPr>
              <p:cNvSpPr/>
              <p:nvPr/>
            </p:nvSpPr>
            <p:spPr>
              <a:xfrm>
                <a:off x="3359076" y="3120763"/>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7" name="Freeform: Shape 36">
                <a:extLst>
                  <a:ext uri="{FF2B5EF4-FFF2-40B4-BE49-F238E27FC236}">
                    <a16:creationId xmlns:a16="http://schemas.microsoft.com/office/drawing/2014/main" id="{153BCD74-DE85-F6C3-024E-F32055326FDF}"/>
                  </a:ext>
                </a:extLst>
              </p:cNvPr>
              <p:cNvSpPr/>
              <p:nvPr/>
            </p:nvSpPr>
            <p:spPr>
              <a:xfrm>
                <a:off x="5879031" y="3105629"/>
                <a:ext cx="1476454" cy="1272960"/>
              </a:xfrm>
              <a:custGeom>
                <a:avLst/>
                <a:gdLst>
                  <a:gd name="connsiteX0" fmla="*/ 0 w 2283968"/>
                  <a:gd name="connsiteY0" fmla="*/ 984589 h 1969178"/>
                  <a:gd name="connsiteX1" fmla="*/ 492295 w 2283968"/>
                  <a:gd name="connsiteY1" fmla="*/ 0 h 1969178"/>
                  <a:gd name="connsiteX2" fmla="*/ 1791674 w 2283968"/>
                  <a:gd name="connsiteY2" fmla="*/ 0 h 1969178"/>
                  <a:gd name="connsiteX3" fmla="*/ 2283968 w 2283968"/>
                  <a:gd name="connsiteY3" fmla="*/ 984589 h 1969178"/>
                  <a:gd name="connsiteX4" fmla="*/ 1791674 w 2283968"/>
                  <a:gd name="connsiteY4" fmla="*/ 1969178 h 1969178"/>
                  <a:gd name="connsiteX5" fmla="*/ 492295 w 2283968"/>
                  <a:gd name="connsiteY5" fmla="*/ 1969178 h 1969178"/>
                  <a:gd name="connsiteX6" fmla="*/ 0 w 2283968"/>
                  <a:gd name="connsiteY6" fmla="*/ 984589 h 19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3968" h="1969178">
                    <a:moveTo>
                      <a:pt x="0" y="984589"/>
                    </a:moveTo>
                    <a:lnTo>
                      <a:pt x="492295" y="0"/>
                    </a:lnTo>
                    <a:lnTo>
                      <a:pt x="1791674" y="0"/>
                    </a:lnTo>
                    <a:lnTo>
                      <a:pt x="2283968" y="984589"/>
                    </a:lnTo>
                    <a:lnTo>
                      <a:pt x="1791674" y="1969178"/>
                    </a:lnTo>
                    <a:lnTo>
                      <a:pt x="492295" y="1969178"/>
                    </a:lnTo>
                    <a:lnTo>
                      <a:pt x="0" y="984589"/>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354429" tIns="374159" rIns="354429" bIns="374159" numCol="1" spcCol="1270" anchor="ctr" anchorCtr="0">
                <a:noAutofit/>
              </a:bodyPr>
              <a:lstStyle/>
              <a:p>
                <a:pPr marL="0" marR="0" lvl="0" indent="0" algn="ctr" defTabSz="2400300" rtl="0" eaLnBrk="1" fontAlgn="auto" latinLnBrk="0" hangingPunct="1">
                  <a:lnSpc>
                    <a:spcPct val="90000"/>
                  </a:lnSpc>
                  <a:spcBef>
                    <a:spcPct val="0"/>
                  </a:spcBef>
                  <a:spcAft>
                    <a:spcPct val="3500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8" name="Hexagon 37">
                <a:extLst>
                  <a:ext uri="{FF2B5EF4-FFF2-40B4-BE49-F238E27FC236}">
                    <a16:creationId xmlns:a16="http://schemas.microsoft.com/office/drawing/2014/main" id="{24BE599A-1A7C-8CBB-9DD9-5242CC3FEE34}"/>
                  </a:ext>
                </a:extLst>
              </p:cNvPr>
              <p:cNvSpPr/>
              <p:nvPr/>
            </p:nvSpPr>
            <p:spPr>
              <a:xfrm>
                <a:off x="7136907" y="3804497"/>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9" name="Freeform: Shape 38">
                <a:extLst>
                  <a:ext uri="{FF2B5EF4-FFF2-40B4-BE49-F238E27FC236}">
                    <a16:creationId xmlns:a16="http://schemas.microsoft.com/office/drawing/2014/main" id="{7AAFE2B5-C6BF-503E-4626-1ABE2FE196D9}"/>
                  </a:ext>
                </a:extLst>
              </p:cNvPr>
              <p:cNvSpPr/>
              <p:nvPr/>
            </p:nvSpPr>
            <p:spPr>
              <a:xfrm>
                <a:off x="4621155" y="2409789"/>
                <a:ext cx="1476454" cy="1272960"/>
              </a:xfrm>
              <a:custGeom>
                <a:avLst/>
                <a:gdLst>
                  <a:gd name="connsiteX0" fmla="*/ 0 w 2283968"/>
                  <a:gd name="connsiteY0" fmla="*/ 984589 h 1969178"/>
                  <a:gd name="connsiteX1" fmla="*/ 492295 w 2283968"/>
                  <a:gd name="connsiteY1" fmla="*/ 0 h 1969178"/>
                  <a:gd name="connsiteX2" fmla="*/ 1791674 w 2283968"/>
                  <a:gd name="connsiteY2" fmla="*/ 0 h 1969178"/>
                  <a:gd name="connsiteX3" fmla="*/ 2283968 w 2283968"/>
                  <a:gd name="connsiteY3" fmla="*/ 984589 h 1969178"/>
                  <a:gd name="connsiteX4" fmla="*/ 1791674 w 2283968"/>
                  <a:gd name="connsiteY4" fmla="*/ 1969178 h 1969178"/>
                  <a:gd name="connsiteX5" fmla="*/ 492295 w 2283968"/>
                  <a:gd name="connsiteY5" fmla="*/ 1969178 h 1969178"/>
                  <a:gd name="connsiteX6" fmla="*/ 0 w 2283968"/>
                  <a:gd name="connsiteY6" fmla="*/ 984589 h 19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3968" h="1969178">
                    <a:moveTo>
                      <a:pt x="0" y="984589"/>
                    </a:moveTo>
                    <a:lnTo>
                      <a:pt x="492295" y="0"/>
                    </a:lnTo>
                    <a:lnTo>
                      <a:pt x="1791674" y="0"/>
                    </a:lnTo>
                    <a:lnTo>
                      <a:pt x="2283968" y="984589"/>
                    </a:lnTo>
                    <a:lnTo>
                      <a:pt x="1791674" y="1969178"/>
                    </a:lnTo>
                    <a:lnTo>
                      <a:pt x="492295" y="1969178"/>
                    </a:lnTo>
                    <a:lnTo>
                      <a:pt x="0" y="984589"/>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354429" tIns="374159" rIns="354429" bIns="374159"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0" name="Hexagon 39">
                <a:extLst>
                  <a:ext uri="{FF2B5EF4-FFF2-40B4-BE49-F238E27FC236}">
                    <a16:creationId xmlns:a16="http://schemas.microsoft.com/office/drawing/2014/main" id="{7ECE4F3E-0358-3B51-213B-B24D165DFDC7}"/>
                  </a:ext>
                </a:extLst>
              </p:cNvPr>
              <p:cNvSpPr/>
              <p:nvPr/>
            </p:nvSpPr>
            <p:spPr>
              <a:xfrm>
                <a:off x="5879031" y="1714284"/>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1" name="Hexagon 40">
                <a:extLst>
                  <a:ext uri="{FF2B5EF4-FFF2-40B4-BE49-F238E27FC236}">
                    <a16:creationId xmlns:a16="http://schemas.microsoft.com/office/drawing/2014/main" id="{B066007F-740C-09FA-9375-87B3F6CE4A33}"/>
                  </a:ext>
                </a:extLst>
              </p:cNvPr>
              <p:cNvSpPr/>
              <p:nvPr/>
            </p:nvSpPr>
            <p:spPr>
              <a:xfrm>
                <a:off x="7141110" y="2406761"/>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2" name="TextBox 41">
                <a:extLst>
                  <a:ext uri="{FF2B5EF4-FFF2-40B4-BE49-F238E27FC236}">
                    <a16:creationId xmlns:a16="http://schemas.microsoft.com/office/drawing/2014/main" id="{9DEB2217-5D51-0C79-C8F3-D97303300135}"/>
                  </a:ext>
                </a:extLst>
              </p:cNvPr>
              <p:cNvSpPr txBox="1"/>
              <p:nvPr/>
            </p:nvSpPr>
            <p:spPr>
              <a:xfrm>
                <a:off x="3350973" y="3190220"/>
                <a:ext cx="1476453" cy="10926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Safeguard against dehumanization and inequitable outcomes</a:t>
                </a:r>
              </a:p>
            </p:txBody>
          </p:sp>
          <p:sp>
            <p:nvSpPr>
              <p:cNvPr id="43" name="TextBox 42">
                <a:extLst>
                  <a:ext uri="{FF2B5EF4-FFF2-40B4-BE49-F238E27FC236}">
                    <a16:creationId xmlns:a16="http://schemas.microsoft.com/office/drawing/2014/main" id="{687C9DA1-4E45-297D-FC83-0D6B88335C2B}"/>
                  </a:ext>
                </a:extLst>
              </p:cNvPr>
              <p:cNvSpPr txBox="1"/>
              <p:nvPr/>
            </p:nvSpPr>
            <p:spPr>
              <a:xfrm>
                <a:off x="7144440" y="4062657"/>
                <a:ext cx="1476453" cy="6924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Mitigate ecological and human costs</a:t>
                </a:r>
              </a:p>
            </p:txBody>
          </p:sp>
          <p:sp>
            <p:nvSpPr>
              <p:cNvPr id="44" name="TextBox 43">
                <a:extLst>
                  <a:ext uri="{FF2B5EF4-FFF2-40B4-BE49-F238E27FC236}">
                    <a16:creationId xmlns:a16="http://schemas.microsoft.com/office/drawing/2014/main" id="{0D3CC00C-0C91-D6D0-4F6F-9A4219FDFDB8}"/>
                  </a:ext>
                </a:extLst>
              </p:cNvPr>
              <p:cNvSpPr txBox="1"/>
              <p:nvPr/>
            </p:nvSpPr>
            <p:spPr>
              <a:xfrm>
                <a:off x="4621154" y="4094995"/>
                <a:ext cx="1476453" cy="633700"/>
              </a:xfrm>
              <a:prstGeom prst="rect">
                <a:avLst/>
              </a:prstGeom>
              <a:noFill/>
            </p:spPr>
            <p:txBody>
              <a:bodyPr wrap="square">
                <a:spAutoFit/>
              </a:bodyPr>
              <a:lstStyle/>
              <a:p>
                <a:pPr marL="0" marR="0" lvl="0" indent="0" algn="ctr" defTabSz="2400300" rtl="0" eaLnBrk="1" fontAlgn="auto" latinLnBrk="0" hangingPunct="1">
                  <a:lnSpc>
                    <a:spcPct val="90000"/>
                  </a:lnSpc>
                  <a:spcBef>
                    <a:spcPct val="0"/>
                  </a:spcBef>
                  <a:spcAft>
                    <a:spcPct val="3500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Safeguard against manipulation</a:t>
                </a:r>
              </a:p>
            </p:txBody>
          </p:sp>
          <p:sp>
            <p:nvSpPr>
              <p:cNvPr id="45" name="TextBox 44">
                <a:extLst>
                  <a:ext uri="{FF2B5EF4-FFF2-40B4-BE49-F238E27FC236}">
                    <a16:creationId xmlns:a16="http://schemas.microsoft.com/office/drawing/2014/main" id="{08E38ADC-62AF-59CD-B5CD-C52C93623383}"/>
                  </a:ext>
                </a:extLst>
              </p:cNvPr>
              <p:cNvSpPr txBox="1"/>
              <p:nvPr/>
            </p:nvSpPr>
            <p:spPr>
              <a:xfrm>
                <a:off x="4619053" y="2679341"/>
                <a:ext cx="1476453" cy="6924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Safeguard against surveillance</a:t>
                </a:r>
              </a:p>
            </p:txBody>
          </p:sp>
          <p:sp>
            <p:nvSpPr>
              <p:cNvPr id="46" name="TextBox 45">
                <a:extLst>
                  <a:ext uri="{FF2B5EF4-FFF2-40B4-BE49-F238E27FC236}">
                    <a16:creationId xmlns:a16="http://schemas.microsoft.com/office/drawing/2014/main" id="{5C0B3BD2-DD9E-BAF7-303E-41BC1242B7A8}"/>
                  </a:ext>
                </a:extLst>
              </p:cNvPr>
              <p:cNvSpPr txBox="1"/>
              <p:nvPr/>
            </p:nvSpPr>
            <p:spPr>
              <a:xfrm>
                <a:off x="5879031" y="3444712"/>
                <a:ext cx="1476453" cy="453650"/>
              </a:xfrm>
              <a:prstGeom prst="rect">
                <a:avLst/>
              </a:prstGeom>
              <a:noFill/>
            </p:spPr>
            <p:txBody>
              <a:bodyPr wrap="square">
                <a:spAutoFit/>
              </a:bodyPr>
              <a:lstStyle/>
              <a:p>
                <a:pPr marL="0" marR="0" lvl="0" indent="0" algn="ctr" defTabSz="2400300" rtl="0" eaLnBrk="1" fontAlgn="auto" latinLnBrk="0" hangingPunct="1">
                  <a:lnSpc>
                    <a:spcPct val="90000"/>
                  </a:lnSpc>
                  <a:spcBef>
                    <a:spcPct val="0"/>
                  </a:spcBef>
                  <a:spcAft>
                    <a:spcPct val="3500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Safeguard against capture</a:t>
                </a:r>
              </a:p>
            </p:txBody>
          </p:sp>
          <p:sp>
            <p:nvSpPr>
              <p:cNvPr id="47" name="TextBox 46">
                <a:extLst>
                  <a:ext uri="{FF2B5EF4-FFF2-40B4-BE49-F238E27FC236}">
                    <a16:creationId xmlns:a16="http://schemas.microsoft.com/office/drawing/2014/main" id="{EF9BE0D8-CA62-C25B-7817-C5084834705C}"/>
                  </a:ext>
                </a:extLst>
              </p:cNvPr>
              <p:cNvSpPr txBox="1"/>
              <p:nvPr/>
            </p:nvSpPr>
            <p:spPr>
              <a:xfrm>
                <a:off x="7133008" y="2654082"/>
                <a:ext cx="1476453" cy="6924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Promote emancipatory pedagogy</a:t>
                </a:r>
              </a:p>
            </p:txBody>
          </p:sp>
          <p:sp>
            <p:nvSpPr>
              <p:cNvPr id="48" name="TextBox 47">
                <a:extLst>
                  <a:ext uri="{FF2B5EF4-FFF2-40B4-BE49-F238E27FC236}">
                    <a16:creationId xmlns:a16="http://schemas.microsoft.com/office/drawing/2014/main" id="{6376C205-99B9-EE67-69A7-12F0FD20005D}"/>
                  </a:ext>
                </a:extLst>
              </p:cNvPr>
              <p:cNvSpPr txBox="1"/>
              <p:nvPr/>
            </p:nvSpPr>
            <p:spPr>
              <a:xfrm>
                <a:off x="5877082" y="2003797"/>
                <a:ext cx="1476453" cy="6924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Community building and organizing</a:t>
                </a:r>
              </a:p>
            </p:txBody>
          </p:sp>
          <p:sp>
            <p:nvSpPr>
              <p:cNvPr id="49" name="Hexagon 48">
                <a:extLst>
                  <a:ext uri="{FF2B5EF4-FFF2-40B4-BE49-F238E27FC236}">
                    <a16:creationId xmlns:a16="http://schemas.microsoft.com/office/drawing/2014/main" id="{B74C841C-E046-F6DC-1328-788D072983ED}"/>
                  </a:ext>
                </a:extLst>
              </p:cNvPr>
              <p:cNvSpPr/>
              <p:nvPr/>
            </p:nvSpPr>
            <p:spPr>
              <a:xfrm>
                <a:off x="4623106" y="1011830"/>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0" name="Hexagon 49">
                <a:extLst>
                  <a:ext uri="{FF2B5EF4-FFF2-40B4-BE49-F238E27FC236}">
                    <a16:creationId xmlns:a16="http://schemas.microsoft.com/office/drawing/2014/main" id="{AF7E8B2E-0C71-1195-56DE-BE8CAA0DD570}"/>
                  </a:ext>
                </a:extLst>
              </p:cNvPr>
              <p:cNvSpPr/>
              <p:nvPr/>
            </p:nvSpPr>
            <p:spPr>
              <a:xfrm>
                <a:off x="5877082" y="4517059"/>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1" name="Hexagon 50">
                <a:extLst>
                  <a:ext uri="{FF2B5EF4-FFF2-40B4-BE49-F238E27FC236}">
                    <a16:creationId xmlns:a16="http://schemas.microsoft.com/office/drawing/2014/main" id="{C494764E-5C02-78C4-F50C-717EC756A6DF}"/>
                  </a:ext>
                </a:extLst>
              </p:cNvPr>
              <p:cNvSpPr/>
              <p:nvPr/>
            </p:nvSpPr>
            <p:spPr>
              <a:xfrm>
                <a:off x="3357127" y="1714284"/>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sp>
        <p:nvSpPr>
          <p:cNvPr id="3" name="Title 2">
            <a:extLst>
              <a:ext uri="{FF2B5EF4-FFF2-40B4-BE49-F238E27FC236}">
                <a16:creationId xmlns:a16="http://schemas.microsoft.com/office/drawing/2014/main" id="{3B645DA3-2E29-8929-6531-FBFCD488439B}"/>
              </a:ext>
            </a:extLst>
          </p:cNvPr>
          <p:cNvSpPr>
            <a:spLocks noGrp="1"/>
          </p:cNvSpPr>
          <p:nvPr>
            <p:ph type="title"/>
          </p:nvPr>
        </p:nvSpPr>
        <p:spPr>
          <a:xfrm>
            <a:off x="549468" y="744934"/>
            <a:ext cx="4456417" cy="2591116"/>
          </a:xfrm>
        </p:spPr>
        <p:txBody>
          <a:bodyPr anchor="ctr">
            <a:normAutofit/>
          </a:bodyPr>
          <a:lstStyle/>
          <a:p>
            <a:pPr>
              <a:lnSpc>
                <a:spcPct val="100000"/>
              </a:lnSpc>
            </a:pPr>
            <a:r>
              <a:rPr lang="en-CA" sz="4000" dirty="0"/>
              <a:t>A framework of practices, projects, and provocations for emancipatory IR</a:t>
            </a:r>
          </a:p>
        </p:txBody>
      </p:sp>
      <p:sp>
        <p:nvSpPr>
          <p:cNvPr id="4" name="TextBox 3">
            <a:extLst>
              <a:ext uri="{FF2B5EF4-FFF2-40B4-BE49-F238E27FC236}">
                <a16:creationId xmlns:a16="http://schemas.microsoft.com/office/drawing/2014/main" id="{6F79DF66-1F2E-6179-C85A-0D8A91B0F390}"/>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3"/>
              </a:rPr>
              <a:t>Emancipatory Information Retrieval</a:t>
            </a:r>
            <a:r>
              <a:rPr lang="en-US" sz="1200" dirty="0"/>
              <a:t>. In IRRJ, 2025.</a:t>
            </a:r>
            <a:endParaRPr lang="en-CA" sz="1200" dirty="0"/>
          </a:p>
        </p:txBody>
      </p:sp>
    </p:spTree>
    <p:extLst>
      <p:ext uri="{BB962C8B-B14F-4D97-AF65-F5344CB8AC3E}">
        <p14:creationId xmlns:p14="http://schemas.microsoft.com/office/powerpoint/2010/main" val="4257949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D6E8DCB-2C69-30FC-4B7A-6816E261867E}"/>
              </a:ext>
            </a:extLst>
          </p:cNvPr>
          <p:cNvSpPr>
            <a:spLocks noGrp="1"/>
          </p:cNvSpPr>
          <p:nvPr>
            <p:ph sz="half" idx="2"/>
          </p:nvPr>
        </p:nvSpPr>
        <p:spPr>
          <a:xfrm>
            <a:off x="4531196" y="1493754"/>
            <a:ext cx="7048877" cy="4683210"/>
          </a:xfrm>
        </p:spPr>
        <p:txBody>
          <a:bodyPr>
            <a:normAutofit/>
          </a:bodyPr>
          <a:lstStyle/>
          <a:p>
            <a:pPr marL="0" indent="0">
              <a:lnSpc>
                <a:spcPct val="100000"/>
              </a:lnSpc>
              <a:spcBef>
                <a:spcPts val="600"/>
              </a:spcBef>
              <a:buNone/>
            </a:pPr>
            <a:r>
              <a:rPr lang="en-US" sz="2000" dirty="0"/>
              <a:t>Freire critiques the </a:t>
            </a:r>
            <a:r>
              <a:rPr lang="en-US" sz="2000" b="1" dirty="0"/>
              <a:t>banking model of education</a:t>
            </a:r>
            <a:r>
              <a:rPr lang="en-US" sz="2000" dirty="0"/>
              <a:t>: the </a:t>
            </a:r>
            <a:r>
              <a:rPr lang="en-US" sz="2000" b="1" dirty="0"/>
              <a:t>teacher</a:t>
            </a:r>
            <a:r>
              <a:rPr lang="en-US" sz="2000" dirty="0"/>
              <a:t> deposit their teachings, while the </a:t>
            </a:r>
            <a:r>
              <a:rPr lang="en-US" sz="2000" b="1" dirty="0"/>
              <a:t>students</a:t>
            </a:r>
            <a:r>
              <a:rPr lang="en-US" sz="2000" dirty="0"/>
              <a:t> patiently receive, memorize, and repeat.</a:t>
            </a:r>
          </a:p>
          <a:p>
            <a:pPr marL="0" indent="0">
              <a:lnSpc>
                <a:spcPct val="100000"/>
              </a:lnSpc>
              <a:spcBef>
                <a:spcPts val="600"/>
              </a:spcBef>
              <a:buNone/>
            </a:pPr>
            <a:r>
              <a:rPr lang="en-US" sz="2000" dirty="0"/>
              <a:t>Instead, Freire advocates for a </a:t>
            </a:r>
            <a:r>
              <a:rPr lang="en-US" sz="2000" b="1" dirty="0"/>
              <a:t>problem-posing dialog </a:t>
            </a:r>
            <a:r>
              <a:rPr lang="en-US" sz="2000" dirty="0"/>
              <a:t>between teacher and student that engages the latter in critical reflection and sensemaking of their own state of oppression</a:t>
            </a:r>
          </a:p>
          <a:p>
            <a:pPr marL="0" indent="0">
              <a:lnSpc>
                <a:spcPct val="100000"/>
              </a:lnSpc>
              <a:spcBef>
                <a:spcPts val="600"/>
              </a:spcBef>
              <a:buNone/>
            </a:pPr>
            <a:endParaRPr lang="en-US" sz="2000" dirty="0"/>
          </a:p>
          <a:p>
            <a:pPr marL="0" indent="0">
              <a:lnSpc>
                <a:spcPct val="100000"/>
              </a:lnSpc>
              <a:spcBef>
                <a:spcPts val="600"/>
              </a:spcBef>
              <a:buNone/>
            </a:pPr>
            <a:endParaRPr lang="en-US" sz="2000" dirty="0"/>
          </a:p>
          <a:p>
            <a:pPr marL="0" indent="0">
              <a:lnSpc>
                <a:spcPct val="100000"/>
              </a:lnSpc>
              <a:spcBef>
                <a:spcPts val="600"/>
              </a:spcBef>
              <a:buNone/>
            </a:pPr>
            <a:endParaRPr lang="en-US" sz="2000" dirty="0"/>
          </a:p>
          <a:p>
            <a:pPr marL="0" indent="0">
              <a:lnSpc>
                <a:spcPct val="100000"/>
              </a:lnSpc>
              <a:spcBef>
                <a:spcPts val="600"/>
              </a:spcBef>
              <a:buNone/>
            </a:pPr>
            <a:endParaRPr lang="en-US" sz="2000" dirty="0"/>
          </a:p>
          <a:p>
            <a:pPr marL="0" indent="0">
              <a:lnSpc>
                <a:spcPct val="100000"/>
              </a:lnSpc>
              <a:spcBef>
                <a:spcPts val="600"/>
              </a:spcBef>
              <a:buNone/>
            </a:pPr>
            <a:r>
              <a:rPr lang="en-CA" sz="2000" dirty="0"/>
              <a:t>Similar dichotomy exists between </a:t>
            </a:r>
            <a:r>
              <a:rPr lang="en-CA" sz="2000" b="1" dirty="0"/>
              <a:t>technologists</a:t>
            </a:r>
            <a:r>
              <a:rPr lang="en-CA" sz="2000" dirty="0"/>
              <a:t> and </a:t>
            </a:r>
            <a:r>
              <a:rPr lang="en-CA" sz="2000" b="1" dirty="0"/>
              <a:t>users</a:t>
            </a:r>
          </a:p>
          <a:p>
            <a:pPr marL="0" indent="0">
              <a:lnSpc>
                <a:spcPct val="100000"/>
              </a:lnSpc>
              <a:spcBef>
                <a:spcPts val="600"/>
              </a:spcBef>
              <a:buNone/>
            </a:pPr>
            <a:r>
              <a:rPr lang="en-CA" sz="2000" dirty="0"/>
              <a:t>How can we challenge the </a:t>
            </a:r>
            <a:r>
              <a:rPr lang="en-CA" sz="2000" b="1" dirty="0"/>
              <a:t>technologists-as-liberator</a:t>
            </a:r>
            <a:r>
              <a:rPr lang="en-CA" sz="2000" dirty="0"/>
              <a:t> frame and </a:t>
            </a:r>
            <a:r>
              <a:rPr lang="en-US" sz="2000" dirty="0"/>
              <a:t>extend Freirean theories to technology design</a:t>
            </a:r>
            <a:endParaRPr lang="en-CA" sz="2000" dirty="0"/>
          </a:p>
        </p:txBody>
      </p:sp>
      <p:pic>
        <p:nvPicPr>
          <p:cNvPr id="2050" name="Picture 2" descr="Pedagogy of the oppressed by Paulo Freire">
            <a:extLst>
              <a:ext uri="{FF2B5EF4-FFF2-40B4-BE49-F238E27FC236}">
                <a16:creationId xmlns:a16="http://schemas.microsoft.com/office/drawing/2014/main" id="{12D1929E-01DD-010D-81F2-572ECEE4FC5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66136" y="365126"/>
            <a:ext cx="3700506" cy="58118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D664093-8FA9-4519-DB24-AC1DF5BE870F}"/>
              </a:ext>
            </a:extLst>
          </p:cNvPr>
          <p:cNvSpPr txBox="1"/>
          <p:nvPr/>
        </p:nvSpPr>
        <p:spPr>
          <a:xfrm>
            <a:off x="0" y="6594961"/>
            <a:ext cx="12192000" cy="261610"/>
          </a:xfrm>
          <a:prstGeom prst="rect">
            <a:avLst/>
          </a:prstGeom>
          <a:noFill/>
        </p:spPr>
        <p:txBody>
          <a:bodyPr wrap="square">
            <a:spAutoFit/>
          </a:bodyPr>
          <a:lstStyle/>
          <a:p>
            <a:pPr algn="ctr"/>
            <a:r>
              <a:rPr lang="en-US" sz="1100" dirty="0"/>
              <a:t>Mitra, Neophytou, and Gururaja. </a:t>
            </a:r>
            <a:r>
              <a:rPr lang="en-US" sz="1100" dirty="0">
                <a:hlinkClick r:id="rId3"/>
              </a:rPr>
              <a:t>Information Access of the Oppressed: A Problem-Posing Framework for Envisioning Emancipatory Information Access Platforms </a:t>
            </a:r>
            <a:r>
              <a:rPr lang="en-CA" sz="1100" dirty="0">
                <a:hlinkClick r:id="rId3"/>
              </a:rPr>
              <a:t>✊🏽✊🏾✊🏼</a:t>
            </a:r>
            <a:r>
              <a:rPr lang="en-US" sz="1100" dirty="0"/>
              <a:t>. Preprint, 2026.</a:t>
            </a:r>
            <a:endParaRPr lang="en-CA" sz="1100" dirty="0"/>
          </a:p>
        </p:txBody>
      </p:sp>
      <p:sp>
        <p:nvSpPr>
          <p:cNvPr id="7" name="Title 6">
            <a:extLst>
              <a:ext uri="{FF2B5EF4-FFF2-40B4-BE49-F238E27FC236}">
                <a16:creationId xmlns:a16="http://schemas.microsoft.com/office/drawing/2014/main" id="{8A8C041A-070A-7407-1A72-86D233EDAAAA}"/>
              </a:ext>
            </a:extLst>
          </p:cNvPr>
          <p:cNvSpPr>
            <a:spLocks noGrp="1"/>
          </p:cNvSpPr>
          <p:nvPr>
            <p:ph type="title"/>
          </p:nvPr>
        </p:nvSpPr>
        <p:spPr>
          <a:xfrm>
            <a:off x="4531196" y="365125"/>
            <a:ext cx="6450539" cy="1128628"/>
          </a:xfrm>
        </p:spPr>
        <p:txBody>
          <a:bodyPr anchor="b">
            <a:normAutofit fontScale="90000"/>
          </a:bodyPr>
          <a:lstStyle/>
          <a:p>
            <a:r>
              <a:rPr lang="en-CA" sz="4000" dirty="0"/>
              <a:t>Emancipatory pedagogy to emancipatory information access</a:t>
            </a:r>
          </a:p>
        </p:txBody>
      </p:sp>
      <p:pic>
        <p:nvPicPr>
          <p:cNvPr id="9" name="Picture 8">
            <a:extLst>
              <a:ext uri="{FF2B5EF4-FFF2-40B4-BE49-F238E27FC236}">
                <a16:creationId xmlns:a16="http://schemas.microsoft.com/office/drawing/2014/main" id="{FE74DACD-0E15-3229-0907-AFA5C280A3B2}"/>
              </a:ext>
            </a:extLst>
          </p:cNvPr>
          <p:cNvPicPr>
            <a:picLocks noChangeAspect="1"/>
          </p:cNvPicPr>
          <p:nvPr/>
        </p:nvPicPr>
        <p:blipFill>
          <a:blip r:embed="rId4"/>
          <a:stretch>
            <a:fillRect/>
          </a:stretch>
        </p:blipFill>
        <p:spPr>
          <a:xfrm>
            <a:off x="3927549" y="3531970"/>
            <a:ext cx="7163914" cy="13049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8158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D8D82E-9C3E-6207-006D-AEDCF0CB3815}"/>
              </a:ext>
            </a:extLst>
          </p:cNvPr>
          <p:cNvSpPr>
            <a:spLocks noGrp="1"/>
          </p:cNvSpPr>
          <p:nvPr>
            <p:ph type="title"/>
          </p:nvPr>
        </p:nvSpPr>
        <p:spPr>
          <a:xfrm>
            <a:off x="838200" y="365125"/>
            <a:ext cx="10515600" cy="1460500"/>
          </a:xfrm>
        </p:spPr>
        <p:txBody>
          <a:bodyPr>
            <a:normAutofit/>
          </a:bodyPr>
          <a:lstStyle/>
          <a:p>
            <a:pPr>
              <a:lnSpc>
                <a:spcPct val="100000"/>
              </a:lnSpc>
            </a:pPr>
            <a:r>
              <a:rPr lang="en-CA" dirty="0"/>
              <a:t>The technologist-user dichotomy in information access</a:t>
            </a:r>
          </a:p>
        </p:txBody>
      </p:sp>
      <p:sp>
        <p:nvSpPr>
          <p:cNvPr id="6" name="Content Placeholder 5">
            <a:extLst>
              <a:ext uri="{FF2B5EF4-FFF2-40B4-BE49-F238E27FC236}">
                <a16:creationId xmlns:a16="http://schemas.microsoft.com/office/drawing/2014/main" id="{258B7CE6-A1A6-5738-7BB0-1BCC4D33A979}"/>
              </a:ext>
            </a:extLst>
          </p:cNvPr>
          <p:cNvSpPr>
            <a:spLocks noGrp="1"/>
          </p:cNvSpPr>
          <p:nvPr>
            <p:ph idx="1"/>
          </p:nvPr>
        </p:nvSpPr>
        <p:spPr>
          <a:xfrm>
            <a:off x="838200" y="2226669"/>
            <a:ext cx="10515600" cy="3950294"/>
          </a:xfrm>
        </p:spPr>
        <p:txBody>
          <a:bodyPr>
            <a:normAutofit fontScale="92500"/>
          </a:bodyPr>
          <a:lstStyle/>
          <a:p>
            <a:pPr marL="457200" lvl="1" indent="0">
              <a:lnSpc>
                <a:spcPct val="100000"/>
              </a:lnSpc>
              <a:buNone/>
            </a:pPr>
            <a:r>
              <a:rPr lang="en-CA" dirty="0">
                <a:latin typeface="Aptos SemiBold" panose="020B0004020202020204" pitchFamily="34" charset="0"/>
              </a:rPr>
              <a:t>Technologists:</a:t>
            </a:r>
            <a:r>
              <a:rPr lang="en-CA" dirty="0"/>
              <a:t> </a:t>
            </a:r>
            <a:r>
              <a:rPr lang="en-US" i="1" dirty="0"/>
              <a:t>who envision and build information access technology</a:t>
            </a:r>
          </a:p>
          <a:p>
            <a:pPr marL="457200" lvl="1" indent="0">
              <a:lnSpc>
                <a:spcPct val="100000"/>
              </a:lnSpc>
              <a:buNone/>
            </a:pPr>
            <a:r>
              <a:rPr lang="en-US" dirty="0">
                <a:latin typeface="Aptos SemiBold" panose="020B0004020202020204" pitchFamily="34" charset="0"/>
              </a:rPr>
              <a:t>Users:</a:t>
            </a:r>
            <a:r>
              <a:rPr lang="en-US" dirty="0"/>
              <a:t> </a:t>
            </a:r>
            <a:r>
              <a:rPr lang="en-US" i="1" dirty="0"/>
              <a:t>who seek information via information access platform</a:t>
            </a:r>
          </a:p>
          <a:p>
            <a:pPr marL="0" indent="0">
              <a:lnSpc>
                <a:spcPct val="100000"/>
              </a:lnSpc>
              <a:spcBef>
                <a:spcPts val="1800"/>
              </a:spcBef>
              <a:buNone/>
            </a:pPr>
            <a:r>
              <a:rPr lang="en-US" i="1" dirty="0"/>
              <a:t>By delegating the tasks of envisioning, designing, and governing information access platforms exclusively to technologists, we in turn elevate them to the position of </a:t>
            </a:r>
            <a:r>
              <a:rPr lang="en-US" b="1" i="1" dirty="0"/>
              <a:t>gatekeepers of knowledge</a:t>
            </a:r>
            <a:r>
              <a:rPr lang="en-US" i="1" dirty="0"/>
              <a:t> and hand them </a:t>
            </a:r>
            <a:r>
              <a:rPr lang="en-US" b="1" i="1" dirty="0"/>
              <a:t>tremendous influence over our collective sensemaking</a:t>
            </a:r>
            <a:r>
              <a:rPr lang="en-US" i="1" dirty="0"/>
              <a:t> of our place and relationships in this world; while the rest of the population is designated to be the </a:t>
            </a:r>
            <a:r>
              <a:rPr lang="en-US" b="1" i="1" dirty="0"/>
              <a:t>objects of technological influence</a:t>
            </a:r>
            <a:r>
              <a:rPr lang="en-US" i="1" dirty="0"/>
              <a:t>—their existence digitized for </a:t>
            </a:r>
            <a:r>
              <a:rPr lang="en-US" b="1" i="1" dirty="0"/>
              <a:t>monitoring, modeling, and manipulation</a:t>
            </a:r>
            <a:r>
              <a:rPr lang="en-US" i="1" dirty="0"/>
              <a:t>.</a:t>
            </a:r>
            <a:endParaRPr lang="en-CA" dirty="0"/>
          </a:p>
        </p:txBody>
      </p:sp>
      <p:sp>
        <p:nvSpPr>
          <p:cNvPr id="7" name="TextBox 6">
            <a:extLst>
              <a:ext uri="{FF2B5EF4-FFF2-40B4-BE49-F238E27FC236}">
                <a16:creationId xmlns:a16="http://schemas.microsoft.com/office/drawing/2014/main" id="{7C70EDF7-9FEB-2486-BD11-0C9301B287D9}"/>
              </a:ext>
            </a:extLst>
          </p:cNvPr>
          <p:cNvSpPr txBox="1"/>
          <p:nvPr/>
        </p:nvSpPr>
        <p:spPr>
          <a:xfrm>
            <a:off x="0" y="6594961"/>
            <a:ext cx="12192000" cy="261610"/>
          </a:xfrm>
          <a:prstGeom prst="rect">
            <a:avLst/>
          </a:prstGeom>
          <a:noFill/>
        </p:spPr>
        <p:txBody>
          <a:bodyPr wrap="square">
            <a:spAutoFit/>
          </a:bodyPr>
          <a:lstStyle/>
          <a:p>
            <a:pPr algn="ctr"/>
            <a:r>
              <a:rPr lang="en-US" sz="1100" dirty="0"/>
              <a:t>Mitra, Neophytou, and Gururaja. </a:t>
            </a:r>
            <a:r>
              <a:rPr lang="en-US" sz="1100" dirty="0">
                <a:hlinkClick r:id="rId2"/>
              </a:rPr>
              <a:t>Information Access of the Oppressed: A Problem-Posing Framework for Envisioning Emancipatory Information Access Platforms </a:t>
            </a:r>
            <a:r>
              <a:rPr lang="en-CA" sz="1100" dirty="0">
                <a:hlinkClick r:id="rId2"/>
              </a:rPr>
              <a:t>✊🏽✊🏾✊🏼</a:t>
            </a:r>
            <a:r>
              <a:rPr lang="en-US" sz="1100" dirty="0"/>
              <a:t>. Preprint, 2026.</a:t>
            </a:r>
            <a:endParaRPr lang="en-CA" sz="1100" dirty="0"/>
          </a:p>
        </p:txBody>
      </p:sp>
    </p:spTree>
    <p:extLst>
      <p:ext uri="{BB962C8B-B14F-4D97-AF65-F5344CB8AC3E}">
        <p14:creationId xmlns:p14="http://schemas.microsoft.com/office/powerpoint/2010/main" val="3330155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9BFAA-9EF5-69D1-EED5-082DD32A119C}"/>
              </a:ext>
            </a:extLst>
          </p:cNvPr>
          <p:cNvSpPr>
            <a:spLocks noGrp="1"/>
          </p:cNvSpPr>
          <p:nvPr>
            <p:ph type="title"/>
          </p:nvPr>
        </p:nvSpPr>
        <p:spPr/>
        <p:txBody>
          <a:bodyPr>
            <a:normAutofit fontScale="90000"/>
          </a:bodyPr>
          <a:lstStyle/>
          <a:p>
            <a:pPr>
              <a:lnSpc>
                <a:spcPct val="100000"/>
              </a:lnSpc>
            </a:pPr>
            <a:r>
              <a:rPr lang="en-CA" dirty="0"/>
              <a:t>Challenging the technologists-as-liberator frame</a:t>
            </a:r>
          </a:p>
        </p:txBody>
      </p:sp>
      <p:sp>
        <p:nvSpPr>
          <p:cNvPr id="3" name="Content Placeholder 2">
            <a:extLst>
              <a:ext uri="{FF2B5EF4-FFF2-40B4-BE49-F238E27FC236}">
                <a16:creationId xmlns:a16="http://schemas.microsoft.com/office/drawing/2014/main" id="{99C50CC4-F430-58F9-2371-1967CAB27ED0}"/>
              </a:ext>
            </a:extLst>
          </p:cNvPr>
          <p:cNvSpPr>
            <a:spLocks noGrp="1"/>
          </p:cNvSpPr>
          <p:nvPr>
            <p:ph idx="1"/>
          </p:nvPr>
        </p:nvSpPr>
        <p:spPr>
          <a:xfrm>
            <a:off x="838200" y="1825624"/>
            <a:ext cx="10515600" cy="4575175"/>
          </a:xfrm>
        </p:spPr>
        <p:txBody>
          <a:bodyPr>
            <a:normAutofit/>
          </a:bodyPr>
          <a:lstStyle/>
          <a:p>
            <a:pPr marL="0" indent="0">
              <a:lnSpc>
                <a:spcPct val="100000"/>
              </a:lnSpc>
              <a:spcBef>
                <a:spcPts val="1800"/>
              </a:spcBef>
              <a:buNone/>
            </a:pPr>
            <a:r>
              <a:rPr lang="en-US" dirty="0"/>
              <a:t>To my fellow well-intentioned technologists (“converts”):</a:t>
            </a:r>
          </a:p>
          <a:p>
            <a:pPr marL="0" indent="0">
              <a:lnSpc>
                <a:spcPct val="100000"/>
              </a:lnSpc>
              <a:spcBef>
                <a:spcPts val="1800"/>
              </a:spcBef>
              <a:buNone/>
            </a:pPr>
            <a:endParaRPr lang="en-US" dirty="0"/>
          </a:p>
          <a:p>
            <a:pPr marL="0" indent="0">
              <a:lnSpc>
                <a:spcPct val="100000"/>
              </a:lnSpc>
              <a:spcBef>
                <a:spcPts val="1800"/>
              </a:spcBef>
              <a:buNone/>
            </a:pPr>
            <a:endParaRPr lang="en-US" dirty="0"/>
          </a:p>
          <a:p>
            <a:pPr marL="0" indent="0">
              <a:lnSpc>
                <a:spcPct val="100000"/>
              </a:lnSpc>
              <a:spcBef>
                <a:spcPts val="1800"/>
              </a:spcBef>
              <a:buNone/>
            </a:pPr>
            <a:endParaRPr lang="en-US" dirty="0"/>
          </a:p>
          <a:p>
            <a:pPr marL="0" indent="0">
              <a:lnSpc>
                <a:spcPct val="100000"/>
              </a:lnSpc>
              <a:spcBef>
                <a:spcPts val="1800"/>
              </a:spcBef>
              <a:buNone/>
            </a:pPr>
            <a:r>
              <a:rPr lang="en-US" dirty="0"/>
              <a:t>Not a critique of research (or researchers) that develop mitigative intervention; but a call to recognize that this work must be </a:t>
            </a:r>
            <a:r>
              <a:rPr lang="en-US" b="1" dirty="0"/>
              <a:t>grounded in broader movement-building</a:t>
            </a:r>
            <a:r>
              <a:rPr lang="en-US" dirty="0"/>
              <a:t> to challenge the power of Big Tech and ultimately to </a:t>
            </a:r>
            <a:r>
              <a:rPr lang="en-US" b="1" dirty="0"/>
              <a:t>abolish Big Tech</a:t>
            </a:r>
          </a:p>
        </p:txBody>
      </p:sp>
      <p:pic>
        <p:nvPicPr>
          <p:cNvPr id="5" name="Picture 4">
            <a:extLst>
              <a:ext uri="{FF2B5EF4-FFF2-40B4-BE49-F238E27FC236}">
                <a16:creationId xmlns:a16="http://schemas.microsoft.com/office/drawing/2014/main" id="{7125AACF-87EC-A166-C333-C8F535B05C50}"/>
              </a:ext>
            </a:extLst>
          </p:cNvPr>
          <p:cNvPicPr>
            <a:picLocks noChangeAspect="1"/>
          </p:cNvPicPr>
          <p:nvPr/>
        </p:nvPicPr>
        <p:blipFill>
          <a:blip r:embed="rId2"/>
          <a:stretch>
            <a:fillRect/>
          </a:stretch>
        </p:blipFill>
        <p:spPr>
          <a:xfrm>
            <a:off x="720448" y="2372442"/>
            <a:ext cx="10751103" cy="1892397"/>
          </a:xfrm>
          <a:prstGeom prst="rect">
            <a:avLst/>
          </a:prstGeom>
        </p:spPr>
      </p:pic>
      <p:sp>
        <p:nvSpPr>
          <p:cNvPr id="4" name="TextBox 3">
            <a:extLst>
              <a:ext uri="{FF2B5EF4-FFF2-40B4-BE49-F238E27FC236}">
                <a16:creationId xmlns:a16="http://schemas.microsoft.com/office/drawing/2014/main" id="{96E7319A-DC1D-30A8-01F8-4435D3B6F194}"/>
              </a:ext>
            </a:extLst>
          </p:cNvPr>
          <p:cNvSpPr txBox="1"/>
          <p:nvPr/>
        </p:nvSpPr>
        <p:spPr>
          <a:xfrm>
            <a:off x="0" y="6594961"/>
            <a:ext cx="12192000" cy="261610"/>
          </a:xfrm>
          <a:prstGeom prst="rect">
            <a:avLst/>
          </a:prstGeom>
          <a:noFill/>
        </p:spPr>
        <p:txBody>
          <a:bodyPr wrap="square">
            <a:spAutoFit/>
          </a:bodyPr>
          <a:lstStyle/>
          <a:p>
            <a:pPr algn="ctr"/>
            <a:r>
              <a:rPr lang="en-US" sz="1100" dirty="0"/>
              <a:t>Mitra, Neophytou, and Gururaja. </a:t>
            </a:r>
            <a:r>
              <a:rPr lang="en-US" sz="1100" dirty="0">
                <a:hlinkClick r:id="rId3"/>
              </a:rPr>
              <a:t>Information Access of the Oppressed: A Problem-Posing Framework for Envisioning Emancipatory Information Access Platforms </a:t>
            </a:r>
            <a:r>
              <a:rPr lang="en-CA" sz="1100" dirty="0">
                <a:hlinkClick r:id="rId3"/>
              </a:rPr>
              <a:t>✊🏽✊🏾✊🏼</a:t>
            </a:r>
            <a:r>
              <a:rPr lang="en-US" sz="1100" dirty="0"/>
              <a:t>. Preprint, 2026.</a:t>
            </a:r>
            <a:endParaRPr lang="en-CA" sz="1100" dirty="0"/>
          </a:p>
        </p:txBody>
      </p:sp>
    </p:spTree>
    <p:extLst>
      <p:ext uri="{BB962C8B-B14F-4D97-AF65-F5344CB8AC3E}">
        <p14:creationId xmlns:p14="http://schemas.microsoft.com/office/powerpoint/2010/main" val="32174569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5E79D0-CA3B-04F1-D200-4A097CB5906A}"/>
              </a:ext>
            </a:extLst>
          </p:cNvPr>
          <p:cNvSpPr>
            <a:spLocks noGrp="1"/>
          </p:cNvSpPr>
          <p:nvPr>
            <p:ph type="title"/>
          </p:nvPr>
        </p:nvSpPr>
        <p:spPr>
          <a:xfrm>
            <a:off x="344204" y="837618"/>
            <a:ext cx="4178941" cy="1219782"/>
          </a:xfrm>
        </p:spPr>
        <p:txBody>
          <a:bodyPr anchor="b">
            <a:normAutofit fontScale="90000"/>
          </a:bodyPr>
          <a:lstStyle/>
          <a:p>
            <a:r>
              <a:rPr lang="en-CA" sz="4000" dirty="0"/>
              <a:t>Freirean approach to technology design</a:t>
            </a:r>
          </a:p>
        </p:txBody>
      </p:sp>
      <p:sp>
        <p:nvSpPr>
          <p:cNvPr id="5" name="Content Placeholder 4">
            <a:extLst>
              <a:ext uri="{FF2B5EF4-FFF2-40B4-BE49-F238E27FC236}">
                <a16:creationId xmlns:a16="http://schemas.microsoft.com/office/drawing/2014/main" id="{BEDA6179-0923-A983-EED9-E9ADCD2BA2CA}"/>
              </a:ext>
            </a:extLst>
          </p:cNvPr>
          <p:cNvSpPr>
            <a:spLocks noGrp="1"/>
          </p:cNvSpPr>
          <p:nvPr>
            <p:ph idx="1"/>
          </p:nvPr>
        </p:nvSpPr>
        <p:spPr>
          <a:xfrm>
            <a:off x="4785319" y="375249"/>
            <a:ext cx="7129801" cy="4262058"/>
          </a:xfrm>
        </p:spPr>
        <p:txBody>
          <a:bodyPr>
            <a:normAutofit fontScale="92500" lnSpcReduction="20000"/>
          </a:bodyPr>
          <a:lstStyle/>
          <a:p>
            <a:pPr marL="0" indent="0">
              <a:lnSpc>
                <a:spcPct val="120000"/>
              </a:lnSpc>
              <a:spcBef>
                <a:spcPts val="600"/>
              </a:spcBef>
              <a:buNone/>
            </a:pPr>
            <a:r>
              <a:rPr lang="en-US" sz="2600" dirty="0"/>
              <a:t>Inclusion of the oppressed is </a:t>
            </a:r>
            <a:r>
              <a:rPr lang="en-US" sz="2600" dirty="0">
                <a:latin typeface="Aptos SemiBold" panose="020B0004020202020204" pitchFamily="34" charset="0"/>
              </a:rPr>
              <a:t>not</a:t>
            </a:r>
            <a:r>
              <a:rPr lang="en-US" sz="2600" dirty="0"/>
              <a:t> symbolic</a:t>
            </a:r>
          </a:p>
          <a:p>
            <a:pPr>
              <a:lnSpc>
                <a:spcPct val="120000"/>
              </a:lnSpc>
              <a:spcBef>
                <a:spcPts val="600"/>
              </a:spcBef>
            </a:pPr>
            <a:r>
              <a:rPr lang="en-CA" sz="2400" dirty="0"/>
              <a:t>Technologists cannot “</a:t>
            </a:r>
            <a:r>
              <a:rPr lang="en-CA" sz="2400" i="1" dirty="0"/>
              <a:t>gift</a:t>
            </a:r>
            <a:r>
              <a:rPr lang="en-CA" sz="2400" dirty="0"/>
              <a:t>” epistemic and representational justice to the marginalized</a:t>
            </a:r>
          </a:p>
          <a:p>
            <a:pPr>
              <a:lnSpc>
                <a:spcPct val="120000"/>
              </a:lnSpc>
              <a:spcBef>
                <a:spcPts val="600"/>
              </a:spcBef>
            </a:pPr>
            <a:r>
              <a:rPr lang="en-CA" sz="2400" dirty="0"/>
              <a:t>Historical / cultural context and structures of oppression vary from the inner cities of US to the favelas of Rio to the </a:t>
            </a:r>
            <a:r>
              <a:rPr lang="en-CA" sz="2400" dirty="0" err="1"/>
              <a:t>bastis</a:t>
            </a:r>
            <a:r>
              <a:rPr lang="en-CA" sz="2400" dirty="0"/>
              <a:t> of Kolkata</a:t>
            </a:r>
          </a:p>
          <a:p>
            <a:pPr>
              <a:lnSpc>
                <a:spcPct val="120000"/>
              </a:lnSpc>
              <a:spcBef>
                <a:spcPts val="600"/>
              </a:spcBef>
            </a:pPr>
            <a:r>
              <a:rPr lang="en-CA" sz="2400" dirty="0"/>
              <a:t>Technologists are unlikely to take the risks necessary to challenge oppression; but people are likely to for their own liberation</a:t>
            </a:r>
          </a:p>
          <a:p>
            <a:pPr>
              <a:lnSpc>
                <a:spcPct val="120000"/>
              </a:lnSpc>
              <a:spcBef>
                <a:spcPts val="600"/>
              </a:spcBef>
            </a:pPr>
            <a:r>
              <a:rPr lang="en-CA" sz="2400" dirty="0"/>
              <a:t>Co-option and co-construction becomes a site of solidarity and movement building</a:t>
            </a:r>
          </a:p>
        </p:txBody>
      </p:sp>
      <p:sp>
        <p:nvSpPr>
          <p:cNvPr id="6" name="Text Placeholder 5">
            <a:extLst>
              <a:ext uri="{FF2B5EF4-FFF2-40B4-BE49-F238E27FC236}">
                <a16:creationId xmlns:a16="http://schemas.microsoft.com/office/drawing/2014/main" id="{B089609D-21EE-FBAB-E09E-CDDF34D2E4BE}"/>
              </a:ext>
            </a:extLst>
          </p:cNvPr>
          <p:cNvSpPr>
            <a:spLocks noGrp="1"/>
          </p:cNvSpPr>
          <p:nvPr>
            <p:ph type="body" sz="half" idx="2"/>
          </p:nvPr>
        </p:nvSpPr>
        <p:spPr>
          <a:xfrm>
            <a:off x="344205" y="2057401"/>
            <a:ext cx="4178942" cy="2579908"/>
          </a:xfrm>
        </p:spPr>
        <p:txBody>
          <a:bodyPr anchor="ctr">
            <a:normAutofit/>
          </a:bodyPr>
          <a:lstStyle/>
          <a:p>
            <a:pPr>
              <a:lnSpc>
                <a:spcPct val="100000"/>
              </a:lnSpc>
            </a:pPr>
            <a:r>
              <a:rPr lang="en-CA" sz="2400" dirty="0">
                <a:latin typeface="Aptos SemiBold" panose="020B0004020202020204" pitchFamily="34" charset="0"/>
              </a:rPr>
              <a:t>Freirean design:</a:t>
            </a:r>
            <a:r>
              <a:rPr lang="en-CA" sz="2400" dirty="0"/>
              <a:t> “</a:t>
            </a:r>
            <a:r>
              <a:rPr lang="en-CA" sz="2400" i="1" dirty="0"/>
              <a:t>A </a:t>
            </a:r>
            <a:r>
              <a:rPr lang="en-US" sz="2400" i="1" dirty="0"/>
              <a:t>design methodology and a political commitment to engage users in the active co-option and co-construction of technologies</a:t>
            </a:r>
            <a:r>
              <a:rPr lang="en-US" sz="2400" dirty="0"/>
              <a:t>”</a:t>
            </a:r>
            <a:endParaRPr lang="en-CA" sz="2400" dirty="0"/>
          </a:p>
        </p:txBody>
      </p:sp>
      <p:sp>
        <p:nvSpPr>
          <p:cNvPr id="20" name="TextBox 19">
            <a:extLst>
              <a:ext uri="{FF2B5EF4-FFF2-40B4-BE49-F238E27FC236}">
                <a16:creationId xmlns:a16="http://schemas.microsoft.com/office/drawing/2014/main" id="{C12DCE65-6536-6643-D733-BD531E1A2983}"/>
              </a:ext>
            </a:extLst>
          </p:cNvPr>
          <p:cNvSpPr txBox="1"/>
          <p:nvPr/>
        </p:nvSpPr>
        <p:spPr>
          <a:xfrm>
            <a:off x="0" y="6594961"/>
            <a:ext cx="12192000" cy="261610"/>
          </a:xfrm>
          <a:prstGeom prst="rect">
            <a:avLst/>
          </a:prstGeom>
          <a:noFill/>
        </p:spPr>
        <p:txBody>
          <a:bodyPr wrap="square">
            <a:spAutoFit/>
          </a:bodyPr>
          <a:lstStyle/>
          <a:p>
            <a:pPr algn="ctr"/>
            <a:r>
              <a:rPr lang="en-US" sz="1100" dirty="0"/>
              <a:t>Mitra, Neophytou, and Gururaja. </a:t>
            </a:r>
            <a:r>
              <a:rPr lang="en-US" sz="1100" dirty="0">
                <a:hlinkClick r:id="rId2"/>
              </a:rPr>
              <a:t>Information Access of the Oppressed: A Problem-Posing Framework for Envisioning Emancipatory Information Access Platforms </a:t>
            </a:r>
            <a:r>
              <a:rPr lang="en-CA" sz="1100" dirty="0">
                <a:hlinkClick r:id="rId2"/>
              </a:rPr>
              <a:t>✊🏽✊🏾✊🏼</a:t>
            </a:r>
            <a:r>
              <a:rPr lang="en-US" sz="1100" dirty="0"/>
              <a:t>. Preprint, 2026.</a:t>
            </a:r>
            <a:endParaRPr lang="en-CA" sz="1100" dirty="0"/>
          </a:p>
        </p:txBody>
      </p:sp>
      <p:grpSp>
        <p:nvGrpSpPr>
          <p:cNvPr id="21" name="Group 20">
            <a:extLst>
              <a:ext uri="{FF2B5EF4-FFF2-40B4-BE49-F238E27FC236}">
                <a16:creationId xmlns:a16="http://schemas.microsoft.com/office/drawing/2014/main" id="{5612602D-3D25-9973-C530-B0676F480310}"/>
              </a:ext>
            </a:extLst>
          </p:cNvPr>
          <p:cNvGrpSpPr/>
          <p:nvPr/>
        </p:nvGrpSpPr>
        <p:grpSpPr>
          <a:xfrm>
            <a:off x="2252367" y="4700614"/>
            <a:ext cx="7687267" cy="1782138"/>
            <a:chOff x="4419168" y="4652668"/>
            <a:chExt cx="7687267" cy="1782138"/>
          </a:xfrm>
        </p:grpSpPr>
        <p:sp>
          <p:nvSpPr>
            <p:cNvPr id="22" name="Rectangle: Rounded Corners 21">
              <a:extLst>
                <a:ext uri="{FF2B5EF4-FFF2-40B4-BE49-F238E27FC236}">
                  <a16:creationId xmlns:a16="http://schemas.microsoft.com/office/drawing/2014/main" id="{62A07666-FB4B-3CA7-9F6E-BC859A4A0A8F}"/>
                </a:ext>
              </a:extLst>
            </p:cNvPr>
            <p:cNvSpPr/>
            <p:nvPr/>
          </p:nvSpPr>
          <p:spPr>
            <a:xfrm>
              <a:off x="4419168" y="4652668"/>
              <a:ext cx="7687267" cy="1782138"/>
            </a:xfrm>
            <a:prstGeom prst="roundRect">
              <a:avLst>
                <a:gd name="adj" fmla="val 4636"/>
              </a:avLst>
            </a:prstGeom>
            <a:solidFill>
              <a:schemeClr val="bg1">
                <a:lumMod val="95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23" name="Group 22">
              <a:extLst>
                <a:ext uri="{FF2B5EF4-FFF2-40B4-BE49-F238E27FC236}">
                  <a16:creationId xmlns:a16="http://schemas.microsoft.com/office/drawing/2014/main" id="{A8007EF4-EAB3-DB73-D6DD-612F2AAF6738}"/>
                </a:ext>
              </a:extLst>
            </p:cNvPr>
            <p:cNvGrpSpPr/>
            <p:nvPr/>
          </p:nvGrpSpPr>
          <p:grpSpPr>
            <a:xfrm>
              <a:off x="4531195" y="4851399"/>
              <a:ext cx="7463212" cy="1393228"/>
              <a:chOff x="4531196" y="4895383"/>
              <a:chExt cx="7463212" cy="1393228"/>
            </a:xfrm>
          </p:grpSpPr>
          <p:sp>
            <p:nvSpPr>
              <p:cNvPr id="24" name="TextBox 23">
                <a:extLst>
                  <a:ext uri="{FF2B5EF4-FFF2-40B4-BE49-F238E27FC236}">
                    <a16:creationId xmlns:a16="http://schemas.microsoft.com/office/drawing/2014/main" id="{E57F4AA4-6504-520E-C4C0-069B02B9EBE1}"/>
                  </a:ext>
                </a:extLst>
              </p:cNvPr>
              <p:cNvSpPr txBox="1"/>
              <p:nvPr/>
            </p:nvSpPr>
            <p:spPr>
              <a:xfrm>
                <a:off x="4531196" y="4895387"/>
                <a:ext cx="1329376" cy="584775"/>
              </a:xfrm>
              <a:prstGeom prst="rect">
                <a:avLst/>
              </a:prstGeom>
              <a:noFill/>
              <a:ln>
                <a:solidFill>
                  <a:schemeClr val="tx1"/>
                </a:solidFill>
                <a:prstDash val="dash"/>
              </a:ln>
            </p:spPr>
            <p:txBody>
              <a:bodyPr wrap="square" rtlCol="0" anchor="ctr">
                <a:spAutoFit/>
              </a:bodyPr>
              <a:lstStyle/>
              <a:p>
                <a:pPr algn="ctr"/>
                <a:r>
                  <a:rPr lang="en-CA" sz="1600" dirty="0"/>
                  <a:t>No user involvement</a:t>
                </a:r>
              </a:p>
            </p:txBody>
          </p:sp>
          <p:sp>
            <p:nvSpPr>
              <p:cNvPr id="25" name="TextBox 24">
                <a:extLst>
                  <a:ext uri="{FF2B5EF4-FFF2-40B4-BE49-F238E27FC236}">
                    <a16:creationId xmlns:a16="http://schemas.microsoft.com/office/drawing/2014/main" id="{2761F538-85BE-717A-314B-8C0BAE3CFCF7}"/>
                  </a:ext>
                </a:extLst>
              </p:cNvPr>
              <p:cNvSpPr txBox="1"/>
              <p:nvPr/>
            </p:nvSpPr>
            <p:spPr>
              <a:xfrm>
                <a:off x="5993896" y="4895386"/>
                <a:ext cx="1329376" cy="584775"/>
              </a:xfrm>
              <a:prstGeom prst="rect">
                <a:avLst/>
              </a:prstGeom>
              <a:noFill/>
              <a:ln>
                <a:solidFill>
                  <a:schemeClr val="tx1"/>
                </a:solidFill>
                <a:prstDash val="dash"/>
              </a:ln>
            </p:spPr>
            <p:txBody>
              <a:bodyPr wrap="square" rtlCol="0" anchor="ctr">
                <a:spAutoFit/>
              </a:bodyPr>
              <a:lstStyle/>
              <a:p>
                <a:pPr algn="ctr"/>
                <a:r>
                  <a:rPr lang="en-CA" sz="1600" dirty="0"/>
                  <a:t>Implicit user feedback</a:t>
                </a:r>
              </a:p>
            </p:txBody>
          </p:sp>
          <p:sp>
            <p:nvSpPr>
              <p:cNvPr id="26" name="TextBox 25">
                <a:extLst>
                  <a:ext uri="{FF2B5EF4-FFF2-40B4-BE49-F238E27FC236}">
                    <a16:creationId xmlns:a16="http://schemas.microsoft.com/office/drawing/2014/main" id="{5FAEFF16-7B5E-1CD5-4387-6AB0F522B9B4}"/>
                  </a:ext>
                </a:extLst>
              </p:cNvPr>
              <p:cNvSpPr txBox="1"/>
              <p:nvPr/>
            </p:nvSpPr>
            <p:spPr>
              <a:xfrm>
                <a:off x="7456596" y="4895385"/>
                <a:ext cx="1329376" cy="584775"/>
              </a:xfrm>
              <a:prstGeom prst="rect">
                <a:avLst/>
              </a:prstGeom>
              <a:noFill/>
              <a:ln>
                <a:solidFill>
                  <a:schemeClr val="tx1"/>
                </a:solidFill>
                <a:prstDash val="dash"/>
              </a:ln>
            </p:spPr>
            <p:txBody>
              <a:bodyPr wrap="square" rtlCol="0" anchor="ctr">
                <a:spAutoFit/>
              </a:bodyPr>
              <a:lstStyle/>
              <a:p>
                <a:pPr algn="ctr"/>
                <a:r>
                  <a:rPr lang="en-CA" sz="1600" dirty="0"/>
                  <a:t>User consultation</a:t>
                </a:r>
              </a:p>
            </p:txBody>
          </p:sp>
          <p:sp>
            <p:nvSpPr>
              <p:cNvPr id="27" name="TextBox 26">
                <a:extLst>
                  <a:ext uri="{FF2B5EF4-FFF2-40B4-BE49-F238E27FC236}">
                    <a16:creationId xmlns:a16="http://schemas.microsoft.com/office/drawing/2014/main" id="{816C9091-158B-43B0-4313-03F97B4A46FD}"/>
                  </a:ext>
                </a:extLst>
              </p:cNvPr>
              <p:cNvSpPr txBox="1"/>
              <p:nvPr/>
            </p:nvSpPr>
            <p:spPr>
              <a:xfrm>
                <a:off x="8919296" y="4895384"/>
                <a:ext cx="1329376" cy="584775"/>
              </a:xfrm>
              <a:prstGeom prst="rect">
                <a:avLst/>
              </a:prstGeom>
              <a:noFill/>
              <a:ln>
                <a:solidFill>
                  <a:schemeClr val="tx1"/>
                </a:solidFill>
                <a:prstDash val="dash"/>
              </a:ln>
            </p:spPr>
            <p:txBody>
              <a:bodyPr wrap="square" rtlCol="0" anchor="ctr">
                <a:spAutoFit/>
              </a:bodyPr>
              <a:lstStyle/>
              <a:p>
                <a:pPr algn="ctr"/>
                <a:r>
                  <a:rPr lang="en-CA" sz="1600" dirty="0"/>
                  <a:t>Participatory design</a:t>
                </a:r>
              </a:p>
            </p:txBody>
          </p:sp>
          <p:sp>
            <p:nvSpPr>
              <p:cNvPr id="28" name="TextBox 27">
                <a:extLst>
                  <a:ext uri="{FF2B5EF4-FFF2-40B4-BE49-F238E27FC236}">
                    <a16:creationId xmlns:a16="http://schemas.microsoft.com/office/drawing/2014/main" id="{74FC6121-5312-66AB-EF80-91744E2B03CF}"/>
                  </a:ext>
                </a:extLst>
              </p:cNvPr>
              <p:cNvSpPr txBox="1"/>
              <p:nvPr/>
            </p:nvSpPr>
            <p:spPr>
              <a:xfrm>
                <a:off x="10381996" y="4895383"/>
                <a:ext cx="1612412" cy="584775"/>
              </a:xfrm>
              <a:prstGeom prst="rect">
                <a:avLst/>
              </a:prstGeom>
              <a:solidFill>
                <a:schemeClr val="bg1">
                  <a:lumMod val="75000"/>
                </a:schemeClr>
              </a:solidFill>
              <a:ln>
                <a:solidFill>
                  <a:schemeClr val="tx1"/>
                </a:solidFill>
                <a:prstDash val="dash"/>
              </a:ln>
            </p:spPr>
            <p:txBody>
              <a:bodyPr wrap="square" rtlCol="0" anchor="ctr">
                <a:spAutoFit/>
              </a:bodyPr>
              <a:lstStyle/>
              <a:p>
                <a:pPr algn="ctr"/>
                <a:r>
                  <a:rPr lang="en-CA" sz="1600" dirty="0"/>
                  <a:t>Co-option and co-construction</a:t>
                </a:r>
              </a:p>
            </p:txBody>
          </p:sp>
          <p:cxnSp>
            <p:nvCxnSpPr>
              <p:cNvPr id="29" name="Straight Arrow Connector 28">
                <a:extLst>
                  <a:ext uri="{FF2B5EF4-FFF2-40B4-BE49-F238E27FC236}">
                    <a16:creationId xmlns:a16="http://schemas.microsoft.com/office/drawing/2014/main" id="{6FED4D5E-ADB8-1232-12B3-68B50C0F10C3}"/>
                  </a:ext>
                </a:extLst>
              </p:cNvPr>
              <p:cNvCxnSpPr>
                <a:stCxn id="24" idx="3"/>
                <a:endCxn id="25" idx="1"/>
              </p:cNvCxnSpPr>
              <p:nvPr/>
            </p:nvCxnSpPr>
            <p:spPr>
              <a:xfrm flipV="1">
                <a:off x="5860572" y="5187774"/>
                <a:ext cx="133324" cy="1"/>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0" name="Straight Arrow Connector 29">
                <a:extLst>
                  <a:ext uri="{FF2B5EF4-FFF2-40B4-BE49-F238E27FC236}">
                    <a16:creationId xmlns:a16="http://schemas.microsoft.com/office/drawing/2014/main" id="{DB422B34-9DE1-FBCE-04C5-A4AF95025928}"/>
                  </a:ext>
                </a:extLst>
              </p:cNvPr>
              <p:cNvCxnSpPr>
                <a:cxnSpLocks/>
                <a:stCxn id="25" idx="3"/>
                <a:endCxn id="26" idx="1"/>
              </p:cNvCxnSpPr>
              <p:nvPr/>
            </p:nvCxnSpPr>
            <p:spPr>
              <a:xfrm flipV="1">
                <a:off x="7323272" y="5187773"/>
                <a:ext cx="133324" cy="1"/>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1" name="Straight Arrow Connector 30">
                <a:extLst>
                  <a:ext uri="{FF2B5EF4-FFF2-40B4-BE49-F238E27FC236}">
                    <a16:creationId xmlns:a16="http://schemas.microsoft.com/office/drawing/2014/main" id="{97A7A99D-C0E8-3CF7-7B7C-2BD4070EE7A7}"/>
                  </a:ext>
                </a:extLst>
              </p:cNvPr>
              <p:cNvCxnSpPr>
                <a:cxnSpLocks/>
                <a:stCxn id="26" idx="3"/>
                <a:endCxn id="27" idx="1"/>
              </p:cNvCxnSpPr>
              <p:nvPr/>
            </p:nvCxnSpPr>
            <p:spPr>
              <a:xfrm flipV="1">
                <a:off x="8785972" y="5187772"/>
                <a:ext cx="133324" cy="1"/>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2" name="Straight Arrow Connector 31">
                <a:extLst>
                  <a:ext uri="{FF2B5EF4-FFF2-40B4-BE49-F238E27FC236}">
                    <a16:creationId xmlns:a16="http://schemas.microsoft.com/office/drawing/2014/main" id="{52CA106C-9882-F99D-A3B3-97D72E7EAD90}"/>
                  </a:ext>
                </a:extLst>
              </p:cNvPr>
              <p:cNvCxnSpPr>
                <a:cxnSpLocks/>
                <a:stCxn id="27" idx="3"/>
                <a:endCxn id="28" idx="1"/>
              </p:cNvCxnSpPr>
              <p:nvPr/>
            </p:nvCxnSpPr>
            <p:spPr>
              <a:xfrm flipV="1">
                <a:off x="10248672" y="5187771"/>
                <a:ext cx="133324" cy="1"/>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3" name="Arrow: Right 32">
                <a:extLst>
                  <a:ext uri="{FF2B5EF4-FFF2-40B4-BE49-F238E27FC236}">
                    <a16:creationId xmlns:a16="http://schemas.microsoft.com/office/drawing/2014/main" id="{C70C2956-EBD5-7478-FCF1-B9F933A15F31}"/>
                  </a:ext>
                </a:extLst>
              </p:cNvPr>
              <p:cNvSpPr/>
              <p:nvPr/>
            </p:nvSpPr>
            <p:spPr>
              <a:xfrm>
                <a:off x="4531196" y="5763873"/>
                <a:ext cx="7463212" cy="524738"/>
              </a:xfrm>
              <a:prstGeom prst="rightArrow">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CA" sz="1600" dirty="0"/>
                  <a:t>More user agency</a:t>
                </a:r>
              </a:p>
            </p:txBody>
          </p:sp>
        </p:grpSp>
      </p:grpSp>
    </p:spTree>
    <p:extLst>
      <p:ext uri="{BB962C8B-B14F-4D97-AF65-F5344CB8AC3E}">
        <p14:creationId xmlns:p14="http://schemas.microsoft.com/office/powerpoint/2010/main" val="1220641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C91B2-F729-7BE3-7303-1B0450BA0929}"/>
              </a:ext>
            </a:extLst>
          </p:cNvPr>
          <p:cNvSpPr>
            <a:spLocks noGrp="1"/>
          </p:cNvSpPr>
          <p:nvPr>
            <p:ph type="title"/>
          </p:nvPr>
        </p:nvSpPr>
        <p:spPr/>
        <p:txBody>
          <a:bodyPr/>
          <a:lstStyle/>
          <a:p>
            <a:r>
              <a:rPr lang="en-CA" dirty="0"/>
              <a:t>The role of technologists in Freirean design</a:t>
            </a:r>
          </a:p>
        </p:txBody>
      </p:sp>
      <p:sp>
        <p:nvSpPr>
          <p:cNvPr id="4" name="Text Placeholder 3">
            <a:extLst>
              <a:ext uri="{FF2B5EF4-FFF2-40B4-BE49-F238E27FC236}">
                <a16:creationId xmlns:a16="http://schemas.microsoft.com/office/drawing/2014/main" id="{73D1F453-78C9-C46B-AFC1-FC479B456D1D}"/>
              </a:ext>
            </a:extLst>
          </p:cNvPr>
          <p:cNvSpPr>
            <a:spLocks noGrp="1"/>
          </p:cNvSpPr>
          <p:nvPr>
            <p:ph type="body" idx="1"/>
          </p:nvPr>
        </p:nvSpPr>
        <p:spPr/>
        <p:txBody>
          <a:bodyPr/>
          <a:lstStyle/>
          <a:p>
            <a:r>
              <a:rPr lang="en-CA" dirty="0"/>
              <a:t>#1 Problem-posing dialog</a:t>
            </a:r>
          </a:p>
        </p:txBody>
      </p:sp>
      <p:sp>
        <p:nvSpPr>
          <p:cNvPr id="5" name="Content Placeholder 4">
            <a:extLst>
              <a:ext uri="{FF2B5EF4-FFF2-40B4-BE49-F238E27FC236}">
                <a16:creationId xmlns:a16="http://schemas.microsoft.com/office/drawing/2014/main" id="{B5C1D0DE-976C-5AE1-4BD9-65DCE9A1D30A}"/>
              </a:ext>
            </a:extLst>
          </p:cNvPr>
          <p:cNvSpPr>
            <a:spLocks noGrp="1"/>
          </p:cNvSpPr>
          <p:nvPr>
            <p:ph sz="half" idx="2"/>
          </p:nvPr>
        </p:nvSpPr>
        <p:spPr/>
        <p:txBody>
          <a:bodyPr>
            <a:normAutofit fontScale="77500" lnSpcReduction="20000"/>
          </a:bodyPr>
          <a:lstStyle/>
          <a:p>
            <a:pPr marL="0" indent="0">
              <a:lnSpc>
                <a:spcPct val="120000"/>
              </a:lnSpc>
              <a:buNone/>
            </a:pPr>
            <a:r>
              <a:rPr lang="en-US" i="1" dirty="0"/>
              <a:t>Present the material risks of emerging technologies for the marginalized as an object of study to the people (users), to encourage them to see themselves as the necessary makers and unmakers of technology in support of their own emancipation</a:t>
            </a:r>
            <a:endParaRPr lang="en-CA" i="1" dirty="0"/>
          </a:p>
        </p:txBody>
      </p:sp>
      <p:sp>
        <p:nvSpPr>
          <p:cNvPr id="6" name="Text Placeholder 5">
            <a:extLst>
              <a:ext uri="{FF2B5EF4-FFF2-40B4-BE49-F238E27FC236}">
                <a16:creationId xmlns:a16="http://schemas.microsoft.com/office/drawing/2014/main" id="{E9BBAB23-1CFF-D580-ED2B-A302D74F982C}"/>
              </a:ext>
            </a:extLst>
          </p:cNvPr>
          <p:cNvSpPr>
            <a:spLocks noGrp="1"/>
          </p:cNvSpPr>
          <p:nvPr>
            <p:ph type="body" sz="quarter" idx="3"/>
          </p:nvPr>
        </p:nvSpPr>
        <p:spPr/>
        <p:txBody>
          <a:bodyPr/>
          <a:lstStyle/>
          <a:p>
            <a:r>
              <a:rPr lang="en-CA" dirty="0"/>
              <a:t>#2 Freirean re-design of platforms</a:t>
            </a:r>
          </a:p>
        </p:txBody>
      </p:sp>
      <p:sp>
        <p:nvSpPr>
          <p:cNvPr id="7" name="Content Placeholder 6">
            <a:extLst>
              <a:ext uri="{FF2B5EF4-FFF2-40B4-BE49-F238E27FC236}">
                <a16:creationId xmlns:a16="http://schemas.microsoft.com/office/drawing/2014/main" id="{F33F2DA1-1DE3-16E3-1560-F5D0C655210F}"/>
              </a:ext>
            </a:extLst>
          </p:cNvPr>
          <p:cNvSpPr>
            <a:spLocks noGrp="1"/>
          </p:cNvSpPr>
          <p:nvPr>
            <p:ph sz="quarter" idx="4"/>
          </p:nvPr>
        </p:nvSpPr>
        <p:spPr/>
        <p:txBody>
          <a:bodyPr>
            <a:normAutofit fontScale="77500" lnSpcReduction="20000"/>
          </a:bodyPr>
          <a:lstStyle/>
          <a:p>
            <a:pPr marL="0" indent="0">
              <a:lnSpc>
                <a:spcPct val="120000"/>
              </a:lnSpc>
              <a:buNone/>
            </a:pPr>
            <a:r>
              <a:rPr lang="en-US" i="1" dirty="0"/>
              <a:t>Re-envision the structures of our technology stacks to facilitate marginalized communities to co-opt and co-construct the technology to build pedagogical information experiences that encourage information seekers to critically examine their relations with oppressive structures, and to act in support of their own emancipation</a:t>
            </a:r>
            <a:endParaRPr lang="en-CA" i="1" dirty="0"/>
          </a:p>
        </p:txBody>
      </p:sp>
      <p:sp>
        <p:nvSpPr>
          <p:cNvPr id="10" name="TextBox 9">
            <a:extLst>
              <a:ext uri="{FF2B5EF4-FFF2-40B4-BE49-F238E27FC236}">
                <a16:creationId xmlns:a16="http://schemas.microsoft.com/office/drawing/2014/main" id="{10DD5E65-92BB-FB3D-8C7C-A242F172370F}"/>
              </a:ext>
            </a:extLst>
          </p:cNvPr>
          <p:cNvSpPr txBox="1"/>
          <p:nvPr/>
        </p:nvSpPr>
        <p:spPr>
          <a:xfrm>
            <a:off x="0" y="6594961"/>
            <a:ext cx="12192000" cy="261610"/>
          </a:xfrm>
          <a:prstGeom prst="rect">
            <a:avLst/>
          </a:prstGeom>
          <a:noFill/>
        </p:spPr>
        <p:txBody>
          <a:bodyPr wrap="square">
            <a:spAutoFit/>
          </a:bodyPr>
          <a:lstStyle/>
          <a:p>
            <a:pPr algn="ctr"/>
            <a:r>
              <a:rPr lang="en-US" sz="1100" dirty="0"/>
              <a:t>Mitra, Neophytou, and Gururaja. </a:t>
            </a:r>
            <a:r>
              <a:rPr lang="en-US" sz="1100" dirty="0">
                <a:hlinkClick r:id="rId2"/>
              </a:rPr>
              <a:t>Information Access of the Oppressed: A Problem-Posing Framework for Envisioning Emancipatory Information Access Platforms </a:t>
            </a:r>
            <a:r>
              <a:rPr lang="en-CA" sz="1100" dirty="0">
                <a:hlinkClick r:id="rId2"/>
              </a:rPr>
              <a:t>✊🏽✊🏾✊🏼</a:t>
            </a:r>
            <a:r>
              <a:rPr lang="en-US" sz="1100" dirty="0"/>
              <a:t>. Preprint, 2026.</a:t>
            </a:r>
            <a:endParaRPr lang="en-CA" sz="1100" dirty="0"/>
          </a:p>
        </p:txBody>
      </p:sp>
    </p:spTree>
    <p:extLst>
      <p:ext uri="{BB962C8B-B14F-4D97-AF65-F5344CB8AC3E}">
        <p14:creationId xmlns:p14="http://schemas.microsoft.com/office/powerpoint/2010/main" val="29052654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A970B6E6-0A1A-3B66-CD76-66549255F937}"/>
              </a:ext>
            </a:extLst>
          </p:cNvPr>
          <p:cNvSpPr/>
          <p:nvPr/>
        </p:nvSpPr>
        <p:spPr>
          <a:xfrm>
            <a:off x="6175376" y="2807959"/>
            <a:ext cx="5183188" cy="3679549"/>
          </a:xfrm>
          <a:prstGeom prst="roundRect">
            <a:avLst>
              <a:gd name="adj" fmla="val 206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Rounded Corners 15">
            <a:extLst>
              <a:ext uri="{FF2B5EF4-FFF2-40B4-BE49-F238E27FC236}">
                <a16:creationId xmlns:a16="http://schemas.microsoft.com/office/drawing/2014/main" id="{DFD67AD5-4D21-4506-39E8-ACFE764400C6}"/>
              </a:ext>
            </a:extLst>
          </p:cNvPr>
          <p:cNvSpPr/>
          <p:nvPr/>
        </p:nvSpPr>
        <p:spPr>
          <a:xfrm>
            <a:off x="836612" y="2813001"/>
            <a:ext cx="5157787" cy="3679549"/>
          </a:xfrm>
          <a:prstGeom prst="roundRect">
            <a:avLst>
              <a:gd name="adj" fmla="val 206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itle 6">
            <a:extLst>
              <a:ext uri="{FF2B5EF4-FFF2-40B4-BE49-F238E27FC236}">
                <a16:creationId xmlns:a16="http://schemas.microsoft.com/office/drawing/2014/main" id="{1B0610AC-BCFD-E811-E7F2-6A1D64FA34A4}"/>
              </a:ext>
            </a:extLst>
          </p:cNvPr>
          <p:cNvSpPr>
            <a:spLocks noGrp="1"/>
          </p:cNvSpPr>
          <p:nvPr>
            <p:ph type="title"/>
          </p:nvPr>
        </p:nvSpPr>
        <p:spPr>
          <a:xfrm>
            <a:off x="839788" y="365125"/>
            <a:ext cx="10515600" cy="942455"/>
          </a:xfrm>
        </p:spPr>
        <p:txBody>
          <a:bodyPr anchor="b">
            <a:normAutofit fontScale="90000"/>
          </a:bodyPr>
          <a:lstStyle/>
          <a:p>
            <a:pPr>
              <a:lnSpc>
                <a:spcPct val="100000"/>
              </a:lnSpc>
            </a:pPr>
            <a:r>
              <a:rPr lang="en-US" dirty="0"/>
              <a:t>Problem-posing framework for emancipatory IR</a:t>
            </a:r>
            <a:endParaRPr lang="en-CA" dirty="0"/>
          </a:p>
        </p:txBody>
      </p:sp>
      <p:sp>
        <p:nvSpPr>
          <p:cNvPr id="10" name="Text Placeholder 9">
            <a:extLst>
              <a:ext uri="{FF2B5EF4-FFF2-40B4-BE49-F238E27FC236}">
                <a16:creationId xmlns:a16="http://schemas.microsoft.com/office/drawing/2014/main" id="{62A40C01-0D1B-4F3E-3584-C05BB43CF091}"/>
              </a:ext>
            </a:extLst>
          </p:cNvPr>
          <p:cNvSpPr>
            <a:spLocks noGrp="1"/>
          </p:cNvSpPr>
          <p:nvPr>
            <p:ph type="body" idx="1"/>
          </p:nvPr>
        </p:nvSpPr>
        <p:spPr>
          <a:xfrm>
            <a:off x="839788" y="2807960"/>
            <a:ext cx="5157787" cy="409089"/>
          </a:xfrm>
        </p:spPr>
        <p:txBody>
          <a:bodyPr>
            <a:normAutofit/>
          </a:bodyPr>
          <a:lstStyle/>
          <a:p>
            <a:r>
              <a:rPr lang="en-CA" sz="2000" dirty="0"/>
              <a:t>Platform operation and governance</a:t>
            </a:r>
          </a:p>
        </p:txBody>
      </p:sp>
      <p:sp>
        <p:nvSpPr>
          <p:cNvPr id="11" name="Content Placeholder 10">
            <a:extLst>
              <a:ext uri="{FF2B5EF4-FFF2-40B4-BE49-F238E27FC236}">
                <a16:creationId xmlns:a16="http://schemas.microsoft.com/office/drawing/2014/main" id="{8610AAAC-4244-CCFE-360E-CB22D9B85C66}"/>
              </a:ext>
            </a:extLst>
          </p:cNvPr>
          <p:cNvSpPr>
            <a:spLocks noGrp="1"/>
          </p:cNvSpPr>
          <p:nvPr>
            <p:ph sz="half" idx="2"/>
          </p:nvPr>
        </p:nvSpPr>
        <p:spPr>
          <a:xfrm>
            <a:off x="839788" y="3217050"/>
            <a:ext cx="5157787" cy="3275500"/>
          </a:xfrm>
        </p:spPr>
        <p:txBody>
          <a:bodyPr>
            <a:normAutofit fontScale="62500" lnSpcReduction="20000"/>
          </a:bodyPr>
          <a:lstStyle/>
          <a:p>
            <a:pPr marL="0" indent="0">
              <a:lnSpc>
                <a:spcPct val="120000"/>
              </a:lnSpc>
              <a:buNone/>
            </a:pPr>
            <a:r>
              <a:rPr lang="en-US" b="1" dirty="0"/>
              <a:t>Prob #1.</a:t>
            </a:r>
            <a:r>
              <a:rPr lang="en-US" dirty="0"/>
              <a:t> </a:t>
            </a:r>
            <a:r>
              <a:rPr lang="en-US" i="1" dirty="0"/>
              <a:t>How do we design and develop the platform from the margins by legitimizing community co-option and co-construction of the platform?</a:t>
            </a:r>
          </a:p>
          <a:p>
            <a:pPr marL="0" indent="0">
              <a:lnSpc>
                <a:spcPct val="120000"/>
              </a:lnSpc>
              <a:buNone/>
            </a:pPr>
            <a:r>
              <a:rPr lang="en-US" b="1" dirty="0"/>
              <a:t>Prob #2.</a:t>
            </a:r>
            <a:r>
              <a:rPr lang="en-US" dirty="0"/>
              <a:t> </a:t>
            </a:r>
            <a:r>
              <a:rPr lang="en-US" i="1" dirty="0"/>
              <a:t>How do we develop a critical democratic governance framework?</a:t>
            </a:r>
          </a:p>
          <a:p>
            <a:pPr marL="0" indent="0">
              <a:lnSpc>
                <a:spcPct val="120000"/>
              </a:lnSpc>
              <a:buNone/>
            </a:pPr>
            <a:r>
              <a:rPr lang="en-US" b="1" dirty="0"/>
              <a:t>Prob #3.</a:t>
            </a:r>
            <a:r>
              <a:rPr lang="en-US" dirty="0"/>
              <a:t> </a:t>
            </a:r>
            <a:r>
              <a:rPr lang="en-US" i="1" dirty="0"/>
              <a:t>How do we develop robust enforcement mechanisms for platform policies?</a:t>
            </a:r>
          </a:p>
          <a:p>
            <a:pPr marL="0" indent="0">
              <a:lnSpc>
                <a:spcPct val="120000"/>
              </a:lnSpc>
              <a:buNone/>
            </a:pPr>
            <a:r>
              <a:rPr lang="en-US" b="1" dirty="0"/>
              <a:t>Prob #4.</a:t>
            </a:r>
            <a:r>
              <a:rPr lang="en-US" dirty="0"/>
              <a:t> </a:t>
            </a:r>
            <a:r>
              <a:rPr lang="en-US" i="1" dirty="0"/>
              <a:t>How do we design information experiences to promote emancipatory pedagogy?</a:t>
            </a:r>
            <a:endParaRPr lang="en-CA" i="1" dirty="0"/>
          </a:p>
        </p:txBody>
      </p:sp>
      <p:sp>
        <p:nvSpPr>
          <p:cNvPr id="12" name="Text Placeholder 11">
            <a:extLst>
              <a:ext uri="{FF2B5EF4-FFF2-40B4-BE49-F238E27FC236}">
                <a16:creationId xmlns:a16="http://schemas.microsoft.com/office/drawing/2014/main" id="{6D8C752F-84FD-0EC5-A01C-73947FE6AA41}"/>
              </a:ext>
            </a:extLst>
          </p:cNvPr>
          <p:cNvSpPr>
            <a:spLocks noGrp="1"/>
          </p:cNvSpPr>
          <p:nvPr>
            <p:ph type="body" sz="quarter" idx="3"/>
          </p:nvPr>
        </p:nvSpPr>
        <p:spPr>
          <a:xfrm>
            <a:off x="6172200" y="2807960"/>
            <a:ext cx="5183188" cy="409089"/>
          </a:xfrm>
        </p:spPr>
        <p:txBody>
          <a:bodyPr>
            <a:normAutofit/>
          </a:bodyPr>
          <a:lstStyle/>
          <a:p>
            <a:r>
              <a:rPr lang="en-US" sz="2000" dirty="0"/>
              <a:t>Safeguard from capture and co-option</a:t>
            </a:r>
            <a:endParaRPr lang="en-CA" sz="2000" dirty="0"/>
          </a:p>
        </p:txBody>
      </p:sp>
      <p:sp>
        <p:nvSpPr>
          <p:cNvPr id="13" name="Content Placeholder 12">
            <a:extLst>
              <a:ext uri="{FF2B5EF4-FFF2-40B4-BE49-F238E27FC236}">
                <a16:creationId xmlns:a16="http://schemas.microsoft.com/office/drawing/2014/main" id="{1D98D069-FE5C-48DD-DCF2-05553E8F20B3}"/>
              </a:ext>
            </a:extLst>
          </p:cNvPr>
          <p:cNvSpPr>
            <a:spLocks noGrp="1"/>
          </p:cNvSpPr>
          <p:nvPr>
            <p:ph sz="quarter" idx="4"/>
          </p:nvPr>
        </p:nvSpPr>
        <p:spPr>
          <a:xfrm>
            <a:off x="6172200" y="3217050"/>
            <a:ext cx="5183188" cy="3275500"/>
          </a:xfrm>
        </p:spPr>
        <p:txBody>
          <a:bodyPr>
            <a:normAutofit fontScale="62500" lnSpcReduction="20000"/>
          </a:bodyPr>
          <a:lstStyle/>
          <a:p>
            <a:pPr marL="0" indent="0">
              <a:lnSpc>
                <a:spcPct val="120000"/>
              </a:lnSpc>
              <a:buNone/>
            </a:pPr>
            <a:r>
              <a:rPr lang="en-US" b="1" dirty="0"/>
              <a:t>Prob #5.</a:t>
            </a:r>
            <a:r>
              <a:rPr lang="en-US" dirty="0"/>
              <a:t> </a:t>
            </a:r>
            <a:r>
              <a:rPr lang="en-US" i="1" dirty="0"/>
              <a:t>How do we safeguard the IA platform against authoritarian capture?</a:t>
            </a:r>
          </a:p>
          <a:p>
            <a:pPr marL="0" indent="0">
              <a:lnSpc>
                <a:spcPct val="120000"/>
              </a:lnSpc>
              <a:buNone/>
            </a:pPr>
            <a:r>
              <a:rPr lang="en-US" b="1" dirty="0"/>
              <a:t>Prob #6.</a:t>
            </a:r>
            <a:r>
              <a:rPr lang="en-US" dirty="0"/>
              <a:t> </a:t>
            </a:r>
            <a:r>
              <a:rPr lang="en-US" i="1" dirty="0"/>
              <a:t>How do we ensure that access to the platform cannot be blocked by authoritarian forces?</a:t>
            </a:r>
          </a:p>
          <a:p>
            <a:pPr marL="0" indent="0">
              <a:lnSpc>
                <a:spcPct val="120000"/>
              </a:lnSpc>
              <a:buNone/>
            </a:pPr>
            <a:r>
              <a:rPr lang="en-US" b="1" dirty="0"/>
              <a:t>Prob #7.</a:t>
            </a:r>
            <a:r>
              <a:rPr lang="en-US" dirty="0"/>
              <a:t> </a:t>
            </a:r>
            <a:r>
              <a:rPr lang="en-US" i="1" dirty="0"/>
              <a:t>How do we make the platform sustainable long-term in the face of political pressure and economic competition?</a:t>
            </a:r>
          </a:p>
          <a:p>
            <a:pPr marL="0" indent="0">
              <a:lnSpc>
                <a:spcPct val="120000"/>
              </a:lnSpc>
              <a:buNone/>
            </a:pPr>
            <a:r>
              <a:rPr lang="en-US" b="1" dirty="0"/>
              <a:t>Prob #8.</a:t>
            </a:r>
            <a:r>
              <a:rPr lang="en-US" dirty="0"/>
              <a:t> </a:t>
            </a:r>
            <a:r>
              <a:rPr lang="en-US" i="1" dirty="0"/>
              <a:t>How do we safeguard the platform from co-option and </a:t>
            </a:r>
            <a:r>
              <a:rPr lang="en-US" i="1" dirty="0" err="1"/>
              <a:t>extractivism</a:t>
            </a:r>
            <a:r>
              <a:rPr lang="en-US" i="1" dirty="0"/>
              <a:t>?</a:t>
            </a:r>
          </a:p>
        </p:txBody>
      </p:sp>
      <p:sp>
        <p:nvSpPr>
          <p:cNvPr id="9" name="TextBox 8">
            <a:extLst>
              <a:ext uri="{FF2B5EF4-FFF2-40B4-BE49-F238E27FC236}">
                <a16:creationId xmlns:a16="http://schemas.microsoft.com/office/drawing/2014/main" id="{8D1C1A1A-93D4-AEF7-FC4B-BA10E2E301F1}"/>
              </a:ext>
            </a:extLst>
          </p:cNvPr>
          <p:cNvSpPr txBox="1"/>
          <p:nvPr/>
        </p:nvSpPr>
        <p:spPr>
          <a:xfrm>
            <a:off x="0" y="6594961"/>
            <a:ext cx="12192000" cy="261610"/>
          </a:xfrm>
          <a:prstGeom prst="rect">
            <a:avLst/>
          </a:prstGeom>
          <a:noFill/>
        </p:spPr>
        <p:txBody>
          <a:bodyPr wrap="square">
            <a:spAutoFit/>
          </a:bodyPr>
          <a:lstStyle/>
          <a:p>
            <a:pPr algn="ctr"/>
            <a:r>
              <a:rPr lang="en-US" sz="1100" dirty="0"/>
              <a:t>Mitra, Neophytou, and Gururaja. </a:t>
            </a:r>
            <a:r>
              <a:rPr lang="en-US" sz="1100" dirty="0">
                <a:hlinkClick r:id="rId2"/>
              </a:rPr>
              <a:t>Information Access of the Oppressed: A Problem-Posing Framework for Envisioning Emancipatory Information Access Platforms </a:t>
            </a:r>
            <a:r>
              <a:rPr lang="en-CA" sz="1100" dirty="0">
                <a:hlinkClick r:id="rId2"/>
              </a:rPr>
              <a:t>✊🏽✊🏾✊🏼</a:t>
            </a:r>
            <a:r>
              <a:rPr lang="en-US" sz="1100" dirty="0"/>
              <a:t>. Preprint, 2026.</a:t>
            </a:r>
            <a:endParaRPr lang="en-CA" sz="1100" dirty="0"/>
          </a:p>
        </p:txBody>
      </p:sp>
      <p:sp>
        <p:nvSpPr>
          <p:cNvPr id="15" name="Content Placeholder 2">
            <a:extLst>
              <a:ext uri="{FF2B5EF4-FFF2-40B4-BE49-F238E27FC236}">
                <a16:creationId xmlns:a16="http://schemas.microsoft.com/office/drawing/2014/main" id="{9556BAAC-1EE4-A407-A282-00B0FA675DC5}"/>
              </a:ext>
            </a:extLst>
          </p:cNvPr>
          <p:cNvSpPr txBox="1">
            <a:spLocks/>
          </p:cNvSpPr>
          <p:nvPr/>
        </p:nvSpPr>
        <p:spPr>
          <a:xfrm>
            <a:off x="838200" y="1409991"/>
            <a:ext cx="10515600" cy="1295558"/>
          </a:xfrm>
          <a:prstGeom prst="rect">
            <a:avLst/>
          </a:prstGeom>
        </p:spPr>
        <p:txBody>
          <a:bodyPr vert="horz" lIns="91440" tIns="45720" rIns="91440" bIns="45720" rtlCol="0" anchor="t">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20000"/>
              </a:lnSpc>
              <a:spcBef>
                <a:spcPts val="600"/>
              </a:spcBef>
            </a:pPr>
            <a:r>
              <a:rPr lang="en-US" sz="1800" b="0" dirty="0"/>
              <a:t>Comprises of a series of problem-posing questions reflecting some of the primary concerns of emancipatory IR</a:t>
            </a:r>
          </a:p>
          <a:p>
            <a:pPr>
              <a:lnSpc>
                <a:spcPct val="120000"/>
              </a:lnSpc>
              <a:spcBef>
                <a:spcPts val="1200"/>
              </a:spcBef>
            </a:pPr>
            <a:r>
              <a:rPr lang="en-US" sz="1800" b="0" dirty="0"/>
              <a:t>Each of these are intended to solicit a diverse range of sociotechnical design and intervention ideas from communities, which in turn must further expose the platform to community co-option and co-construction</a:t>
            </a:r>
            <a:endParaRPr lang="en-CA" sz="1800" b="0" dirty="0"/>
          </a:p>
        </p:txBody>
      </p:sp>
    </p:spTree>
    <p:extLst>
      <p:ext uri="{BB962C8B-B14F-4D97-AF65-F5344CB8AC3E}">
        <p14:creationId xmlns:p14="http://schemas.microsoft.com/office/powerpoint/2010/main" val="10947207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D7A72-0F7D-4DEF-7118-CEACE2A1B0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E4CC8F-D22D-E51D-1BF4-4D5C87A82306}"/>
              </a:ext>
            </a:extLst>
          </p:cNvPr>
          <p:cNvSpPr>
            <a:spLocks noGrp="1"/>
          </p:cNvSpPr>
          <p:nvPr>
            <p:ph type="title"/>
          </p:nvPr>
        </p:nvSpPr>
        <p:spPr/>
        <p:txBody>
          <a:bodyPr/>
          <a:lstStyle/>
          <a:p>
            <a:r>
              <a:rPr lang="en-CA" dirty="0"/>
              <a:t>Reflections</a:t>
            </a:r>
          </a:p>
        </p:txBody>
      </p:sp>
      <p:sp>
        <p:nvSpPr>
          <p:cNvPr id="3" name="Content Placeholder 2">
            <a:extLst>
              <a:ext uri="{FF2B5EF4-FFF2-40B4-BE49-F238E27FC236}">
                <a16:creationId xmlns:a16="http://schemas.microsoft.com/office/drawing/2014/main" id="{706183F7-9D6C-8CCE-FA42-0A4AB864E242}"/>
              </a:ext>
            </a:extLst>
          </p:cNvPr>
          <p:cNvSpPr>
            <a:spLocks noGrp="1"/>
          </p:cNvSpPr>
          <p:nvPr>
            <p:ph idx="1"/>
          </p:nvPr>
        </p:nvSpPr>
        <p:spPr/>
        <p:txBody>
          <a:bodyPr>
            <a:normAutofit fontScale="92500" lnSpcReduction="10000"/>
          </a:bodyPr>
          <a:lstStyle/>
          <a:p>
            <a:pPr marL="0" indent="0">
              <a:lnSpc>
                <a:spcPct val="110000"/>
              </a:lnSpc>
              <a:spcBef>
                <a:spcPts val="1800"/>
              </a:spcBef>
              <a:buNone/>
            </a:pPr>
            <a:r>
              <a:rPr lang="en-US" dirty="0"/>
              <a:t>Our framework does not point to miracle-cures for the ailing growth of global authoritarianism and oppression</a:t>
            </a:r>
          </a:p>
          <a:p>
            <a:pPr marL="0" indent="0">
              <a:lnSpc>
                <a:spcPct val="110000"/>
              </a:lnSpc>
              <a:spcBef>
                <a:spcPts val="1800"/>
              </a:spcBef>
              <a:buNone/>
            </a:pPr>
            <a:r>
              <a:rPr lang="en-CA" dirty="0"/>
              <a:t>It is not the technology that confronts oppression; but rather it is the structural encoding </a:t>
            </a:r>
            <a:r>
              <a:rPr lang="en-US" dirty="0"/>
              <a:t>of spaces for community participation, collective deliberation, and democratic negotiation within the platform that we believe holds the key</a:t>
            </a:r>
          </a:p>
          <a:p>
            <a:pPr marL="0" indent="0">
              <a:lnSpc>
                <a:spcPct val="110000"/>
              </a:lnSpc>
              <a:spcBef>
                <a:spcPts val="1800"/>
              </a:spcBef>
              <a:buNone/>
            </a:pPr>
            <a:r>
              <a:rPr lang="en-US" dirty="0"/>
              <a:t>At the end of the day, it is the sociopolitical arrangements within these spaces that will determine the outcome; emancipatory IR does not brush away this political reality under the rug but rather foregrounds it</a:t>
            </a:r>
            <a:endParaRPr lang="en-CA" dirty="0"/>
          </a:p>
        </p:txBody>
      </p:sp>
      <p:sp>
        <p:nvSpPr>
          <p:cNvPr id="4" name="TextBox 3">
            <a:extLst>
              <a:ext uri="{FF2B5EF4-FFF2-40B4-BE49-F238E27FC236}">
                <a16:creationId xmlns:a16="http://schemas.microsoft.com/office/drawing/2014/main" id="{FD157D75-8C93-581A-1F4B-FE21A77EE0BC}"/>
              </a:ext>
            </a:extLst>
          </p:cNvPr>
          <p:cNvSpPr txBox="1"/>
          <p:nvPr/>
        </p:nvSpPr>
        <p:spPr>
          <a:xfrm>
            <a:off x="0" y="6594961"/>
            <a:ext cx="12192000" cy="261610"/>
          </a:xfrm>
          <a:prstGeom prst="rect">
            <a:avLst/>
          </a:prstGeom>
          <a:noFill/>
        </p:spPr>
        <p:txBody>
          <a:bodyPr wrap="square">
            <a:spAutoFit/>
          </a:bodyPr>
          <a:lstStyle/>
          <a:p>
            <a:pPr algn="ctr"/>
            <a:r>
              <a:rPr lang="en-US" sz="1100" dirty="0"/>
              <a:t>Mitra, Neophytou, and Gururaja. </a:t>
            </a:r>
            <a:r>
              <a:rPr lang="en-US" sz="1100" dirty="0">
                <a:hlinkClick r:id="rId2"/>
              </a:rPr>
              <a:t>Information Access of the Oppressed: A Problem-Posing Framework for Envisioning Emancipatory Information Access Platforms </a:t>
            </a:r>
            <a:r>
              <a:rPr lang="en-CA" sz="1100" dirty="0">
                <a:hlinkClick r:id="rId2"/>
              </a:rPr>
              <a:t>✊🏽✊🏾✊🏼</a:t>
            </a:r>
            <a:r>
              <a:rPr lang="en-US" sz="1100" dirty="0"/>
              <a:t>. Preprint, 2026.</a:t>
            </a:r>
            <a:endParaRPr lang="en-CA" sz="1100" dirty="0"/>
          </a:p>
        </p:txBody>
      </p:sp>
    </p:spTree>
    <p:extLst>
      <p:ext uri="{BB962C8B-B14F-4D97-AF65-F5344CB8AC3E}">
        <p14:creationId xmlns:p14="http://schemas.microsoft.com/office/powerpoint/2010/main" val="927098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B0A271-6006-442A-8B41-5BAD0BA3BFFB}"/>
              </a:ext>
            </a:extLst>
          </p:cNvPr>
          <p:cNvSpPr>
            <a:spLocks noGrp="1"/>
          </p:cNvSpPr>
          <p:nvPr>
            <p:ph type="title"/>
          </p:nvPr>
        </p:nvSpPr>
        <p:spPr>
          <a:xfrm>
            <a:off x="839788" y="1693469"/>
            <a:ext cx="3932237" cy="3471062"/>
          </a:xfrm>
        </p:spPr>
        <p:txBody>
          <a:bodyPr anchor="ctr">
            <a:normAutofit fontScale="90000"/>
          </a:bodyPr>
          <a:lstStyle/>
          <a:p>
            <a:pPr>
              <a:spcBef>
                <a:spcPts val="1200"/>
              </a:spcBef>
            </a:pPr>
            <a:r>
              <a:rPr lang="en-CA" dirty="0"/>
              <a:t>Organizing and raising sociopolitical consciousness of our IR community</a:t>
            </a:r>
            <a:br>
              <a:rPr lang="en-CA" dirty="0"/>
            </a:br>
            <a:br>
              <a:rPr lang="en-CA" dirty="0"/>
            </a:br>
            <a:r>
              <a:rPr lang="en-CA" sz="2400" dirty="0"/>
              <a:t>(Cross-disciplinary workshops, book clubs, popular education, </a:t>
            </a:r>
            <a:r>
              <a:rPr lang="en-CA" sz="2400" dirty="0">
                <a:latin typeface="+mn-lt"/>
              </a:rPr>
              <a:t>arts and zines, …)</a:t>
            </a:r>
            <a:endParaRPr lang="en-CA" dirty="0"/>
          </a:p>
        </p:txBody>
      </p:sp>
      <p:sp>
        <p:nvSpPr>
          <p:cNvPr id="13" name="TextBox 12">
            <a:extLst>
              <a:ext uri="{FF2B5EF4-FFF2-40B4-BE49-F238E27FC236}">
                <a16:creationId xmlns:a16="http://schemas.microsoft.com/office/drawing/2014/main" id="{B20FA365-4812-8A99-2524-C8B9E422451B}"/>
              </a:ext>
            </a:extLst>
          </p:cNvPr>
          <p:cNvSpPr txBox="1"/>
          <p:nvPr/>
        </p:nvSpPr>
        <p:spPr>
          <a:xfrm>
            <a:off x="468173" y="6061622"/>
            <a:ext cx="4513478" cy="369332"/>
          </a:xfrm>
          <a:prstGeom prst="rect">
            <a:avLst/>
          </a:prstGeom>
          <a:noFill/>
        </p:spPr>
        <p:txBody>
          <a:bodyPr wrap="square">
            <a:spAutoFit/>
          </a:bodyPr>
          <a:lstStyle/>
          <a:p>
            <a:pPr algn="r"/>
            <a:r>
              <a:rPr lang="en-US" dirty="0">
                <a:hlinkClick r:id="rId2"/>
              </a:rPr>
              <a:t>https://bhaskar-mitra.github.io/reading/</a:t>
            </a:r>
            <a:r>
              <a:rPr lang="en-US" dirty="0"/>
              <a:t>   </a:t>
            </a:r>
            <a:r>
              <a:rPr lang="en-US" dirty="0">
                <a:sym typeface="Wingdings" panose="05000000000000000000" pitchFamily="2" charset="2"/>
              </a:rPr>
              <a:t></a:t>
            </a:r>
            <a:endParaRPr lang="en-CA" dirty="0"/>
          </a:p>
        </p:txBody>
      </p:sp>
      <p:pic>
        <p:nvPicPr>
          <p:cNvPr id="5" name="Picture 4">
            <a:extLst>
              <a:ext uri="{FF2B5EF4-FFF2-40B4-BE49-F238E27FC236}">
                <a16:creationId xmlns:a16="http://schemas.microsoft.com/office/drawing/2014/main" id="{8DAF79FE-EAD9-D85A-A1E8-651890CDEF63}"/>
              </a:ext>
            </a:extLst>
          </p:cNvPr>
          <p:cNvPicPr>
            <a:picLocks noChangeAspect="1"/>
          </p:cNvPicPr>
          <p:nvPr/>
        </p:nvPicPr>
        <p:blipFill>
          <a:blip r:embed="rId3"/>
          <a:srcRect l="28546" t="1557" r="12800" b="41121"/>
          <a:stretch>
            <a:fillRect/>
          </a:stretch>
        </p:blipFill>
        <p:spPr>
          <a:xfrm>
            <a:off x="5641256" y="1974107"/>
            <a:ext cx="5760000" cy="19479249"/>
          </a:xfrm>
          <a:prstGeom prst="rect">
            <a:avLst/>
          </a:prstGeom>
        </p:spPr>
      </p:pic>
    </p:spTree>
    <p:extLst>
      <p:ext uri="{BB962C8B-B14F-4D97-AF65-F5344CB8AC3E}">
        <p14:creationId xmlns:p14="http://schemas.microsoft.com/office/powerpoint/2010/main" val="3293500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977BB-F1BA-BD54-4254-7B1FEEEAB17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1E6AE6C-5158-229F-A0BE-0D2A12E2AA74}"/>
              </a:ext>
            </a:extLst>
          </p:cNvPr>
          <p:cNvSpPr txBox="1"/>
          <p:nvPr/>
        </p:nvSpPr>
        <p:spPr>
          <a:xfrm>
            <a:off x="468173" y="6061622"/>
            <a:ext cx="4513478" cy="369332"/>
          </a:xfrm>
          <a:prstGeom prst="rect">
            <a:avLst/>
          </a:prstGeom>
          <a:noFill/>
        </p:spPr>
        <p:txBody>
          <a:bodyPr wrap="square">
            <a:spAutoFit/>
          </a:bodyPr>
          <a:lstStyle/>
          <a:p>
            <a:pPr algn="r"/>
            <a:r>
              <a:rPr lang="en-US" dirty="0">
                <a:hlinkClick r:id="rId2"/>
              </a:rPr>
              <a:t>https://bhaskar-mitra.github.io/reading/</a:t>
            </a:r>
            <a:r>
              <a:rPr lang="en-US" dirty="0"/>
              <a:t>   </a:t>
            </a:r>
            <a:r>
              <a:rPr lang="en-US" dirty="0">
                <a:sym typeface="Wingdings" panose="05000000000000000000" pitchFamily="2" charset="2"/>
              </a:rPr>
              <a:t></a:t>
            </a:r>
            <a:endParaRPr lang="en-CA" dirty="0"/>
          </a:p>
        </p:txBody>
      </p:sp>
      <p:sp>
        <p:nvSpPr>
          <p:cNvPr id="9" name="Title 3">
            <a:extLst>
              <a:ext uri="{FF2B5EF4-FFF2-40B4-BE49-F238E27FC236}">
                <a16:creationId xmlns:a16="http://schemas.microsoft.com/office/drawing/2014/main" id="{19DC093E-38C4-E73F-60A2-EF8AF5DBB848}"/>
              </a:ext>
            </a:extLst>
          </p:cNvPr>
          <p:cNvSpPr>
            <a:spLocks noGrp="1"/>
          </p:cNvSpPr>
          <p:nvPr>
            <p:ph type="title"/>
          </p:nvPr>
        </p:nvSpPr>
        <p:spPr>
          <a:xfrm>
            <a:off x="839788" y="1693469"/>
            <a:ext cx="3932237" cy="3471062"/>
          </a:xfrm>
        </p:spPr>
        <p:txBody>
          <a:bodyPr anchor="ctr">
            <a:normAutofit fontScale="90000"/>
          </a:bodyPr>
          <a:lstStyle/>
          <a:p>
            <a:pPr>
              <a:spcBef>
                <a:spcPts val="1200"/>
              </a:spcBef>
            </a:pPr>
            <a:r>
              <a:rPr lang="en-CA" dirty="0"/>
              <a:t>Organizing and raising sociopolitical consciousness of our IR community</a:t>
            </a:r>
            <a:br>
              <a:rPr lang="en-CA" dirty="0"/>
            </a:br>
            <a:br>
              <a:rPr lang="en-CA" dirty="0"/>
            </a:br>
            <a:r>
              <a:rPr lang="en-CA" sz="2400" dirty="0"/>
              <a:t>(Cross-disciplinary workshops, book clubs, popular education, </a:t>
            </a:r>
            <a:r>
              <a:rPr lang="en-CA" sz="2400" dirty="0">
                <a:latin typeface="+mn-lt"/>
              </a:rPr>
              <a:t>arts and zines, …)</a:t>
            </a:r>
            <a:endParaRPr lang="en-CA" dirty="0"/>
          </a:p>
        </p:txBody>
      </p:sp>
      <p:pic>
        <p:nvPicPr>
          <p:cNvPr id="3" name="Picture 2">
            <a:extLst>
              <a:ext uri="{FF2B5EF4-FFF2-40B4-BE49-F238E27FC236}">
                <a16:creationId xmlns:a16="http://schemas.microsoft.com/office/drawing/2014/main" id="{8A628A5A-2407-AEF5-6139-1DEAACC77BB0}"/>
              </a:ext>
            </a:extLst>
          </p:cNvPr>
          <p:cNvPicPr>
            <a:picLocks noChangeAspect="1"/>
          </p:cNvPicPr>
          <p:nvPr/>
        </p:nvPicPr>
        <p:blipFill>
          <a:blip r:embed="rId3"/>
          <a:srcRect l="28546" t="1557" r="12800" b="41121"/>
          <a:stretch>
            <a:fillRect/>
          </a:stretch>
        </p:blipFill>
        <p:spPr>
          <a:xfrm>
            <a:off x="5641256" y="-12621249"/>
            <a:ext cx="5760000" cy="19479249"/>
          </a:xfrm>
          <a:prstGeom prst="rect">
            <a:avLst/>
          </a:prstGeom>
        </p:spPr>
      </p:pic>
    </p:spTree>
    <p:extLst>
      <p:ext uri="{BB962C8B-B14F-4D97-AF65-F5344CB8AC3E}">
        <p14:creationId xmlns:p14="http://schemas.microsoft.com/office/powerpoint/2010/main" val="3295971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1A96E-3A43-5843-E391-E4B5856B56B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1A0E90-DF09-58A7-410D-5034AF1ED42B}"/>
              </a:ext>
            </a:extLst>
          </p:cNvPr>
          <p:cNvSpPr>
            <a:spLocks noGrp="1"/>
          </p:cNvSpPr>
          <p:nvPr>
            <p:ph idx="1"/>
          </p:nvPr>
        </p:nvSpPr>
        <p:spPr>
          <a:xfrm>
            <a:off x="838200" y="2695968"/>
            <a:ext cx="10515600" cy="1924029"/>
          </a:xfrm>
        </p:spPr>
        <p:txBody>
          <a:bodyPr anchor="t">
            <a:normAutofit fontScale="92500"/>
          </a:bodyPr>
          <a:lstStyle/>
          <a:p>
            <a:pPr marL="0" indent="0">
              <a:lnSpc>
                <a:spcPct val="100000"/>
              </a:lnSpc>
              <a:buNone/>
            </a:pPr>
            <a:r>
              <a:rPr lang="en-CA" sz="4000" dirty="0"/>
              <a:t>What is the role of computer-mediated information access in our collective struggles for social justice, universal humanization, and emancipation?</a:t>
            </a:r>
          </a:p>
        </p:txBody>
      </p:sp>
      <p:sp>
        <p:nvSpPr>
          <p:cNvPr id="2" name="Title 1">
            <a:extLst>
              <a:ext uri="{FF2B5EF4-FFF2-40B4-BE49-F238E27FC236}">
                <a16:creationId xmlns:a16="http://schemas.microsoft.com/office/drawing/2014/main" id="{A41BDDB4-42DE-15D2-3E0F-8332B9FFC5B8}"/>
              </a:ext>
            </a:extLst>
          </p:cNvPr>
          <p:cNvSpPr>
            <a:spLocks noGrp="1"/>
          </p:cNvSpPr>
          <p:nvPr>
            <p:ph type="title"/>
          </p:nvPr>
        </p:nvSpPr>
        <p:spPr>
          <a:xfrm>
            <a:off x="838200" y="1780931"/>
            <a:ext cx="10515600" cy="1325563"/>
          </a:xfrm>
        </p:spPr>
        <p:txBody>
          <a:bodyPr>
            <a:normAutofit/>
          </a:bodyPr>
          <a:lstStyle/>
          <a:p>
            <a:r>
              <a:rPr lang="en-CA" sz="3200" b="1" dirty="0"/>
              <a:t>Provocation for this talk</a:t>
            </a:r>
          </a:p>
        </p:txBody>
      </p:sp>
      <p:grpSp>
        <p:nvGrpSpPr>
          <p:cNvPr id="27" name="Group 26">
            <a:extLst>
              <a:ext uri="{FF2B5EF4-FFF2-40B4-BE49-F238E27FC236}">
                <a16:creationId xmlns:a16="http://schemas.microsoft.com/office/drawing/2014/main" id="{B25CFF17-22EE-4B2B-7642-6CC4FCBE2ED3}"/>
              </a:ext>
            </a:extLst>
          </p:cNvPr>
          <p:cNvGrpSpPr/>
          <p:nvPr/>
        </p:nvGrpSpPr>
        <p:grpSpPr>
          <a:xfrm>
            <a:off x="0" y="4987941"/>
            <a:ext cx="12192000" cy="1870059"/>
            <a:chOff x="15821" y="4987941"/>
            <a:chExt cx="12192000" cy="1870059"/>
          </a:xfrm>
        </p:grpSpPr>
        <p:pic>
          <p:nvPicPr>
            <p:cNvPr id="9" name="Picture 8" descr="A group of people with their hands raised&#10;&#10;AI-generated content may be incorrect.">
              <a:extLst>
                <a:ext uri="{FF2B5EF4-FFF2-40B4-BE49-F238E27FC236}">
                  <a16:creationId xmlns:a16="http://schemas.microsoft.com/office/drawing/2014/main" id="{80D73EDA-47C4-F8E6-1EE8-1258B2742E0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538562" y="4987941"/>
              <a:ext cx="3116128" cy="1870059"/>
            </a:xfrm>
            <a:prstGeom prst="rect">
              <a:avLst/>
            </a:prstGeom>
          </p:spPr>
        </p:pic>
        <p:pic>
          <p:nvPicPr>
            <p:cNvPr id="18" name="Picture 17" descr="A group of people holding signs&#10;&#10;AI-generated content may be incorrect.">
              <a:extLst>
                <a:ext uri="{FF2B5EF4-FFF2-40B4-BE49-F238E27FC236}">
                  <a16:creationId xmlns:a16="http://schemas.microsoft.com/office/drawing/2014/main" id="{1D1C9BD2-C549-D3F4-0988-915457F95BE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673186" y="5614416"/>
              <a:ext cx="1865376" cy="1243584"/>
            </a:xfrm>
            <a:prstGeom prst="rect">
              <a:avLst/>
            </a:prstGeom>
          </p:spPr>
        </p:pic>
        <p:pic>
          <p:nvPicPr>
            <p:cNvPr id="19" name="Picture 18" descr="A group of people holding signs&#10;&#10;AI-generated content may be incorrect.">
              <a:extLst>
                <a:ext uri="{FF2B5EF4-FFF2-40B4-BE49-F238E27FC236}">
                  <a16:creationId xmlns:a16="http://schemas.microsoft.com/office/drawing/2014/main" id="{FF9216B1-D055-5F07-8B02-EBD4D41F211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654690" y="5614416"/>
              <a:ext cx="1865376" cy="1243584"/>
            </a:xfrm>
            <a:prstGeom prst="rect">
              <a:avLst/>
            </a:prstGeom>
          </p:spPr>
        </p:pic>
        <p:pic>
          <p:nvPicPr>
            <p:cNvPr id="20" name="Picture 19" descr="A group of people holding signs&#10;&#10;AI-generated content may be incorrect.">
              <a:extLst>
                <a:ext uri="{FF2B5EF4-FFF2-40B4-BE49-F238E27FC236}">
                  <a16:creationId xmlns:a16="http://schemas.microsoft.com/office/drawing/2014/main" id="{71C217A3-6050-EF49-C8EE-5B23ECD9CF9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0066" y="5614416"/>
              <a:ext cx="1865376" cy="1243584"/>
            </a:xfrm>
            <a:prstGeom prst="rect">
              <a:avLst/>
            </a:prstGeom>
          </p:spPr>
        </p:pic>
        <p:pic>
          <p:nvPicPr>
            <p:cNvPr id="24" name="Picture 23" descr="A group of people holding signs&#10;&#10;AI-generated content may be incorrect.">
              <a:extLst>
                <a:ext uri="{FF2B5EF4-FFF2-40B4-BE49-F238E27FC236}">
                  <a16:creationId xmlns:a16="http://schemas.microsoft.com/office/drawing/2014/main" id="{2C072595-C2CD-5515-CDA5-28302ED724B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10022" y="5614416"/>
              <a:ext cx="1865376" cy="1243584"/>
            </a:xfrm>
            <a:prstGeom prst="rect">
              <a:avLst/>
            </a:prstGeom>
          </p:spPr>
        </p:pic>
        <p:pic>
          <p:nvPicPr>
            <p:cNvPr id="25" name="Picture 24" descr="A group of people holding signs&#10;&#10;AI-generated content may be incorrect.">
              <a:extLst>
                <a:ext uri="{FF2B5EF4-FFF2-40B4-BE49-F238E27FC236}">
                  <a16:creationId xmlns:a16="http://schemas.microsoft.com/office/drawing/2014/main" id="{94A50B8C-007A-DD2C-C363-2544B7541B1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5913"/>
            <a:stretch>
              <a:fillRect/>
            </a:stretch>
          </p:blipFill>
          <p:spPr>
            <a:xfrm>
              <a:off x="15821" y="5614416"/>
              <a:ext cx="822378" cy="1243584"/>
            </a:xfrm>
            <a:prstGeom prst="rect">
              <a:avLst/>
            </a:prstGeom>
          </p:spPr>
        </p:pic>
        <p:pic>
          <p:nvPicPr>
            <p:cNvPr id="26" name="Picture 25" descr="A group of people holding signs&#10;&#10;AI-generated content may be incorrect.">
              <a:extLst>
                <a:ext uri="{FF2B5EF4-FFF2-40B4-BE49-F238E27FC236}">
                  <a16:creationId xmlns:a16="http://schemas.microsoft.com/office/drawing/2014/main" id="{10951159-5435-591B-EC2F-0917AC74B56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r="55913"/>
            <a:stretch>
              <a:fillRect/>
            </a:stretch>
          </p:blipFill>
          <p:spPr>
            <a:xfrm>
              <a:off x="11385442" y="5614416"/>
              <a:ext cx="822379" cy="1243584"/>
            </a:xfrm>
            <a:prstGeom prst="rect">
              <a:avLst/>
            </a:prstGeom>
          </p:spPr>
        </p:pic>
      </p:grpSp>
    </p:spTree>
    <p:extLst>
      <p:ext uri="{BB962C8B-B14F-4D97-AF65-F5344CB8AC3E}">
        <p14:creationId xmlns:p14="http://schemas.microsoft.com/office/powerpoint/2010/main" val="3322413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5BE39E-8750-E83A-C348-5616F62A9C73}"/>
              </a:ext>
            </a:extLst>
          </p:cNvPr>
          <p:cNvPicPr>
            <a:picLocks noChangeAspect="1"/>
          </p:cNvPicPr>
          <p:nvPr/>
        </p:nvPicPr>
        <p:blipFill>
          <a:blip r:embed="rId3"/>
          <a:srcRect l="3880" r="3880"/>
          <a:stretch>
            <a:fillRect/>
          </a:stretch>
        </p:blipFill>
        <p:spPr>
          <a:xfrm>
            <a:off x="0" y="0"/>
            <a:ext cx="12192000" cy="6857604"/>
          </a:xfrm>
          <a:prstGeom prst="rect">
            <a:avLst/>
          </a:prstGeom>
        </p:spPr>
      </p:pic>
      <p:pic>
        <p:nvPicPr>
          <p:cNvPr id="8" name="Picture 7">
            <a:extLst>
              <a:ext uri="{FF2B5EF4-FFF2-40B4-BE49-F238E27FC236}">
                <a16:creationId xmlns:a16="http://schemas.microsoft.com/office/drawing/2014/main" id="{0D6F4AF6-5DC6-C9B2-0104-85D28004927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154" b="89231" l="3862" r="97337">
                        <a14:foregroundMark x1="19041" y1="43692" x2="50732" y2="34154"/>
                        <a14:foregroundMark x1="50732" y1="34154" x2="33422" y2="46462"/>
                        <a14:foregroundMark x1="33422" y1="46462" x2="56325" y2="48000"/>
                        <a14:foregroundMark x1="56325" y1="48000" x2="37550" y2="39077"/>
                        <a14:foregroundMark x1="37550" y1="39077" x2="25566" y2="62462"/>
                        <a14:foregroundMark x1="25566" y1="62462" x2="48069" y2="60000"/>
                        <a14:foregroundMark x1="48069" y1="60000" x2="62850" y2="33538"/>
                        <a14:foregroundMark x1="62850" y1="33538" x2="44740" y2="34154"/>
                        <a14:foregroundMark x1="44740" y1="34154" x2="83489" y2="5846"/>
                        <a14:foregroundMark x1="83489" y1="5846" x2="93742" y2="3077"/>
                        <a14:foregroundMark x1="93742" y1="3077" x2="89614" y2="31692"/>
                        <a14:foregroundMark x1="89614" y1="31692" x2="80160" y2="55692"/>
                        <a14:foregroundMark x1="80160" y1="55692" x2="60053" y2="76615"/>
                        <a14:foregroundMark x1="60053" y1="76615" x2="26498" y2="83692"/>
                        <a14:foregroundMark x1="26498" y1="83692" x2="16511" y2="70769"/>
                        <a14:foregroundMark x1="16511" y1="70769" x2="11185" y2="29231"/>
                        <a14:foregroundMark x1="11185" y1="29231" x2="29294" y2="9231"/>
                        <a14:foregroundMark x1="29294" y1="9231" x2="53395" y2="10769"/>
                        <a14:foregroundMark x1="53395" y1="10769" x2="64048" y2="9231"/>
                        <a14:foregroundMark x1="64048" y1="9231" x2="73502" y2="9231"/>
                        <a14:foregroundMark x1="7856" y1="56615" x2="6924" y2="23692"/>
                        <a14:foregroundMark x1="6924" y1="23692" x2="31158" y2="5538"/>
                        <a14:foregroundMark x1="31158" y1="5538" x2="74567" y2="7692"/>
                        <a14:foregroundMark x1="74567" y1="7692" x2="87617" y2="5846"/>
                        <a14:foregroundMark x1="87617" y1="5846" x2="93609" y2="29538"/>
                        <a14:foregroundMark x1="93609" y1="29538" x2="93209" y2="36615"/>
                        <a14:foregroundMark x1="3862" y1="7692" x2="7324" y2="51077"/>
                        <a14:foregroundMark x1="97337" y1="6154" x2="97337" y2="6154"/>
                      </a14:backgroundRemoval>
                    </a14:imgEffect>
                  </a14:imgLayer>
                </a14:imgProps>
              </a:ext>
            </a:extLst>
          </a:blip>
          <a:srcRect l="1227" t="875" b="1"/>
          <a:stretch>
            <a:fillRect/>
          </a:stretch>
        </p:blipFill>
        <p:spPr>
          <a:xfrm>
            <a:off x="0" y="-7494"/>
            <a:ext cx="3371415" cy="1464198"/>
          </a:xfrm>
          <a:prstGeom prst="rect">
            <a:avLst/>
          </a:prstGeom>
          <a:effectLst>
            <a:outerShdw blurRad="50800" dist="38100" dir="2700000" sx="102000" sy="102000" algn="tl" rotWithShape="0">
              <a:prstClr val="black">
                <a:alpha val="40000"/>
              </a:prstClr>
            </a:outerShdw>
          </a:effectLst>
        </p:spPr>
      </p:pic>
      <p:sp>
        <p:nvSpPr>
          <p:cNvPr id="9" name="TextBox 8">
            <a:extLst>
              <a:ext uri="{FF2B5EF4-FFF2-40B4-BE49-F238E27FC236}">
                <a16:creationId xmlns:a16="http://schemas.microsoft.com/office/drawing/2014/main" id="{AE0D57F5-1A03-6CB7-F984-650E6397523F}"/>
              </a:ext>
            </a:extLst>
          </p:cNvPr>
          <p:cNvSpPr txBox="1"/>
          <p:nvPr/>
        </p:nvSpPr>
        <p:spPr>
          <a:xfrm>
            <a:off x="3308310" y="1871070"/>
            <a:ext cx="5575379" cy="461665"/>
          </a:xfrm>
          <a:prstGeom prst="rect">
            <a:avLst/>
          </a:prstGeom>
          <a:noFill/>
        </p:spPr>
        <p:txBody>
          <a:bodyPr wrap="square" anchor="b">
            <a:spAutoFit/>
          </a:bodyPr>
          <a:lstStyle/>
          <a:p>
            <a:pPr algn="ctr"/>
            <a:r>
              <a:rPr lang="en-US" sz="2400" dirty="0">
                <a:latin typeface="Aptos SemiBold" panose="020B0004020202020204" pitchFamily="34" charset="0"/>
                <a:hlinkClick r:id="rId6"/>
              </a:rPr>
              <a:t>https://jedi.inertial.science/sigir2026</a:t>
            </a:r>
            <a:endParaRPr lang="en-US" sz="2400" dirty="0">
              <a:latin typeface="Aptos SemiBold" panose="020B0004020202020204" pitchFamily="34" charset="0"/>
            </a:endParaRPr>
          </a:p>
        </p:txBody>
      </p:sp>
      <p:sp>
        <p:nvSpPr>
          <p:cNvPr id="10" name="TextBox 9">
            <a:extLst>
              <a:ext uri="{FF2B5EF4-FFF2-40B4-BE49-F238E27FC236}">
                <a16:creationId xmlns:a16="http://schemas.microsoft.com/office/drawing/2014/main" id="{B1FC2CFF-4168-C27E-8FEC-0FAB6C527CD6}"/>
              </a:ext>
            </a:extLst>
          </p:cNvPr>
          <p:cNvSpPr txBox="1"/>
          <p:nvPr/>
        </p:nvSpPr>
        <p:spPr>
          <a:xfrm>
            <a:off x="6095999" y="4324662"/>
            <a:ext cx="5951095" cy="1384995"/>
          </a:xfrm>
          <a:prstGeom prst="rect">
            <a:avLst/>
          </a:prstGeom>
          <a:noFill/>
        </p:spPr>
        <p:txBody>
          <a:bodyPr wrap="square" rtlCol="0">
            <a:spAutoFit/>
          </a:bodyPr>
          <a:lstStyle/>
          <a:p>
            <a:r>
              <a:rPr lang="en-CA" sz="2800" dirty="0">
                <a:solidFill>
                  <a:srgbClr val="0070C0"/>
                </a:solidFill>
                <a:latin typeface="Aptos SemiBold" panose="020B0004020202020204" pitchFamily="34" charset="0"/>
              </a:rPr>
              <a:t>Check out our call-for-presentations and don’t forget to follow us on Bluesky and Mastodon</a:t>
            </a:r>
          </a:p>
        </p:txBody>
      </p:sp>
    </p:spTree>
    <p:extLst>
      <p:ext uri="{BB962C8B-B14F-4D97-AF65-F5344CB8AC3E}">
        <p14:creationId xmlns:p14="http://schemas.microsoft.com/office/powerpoint/2010/main" val="38479153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8E441-12F8-D0CD-0CEA-50056307D9AE}"/>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5E367D04-EF48-31C6-8FE9-08394C2BE129}"/>
              </a:ext>
            </a:extLst>
          </p:cNvPr>
          <p:cNvGrpSpPr/>
          <p:nvPr/>
        </p:nvGrpSpPr>
        <p:grpSpPr>
          <a:xfrm>
            <a:off x="8196908" y="474747"/>
            <a:ext cx="3629394" cy="5908506"/>
            <a:chOff x="7925742" y="578799"/>
            <a:chExt cx="3629394" cy="5908506"/>
          </a:xfrm>
        </p:grpSpPr>
        <p:pic>
          <p:nvPicPr>
            <p:cNvPr id="1026" name="Picture 2">
              <a:extLst>
                <a:ext uri="{FF2B5EF4-FFF2-40B4-BE49-F238E27FC236}">
                  <a16:creationId xmlns:a16="http://schemas.microsoft.com/office/drawing/2014/main" id="{697C6ABF-B3DF-CF38-E6FC-25FCCB7029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52950">
              <a:off x="8091312" y="578799"/>
              <a:ext cx="2538327" cy="16914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7A3E5A9-72E4-F706-428B-FEED6F65FF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00000">
              <a:off x="9016809" y="2235311"/>
              <a:ext cx="2538327" cy="16914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EED92F7-A414-6453-8A1E-059ECF0569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35060">
              <a:off x="7925742" y="3306475"/>
              <a:ext cx="2538327" cy="16914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84D43EDD-931A-C9D4-909F-F7B1B7D989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8520" y="4795870"/>
              <a:ext cx="2538327" cy="16914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grpSp>
      <p:pic>
        <p:nvPicPr>
          <p:cNvPr id="5" name="Picture 4">
            <a:extLst>
              <a:ext uri="{FF2B5EF4-FFF2-40B4-BE49-F238E27FC236}">
                <a16:creationId xmlns:a16="http://schemas.microsoft.com/office/drawing/2014/main" id="{1529988E-CDEB-4062-F0C3-586A09CC1104}"/>
              </a:ext>
            </a:extLst>
          </p:cNvPr>
          <p:cNvPicPr>
            <a:picLocks noChangeAspect="1"/>
          </p:cNvPicPr>
          <p:nvPr/>
        </p:nvPicPr>
        <p:blipFill>
          <a:blip r:embed="rId6"/>
          <a:srcRect b="70"/>
          <a:stretch>
            <a:fillRect/>
          </a:stretch>
        </p:blipFill>
        <p:spPr>
          <a:xfrm>
            <a:off x="285670" y="2101444"/>
            <a:ext cx="3399052" cy="4849026"/>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33E836AC-0756-F861-5CD2-C7E7651DBCCE}"/>
              </a:ext>
            </a:extLst>
          </p:cNvPr>
          <p:cNvSpPr txBox="1"/>
          <p:nvPr/>
        </p:nvSpPr>
        <p:spPr>
          <a:xfrm>
            <a:off x="3735728" y="6594961"/>
            <a:ext cx="8456272" cy="261610"/>
          </a:xfrm>
          <a:prstGeom prst="rect">
            <a:avLst/>
          </a:prstGeom>
          <a:noFill/>
        </p:spPr>
        <p:txBody>
          <a:bodyPr wrap="square" anchor="b">
            <a:spAutoFit/>
          </a:bodyPr>
          <a:lstStyle/>
          <a:p>
            <a:pPr algn="ctr"/>
            <a:r>
              <a:rPr lang="en-US" sz="1100" dirty="0">
                <a:hlinkClick r:id="rId7"/>
              </a:rPr>
              <a:t>Tech Workers Coalition Canada</a:t>
            </a:r>
            <a:r>
              <a:rPr lang="en-US" sz="1100" dirty="0"/>
              <a:t> and </a:t>
            </a:r>
            <a:r>
              <a:rPr lang="en-US" sz="1100" dirty="0">
                <a:hlinkClick r:id="rId8"/>
              </a:rPr>
              <a:t>Technologists for Democracy</a:t>
            </a:r>
            <a:r>
              <a:rPr lang="en-US" sz="1100" dirty="0"/>
              <a:t>. </a:t>
            </a:r>
            <a:r>
              <a:rPr lang="en-US" sz="1100" dirty="0">
                <a:hlinkClick r:id="rId9"/>
              </a:rPr>
              <a:t>Submission to the People’s Consultation on AI</a:t>
            </a:r>
            <a:r>
              <a:rPr lang="en-US" sz="1100" dirty="0"/>
              <a:t>. 2026.</a:t>
            </a:r>
            <a:endParaRPr lang="en-CA" sz="1100" dirty="0"/>
          </a:p>
        </p:txBody>
      </p:sp>
      <p:sp>
        <p:nvSpPr>
          <p:cNvPr id="8" name="Content Placeholder 7">
            <a:extLst>
              <a:ext uri="{FF2B5EF4-FFF2-40B4-BE49-F238E27FC236}">
                <a16:creationId xmlns:a16="http://schemas.microsoft.com/office/drawing/2014/main" id="{D7436741-18B4-4168-5F1D-ADE3E4C43441}"/>
              </a:ext>
            </a:extLst>
          </p:cNvPr>
          <p:cNvSpPr>
            <a:spLocks noGrp="1"/>
          </p:cNvSpPr>
          <p:nvPr>
            <p:ph idx="1"/>
          </p:nvPr>
        </p:nvSpPr>
        <p:spPr>
          <a:xfrm>
            <a:off x="4130566" y="1879874"/>
            <a:ext cx="3866261" cy="4587174"/>
          </a:xfrm>
        </p:spPr>
        <p:txBody>
          <a:bodyPr anchor="ctr">
            <a:normAutofit lnSpcReduction="10000"/>
          </a:bodyPr>
          <a:lstStyle/>
          <a:p>
            <a:pPr marL="0" indent="0">
              <a:lnSpc>
                <a:spcPct val="100000"/>
              </a:lnSpc>
              <a:spcBef>
                <a:spcPts val="600"/>
              </a:spcBef>
              <a:buNone/>
            </a:pPr>
            <a:r>
              <a:rPr lang="en-US" sz="2400" dirty="0"/>
              <a:t>Demands to the Government of Canada:</a:t>
            </a:r>
          </a:p>
          <a:p>
            <a:pPr marL="0" indent="0">
              <a:lnSpc>
                <a:spcPct val="100000"/>
              </a:lnSpc>
              <a:spcBef>
                <a:spcPts val="1200"/>
              </a:spcBef>
              <a:buNone/>
            </a:pPr>
            <a:r>
              <a:rPr lang="en-US" sz="1800" dirty="0"/>
              <a:t>1. Co-develop regulations with communities</a:t>
            </a:r>
          </a:p>
          <a:p>
            <a:pPr marL="0" indent="0">
              <a:lnSpc>
                <a:spcPct val="100000"/>
              </a:lnSpc>
              <a:spcBef>
                <a:spcPts val="600"/>
              </a:spcBef>
              <a:buNone/>
            </a:pPr>
            <a:r>
              <a:rPr lang="en-US" sz="1800" dirty="0"/>
              <a:t>2. Develop AI as publicly-owned infrastructure</a:t>
            </a:r>
          </a:p>
          <a:p>
            <a:pPr marL="0" indent="0">
              <a:lnSpc>
                <a:spcPct val="100000"/>
              </a:lnSpc>
              <a:spcBef>
                <a:spcPts val="600"/>
              </a:spcBef>
              <a:buNone/>
            </a:pPr>
            <a:r>
              <a:rPr lang="en-US" sz="1800" dirty="0"/>
              <a:t>3. Ban AI from being deployed for surveillance</a:t>
            </a:r>
          </a:p>
          <a:p>
            <a:pPr marL="0" indent="0">
              <a:lnSpc>
                <a:spcPct val="100000"/>
              </a:lnSpc>
              <a:spcBef>
                <a:spcPts val="600"/>
              </a:spcBef>
              <a:buNone/>
            </a:pPr>
            <a:r>
              <a:rPr lang="en-US" sz="1800" dirty="0"/>
              <a:t>4. Stronger labor protections for workers</a:t>
            </a:r>
          </a:p>
          <a:p>
            <a:pPr marL="0" indent="0">
              <a:lnSpc>
                <a:spcPct val="100000"/>
              </a:lnSpc>
              <a:spcBef>
                <a:spcPts val="600"/>
              </a:spcBef>
              <a:buNone/>
            </a:pPr>
            <a:r>
              <a:rPr lang="en-US" sz="1800" dirty="0"/>
              <a:t>5. Regulatory bodies must protect themselves from regulatory capture by big tech</a:t>
            </a:r>
          </a:p>
          <a:p>
            <a:pPr marL="0" indent="0">
              <a:lnSpc>
                <a:spcPct val="100000"/>
              </a:lnSpc>
              <a:spcBef>
                <a:spcPts val="600"/>
              </a:spcBef>
              <a:buNone/>
            </a:pPr>
            <a:r>
              <a:rPr lang="en-US" sz="1800" dirty="0"/>
              <a:t>6. Enforce existing laws</a:t>
            </a:r>
            <a:endParaRPr lang="en-CA" sz="1800" dirty="0"/>
          </a:p>
        </p:txBody>
      </p:sp>
      <p:sp>
        <p:nvSpPr>
          <p:cNvPr id="12" name="Title 6">
            <a:extLst>
              <a:ext uri="{FF2B5EF4-FFF2-40B4-BE49-F238E27FC236}">
                <a16:creationId xmlns:a16="http://schemas.microsoft.com/office/drawing/2014/main" id="{9B4E05AA-1687-E76A-4177-3B4038D0FECD}"/>
              </a:ext>
            </a:extLst>
          </p:cNvPr>
          <p:cNvSpPr txBox="1">
            <a:spLocks/>
          </p:cNvSpPr>
          <p:nvPr/>
        </p:nvSpPr>
        <p:spPr>
          <a:xfrm>
            <a:off x="1664838" y="290088"/>
            <a:ext cx="6470723" cy="15897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CA" dirty="0">
                <a:latin typeface="Aptos SemiBold" panose="020B0004020202020204" pitchFamily="34" charset="0"/>
              </a:rPr>
              <a:t>TWC 🤝</a:t>
            </a:r>
            <a:r>
              <a:rPr lang="en-CA" dirty="0" err="1">
                <a:latin typeface="Aptos SemiBold" panose="020B0004020202020204" pitchFamily="34" charset="0"/>
              </a:rPr>
              <a:t>T</a:t>
            </a:r>
            <a:r>
              <a:rPr lang="en-CA" i="1" dirty="0" err="1">
                <a:latin typeface="Aptos SemiBold" panose="020B0004020202020204" pitchFamily="34" charset="0"/>
              </a:rPr>
              <a:t>f</a:t>
            </a:r>
            <a:r>
              <a:rPr lang="en-CA" dirty="0" err="1">
                <a:latin typeface="Aptos SemiBold" panose="020B0004020202020204" pitchFamily="34" charset="0"/>
              </a:rPr>
              <a:t>D</a:t>
            </a:r>
            <a:r>
              <a:rPr lang="en-CA" dirty="0">
                <a:latin typeface="Aptos SemiBold" panose="020B0004020202020204" pitchFamily="34" charset="0"/>
              </a:rPr>
              <a:t> People's Consultation on AI</a:t>
            </a:r>
          </a:p>
        </p:txBody>
      </p:sp>
    </p:spTree>
    <p:extLst>
      <p:ext uri="{BB962C8B-B14F-4D97-AF65-F5344CB8AC3E}">
        <p14:creationId xmlns:p14="http://schemas.microsoft.com/office/powerpoint/2010/main" val="17080035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2D483-DFD1-9B04-8830-37032B440AC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39E25A-76B7-81C7-A98B-1067AD28126A}"/>
              </a:ext>
            </a:extLst>
          </p:cNvPr>
          <p:cNvSpPr txBox="1">
            <a:spLocks/>
          </p:cNvSpPr>
          <p:nvPr/>
        </p:nvSpPr>
        <p:spPr>
          <a:xfrm>
            <a:off x="1090302" y="1252265"/>
            <a:ext cx="10011396" cy="4353471"/>
          </a:xfrm>
          <a:prstGeom prst="rect">
            <a:avLst/>
          </a:prstGeom>
        </p:spPr>
        <p:txBody>
          <a:bodyPr anchor="ct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0000"/>
              </a:lnSpc>
              <a:buFont typeface="Arial" panose="020B0604020202020204" pitchFamily="34" charset="0"/>
              <a:buNone/>
            </a:pPr>
            <a:r>
              <a:rPr lang="en-US" sz="3200" i="1" dirty="0"/>
              <a:t>Our movement begins here. We are moved not by the opportunity to imagine a different sociotechnical future but by the abject necessity of it in the face of growing authoritarianism and oppression. We do not move alone but in solidarity with others because our liberation, and the struggle for it, are bound together. We move not in fear but with courage and out of love for our own humanity and that of others. Where the oppressor attempts to capture and control, we move to co-opt, co-construct, and liberate. We move not just to negate oppression but to create something new, something joyful, something emancipatory. </a:t>
            </a:r>
            <a:endParaRPr lang="en-CA" sz="3200" i="1" dirty="0"/>
          </a:p>
        </p:txBody>
      </p:sp>
      <p:sp>
        <p:nvSpPr>
          <p:cNvPr id="2" name="TextBox 1">
            <a:extLst>
              <a:ext uri="{FF2B5EF4-FFF2-40B4-BE49-F238E27FC236}">
                <a16:creationId xmlns:a16="http://schemas.microsoft.com/office/drawing/2014/main" id="{F1C1D9BA-E842-A417-2A68-3FB0705C3467}"/>
              </a:ext>
            </a:extLst>
          </p:cNvPr>
          <p:cNvSpPr txBox="1"/>
          <p:nvPr/>
        </p:nvSpPr>
        <p:spPr>
          <a:xfrm>
            <a:off x="0" y="6594961"/>
            <a:ext cx="12192000" cy="261610"/>
          </a:xfrm>
          <a:prstGeom prst="rect">
            <a:avLst/>
          </a:prstGeom>
          <a:noFill/>
        </p:spPr>
        <p:txBody>
          <a:bodyPr wrap="square">
            <a:spAutoFit/>
          </a:bodyPr>
          <a:lstStyle/>
          <a:p>
            <a:pPr algn="ctr"/>
            <a:r>
              <a:rPr lang="en-US" sz="1100" dirty="0"/>
              <a:t>Mitra, Neophytou, and Gururaja. </a:t>
            </a:r>
            <a:r>
              <a:rPr lang="en-US" sz="1100" dirty="0">
                <a:hlinkClick r:id="rId2"/>
              </a:rPr>
              <a:t>Information Access of the Oppressed: A Problem-Posing Framework for Envisioning Emancipatory Information Access Platforms </a:t>
            </a:r>
            <a:r>
              <a:rPr lang="en-CA" sz="1100" dirty="0">
                <a:hlinkClick r:id="rId2"/>
              </a:rPr>
              <a:t>✊🏽✊🏾✊🏼</a:t>
            </a:r>
            <a:r>
              <a:rPr lang="en-US" sz="1100" dirty="0"/>
              <a:t>. Preprint, 2026.</a:t>
            </a:r>
            <a:endParaRPr lang="en-CA" sz="1100" dirty="0"/>
          </a:p>
        </p:txBody>
      </p:sp>
    </p:spTree>
    <p:extLst>
      <p:ext uri="{BB962C8B-B14F-4D97-AF65-F5344CB8AC3E}">
        <p14:creationId xmlns:p14="http://schemas.microsoft.com/office/powerpoint/2010/main" val="24336897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85B7AC-F3FE-56C7-8C3B-41757A4261A1}"/>
              </a:ext>
            </a:extLst>
          </p:cNvPr>
          <p:cNvGrpSpPr/>
          <p:nvPr/>
        </p:nvGrpSpPr>
        <p:grpSpPr>
          <a:xfrm>
            <a:off x="5597654" y="6439332"/>
            <a:ext cx="6472419" cy="310967"/>
            <a:chOff x="3995884" y="6355650"/>
            <a:chExt cx="8087191" cy="392261"/>
          </a:xfrm>
        </p:grpSpPr>
        <p:grpSp>
          <p:nvGrpSpPr>
            <p:cNvPr id="3" name="Group 2">
              <a:extLst>
                <a:ext uri="{FF2B5EF4-FFF2-40B4-BE49-F238E27FC236}">
                  <a16:creationId xmlns:a16="http://schemas.microsoft.com/office/drawing/2014/main" id="{48FE781D-C639-0E79-FD89-91C1A9B26FAE}"/>
                </a:ext>
              </a:extLst>
            </p:cNvPr>
            <p:cNvGrpSpPr/>
            <p:nvPr/>
          </p:nvGrpSpPr>
          <p:grpSpPr>
            <a:xfrm>
              <a:off x="6737013" y="6357662"/>
              <a:ext cx="2489251" cy="388237"/>
              <a:chOff x="6710352" y="6359674"/>
              <a:chExt cx="2489251" cy="388237"/>
            </a:xfrm>
          </p:grpSpPr>
          <p:sp>
            <p:nvSpPr>
              <p:cNvPr id="10" name="TextBox 9">
                <a:extLst>
                  <a:ext uri="{FF2B5EF4-FFF2-40B4-BE49-F238E27FC236}">
                    <a16:creationId xmlns:a16="http://schemas.microsoft.com/office/drawing/2014/main" id="{096A0956-5115-1922-7127-211FB1F205FD}"/>
                  </a:ext>
                </a:extLst>
              </p:cNvPr>
              <p:cNvSpPr txBox="1"/>
              <p:nvPr/>
            </p:nvSpPr>
            <p:spPr>
              <a:xfrm>
                <a:off x="6710352" y="6359674"/>
                <a:ext cx="2489251" cy="388237"/>
              </a:xfrm>
              <a:prstGeom prst="rect">
                <a:avLst/>
              </a:prstGeom>
              <a:noFill/>
            </p:spPr>
            <p:txBody>
              <a:bodyPr wrap="square">
                <a:spAutoFit/>
              </a:bodyPr>
              <a:lstStyle/>
              <a:p>
                <a:r>
                  <a:rPr lang="en-CA" sz="1400" dirty="0">
                    <a:latin typeface="Aptos Light" panose="020B0004020202020204" pitchFamily="34" charset="0"/>
                  </a:rPr>
                  <a:t>       @bmitra.bsky.social</a:t>
                </a:r>
              </a:p>
            </p:txBody>
          </p:sp>
          <p:pic>
            <p:nvPicPr>
              <p:cNvPr id="11" name="Picture 10">
                <a:extLst>
                  <a:ext uri="{FF2B5EF4-FFF2-40B4-BE49-F238E27FC236}">
                    <a16:creationId xmlns:a16="http://schemas.microsoft.com/office/drawing/2014/main" id="{DF8F3372-1998-E9AE-27FC-D4A9EF443BC6}"/>
                  </a:ext>
                </a:extLst>
              </p:cNvPr>
              <p:cNvPicPr>
                <a:picLocks noChangeAspect="1"/>
              </p:cNvPicPr>
              <p:nvPr/>
            </p:nvPicPr>
            <p:blipFill>
              <a:blip r:embed="rId2">
                <a:biLevel thresh="75000"/>
              </a:blip>
              <a:stretch>
                <a:fillRect/>
              </a:stretch>
            </p:blipFill>
            <p:spPr>
              <a:xfrm>
                <a:off x="6737013" y="6401803"/>
                <a:ext cx="323116" cy="286537"/>
              </a:xfrm>
              <a:prstGeom prst="rect">
                <a:avLst/>
              </a:prstGeom>
            </p:spPr>
          </p:pic>
        </p:grpSp>
        <p:grpSp>
          <p:nvGrpSpPr>
            <p:cNvPr id="4" name="Group 3">
              <a:extLst>
                <a:ext uri="{FF2B5EF4-FFF2-40B4-BE49-F238E27FC236}">
                  <a16:creationId xmlns:a16="http://schemas.microsoft.com/office/drawing/2014/main" id="{8BFDE876-9D93-7C7D-713F-77444B9DB536}"/>
                </a:ext>
              </a:extLst>
            </p:cNvPr>
            <p:cNvGrpSpPr/>
            <p:nvPr/>
          </p:nvGrpSpPr>
          <p:grpSpPr>
            <a:xfrm>
              <a:off x="9226264" y="6359674"/>
              <a:ext cx="2856811" cy="388237"/>
              <a:chOff x="9226264" y="6359674"/>
              <a:chExt cx="2856811" cy="388237"/>
            </a:xfrm>
          </p:grpSpPr>
          <p:sp>
            <p:nvSpPr>
              <p:cNvPr id="8" name="TextBox 7">
                <a:extLst>
                  <a:ext uri="{FF2B5EF4-FFF2-40B4-BE49-F238E27FC236}">
                    <a16:creationId xmlns:a16="http://schemas.microsoft.com/office/drawing/2014/main" id="{697EC59A-379B-F7F1-89DC-D7479AC78B34}"/>
                  </a:ext>
                </a:extLst>
              </p:cNvPr>
              <p:cNvSpPr txBox="1"/>
              <p:nvPr/>
            </p:nvSpPr>
            <p:spPr>
              <a:xfrm>
                <a:off x="9226264" y="6359674"/>
                <a:ext cx="2856811" cy="388237"/>
              </a:xfrm>
              <a:prstGeom prst="rect">
                <a:avLst/>
              </a:prstGeom>
              <a:noFill/>
            </p:spPr>
            <p:txBody>
              <a:bodyPr wrap="square">
                <a:spAutoFit/>
              </a:bodyPr>
              <a:lstStyle/>
              <a:p>
                <a:r>
                  <a:rPr lang="en-CA" sz="1400" dirty="0">
                    <a:latin typeface="Aptos Light" panose="020B0004020202020204" pitchFamily="34" charset="0"/>
                  </a:rPr>
                  <a:t>       bhaskar.mitra@acm.org</a:t>
                </a:r>
              </a:p>
            </p:txBody>
          </p:sp>
          <p:pic>
            <p:nvPicPr>
              <p:cNvPr id="9" name="Picture 8">
                <a:extLst>
                  <a:ext uri="{FF2B5EF4-FFF2-40B4-BE49-F238E27FC236}">
                    <a16:creationId xmlns:a16="http://schemas.microsoft.com/office/drawing/2014/main" id="{F5D73965-AE23-943B-3898-3FE6E6E53D50}"/>
                  </a:ext>
                </a:extLst>
              </p:cNvPr>
              <p:cNvPicPr>
                <a:picLocks noChangeAspect="1"/>
              </p:cNvPicPr>
              <p:nvPr/>
            </p:nvPicPr>
            <p:blipFill>
              <a:blip r:embed="rId3">
                <a:biLevel thresh="75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9226264" y="6400340"/>
                <a:ext cx="375231" cy="288000"/>
              </a:xfrm>
              <a:prstGeom prst="rect">
                <a:avLst/>
              </a:prstGeom>
            </p:spPr>
          </p:pic>
        </p:grpSp>
        <p:grpSp>
          <p:nvGrpSpPr>
            <p:cNvPr id="5" name="Group 4">
              <a:extLst>
                <a:ext uri="{FF2B5EF4-FFF2-40B4-BE49-F238E27FC236}">
                  <a16:creationId xmlns:a16="http://schemas.microsoft.com/office/drawing/2014/main" id="{155E83EF-6C15-C888-F5E1-70556BEE8453}"/>
                </a:ext>
              </a:extLst>
            </p:cNvPr>
            <p:cNvGrpSpPr/>
            <p:nvPr/>
          </p:nvGrpSpPr>
          <p:grpSpPr>
            <a:xfrm>
              <a:off x="3995884" y="6355650"/>
              <a:ext cx="2741129" cy="388237"/>
              <a:chOff x="3995884" y="6355650"/>
              <a:chExt cx="2741129" cy="388237"/>
            </a:xfrm>
          </p:grpSpPr>
          <p:pic>
            <p:nvPicPr>
              <p:cNvPr id="6" name="Picture 5">
                <a:extLst>
                  <a:ext uri="{FF2B5EF4-FFF2-40B4-BE49-F238E27FC236}">
                    <a16:creationId xmlns:a16="http://schemas.microsoft.com/office/drawing/2014/main" id="{0045F2C1-9E05-8F62-04D2-089BC24F0BC9}"/>
                  </a:ext>
                </a:extLst>
              </p:cNvPr>
              <p:cNvPicPr>
                <a:picLocks noChangeAspect="1"/>
              </p:cNvPicPr>
              <p:nvPr/>
            </p:nvPicPr>
            <p:blipFill>
              <a:blip r:embed="rId5">
                <a:biLevel thresh="75000"/>
              </a:blip>
              <a:stretch>
                <a:fillRect/>
              </a:stretch>
            </p:blipFill>
            <p:spPr>
              <a:xfrm>
                <a:off x="4026997" y="6395767"/>
                <a:ext cx="288000" cy="288000"/>
              </a:xfrm>
              <a:prstGeom prst="rect">
                <a:avLst/>
              </a:prstGeom>
            </p:spPr>
          </p:pic>
          <p:sp>
            <p:nvSpPr>
              <p:cNvPr id="7" name="TextBox 6">
                <a:extLst>
                  <a:ext uri="{FF2B5EF4-FFF2-40B4-BE49-F238E27FC236}">
                    <a16:creationId xmlns:a16="http://schemas.microsoft.com/office/drawing/2014/main" id="{F481E828-6609-B1A5-7DAC-A8691D1C17F8}"/>
                  </a:ext>
                </a:extLst>
              </p:cNvPr>
              <p:cNvSpPr txBox="1"/>
              <p:nvPr/>
            </p:nvSpPr>
            <p:spPr>
              <a:xfrm>
                <a:off x="3995884" y="6355650"/>
                <a:ext cx="2741129" cy="388237"/>
              </a:xfrm>
              <a:prstGeom prst="rect">
                <a:avLst/>
              </a:prstGeom>
              <a:noFill/>
            </p:spPr>
            <p:txBody>
              <a:bodyPr wrap="square">
                <a:spAutoFit/>
              </a:bodyPr>
              <a:lstStyle/>
              <a:p>
                <a:r>
                  <a:rPr lang="en-CA" sz="1400" dirty="0">
                    <a:latin typeface="Aptos Light" panose="020B0004020202020204" pitchFamily="34" charset="0"/>
                  </a:rPr>
                  <a:t>      bhaskar-mitra.github.io</a:t>
                </a:r>
              </a:p>
            </p:txBody>
          </p:sp>
        </p:grpSp>
      </p:grpSp>
      <p:grpSp>
        <p:nvGrpSpPr>
          <p:cNvPr id="15" name="Group 14">
            <a:extLst>
              <a:ext uri="{FF2B5EF4-FFF2-40B4-BE49-F238E27FC236}">
                <a16:creationId xmlns:a16="http://schemas.microsoft.com/office/drawing/2014/main" id="{95B029F5-A937-6CC9-753A-5EF06CDA5C5F}"/>
              </a:ext>
            </a:extLst>
          </p:cNvPr>
          <p:cNvGrpSpPr/>
          <p:nvPr/>
        </p:nvGrpSpPr>
        <p:grpSpPr>
          <a:xfrm>
            <a:off x="168792" y="970569"/>
            <a:ext cx="3916592" cy="4400336"/>
            <a:chOff x="273492" y="970569"/>
            <a:chExt cx="3916592" cy="4400336"/>
          </a:xfrm>
        </p:grpSpPr>
        <p:pic>
          <p:nvPicPr>
            <p:cNvPr id="1026" name="Picture 2" descr="The Interview': Arundhati Roy on How to Survive in a 'Culture of Fear' -  The New York Times">
              <a:extLst>
                <a:ext uri="{FF2B5EF4-FFF2-40B4-BE49-F238E27FC236}">
                  <a16:creationId xmlns:a16="http://schemas.microsoft.com/office/drawing/2014/main" id="{77A9519A-8428-9341-39F7-4C2F6F728F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789" r="1" b="30540"/>
            <a:stretch>
              <a:fillRect/>
            </a:stretch>
          </p:blipFill>
          <p:spPr bwMode="auto">
            <a:xfrm>
              <a:off x="274340" y="970569"/>
              <a:ext cx="3915744" cy="2649859"/>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a:noFill/>
            <a:extLst>
              <a:ext uri="{909E8E84-426E-40DD-AFC4-6F175D3DCCD1}">
                <a14:hiddenFill xmlns:a14="http://schemas.microsoft.com/office/drawing/2010/main">
                  <a:solidFill>
                    <a:srgbClr val="FFFFFF"/>
                  </a:solidFill>
                </a14:hiddenFill>
              </a:ext>
            </a:extLst>
          </p:spPr>
        </p:pic>
        <p:sp>
          <p:nvSpPr>
            <p:cNvPr id="12" name="Title 2">
              <a:extLst>
                <a:ext uri="{FF2B5EF4-FFF2-40B4-BE49-F238E27FC236}">
                  <a16:creationId xmlns:a16="http://schemas.microsoft.com/office/drawing/2014/main" id="{A6DF458B-4E0F-8593-F8EA-3481CA9BC1C5}"/>
                </a:ext>
              </a:extLst>
            </p:cNvPr>
            <p:cNvSpPr txBox="1">
              <a:spLocks/>
            </p:cNvSpPr>
            <p:nvPr/>
          </p:nvSpPr>
          <p:spPr>
            <a:xfrm>
              <a:off x="273493" y="3748343"/>
              <a:ext cx="3916591" cy="10244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000" dirty="0"/>
                <a:t>“</a:t>
              </a:r>
              <a:r>
                <a:rPr lang="en-US" sz="2000" i="1" dirty="0"/>
                <a:t>Another world is not only possible, she is on her way. On a quiet day, I can hear her breathing.</a:t>
              </a:r>
              <a:r>
                <a:rPr lang="en-US" sz="2000" dirty="0"/>
                <a:t>”</a:t>
              </a:r>
            </a:p>
          </p:txBody>
        </p:sp>
        <p:sp>
          <p:nvSpPr>
            <p:cNvPr id="13" name="Text Placeholder 3">
              <a:extLst>
                <a:ext uri="{FF2B5EF4-FFF2-40B4-BE49-F238E27FC236}">
                  <a16:creationId xmlns:a16="http://schemas.microsoft.com/office/drawing/2014/main" id="{D709EF4B-4245-8C2B-012C-888B315E3F70}"/>
                </a:ext>
              </a:extLst>
            </p:cNvPr>
            <p:cNvSpPr txBox="1">
              <a:spLocks/>
            </p:cNvSpPr>
            <p:nvPr/>
          </p:nvSpPr>
          <p:spPr>
            <a:xfrm>
              <a:off x="273492" y="4818617"/>
              <a:ext cx="3916592" cy="552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2000" dirty="0"/>
                <a:t>– Arundhati Roy</a:t>
              </a:r>
            </a:p>
          </p:txBody>
        </p:sp>
      </p:grpSp>
      <p:sp>
        <p:nvSpPr>
          <p:cNvPr id="14" name="TextBox 13">
            <a:extLst>
              <a:ext uri="{FF2B5EF4-FFF2-40B4-BE49-F238E27FC236}">
                <a16:creationId xmlns:a16="http://schemas.microsoft.com/office/drawing/2014/main" id="{861EF82E-0ED5-5973-ABBA-11E7BACE3CE4}"/>
              </a:ext>
            </a:extLst>
          </p:cNvPr>
          <p:cNvSpPr txBox="1"/>
          <p:nvPr/>
        </p:nvSpPr>
        <p:spPr>
          <a:xfrm>
            <a:off x="121927" y="6423943"/>
            <a:ext cx="3712833" cy="338554"/>
          </a:xfrm>
          <a:prstGeom prst="rect">
            <a:avLst/>
          </a:prstGeom>
          <a:noFill/>
        </p:spPr>
        <p:txBody>
          <a:bodyPr wrap="square" rtlCol="0">
            <a:spAutoFit/>
          </a:bodyPr>
          <a:lstStyle/>
          <a:p>
            <a:r>
              <a:rPr lang="en-CA" sz="1600" dirty="0">
                <a:latin typeface="Aptos SemiBold" panose="020B0004020202020204" pitchFamily="34" charset="0"/>
              </a:rPr>
              <a:t>Abolish Big Tech. Free Palestine.</a:t>
            </a:r>
          </a:p>
        </p:txBody>
      </p:sp>
      <p:sp>
        <p:nvSpPr>
          <p:cNvPr id="16" name="Title 15">
            <a:extLst>
              <a:ext uri="{FF2B5EF4-FFF2-40B4-BE49-F238E27FC236}">
                <a16:creationId xmlns:a16="http://schemas.microsoft.com/office/drawing/2014/main" id="{28F93DAA-A55C-E553-C061-944182562F86}"/>
              </a:ext>
            </a:extLst>
          </p:cNvPr>
          <p:cNvSpPr>
            <a:spLocks noGrp="1"/>
          </p:cNvSpPr>
          <p:nvPr>
            <p:ph type="title"/>
          </p:nvPr>
        </p:nvSpPr>
        <p:spPr>
          <a:xfrm>
            <a:off x="4404481" y="225525"/>
            <a:ext cx="7282839" cy="786287"/>
          </a:xfrm>
        </p:spPr>
        <p:txBody>
          <a:bodyPr/>
          <a:lstStyle/>
          <a:p>
            <a:r>
              <a:rPr lang="en-CA" dirty="0"/>
              <a:t>My relevant publications</a:t>
            </a:r>
          </a:p>
        </p:txBody>
      </p:sp>
      <p:sp>
        <p:nvSpPr>
          <p:cNvPr id="17" name="Content Placeholder 16">
            <a:extLst>
              <a:ext uri="{FF2B5EF4-FFF2-40B4-BE49-F238E27FC236}">
                <a16:creationId xmlns:a16="http://schemas.microsoft.com/office/drawing/2014/main" id="{D9BEDE50-7C43-999F-DE96-F61B59C9E7CA}"/>
              </a:ext>
            </a:extLst>
          </p:cNvPr>
          <p:cNvSpPr>
            <a:spLocks noGrp="1"/>
          </p:cNvSpPr>
          <p:nvPr>
            <p:ph idx="1"/>
          </p:nvPr>
        </p:nvSpPr>
        <p:spPr>
          <a:xfrm>
            <a:off x="4404481" y="1137768"/>
            <a:ext cx="7622327" cy="4906575"/>
          </a:xfrm>
        </p:spPr>
        <p:txBody>
          <a:bodyPr>
            <a:normAutofit fontScale="62500" lnSpcReduction="20000"/>
          </a:bodyPr>
          <a:lstStyle/>
          <a:p>
            <a:pPr marL="514350" indent="-514350">
              <a:lnSpc>
                <a:spcPct val="120000"/>
              </a:lnSpc>
              <a:spcBef>
                <a:spcPts val="600"/>
              </a:spcBef>
              <a:buFont typeface="+mj-lt"/>
              <a:buAutoNum type="arabicPeriod"/>
            </a:pPr>
            <a:r>
              <a:rPr lang="en-US" sz="2000" dirty="0"/>
              <a:t>Neophytou and Mitra. </a:t>
            </a:r>
            <a:r>
              <a:rPr lang="en-US" sz="2000" dirty="0">
                <a:hlinkClick r:id="rId7"/>
              </a:rPr>
              <a:t>Open, to What End? A Capability-Theoretic Perspective on Open Search</a:t>
            </a:r>
            <a:r>
              <a:rPr lang="en-US" sz="2000" dirty="0"/>
              <a:t>. Preprint, 2026.</a:t>
            </a:r>
          </a:p>
          <a:p>
            <a:pPr marL="514350" indent="-514350">
              <a:lnSpc>
                <a:spcPct val="120000"/>
              </a:lnSpc>
              <a:spcBef>
                <a:spcPts val="600"/>
              </a:spcBef>
              <a:buFont typeface="+mj-lt"/>
              <a:buAutoNum type="arabicPeriod"/>
            </a:pPr>
            <a:r>
              <a:rPr lang="en-US" sz="2000" dirty="0"/>
              <a:t>Mitra, Neophytou, and Gururaja. </a:t>
            </a:r>
            <a:r>
              <a:rPr lang="en-US" sz="2000" dirty="0">
                <a:hlinkClick r:id="rId8"/>
              </a:rPr>
              <a:t>Information Access of the Oppressed: A Problem-Posing Framework for Envisioning Emancipatory Information Access Platforms </a:t>
            </a:r>
            <a:r>
              <a:rPr lang="en-CA" sz="2000" dirty="0">
                <a:hlinkClick r:id="rId8"/>
              </a:rPr>
              <a:t>✊🏽✊🏾✊🏼</a:t>
            </a:r>
            <a:r>
              <a:rPr lang="en-US" sz="2000" dirty="0"/>
              <a:t>. Preprint, 2026.</a:t>
            </a:r>
          </a:p>
          <a:p>
            <a:pPr marL="514350" indent="-514350">
              <a:lnSpc>
                <a:spcPct val="120000"/>
              </a:lnSpc>
              <a:spcBef>
                <a:spcPts val="600"/>
              </a:spcBef>
              <a:buFont typeface="+mj-lt"/>
              <a:buAutoNum type="arabicPeriod"/>
            </a:pPr>
            <a:r>
              <a:rPr lang="en-US" sz="2000" dirty="0"/>
              <a:t>Birhane, </a:t>
            </a:r>
            <a:r>
              <a:rPr lang="en-US" sz="2000" dirty="0" err="1"/>
              <a:t>Angius</a:t>
            </a:r>
            <a:r>
              <a:rPr lang="en-US" sz="2000" dirty="0"/>
              <a:t>, Agnew, Pandit, Mitra, Dobbe, and Talat. Big AI's Regulatory Capture: Mapping Industry Interference and Government Complicity. In proc. ACM </a:t>
            </a:r>
            <a:r>
              <a:rPr lang="en-US" sz="2000" dirty="0" err="1"/>
              <a:t>FAccT</a:t>
            </a:r>
            <a:r>
              <a:rPr lang="en-US" sz="2000" dirty="0"/>
              <a:t>, 2026.</a:t>
            </a:r>
          </a:p>
          <a:p>
            <a:pPr marL="514350" indent="-514350">
              <a:lnSpc>
                <a:spcPct val="120000"/>
              </a:lnSpc>
              <a:spcBef>
                <a:spcPts val="600"/>
              </a:spcBef>
              <a:buFont typeface="+mj-lt"/>
              <a:buAutoNum type="arabicPeriod"/>
            </a:pPr>
            <a:r>
              <a:rPr lang="en-US" sz="2000" dirty="0"/>
              <a:t>Thieme et al. </a:t>
            </a:r>
            <a:r>
              <a:rPr lang="en-US" sz="2000" dirty="0">
                <a:hlinkClick r:id="rId9"/>
              </a:rPr>
              <a:t>Engaging Communities Meaningfully in Defining Disability Representation for AI Image Generation</a:t>
            </a:r>
            <a:r>
              <a:rPr lang="en-US" sz="2000" dirty="0"/>
              <a:t>. In proc. ACM CHI, 2026.</a:t>
            </a:r>
          </a:p>
          <a:p>
            <a:pPr marL="514350" indent="-514350">
              <a:lnSpc>
                <a:spcPct val="120000"/>
              </a:lnSpc>
              <a:spcBef>
                <a:spcPts val="600"/>
              </a:spcBef>
              <a:buFont typeface="+mj-lt"/>
              <a:buAutoNum type="arabicPeriod"/>
            </a:pPr>
            <a:r>
              <a:rPr lang="en-US" sz="2000" dirty="0"/>
              <a:t>Mitra. </a:t>
            </a:r>
            <a:r>
              <a:rPr lang="en-US" sz="2000" dirty="0">
                <a:hlinkClick r:id="rId10"/>
              </a:rPr>
              <a:t>Emancipatory Information Retrieval</a:t>
            </a:r>
            <a:r>
              <a:rPr lang="en-US" sz="2000" dirty="0"/>
              <a:t>. In IRRJ, 2025.</a:t>
            </a:r>
            <a:endParaRPr lang="en-CA" sz="2000" dirty="0"/>
          </a:p>
          <a:p>
            <a:pPr marL="514350" indent="-514350">
              <a:lnSpc>
                <a:spcPct val="120000"/>
              </a:lnSpc>
              <a:spcBef>
                <a:spcPts val="600"/>
              </a:spcBef>
              <a:buFont typeface="+mj-lt"/>
              <a:buAutoNum type="arabicPeriod"/>
            </a:pPr>
            <a:r>
              <a:rPr lang="en-US" sz="2000" dirty="0"/>
              <a:t>Mitra. </a:t>
            </a:r>
            <a:r>
              <a:rPr lang="en-US" sz="2000" dirty="0">
                <a:hlinkClick r:id="rId11"/>
              </a:rPr>
              <a:t>Search and Society: Reimagining Information Access for Radical Futures</a:t>
            </a:r>
            <a:r>
              <a:rPr lang="en-US" sz="2000" dirty="0"/>
              <a:t>. In IRRJ, 2025.</a:t>
            </a:r>
          </a:p>
          <a:p>
            <a:pPr marL="514350" indent="-514350">
              <a:lnSpc>
                <a:spcPct val="120000"/>
              </a:lnSpc>
              <a:spcBef>
                <a:spcPts val="600"/>
              </a:spcBef>
              <a:buFont typeface="+mj-lt"/>
              <a:buAutoNum type="arabicPeriod"/>
            </a:pPr>
            <a:r>
              <a:rPr lang="en-CA" sz="2000" dirty="0"/>
              <a:t>Mitra, Cramer, and Gurevich. </a:t>
            </a:r>
            <a:r>
              <a:rPr lang="en-CA" sz="2000" dirty="0">
                <a:hlinkClick r:id="rId12"/>
              </a:rPr>
              <a:t>Sociotechnical Implications of Generative Artificial Intelligence for Information Access</a:t>
            </a:r>
            <a:r>
              <a:rPr lang="en-CA" sz="2000" dirty="0"/>
              <a:t>. Book chapter, Springer Nature, 2025.</a:t>
            </a:r>
          </a:p>
          <a:p>
            <a:pPr marL="514350" indent="-514350">
              <a:lnSpc>
                <a:spcPct val="120000"/>
              </a:lnSpc>
              <a:spcBef>
                <a:spcPts val="600"/>
              </a:spcBef>
              <a:buFont typeface="+mj-lt"/>
              <a:buAutoNum type="arabicPeriod"/>
            </a:pPr>
            <a:r>
              <a:rPr lang="en-US" sz="2000" dirty="0" err="1"/>
              <a:t>Cortiñas</a:t>
            </a:r>
            <a:r>
              <a:rPr lang="en-US" sz="2000" dirty="0"/>
              <a:t>-Lorenzo, Lindley, Larsen-Ledet, and Mitra. </a:t>
            </a:r>
            <a:r>
              <a:rPr lang="en-US" sz="2000" dirty="0">
                <a:hlinkClick r:id="rId13"/>
              </a:rPr>
              <a:t>Through the Looking-Glass: Transparency Implications and Challenges in Enterprise AI Knowledge Systems</a:t>
            </a:r>
            <a:r>
              <a:rPr lang="en-US" sz="2000" dirty="0"/>
              <a:t>. Preprint, 2024.</a:t>
            </a:r>
          </a:p>
          <a:p>
            <a:pPr marL="514350" indent="-514350">
              <a:lnSpc>
                <a:spcPct val="120000"/>
              </a:lnSpc>
              <a:spcBef>
                <a:spcPts val="600"/>
              </a:spcBef>
              <a:buFont typeface="+mj-lt"/>
              <a:buAutoNum type="arabicPeriod"/>
            </a:pPr>
            <a:r>
              <a:rPr lang="en-US" sz="2000" dirty="0" err="1"/>
              <a:t>Gausen</a:t>
            </a:r>
            <a:r>
              <a:rPr lang="en-US" sz="2000" dirty="0"/>
              <a:t>, Mitra, and Lindley. </a:t>
            </a:r>
            <a:r>
              <a:rPr lang="en-US" sz="2000" dirty="0">
                <a:hlinkClick r:id="rId14"/>
              </a:rPr>
              <a:t>A Framework for Exploring the Consequences of AI-Mediated Enterprise Knowledge Access and Identifying Risks to Workers</a:t>
            </a:r>
            <a:r>
              <a:rPr lang="en-US" sz="2000" dirty="0"/>
              <a:t>. </a:t>
            </a:r>
            <a:r>
              <a:rPr lang="it-IT" sz="2000" dirty="0"/>
              <a:t>In proc. ACM FAccT, 2024</a:t>
            </a:r>
            <a:endParaRPr lang="en-US" sz="2000" dirty="0"/>
          </a:p>
          <a:p>
            <a:pPr marL="514350" indent="-514350">
              <a:lnSpc>
                <a:spcPct val="120000"/>
              </a:lnSpc>
              <a:spcBef>
                <a:spcPts val="600"/>
              </a:spcBef>
              <a:buFont typeface="+mj-lt"/>
              <a:buAutoNum type="arabicPeriod"/>
            </a:pPr>
            <a:r>
              <a:rPr lang="sv-SE" sz="2000" dirty="0"/>
              <a:t>Larsen-Ledet, Mitra, and Lindley. </a:t>
            </a:r>
            <a:r>
              <a:rPr lang="en-US" sz="2000" dirty="0">
                <a:hlinkClick r:id="rId15"/>
              </a:rPr>
              <a:t>Ethical and Social Considerations in Automatic Expert Identification and People Recommendation in Organizational Knowledge Management Systems</a:t>
            </a:r>
            <a:r>
              <a:rPr lang="en-US" sz="2000" dirty="0"/>
              <a:t>. In proc. </a:t>
            </a:r>
            <a:r>
              <a:rPr lang="en-US" sz="2000" dirty="0" err="1"/>
              <a:t>FAccTRec</a:t>
            </a:r>
            <a:r>
              <a:rPr lang="en-US" sz="2000" dirty="0"/>
              <a:t> Workshop, ACM </a:t>
            </a:r>
            <a:r>
              <a:rPr lang="en-US" sz="2000" dirty="0" err="1"/>
              <a:t>RecSys</a:t>
            </a:r>
            <a:r>
              <a:rPr lang="en-US" sz="2000" dirty="0"/>
              <a:t>, 2022.</a:t>
            </a:r>
            <a:endParaRPr lang="en-CA" sz="2000" dirty="0"/>
          </a:p>
          <a:p>
            <a:pPr marL="514350" indent="-514350">
              <a:lnSpc>
                <a:spcPct val="120000"/>
              </a:lnSpc>
              <a:spcBef>
                <a:spcPts val="600"/>
              </a:spcBef>
              <a:buFont typeface="+mj-lt"/>
              <a:buAutoNum type="arabicPeriod"/>
            </a:pPr>
            <a:endParaRPr lang="en-CA" sz="2000" dirty="0"/>
          </a:p>
          <a:p>
            <a:pPr marL="514350" indent="-514350">
              <a:lnSpc>
                <a:spcPct val="120000"/>
              </a:lnSpc>
              <a:spcBef>
                <a:spcPts val="600"/>
              </a:spcBef>
              <a:buFont typeface="+mj-lt"/>
              <a:buAutoNum type="arabicPeriod"/>
            </a:pPr>
            <a:endParaRPr lang="en-CA" sz="2000" dirty="0"/>
          </a:p>
          <a:p>
            <a:pPr marL="514350" indent="-514350">
              <a:lnSpc>
                <a:spcPct val="120000"/>
              </a:lnSpc>
              <a:spcBef>
                <a:spcPts val="600"/>
              </a:spcBef>
              <a:buFont typeface="+mj-lt"/>
              <a:buAutoNum type="arabicPeriod"/>
            </a:pPr>
            <a:endParaRPr lang="en-CA" sz="2000" dirty="0"/>
          </a:p>
        </p:txBody>
      </p:sp>
      <p:sp>
        <p:nvSpPr>
          <p:cNvPr id="18" name="Title 3">
            <a:extLst>
              <a:ext uri="{FF2B5EF4-FFF2-40B4-BE49-F238E27FC236}">
                <a16:creationId xmlns:a16="http://schemas.microsoft.com/office/drawing/2014/main" id="{997A8ADA-6FC0-8A74-F71A-FEC9427E28E0}"/>
              </a:ext>
            </a:extLst>
          </p:cNvPr>
          <p:cNvSpPr txBox="1">
            <a:spLocks/>
          </p:cNvSpPr>
          <p:nvPr/>
        </p:nvSpPr>
        <p:spPr>
          <a:xfrm>
            <a:off x="2982408" y="5576873"/>
            <a:ext cx="4063343" cy="10388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3200" dirty="0"/>
              <a:t>THANK YOU</a:t>
            </a:r>
          </a:p>
        </p:txBody>
      </p:sp>
    </p:spTree>
    <p:extLst>
      <p:ext uri="{BB962C8B-B14F-4D97-AF65-F5344CB8AC3E}">
        <p14:creationId xmlns:p14="http://schemas.microsoft.com/office/powerpoint/2010/main" val="4229424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6A6E4F-1FDE-903F-A8AA-6BDB6C5A7366}"/>
              </a:ext>
            </a:extLst>
          </p:cNvPr>
          <p:cNvPicPr>
            <a:picLocks noChangeAspect="1"/>
          </p:cNvPicPr>
          <p:nvPr/>
        </p:nvPicPr>
        <p:blipFill>
          <a:blip r:embed="rId3"/>
          <a:stretch>
            <a:fillRect/>
          </a:stretch>
        </p:blipFill>
        <p:spPr>
          <a:xfrm>
            <a:off x="1998772" y="2231871"/>
            <a:ext cx="8193052" cy="3988800"/>
          </a:xfrm>
          <a:prstGeom prst="rect">
            <a:avLst/>
          </a:prstGeom>
        </p:spPr>
      </p:pic>
      <p:pic>
        <p:nvPicPr>
          <p:cNvPr id="6" name="Picture 5" descr="A close-up of a paper&#10;&#10;AI-generated content may be incorrect.">
            <a:extLst>
              <a:ext uri="{FF2B5EF4-FFF2-40B4-BE49-F238E27FC236}">
                <a16:creationId xmlns:a16="http://schemas.microsoft.com/office/drawing/2014/main" id="{356E8B7A-3FF6-649F-E155-F862916EDD35}"/>
              </a:ext>
            </a:extLst>
          </p:cNvPr>
          <p:cNvPicPr>
            <a:picLocks noChangeAspect="1"/>
          </p:cNvPicPr>
          <p:nvPr/>
        </p:nvPicPr>
        <p:blipFill>
          <a:blip r:embed="rId4"/>
          <a:stretch>
            <a:fillRect/>
          </a:stretch>
        </p:blipFill>
        <p:spPr>
          <a:xfrm>
            <a:off x="2190549" y="275557"/>
            <a:ext cx="7810901" cy="1714588"/>
          </a:xfrm>
          <a:custGeom>
            <a:avLst/>
            <a:gdLst>
              <a:gd name="csX0" fmla="*/ 0 w 7810901"/>
              <a:gd name="csY0" fmla="*/ 0 h 1714588"/>
              <a:gd name="csX1" fmla="*/ 401703 w 7810901"/>
              <a:gd name="csY1" fmla="*/ 0 h 1714588"/>
              <a:gd name="csX2" fmla="*/ 1037734 w 7810901"/>
              <a:gd name="csY2" fmla="*/ 0 h 1714588"/>
              <a:gd name="csX3" fmla="*/ 1361328 w 7810901"/>
              <a:gd name="csY3" fmla="*/ 0 h 1714588"/>
              <a:gd name="csX4" fmla="*/ 1684923 w 7810901"/>
              <a:gd name="csY4" fmla="*/ 0 h 1714588"/>
              <a:gd name="csX5" fmla="*/ 2399062 w 7810901"/>
              <a:gd name="csY5" fmla="*/ 0 h 1714588"/>
              <a:gd name="csX6" fmla="*/ 2956984 w 7810901"/>
              <a:gd name="csY6" fmla="*/ 0 h 1714588"/>
              <a:gd name="csX7" fmla="*/ 3593014 w 7810901"/>
              <a:gd name="csY7" fmla="*/ 0 h 1714588"/>
              <a:gd name="csX8" fmla="*/ 4150936 w 7810901"/>
              <a:gd name="csY8" fmla="*/ 0 h 1714588"/>
              <a:gd name="csX9" fmla="*/ 4474530 w 7810901"/>
              <a:gd name="csY9" fmla="*/ 0 h 1714588"/>
              <a:gd name="csX10" fmla="*/ 4954343 w 7810901"/>
              <a:gd name="csY10" fmla="*/ 0 h 1714588"/>
              <a:gd name="csX11" fmla="*/ 5277937 w 7810901"/>
              <a:gd name="csY11" fmla="*/ 0 h 1714588"/>
              <a:gd name="csX12" fmla="*/ 5913968 w 7810901"/>
              <a:gd name="csY12" fmla="*/ 0 h 1714588"/>
              <a:gd name="csX13" fmla="*/ 6315671 w 7810901"/>
              <a:gd name="csY13" fmla="*/ 0 h 1714588"/>
              <a:gd name="csX14" fmla="*/ 7029811 w 7810901"/>
              <a:gd name="csY14" fmla="*/ 0 h 1714588"/>
              <a:gd name="csX15" fmla="*/ 7810901 w 7810901"/>
              <a:gd name="csY15" fmla="*/ 0 h 1714588"/>
              <a:gd name="csX16" fmla="*/ 7810901 w 7810901"/>
              <a:gd name="csY16" fmla="*/ 571529 h 1714588"/>
              <a:gd name="csX17" fmla="*/ 7810901 w 7810901"/>
              <a:gd name="csY17" fmla="*/ 1108767 h 1714588"/>
              <a:gd name="csX18" fmla="*/ 7810901 w 7810901"/>
              <a:gd name="csY18" fmla="*/ 1714588 h 1714588"/>
              <a:gd name="csX19" fmla="*/ 7174870 w 7810901"/>
              <a:gd name="csY19" fmla="*/ 1714588 h 1714588"/>
              <a:gd name="csX20" fmla="*/ 6538840 w 7810901"/>
              <a:gd name="csY20" fmla="*/ 1714588 h 1714588"/>
              <a:gd name="csX21" fmla="*/ 6215246 w 7810901"/>
              <a:gd name="csY21" fmla="*/ 1714588 h 1714588"/>
              <a:gd name="csX22" fmla="*/ 5501106 w 7810901"/>
              <a:gd name="csY22" fmla="*/ 1714588 h 1714588"/>
              <a:gd name="csX23" fmla="*/ 4865075 w 7810901"/>
              <a:gd name="csY23" fmla="*/ 1714588 h 1714588"/>
              <a:gd name="csX24" fmla="*/ 4150936 w 7810901"/>
              <a:gd name="csY24" fmla="*/ 1714588 h 1714588"/>
              <a:gd name="csX25" fmla="*/ 3593014 w 7810901"/>
              <a:gd name="csY25" fmla="*/ 1714588 h 1714588"/>
              <a:gd name="csX26" fmla="*/ 3113202 w 7810901"/>
              <a:gd name="csY26" fmla="*/ 1714588 h 1714588"/>
              <a:gd name="csX27" fmla="*/ 2633389 w 7810901"/>
              <a:gd name="csY27" fmla="*/ 1714588 h 1714588"/>
              <a:gd name="csX28" fmla="*/ 1997359 w 7810901"/>
              <a:gd name="csY28" fmla="*/ 1714588 h 1714588"/>
              <a:gd name="csX29" fmla="*/ 1361328 w 7810901"/>
              <a:gd name="csY29" fmla="*/ 1714588 h 1714588"/>
              <a:gd name="csX30" fmla="*/ 725298 w 7810901"/>
              <a:gd name="csY30" fmla="*/ 1714588 h 1714588"/>
              <a:gd name="csX31" fmla="*/ 0 w 7810901"/>
              <a:gd name="csY31" fmla="*/ 1714588 h 1714588"/>
              <a:gd name="csX32" fmla="*/ 0 w 7810901"/>
              <a:gd name="csY32" fmla="*/ 1108767 h 1714588"/>
              <a:gd name="csX33" fmla="*/ 0 w 7810901"/>
              <a:gd name="csY33" fmla="*/ 520092 h 1714588"/>
              <a:gd name="csX34" fmla="*/ 0 w 7810901"/>
              <a:gd name="csY34" fmla="*/ 0 h 17145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7810901" h="1714588" fill="none" extrusionOk="0">
                <a:moveTo>
                  <a:pt x="0" y="0"/>
                </a:moveTo>
                <a:cubicBezTo>
                  <a:pt x="101332" y="-13942"/>
                  <a:pt x="286745" y="23331"/>
                  <a:pt x="401703" y="0"/>
                </a:cubicBezTo>
                <a:cubicBezTo>
                  <a:pt x="516661" y="-23331"/>
                  <a:pt x="859983" y="63786"/>
                  <a:pt x="1037734" y="0"/>
                </a:cubicBezTo>
                <a:cubicBezTo>
                  <a:pt x="1215485" y="-63786"/>
                  <a:pt x="1243465" y="16986"/>
                  <a:pt x="1361328" y="0"/>
                </a:cubicBezTo>
                <a:cubicBezTo>
                  <a:pt x="1479191" y="-16986"/>
                  <a:pt x="1608439" y="19939"/>
                  <a:pt x="1684923" y="0"/>
                </a:cubicBezTo>
                <a:cubicBezTo>
                  <a:pt x="1761408" y="-19939"/>
                  <a:pt x="2233157" y="45394"/>
                  <a:pt x="2399062" y="0"/>
                </a:cubicBezTo>
                <a:cubicBezTo>
                  <a:pt x="2564967" y="-45394"/>
                  <a:pt x="2787673" y="6887"/>
                  <a:pt x="2956984" y="0"/>
                </a:cubicBezTo>
                <a:cubicBezTo>
                  <a:pt x="3126295" y="-6887"/>
                  <a:pt x="3306604" y="25933"/>
                  <a:pt x="3593014" y="0"/>
                </a:cubicBezTo>
                <a:cubicBezTo>
                  <a:pt x="3879424" y="-25933"/>
                  <a:pt x="3992295" y="24059"/>
                  <a:pt x="4150936" y="0"/>
                </a:cubicBezTo>
                <a:cubicBezTo>
                  <a:pt x="4309577" y="-24059"/>
                  <a:pt x="4368701" y="28564"/>
                  <a:pt x="4474530" y="0"/>
                </a:cubicBezTo>
                <a:cubicBezTo>
                  <a:pt x="4580359" y="-28564"/>
                  <a:pt x="4787019" y="16029"/>
                  <a:pt x="4954343" y="0"/>
                </a:cubicBezTo>
                <a:cubicBezTo>
                  <a:pt x="5121667" y="-16029"/>
                  <a:pt x="5180716" y="31610"/>
                  <a:pt x="5277937" y="0"/>
                </a:cubicBezTo>
                <a:cubicBezTo>
                  <a:pt x="5375158" y="-31610"/>
                  <a:pt x="5693877" y="64555"/>
                  <a:pt x="5913968" y="0"/>
                </a:cubicBezTo>
                <a:cubicBezTo>
                  <a:pt x="6134059" y="-64555"/>
                  <a:pt x="6228531" y="8969"/>
                  <a:pt x="6315671" y="0"/>
                </a:cubicBezTo>
                <a:cubicBezTo>
                  <a:pt x="6402811" y="-8969"/>
                  <a:pt x="6699708" y="42374"/>
                  <a:pt x="7029811" y="0"/>
                </a:cubicBezTo>
                <a:cubicBezTo>
                  <a:pt x="7359914" y="-42374"/>
                  <a:pt x="7452102" y="52891"/>
                  <a:pt x="7810901" y="0"/>
                </a:cubicBezTo>
                <a:cubicBezTo>
                  <a:pt x="7849420" y="137238"/>
                  <a:pt x="7761882" y="416357"/>
                  <a:pt x="7810901" y="571529"/>
                </a:cubicBezTo>
                <a:cubicBezTo>
                  <a:pt x="7859920" y="726701"/>
                  <a:pt x="7767422" y="868886"/>
                  <a:pt x="7810901" y="1108767"/>
                </a:cubicBezTo>
                <a:cubicBezTo>
                  <a:pt x="7854380" y="1348648"/>
                  <a:pt x="7809237" y="1564586"/>
                  <a:pt x="7810901" y="1714588"/>
                </a:cubicBezTo>
                <a:cubicBezTo>
                  <a:pt x="7627720" y="1775854"/>
                  <a:pt x="7480439" y="1681092"/>
                  <a:pt x="7174870" y="1714588"/>
                </a:cubicBezTo>
                <a:cubicBezTo>
                  <a:pt x="6869301" y="1748084"/>
                  <a:pt x="6793067" y="1681363"/>
                  <a:pt x="6538840" y="1714588"/>
                </a:cubicBezTo>
                <a:cubicBezTo>
                  <a:pt x="6284613" y="1747813"/>
                  <a:pt x="6358206" y="1709087"/>
                  <a:pt x="6215246" y="1714588"/>
                </a:cubicBezTo>
                <a:cubicBezTo>
                  <a:pt x="6072286" y="1720089"/>
                  <a:pt x="5666899" y="1696465"/>
                  <a:pt x="5501106" y="1714588"/>
                </a:cubicBezTo>
                <a:cubicBezTo>
                  <a:pt x="5335313" y="1732711"/>
                  <a:pt x="5035855" y="1656291"/>
                  <a:pt x="4865075" y="1714588"/>
                </a:cubicBezTo>
                <a:cubicBezTo>
                  <a:pt x="4694295" y="1772885"/>
                  <a:pt x="4500915" y="1675858"/>
                  <a:pt x="4150936" y="1714588"/>
                </a:cubicBezTo>
                <a:cubicBezTo>
                  <a:pt x="3800957" y="1753318"/>
                  <a:pt x="3825279" y="1701368"/>
                  <a:pt x="3593014" y="1714588"/>
                </a:cubicBezTo>
                <a:cubicBezTo>
                  <a:pt x="3360749" y="1727808"/>
                  <a:pt x="3256385" y="1704975"/>
                  <a:pt x="3113202" y="1714588"/>
                </a:cubicBezTo>
                <a:cubicBezTo>
                  <a:pt x="2970019" y="1724201"/>
                  <a:pt x="2847068" y="1677205"/>
                  <a:pt x="2633389" y="1714588"/>
                </a:cubicBezTo>
                <a:cubicBezTo>
                  <a:pt x="2419710" y="1751971"/>
                  <a:pt x="2132411" y="1682343"/>
                  <a:pt x="1997359" y="1714588"/>
                </a:cubicBezTo>
                <a:cubicBezTo>
                  <a:pt x="1862307" y="1746833"/>
                  <a:pt x="1569359" y="1638441"/>
                  <a:pt x="1361328" y="1714588"/>
                </a:cubicBezTo>
                <a:cubicBezTo>
                  <a:pt x="1153297" y="1790735"/>
                  <a:pt x="1001207" y="1675980"/>
                  <a:pt x="725298" y="1714588"/>
                </a:cubicBezTo>
                <a:cubicBezTo>
                  <a:pt x="449389" y="1753196"/>
                  <a:pt x="330140" y="1700189"/>
                  <a:pt x="0" y="1714588"/>
                </a:cubicBezTo>
                <a:cubicBezTo>
                  <a:pt x="-16214" y="1557486"/>
                  <a:pt x="5796" y="1337079"/>
                  <a:pt x="0" y="1108767"/>
                </a:cubicBezTo>
                <a:cubicBezTo>
                  <a:pt x="-5796" y="880455"/>
                  <a:pt x="7956" y="650338"/>
                  <a:pt x="0" y="520092"/>
                </a:cubicBezTo>
                <a:cubicBezTo>
                  <a:pt x="-7956" y="389846"/>
                  <a:pt x="61050" y="256337"/>
                  <a:pt x="0" y="0"/>
                </a:cubicBezTo>
                <a:close/>
              </a:path>
              <a:path w="7810901" h="1714588" stroke="0" extrusionOk="0">
                <a:moveTo>
                  <a:pt x="0" y="0"/>
                </a:moveTo>
                <a:cubicBezTo>
                  <a:pt x="205487" y="-546"/>
                  <a:pt x="291180" y="50100"/>
                  <a:pt x="557922" y="0"/>
                </a:cubicBezTo>
                <a:cubicBezTo>
                  <a:pt x="824664" y="-50100"/>
                  <a:pt x="876480" y="9052"/>
                  <a:pt x="959625" y="0"/>
                </a:cubicBezTo>
                <a:cubicBezTo>
                  <a:pt x="1042770" y="-9052"/>
                  <a:pt x="1323196" y="4660"/>
                  <a:pt x="1673765" y="0"/>
                </a:cubicBezTo>
                <a:cubicBezTo>
                  <a:pt x="2024334" y="-4660"/>
                  <a:pt x="2159968" y="507"/>
                  <a:pt x="2309795" y="0"/>
                </a:cubicBezTo>
                <a:cubicBezTo>
                  <a:pt x="2459622" y="-507"/>
                  <a:pt x="2615849" y="20"/>
                  <a:pt x="2711498" y="0"/>
                </a:cubicBezTo>
                <a:cubicBezTo>
                  <a:pt x="2807147" y="-20"/>
                  <a:pt x="2964855" y="11396"/>
                  <a:pt x="3035093" y="0"/>
                </a:cubicBezTo>
                <a:cubicBezTo>
                  <a:pt x="3105331" y="-11396"/>
                  <a:pt x="3291716" y="25813"/>
                  <a:pt x="3358687" y="0"/>
                </a:cubicBezTo>
                <a:cubicBezTo>
                  <a:pt x="3425658" y="-25813"/>
                  <a:pt x="3673643" y="36669"/>
                  <a:pt x="3760391" y="0"/>
                </a:cubicBezTo>
                <a:cubicBezTo>
                  <a:pt x="3847139" y="-36669"/>
                  <a:pt x="3992382" y="4887"/>
                  <a:pt x="4083985" y="0"/>
                </a:cubicBezTo>
                <a:cubicBezTo>
                  <a:pt x="4175588" y="-4887"/>
                  <a:pt x="4349270" y="22833"/>
                  <a:pt x="4563798" y="0"/>
                </a:cubicBezTo>
                <a:cubicBezTo>
                  <a:pt x="4778326" y="-22833"/>
                  <a:pt x="5118971" y="75874"/>
                  <a:pt x="5277937" y="0"/>
                </a:cubicBezTo>
                <a:cubicBezTo>
                  <a:pt x="5436903" y="-75874"/>
                  <a:pt x="5796585" y="66730"/>
                  <a:pt x="5992077" y="0"/>
                </a:cubicBezTo>
                <a:cubicBezTo>
                  <a:pt x="6187569" y="-66730"/>
                  <a:pt x="6292085" y="11051"/>
                  <a:pt x="6393780" y="0"/>
                </a:cubicBezTo>
                <a:cubicBezTo>
                  <a:pt x="6495475" y="-11051"/>
                  <a:pt x="6637603" y="39442"/>
                  <a:pt x="6873593" y="0"/>
                </a:cubicBezTo>
                <a:cubicBezTo>
                  <a:pt x="7109583" y="-39442"/>
                  <a:pt x="7398683" y="13969"/>
                  <a:pt x="7810901" y="0"/>
                </a:cubicBezTo>
                <a:cubicBezTo>
                  <a:pt x="7839437" y="161751"/>
                  <a:pt x="7787170" y="338381"/>
                  <a:pt x="7810901" y="571529"/>
                </a:cubicBezTo>
                <a:cubicBezTo>
                  <a:pt x="7834632" y="804677"/>
                  <a:pt x="7785552" y="947276"/>
                  <a:pt x="7810901" y="1143059"/>
                </a:cubicBezTo>
                <a:cubicBezTo>
                  <a:pt x="7836250" y="1338842"/>
                  <a:pt x="7781694" y="1590703"/>
                  <a:pt x="7810901" y="1714588"/>
                </a:cubicBezTo>
                <a:cubicBezTo>
                  <a:pt x="7661759" y="1714709"/>
                  <a:pt x="7586276" y="1705053"/>
                  <a:pt x="7409198" y="1714588"/>
                </a:cubicBezTo>
                <a:cubicBezTo>
                  <a:pt x="7232120" y="1724123"/>
                  <a:pt x="7071462" y="1702631"/>
                  <a:pt x="6929385" y="1714588"/>
                </a:cubicBezTo>
                <a:cubicBezTo>
                  <a:pt x="6787308" y="1726545"/>
                  <a:pt x="6696540" y="1707484"/>
                  <a:pt x="6527682" y="1714588"/>
                </a:cubicBezTo>
                <a:cubicBezTo>
                  <a:pt x="6358824" y="1721692"/>
                  <a:pt x="6330692" y="1697863"/>
                  <a:pt x="6204087" y="1714588"/>
                </a:cubicBezTo>
                <a:cubicBezTo>
                  <a:pt x="6077482" y="1731313"/>
                  <a:pt x="5769630" y="1662659"/>
                  <a:pt x="5568057" y="1714588"/>
                </a:cubicBezTo>
                <a:cubicBezTo>
                  <a:pt x="5366484" y="1766517"/>
                  <a:pt x="5126877" y="1641090"/>
                  <a:pt x="4932026" y="1714588"/>
                </a:cubicBezTo>
                <a:cubicBezTo>
                  <a:pt x="4737175" y="1788086"/>
                  <a:pt x="4643763" y="1691587"/>
                  <a:pt x="4452214" y="1714588"/>
                </a:cubicBezTo>
                <a:cubicBezTo>
                  <a:pt x="4260665" y="1737589"/>
                  <a:pt x="4183825" y="1669325"/>
                  <a:pt x="4050510" y="1714588"/>
                </a:cubicBezTo>
                <a:cubicBezTo>
                  <a:pt x="3917195" y="1759851"/>
                  <a:pt x="3778864" y="1679616"/>
                  <a:pt x="3570698" y="1714588"/>
                </a:cubicBezTo>
                <a:cubicBezTo>
                  <a:pt x="3362532" y="1749560"/>
                  <a:pt x="3329416" y="1709990"/>
                  <a:pt x="3168994" y="1714588"/>
                </a:cubicBezTo>
                <a:cubicBezTo>
                  <a:pt x="3008572" y="1719186"/>
                  <a:pt x="2891922" y="1681942"/>
                  <a:pt x="2689182" y="1714588"/>
                </a:cubicBezTo>
                <a:cubicBezTo>
                  <a:pt x="2486442" y="1747234"/>
                  <a:pt x="2357104" y="1691361"/>
                  <a:pt x="2209369" y="1714588"/>
                </a:cubicBezTo>
                <a:cubicBezTo>
                  <a:pt x="2061634" y="1737815"/>
                  <a:pt x="1863319" y="1658179"/>
                  <a:pt x="1729557" y="1714588"/>
                </a:cubicBezTo>
                <a:cubicBezTo>
                  <a:pt x="1595795" y="1770997"/>
                  <a:pt x="1438869" y="1706667"/>
                  <a:pt x="1249744" y="1714588"/>
                </a:cubicBezTo>
                <a:cubicBezTo>
                  <a:pt x="1060619" y="1722509"/>
                  <a:pt x="769545" y="1703971"/>
                  <a:pt x="613714" y="1714588"/>
                </a:cubicBezTo>
                <a:cubicBezTo>
                  <a:pt x="457883" y="1725205"/>
                  <a:pt x="158549" y="1660746"/>
                  <a:pt x="0" y="1714588"/>
                </a:cubicBezTo>
                <a:cubicBezTo>
                  <a:pt x="-19607" y="1523025"/>
                  <a:pt x="26956" y="1329873"/>
                  <a:pt x="0" y="1125913"/>
                </a:cubicBezTo>
                <a:cubicBezTo>
                  <a:pt x="-26956" y="921954"/>
                  <a:pt x="43245" y="699399"/>
                  <a:pt x="0" y="588675"/>
                </a:cubicBezTo>
                <a:cubicBezTo>
                  <a:pt x="-43245" y="477951"/>
                  <a:pt x="47919" y="127598"/>
                  <a:pt x="0" y="0"/>
                </a:cubicBezTo>
                <a:close/>
              </a:path>
            </a:pathLst>
          </a:custGeom>
          <a:ln>
            <a:solidFill>
              <a:schemeClr val="tx1"/>
            </a:solidFill>
            <a:extLst>
              <a:ext uri="{C807C97D-BFC1-408E-A445-0C87EB9F89A2}">
                <ask:lineSketchStyleProps xmlns:ask="http://schemas.microsoft.com/office/drawing/2018/sketchyshapes" sd="2165498218">
                  <a:prstGeom prst="rect">
                    <a:avLst/>
                  </a:prstGeom>
                  <ask:type>
                    <ask:lineSketchScribble/>
                  </ask:type>
                </ask:lineSketchStyleProps>
              </a:ext>
            </a:extLst>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A5BF18A3-0F51-7A51-B230-3DD94EB6DEC0}"/>
              </a:ext>
            </a:extLst>
          </p:cNvPr>
          <p:cNvSpPr txBox="1"/>
          <p:nvPr/>
        </p:nvSpPr>
        <p:spPr>
          <a:xfrm>
            <a:off x="2986341" y="6320563"/>
            <a:ext cx="6219316" cy="461665"/>
          </a:xfrm>
          <a:prstGeom prst="rect">
            <a:avLst/>
          </a:prstGeom>
          <a:noFill/>
        </p:spPr>
        <p:txBody>
          <a:bodyPr wrap="square" rtlCol="0">
            <a:spAutoFit/>
          </a:bodyPr>
          <a:lstStyle/>
          <a:p>
            <a:pPr algn="ctr"/>
            <a:r>
              <a:rPr lang="en-CA" sz="2400" dirty="0"/>
              <a:t>Published in 1976 (half a century ago)</a:t>
            </a:r>
          </a:p>
        </p:txBody>
      </p:sp>
    </p:spTree>
    <p:extLst>
      <p:ext uri="{BB962C8B-B14F-4D97-AF65-F5344CB8AC3E}">
        <p14:creationId xmlns:p14="http://schemas.microsoft.com/office/powerpoint/2010/main" val="2271899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BD2D0E-3A47-F66B-A88D-7993DDE3CE49}"/>
              </a:ext>
            </a:extLst>
          </p:cNvPr>
          <p:cNvSpPr>
            <a:spLocks noGrp="1"/>
          </p:cNvSpPr>
          <p:nvPr>
            <p:ph type="title"/>
          </p:nvPr>
        </p:nvSpPr>
        <p:spPr/>
        <p:txBody>
          <a:bodyPr>
            <a:normAutofit/>
          </a:bodyPr>
          <a:lstStyle/>
          <a:p>
            <a:r>
              <a:rPr lang="en-CA" dirty="0"/>
              <a:t>The boundaries of</a:t>
            </a:r>
            <a:br>
              <a:rPr lang="en-CA" sz="4000" dirty="0"/>
            </a:br>
            <a:r>
              <a:rPr lang="en-CA" sz="4800" dirty="0"/>
              <a:t>IR &amp; Society</a:t>
            </a:r>
          </a:p>
        </p:txBody>
      </p:sp>
      <p:sp>
        <p:nvSpPr>
          <p:cNvPr id="8" name="Text Placeholder 7">
            <a:extLst>
              <a:ext uri="{FF2B5EF4-FFF2-40B4-BE49-F238E27FC236}">
                <a16:creationId xmlns:a16="http://schemas.microsoft.com/office/drawing/2014/main" id="{FEF5B4C7-6FF4-A79A-C0FA-01AEE5BF6359}"/>
              </a:ext>
            </a:extLst>
          </p:cNvPr>
          <p:cNvSpPr>
            <a:spLocks noGrp="1"/>
          </p:cNvSpPr>
          <p:nvPr>
            <p:ph type="body" sz="half" idx="2"/>
          </p:nvPr>
        </p:nvSpPr>
        <p:spPr>
          <a:xfrm>
            <a:off x="839788" y="2453114"/>
            <a:ext cx="4533100" cy="3415874"/>
          </a:xfrm>
        </p:spPr>
        <p:txBody>
          <a:bodyPr>
            <a:normAutofit lnSpcReduction="10000"/>
          </a:bodyPr>
          <a:lstStyle/>
          <a:p>
            <a:pPr>
              <a:lnSpc>
                <a:spcPct val="100000"/>
              </a:lnSpc>
              <a:spcBef>
                <a:spcPts val="2400"/>
              </a:spcBef>
            </a:pPr>
            <a:r>
              <a:rPr lang="en-CA" sz="2400" dirty="0"/>
              <a:t>The topic of “IR for societal good” is currently undertheorized</a:t>
            </a:r>
          </a:p>
          <a:p>
            <a:pPr>
              <a:lnSpc>
                <a:spcPct val="100000"/>
              </a:lnSpc>
              <a:spcBef>
                <a:spcPts val="2400"/>
              </a:spcBef>
            </a:pPr>
            <a:r>
              <a:rPr lang="en-CA" sz="2400" dirty="0"/>
              <a:t>As Belkin and Robertson (1976) point out, we must develop our position on what constitutes societal good to make appropriate progress and resist contradictory demands</a:t>
            </a:r>
          </a:p>
        </p:txBody>
      </p:sp>
      <p:pic>
        <p:nvPicPr>
          <p:cNvPr id="9" name="Content Placeholder 8">
            <a:extLst>
              <a:ext uri="{FF2B5EF4-FFF2-40B4-BE49-F238E27FC236}">
                <a16:creationId xmlns:a16="http://schemas.microsoft.com/office/drawing/2014/main" id="{7EDAE813-88CB-C20F-922A-2004AD902DB2}"/>
              </a:ext>
            </a:extLst>
          </p:cNvPr>
          <p:cNvPicPr>
            <a:picLocks noGrp="1" noChangeAspect="1"/>
          </p:cNvPicPr>
          <p:nvPr>
            <p:ph idx="1"/>
          </p:nvPr>
        </p:nvPicPr>
        <p:blipFill>
          <a:blip r:embed="rId3"/>
          <a:stretch>
            <a:fillRect/>
          </a:stretch>
        </p:blipFill>
        <p:spPr>
          <a:xfrm>
            <a:off x="5675070" y="244636"/>
            <a:ext cx="6172200" cy="3982231"/>
          </a:xfrm>
          <a:prstGeom prst="rect">
            <a:avLst/>
          </a:prstGeom>
        </p:spPr>
      </p:pic>
      <p:sp>
        <p:nvSpPr>
          <p:cNvPr id="10" name="TextBox 9">
            <a:extLst>
              <a:ext uri="{FF2B5EF4-FFF2-40B4-BE49-F238E27FC236}">
                <a16:creationId xmlns:a16="http://schemas.microsoft.com/office/drawing/2014/main" id="{099290F7-7A13-6B83-CE20-BB0EA5785F00}"/>
              </a:ext>
            </a:extLst>
          </p:cNvPr>
          <p:cNvSpPr txBox="1"/>
          <p:nvPr/>
        </p:nvSpPr>
        <p:spPr>
          <a:xfrm>
            <a:off x="0" y="6396335"/>
            <a:ext cx="12192000" cy="461665"/>
          </a:xfrm>
          <a:prstGeom prst="rect">
            <a:avLst/>
          </a:prstGeom>
          <a:noFill/>
        </p:spPr>
        <p:txBody>
          <a:bodyPr wrap="square" anchor="b">
            <a:spAutoFit/>
          </a:bodyPr>
          <a:lstStyle/>
          <a:p>
            <a:pPr algn="ctr"/>
            <a:r>
              <a:rPr lang="en-US" sz="1200" dirty="0"/>
              <a:t>Mitra and Heuss. </a:t>
            </a:r>
            <a:r>
              <a:rPr lang="en-US" sz="1200" dirty="0">
                <a:hlinkClick r:id="rId4"/>
              </a:rPr>
              <a:t>What is IR-for-Good?</a:t>
            </a:r>
            <a:r>
              <a:rPr lang="en-US" sz="1200" dirty="0"/>
              <a:t> Blog post, 2025.</a:t>
            </a:r>
          </a:p>
          <a:p>
            <a:pPr algn="ctr"/>
            <a:r>
              <a:rPr lang="en-CA" sz="1200" dirty="0"/>
              <a:t>Belkin and Robertson. </a:t>
            </a:r>
            <a:r>
              <a:rPr lang="en-US" sz="1200" dirty="0">
                <a:hlinkClick r:id="rId5"/>
              </a:rPr>
              <a:t>Some Ethical and Political Implications of Theoretical Research in Information Science</a:t>
            </a:r>
            <a:r>
              <a:rPr lang="en-US" sz="1200" dirty="0"/>
              <a:t>. In proc. ASIS, 1976.</a:t>
            </a:r>
            <a:endParaRPr lang="en-CA" sz="1200" dirty="0"/>
          </a:p>
        </p:txBody>
      </p:sp>
      <p:pic>
        <p:nvPicPr>
          <p:cNvPr id="12" name="Picture 11" descr="A white text on a white background&#10;&#10;AI-generated content may be incorrect.">
            <a:extLst>
              <a:ext uri="{FF2B5EF4-FFF2-40B4-BE49-F238E27FC236}">
                <a16:creationId xmlns:a16="http://schemas.microsoft.com/office/drawing/2014/main" id="{D182386D-8F06-818E-49DF-00E120A10235}"/>
              </a:ext>
            </a:extLst>
          </p:cNvPr>
          <p:cNvPicPr>
            <a:picLocks noChangeAspect="1"/>
          </p:cNvPicPr>
          <p:nvPr/>
        </p:nvPicPr>
        <p:blipFill>
          <a:blip r:embed="rId6"/>
          <a:stretch>
            <a:fillRect/>
          </a:stretch>
        </p:blipFill>
        <p:spPr>
          <a:xfrm>
            <a:off x="8227961" y="4284319"/>
            <a:ext cx="3619309" cy="2262068"/>
          </a:xfrm>
          <a:custGeom>
            <a:avLst/>
            <a:gdLst>
              <a:gd name="csX0" fmla="*/ 0 w 3619309"/>
              <a:gd name="csY0" fmla="*/ 0 h 2262068"/>
              <a:gd name="csX1" fmla="*/ 553237 w 3619309"/>
              <a:gd name="csY1" fmla="*/ 0 h 2262068"/>
              <a:gd name="csX2" fmla="*/ 961702 w 3619309"/>
              <a:gd name="csY2" fmla="*/ 0 h 2262068"/>
              <a:gd name="csX3" fmla="*/ 1478746 w 3619309"/>
              <a:gd name="csY3" fmla="*/ 0 h 2262068"/>
              <a:gd name="csX4" fmla="*/ 1959597 w 3619309"/>
              <a:gd name="csY4" fmla="*/ 0 h 2262068"/>
              <a:gd name="csX5" fmla="*/ 2404255 w 3619309"/>
              <a:gd name="csY5" fmla="*/ 0 h 2262068"/>
              <a:gd name="csX6" fmla="*/ 2957492 w 3619309"/>
              <a:gd name="csY6" fmla="*/ 0 h 2262068"/>
              <a:gd name="csX7" fmla="*/ 3619309 w 3619309"/>
              <a:gd name="csY7" fmla="*/ 0 h 2262068"/>
              <a:gd name="csX8" fmla="*/ 3619309 w 3619309"/>
              <a:gd name="csY8" fmla="*/ 542896 h 2262068"/>
              <a:gd name="csX9" fmla="*/ 3619309 w 3619309"/>
              <a:gd name="csY9" fmla="*/ 1131034 h 2262068"/>
              <a:gd name="csX10" fmla="*/ 3619309 w 3619309"/>
              <a:gd name="csY10" fmla="*/ 1628689 h 2262068"/>
              <a:gd name="csX11" fmla="*/ 3619309 w 3619309"/>
              <a:gd name="csY11" fmla="*/ 2262068 h 2262068"/>
              <a:gd name="csX12" fmla="*/ 3066072 w 3619309"/>
              <a:gd name="csY12" fmla="*/ 2262068 h 2262068"/>
              <a:gd name="csX13" fmla="*/ 2549028 w 3619309"/>
              <a:gd name="csY13" fmla="*/ 2262068 h 2262068"/>
              <a:gd name="csX14" fmla="*/ 2140563 w 3619309"/>
              <a:gd name="csY14" fmla="*/ 2262068 h 2262068"/>
              <a:gd name="csX15" fmla="*/ 1659712 w 3619309"/>
              <a:gd name="csY15" fmla="*/ 2262068 h 2262068"/>
              <a:gd name="csX16" fmla="*/ 1251247 w 3619309"/>
              <a:gd name="csY16" fmla="*/ 2262068 h 2262068"/>
              <a:gd name="csX17" fmla="*/ 806589 w 3619309"/>
              <a:gd name="csY17" fmla="*/ 2262068 h 2262068"/>
              <a:gd name="csX18" fmla="*/ 0 w 3619309"/>
              <a:gd name="csY18" fmla="*/ 2262068 h 2262068"/>
              <a:gd name="csX19" fmla="*/ 0 w 3619309"/>
              <a:gd name="csY19" fmla="*/ 1764413 h 2262068"/>
              <a:gd name="csX20" fmla="*/ 0 w 3619309"/>
              <a:gd name="csY20" fmla="*/ 1244137 h 2262068"/>
              <a:gd name="csX21" fmla="*/ 0 w 3619309"/>
              <a:gd name="csY21" fmla="*/ 701241 h 2262068"/>
              <a:gd name="csX22" fmla="*/ 0 w 3619309"/>
              <a:gd name="csY22" fmla="*/ 0 h 226206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3619309" h="2262068" fill="none" extrusionOk="0">
                <a:moveTo>
                  <a:pt x="0" y="0"/>
                </a:moveTo>
                <a:cubicBezTo>
                  <a:pt x="204693" y="-13804"/>
                  <a:pt x="371925" y="34762"/>
                  <a:pt x="553237" y="0"/>
                </a:cubicBezTo>
                <a:cubicBezTo>
                  <a:pt x="734549" y="-34762"/>
                  <a:pt x="867872" y="40705"/>
                  <a:pt x="961702" y="0"/>
                </a:cubicBezTo>
                <a:cubicBezTo>
                  <a:pt x="1055533" y="-40705"/>
                  <a:pt x="1331275" y="58114"/>
                  <a:pt x="1478746" y="0"/>
                </a:cubicBezTo>
                <a:cubicBezTo>
                  <a:pt x="1626217" y="-58114"/>
                  <a:pt x="1751914" y="35315"/>
                  <a:pt x="1959597" y="0"/>
                </a:cubicBezTo>
                <a:cubicBezTo>
                  <a:pt x="2167280" y="-35315"/>
                  <a:pt x="2261068" y="27823"/>
                  <a:pt x="2404255" y="0"/>
                </a:cubicBezTo>
                <a:cubicBezTo>
                  <a:pt x="2547442" y="-27823"/>
                  <a:pt x="2768097" y="2152"/>
                  <a:pt x="2957492" y="0"/>
                </a:cubicBezTo>
                <a:cubicBezTo>
                  <a:pt x="3146887" y="-2152"/>
                  <a:pt x="3318517" y="38350"/>
                  <a:pt x="3619309" y="0"/>
                </a:cubicBezTo>
                <a:cubicBezTo>
                  <a:pt x="3651509" y="176727"/>
                  <a:pt x="3563110" y="403675"/>
                  <a:pt x="3619309" y="542896"/>
                </a:cubicBezTo>
                <a:cubicBezTo>
                  <a:pt x="3675508" y="682117"/>
                  <a:pt x="3551129" y="857768"/>
                  <a:pt x="3619309" y="1131034"/>
                </a:cubicBezTo>
                <a:cubicBezTo>
                  <a:pt x="3687489" y="1404300"/>
                  <a:pt x="3584720" y="1526638"/>
                  <a:pt x="3619309" y="1628689"/>
                </a:cubicBezTo>
                <a:cubicBezTo>
                  <a:pt x="3653898" y="1730741"/>
                  <a:pt x="3591535" y="2093704"/>
                  <a:pt x="3619309" y="2262068"/>
                </a:cubicBezTo>
                <a:cubicBezTo>
                  <a:pt x="3496576" y="2273790"/>
                  <a:pt x="3283879" y="2219085"/>
                  <a:pt x="3066072" y="2262068"/>
                </a:cubicBezTo>
                <a:cubicBezTo>
                  <a:pt x="2848265" y="2305051"/>
                  <a:pt x="2660963" y="2210154"/>
                  <a:pt x="2549028" y="2262068"/>
                </a:cubicBezTo>
                <a:cubicBezTo>
                  <a:pt x="2437093" y="2313982"/>
                  <a:pt x="2342891" y="2222473"/>
                  <a:pt x="2140563" y="2262068"/>
                </a:cubicBezTo>
                <a:cubicBezTo>
                  <a:pt x="1938236" y="2301663"/>
                  <a:pt x="1834870" y="2248784"/>
                  <a:pt x="1659712" y="2262068"/>
                </a:cubicBezTo>
                <a:cubicBezTo>
                  <a:pt x="1484554" y="2275352"/>
                  <a:pt x="1423449" y="2252793"/>
                  <a:pt x="1251247" y="2262068"/>
                </a:cubicBezTo>
                <a:cubicBezTo>
                  <a:pt x="1079046" y="2271343"/>
                  <a:pt x="950524" y="2220425"/>
                  <a:pt x="806589" y="2262068"/>
                </a:cubicBezTo>
                <a:cubicBezTo>
                  <a:pt x="662654" y="2303711"/>
                  <a:pt x="255616" y="2236169"/>
                  <a:pt x="0" y="2262068"/>
                </a:cubicBezTo>
                <a:cubicBezTo>
                  <a:pt x="-18083" y="2124062"/>
                  <a:pt x="32749" y="1905236"/>
                  <a:pt x="0" y="1764413"/>
                </a:cubicBezTo>
                <a:cubicBezTo>
                  <a:pt x="-32749" y="1623590"/>
                  <a:pt x="4876" y="1504166"/>
                  <a:pt x="0" y="1244137"/>
                </a:cubicBezTo>
                <a:cubicBezTo>
                  <a:pt x="-4876" y="984108"/>
                  <a:pt x="36641" y="833677"/>
                  <a:pt x="0" y="701241"/>
                </a:cubicBezTo>
                <a:cubicBezTo>
                  <a:pt x="-36641" y="568805"/>
                  <a:pt x="60294" y="298744"/>
                  <a:pt x="0" y="0"/>
                </a:cubicBezTo>
                <a:close/>
              </a:path>
              <a:path w="3619309" h="2262068" stroke="0" extrusionOk="0">
                <a:moveTo>
                  <a:pt x="0" y="0"/>
                </a:moveTo>
                <a:cubicBezTo>
                  <a:pt x="183211" y="-1312"/>
                  <a:pt x="308082" y="7869"/>
                  <a:pt x="408465" y="0"/>
                </a:cubicBezTo>
                <a:cubicBezTo>
                  <a:pt x="508849" y="-7869"/>
                  <a:pt x="717654" y="27000"/>
                  <a:pt x="853123" y="0"/>
                </a:cubicBezTo>
                <a:cubicBezTo>
                  <a:pt x="988592" y="-27000"/>
                  <a:pt x="1313658" y="39021"/>
                  <a:pt x="1442553" y="0"/>
                </a:cubicBezTo>
                <a:cubicBezTo>
                  <a:pt x="1571448" y="-39021"/>
                  <a:pt x="1768004" y="55847"/>
                  <a:pt x="2031983" y="0"/>
                </a:cubicBezTo>
                <a:cubicBezTo>
                  <a:pt x="2295962" y="-55847"/>
                  <a:pt x="2331136" y="254"/>
                  <a:pt x="2621414" y="0"/>
                </a:cubicBezTo>
                <a:cubicBezTo>
                  <a:pt x="2911692" y="-254"/>
                  <a:pt x="2951203" y="17552"/>
                  <a:pt x="3066072" y="0"/>
                </a:cubicBezTo>
                <a:cubicBezTo>
                  <a:pt x="3180941" y="-17552"/>
                  <a:pt x="3365582" y="62578"/>
                  <a:pt x="3619309" y="0"/>
                </a:cubicBezTo>
                <a:cubicBezTo>
                  <a:pt x="3620074" y="172905"/>
                  <a:pt x="3596404" y="310919"/>
                  <a:pt x="3619309" y="565517"/>
                </a:cubicBezTo>
                <a:cubicBezTo>
                  <a:pt x="3642214" y="820115"/>
                  <a:pt x="3574320" y="920342"/>
                  <a:pt x="3619309" y="1085793"/>
                </a:cubicBezTo>
                <a:cubicBezTo>
                  <a:pt x="3664298" y="1251244"/>
                  <a:pt x="3576101" y="1381229"/>
                  <a:pt x="3619309" y="1628689"/>
                </a:cubicBezTo>
                <a:cubicBezTo>
                  <a:pt x="3662517" y="1876149"/>
                  <a:pt x="3608173" y="2071036"/>
                  <a:pt x="3619309" y="2262068"/>
                </a:cubicBezTo>
                <a:cubicBezTo>
                  <a:pt x="3460402" y="2315212"/>
                  <a:pt x="3288903" y="2203464"/>
                  <a:pt x="3066072" y="2262068"/>
                </a:cubicBezTo>
                <a:cubicBezTo>
                  <a:pt x="2843241" y="2320672"/>
                  <a:pt x="2784026" y="2244021"/>
                  <a:pt x="2585221" y="2262068"/>
                </a:cubicBezTo>
                <a:cubicBezTo>
                  <a:pt x="2386416" y="2280115"/>
                  <a:pt x="2250443" y="2225774"/>
                  <a:pt x="2140563" y="2262068"/>
                </a:cubicBezTo>
                <a:cubicBezTo>
                  <a:pt x="2030683" y="2298362"/>
                  <a:pt x="1794067" y="2250051"/>
                  <a:pt x="1695905" y="2262068"/>
                </a:cubicBezTo>
                <a:cubicBezTo>
                  <a:pt x="1597743" y="2274085"/>
                  <a:pt x="1345734" y="2229110"/>
                  <a:pt x="1178861" y="2262068"/>
                </a:cubicBezTo>
                <a:cubicBezTo>
                  <a:pt x="1011988" y="2295026"/>
                  <a:pt x="797712" y="2261712"/>
                  <a:pt x="698010" y="2262068"/>
                </a:cubicBezTo>
                <a:cubicBezTo>
                  <a:pt x="598308" y="2262424"/>
                  <a:pt x="265595" y="2255562"/>
                  <a:pt x="0" y="2262068"/>
                </a:cubicBezTo>
                <a:cubicBezTo>
                  <a:pt x="-12668" y="2139322"/>
                  <a:pt x="41365" y="1804633"/>
                  <a:pt x="0" y="1651310"/>
                </a:cubicBezTo>
                <a:cubicBezTo>
                  <a:pt x="-41365" y="1497987"/>
                  <a:pt x="7662" y="1336962"/>
                  <a:pt x="0" y="1040551"/>
                </a:cubicBezTo>
                <a:cubicBezTo>
                  <a:pt x="-7662" y="744140"/>
                  <a:pt x="2305" y="396883"/>
                  <a:pt x="0" y="0"/>
                </a:cubicBezTo>
                <a:close/>
              </a:path>
            </a:pathLst>
          </a:custGeom>
          <a:ln>
            <a:solidFill>
              <a:schemeClr val="tx1"/>
            </a:solidFill>
            <a:extLst>
              <a:ext uri="{C807C97D-BFC1-408E-A445-0C87EB9F89A2}">
                <ask:lineSketchStyleProps xmlns:ask="http://schemas.microsoft.com/office/drawing/2018/sketchyshapes" sd="3024981522">
                  <a:prstGeom prst="rect">
                    <a:avLst/>
                  </a:prstGeom>
                  <ask:type>
                    <ask:lineSketchScribble/>
                  </ask:type>
                </ask:lineSketchStyleProps>
              </a:ext>
            </a:extLst>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F5537849-9DE8-CCB0-5E2F-6E40D663D9A3}"/>
              </a:ext>
            </a:extLst>
          </p:cNvPr>
          <p:cNvSpPr txBox="1"/>
          <p:nvPr/>
        </p:nvSpPr>
        <p:spPr>
          <a:xfrm>
            <a:off x="5525224" y="4403660"/>
            <a:ext cx="2702737" cy="1569660"/>
          </a:xfrm>
          <a:prstGeom prst="rect">
            <a:avLst/>
          </a:prstGeom>
          <a:noFill/>
        </p:spPr>
        <p:txBody>
          <a:bodyPr wrap="square">
            <a:spAutoFit/>
          </a:bodyPr>
          <a:lstStyle/>
          <a:p>
            <a:r>
              <a:rPr lang="en-US" sz="1600" b="1" i="1" dirty="0"/>
              <a:t>Definition.</a:t>
            </a:r>
            <a:r>
              <a:rPr lang="en-US" sz="1600" dirty="0"/>
              <a:t> A theory of change is a method that explains how a given intervention, or set of interventions, is expected to lead to specific change</a:t>
            </a:r>
            <a:endParaRPr lang="en-CA" sz="1600" dirty="0"/>
          </a:p>
        </p:txBody>
      </p:sp>
    </p:spTree>
    <p:extLst>
      <p:ext uri="{BB962C8B-B14F-4D97-AF65-F5344CB8AC3E}">
        <p14:creationId xmlns:p14="http://schemas.microsoft.com/office/powerpoint/2010/main" val="1622839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831D274-7090-8D64-7015-20F09EF9FD01}"/>
              </a:ext>
            </a:extLst>
          </p:cNvPr>
          <p:cNvSpPr txBox="1"/>
          <p:nvPr/>
        </p:nvSpPr>
        <p:spPr>
          <a:xfrm>
            <a:off x="659539" y="970022"/>
            <a:ext cx="372066" cy="2646878"/>
          </a:xfrm>
          <a:prstGeom prst="rect">
            <a:avLst/>
          </a:prstGeom>
          <a:noFill/>
        </p:spPr>
        <p:txBody>
          <a:bodyPr wrap="square" rtlCol="0" anchor="ctr">
            <a:spAutoFit/>
          </a:bodyPr>
          <a:lstStyle/>
          <a:p>
            <a:pPr algn="ctr"/>
            <a:r>
              <a:rPr lang="en-CA" sz="16600" dirty="0">
                <a:solidFill>
                  <a:schemeClr val="bg1">
                    <a:lumMod val="85000"/>
                  </a:schemeClr>
                </a:solidFill>
              </a:rPr>
              <a:t>“</a:t>
            </a:r>
          </a:p>
        </p:txBody>
      </p:sp>
      <p:sp>
        <p:nvSpPr>
          <p:cNvPr id="4" name="Title 3">
            <a:extLst>
              <a:ext uri="{FF2B5EF4-FFF2-40B4-BE49-F238E27FC236}">
                <a16:creationId xmlns:a16="http://schemas.microsoft.com/office/drawing/2014/main" id="{8B7F6AE6-93D3-6678-8BC9-B3F353D23AAF}"/>
              </a:ext>
            </a:extLst>
          </p:cNvPr>
          <p:cNvSpPr>
            <a:spLocks noGrp="1"/>
          </p:cNvSpPr>
          <p:nvPr>
            <p:ph type="title"/>
          </p:nvPr>
        </p:nvSpPr>
        <p:spPr/>
        <p:txBody>
          <a:bodyPr/>
          <a:lstStyle/>
          <a:p>
            <a:r>
              <a:rPr lang="en-CA" dirty="0"/>
              <a:t>Critical information theory</a:t>
            </a:r>
          </a:p>
        </p:txBody>
      </p:sp>
      <p:sp>
        <p:nvSpPr>
          <p:cNvPr id="5" name="Content Placeholder 4">
            <a:extLst>
              <a:ext uri="{FF2B5EF4-FFF2-40B4-BE49-F238E27FC236}">
                <a16:creationId xmlns:a16="http://schemas.microsoft.com/office/drawing/2014/main" id="{B4051A5C-72D8-5D88-A0E3-E1089A20302B}"/>
              </a:ext>
            </a:extLst>
          </p:cNvPr>
          <p:cNvSpPr>
            <a:spLocks noGrp="1"/>
          </p:cNvSpPr>
          <p:nvPr>
            <p:ph idx="1"/>
          </p:nvPr>
        </p:nvSpPr>
        <p:spPr>
          <a:xfrm>
            <a:off x="762789" y="1825625"/>
            <a:ext cx="10666423" cy="2103142"/>
          </a:xfrm>
        </p:spPr>
        <p:txBody>
          <a:bodyPr>
            <a:normAutofit fontScale="92500"/>
          </a:bodyPr>
          <a:lstStyle/>
          <a:p>
            <a:pPr marL="0" indent="0" algn="ctr">
              <a:lnSpc>
                <a:spcPct val="100000"/>
              </a:lnSpc>
              <a:buNone/>
            </a:pPr>
            <a:r>
              <a:rPr lang="en-US" i="1" dirty="0"/>
              <a:t>Critical information theory […] must study not just the role of information and information concepts in society, academia, nature, culture, </a:t>
            </a:r>
            <a:r>
              <a:rPr lang="en-US" i="1" dirty="0" err="1"/>
              <a:t>etc</a:t>
            </a:r>
            <a:r>
              <a:rPr lang="en-US" i="1" dirty="0"/>
              <a:t>, but </a:t>
            </a:r>
            <a:r>
              <a:rPr lang="en-US" i="1" dirty="0">
                <a:latin typeface="Aptos SemiBold" panose="020B0004020202020204" pitchFamily="34" charset="0"/>
              </a:rPr>
              <a:t>how it is related to processes of oppression, exploitation, and domination</a:t>
            </a:r>
            <a:r>
              <a:rPr lang="en-US" i="1" dirty="0"/>
              <a:t>, which implies a normative judgment in </a:t>
            </a:r>
            <a:r>
              <a:rPr lang="en-US" i="1" dirty="0">
                <a:latin typeface="Aptos SemiBold" panose="020B0004020202020204" pitchFamily="34" charset="0"/>
              </a:rPr>
              <a:t>solidarity with the dominated</a:t>
            </a:r>
            <a:r>
              <a:rPr lang="en-US" i="1" dirty="0"/>
              <a:t> and for the </a:t>
            </a:r>
            <a:r>
              <a:rPr lang="en-US" i="1" dirty="0">
                <a:latin typeface="Aptos SemiBold" panose="020B0004020202020204" pitchFamily="34" charset="0"/>
              </a:rPr>
              <a:t>abolishment of domination</a:t>
            </a:r>
            <a:r>
              <a:rPr lang="en-US" i="1" dirty="0"/>
              <a:t>.</a:t>
            </a:r>
            <a:endParaRPr lang="en-CA" i="1" dirty="0"/>
          </a:p>
        </p:txBody>
      </p:sp>
      <p:sp>
        <p:nvSpPr>
          <p:cNvPr id="6" name="TextBox 5">
            <a:extLst>
              <a:ext uri="{FF2B5EF4-FFF2-40B4-BE49-F238E27FC236}">
                <a16:creationId xmlns:a16="http://schemas.microsoft.com/office/drawing/2014/main" id="{918E96AE-F4EE-5683-C981-174C609F5271}"/>
              </a:ext>
            </a:extLst>
          </p:cNvPr>
          <p:cNvSpPr txBox="1"/>
          <p:nvPr/>
        </p:nvSpPr>
        <p:spPr>
          <a:xfrm>
            <a:off x="0" y="6581001"/>
            <a:ext cx="12192000" cy="276999"/>
          </a:xfrm>
          <a:prstGeom prst="rect">
            <a:avLst/>
          </a:prstGeom>
          <a:noFill/>
        </p:spPr>
        <p:txBody>
          <a:bodyPr wrap="square">
            <a:spAutoFit/>
          </a:bodyPr>
          <a:lstStyle/>
          <a:p>
            <a:pPr algn="ctr"/>
            <a:r>
              <a:rPr lang="en-US" sz="1200" dirty="0"/>
              <a:t>Fuchs. </a:t>
            </a:r>
            <a:r>
              <a:rPr lang="en-US" sz="1200" dirty="0">
                <a:hlinkClick r:id="rId2"/>
              </a:rPr>
              <a:t>Towards a critical theory of information</a:t>
            </a:r>
            <a:r>
              <a:rPr lang="en-US" sz="1200" dirty="0"/>
              <a:t>. In </a:t>
            </a:r>
            <a:r>
              <a:rPr lang="en-US" sz="1200" dirty="0" err="1"/>
              <a:t>tripleC</a:t>
            </a:r>
            <a:r>
              <a:rPr lang="en-US" sz="1200" dirty="0"/>
              <a:t>: Communication, Capitalism &amp; Critique, 2009.</a:t>
            </a:r>
            <a:endParaRPr lang="en-CA" sz="1200" dirty="0"/>
          </a:p>
        </p:txBody>
      </p:sp>
      <p:grpSp>
        <p:nvGrpSpPr>
          <p:cNvPr id="18" name="Group 17">
            <a:extLst>
              <a:ext uri="{FF2B5EF4-FFF2-40B4-BE49-F238E27FC236}">
                <a16:creationId xmlns:a16="http://schemas.microsoft.com/office/drawing/2014/main" id="{AF4C446C-9558-2119-A664-C1B23D739B85}"/>
              </a:ext>
            </a:extLst>
          </p:cNvPr>
          <p:cNvGrpSpPr/>
          <p:nvPr/>
        </p:nvGrpSpPr>
        <p:grpSpPr>
          <a:xfrm>
            <a:off x="762789" y="3876032"/>
            <a:ext cx="10666423" cy="2283508"/>
            <a:chOff x="917937" y="3876032"/>
            <a:chExt cx="10666423" cy="2283508"/>
          </a:xfrm>
        </p:grpSpPr>
        <p:grpSp>
          <p:nvGrpSpPr>
            <p:cNvPr id="16" name="Group 15">
              <a:extLst>
                <a:ext uri="{FF2B5EF4-FFF2-40B4-BE49-F238E27FC236}">
                  <a16:creationId xmlns:a16="http://schemas.microsoft.com/office/drawing/2014/main" id="{46BD336E-C805-CFAA-3E75-F9E112474E83}"/>
                </a:ext>
              </a:extLst>
            </p:cNvPr>
            <p:cNvGrpSpPr/>
            <p:nvPr/>
          </p:nvGrpSpPr>
          <p:grpSpPr>
            <a:xfrm>
              <a:off x="917937" y="3876032"/>
              <a:ext cx="4181058" cy="2280069"/>
              <a:chOff x="917937" y="3876032"/>
              <a:chExt cx="4181058" cy="2280069"/>
            </a:xfrm>
          </p:grpSpPr>
          <p:sp>
            <p:nvSpPr>
              <p:cNvPr id="12" name="TextBox 11">
                <a:extLst>
                  <a:ext uri="{FF2B5EF4-FFF2-40B4-BE49-F238E27FC236}">
                    <a16:creationId xmlns:a16="http://schemas.microsoft.com/office/drawing/2014/main" id="{BD389689-089B-5BDD-CF30-24C81CCF351E}"/>
                  </a:ext>
                </a:extLst>
              </p:cNvPr>
              <p:cNvSpPr txBox="1"/>
              <p:nvPr/>
            </p:nvSpPr>
            <p:spPr>
              <a:xfrm>
                <a:off x="917937" y="3876032"/>
                <a:ext cx="372066" cy="1862048"/>
              </a:xfrm>
              <a:prstGeom prst="rect">
                <a:avLst/>
              </a:prstGeom>
              <a:noFill/>
            </p:spPr>
            <p:txBody>
              <a:bodyPr wrap="square" rtlCol="0" anchor="ctr">
                <a:spAutoFit/>
              </a:bodyPr>
              <a:lstStyle/>
              <a:p>
                <a:pPr algn="ctr"/>
                <a:r>
                  <a:rPr lang="en-CA" sz="11500" dirty="0">
                    <a:solidFill>
                      <a:schemeClr val="bg1">
                        <a:lumMod val="85000"/>
                      </a:schemeClr>
                    </a:solidFill>
                  </a:rPr>
                  <a:t>“</a:t>
                </a:r>
              </a:p>
            </p:txBody>
          </p:sp>
          <p:sp>
            <p:nvSpPr>
              <p:cNvPr id="13" name="Content Placeholder 4">
                <a:extLst>
                  <a:ext uri="{FF2B5EF4-FFF2-40B4-BE49-F238E27FC236}">
                    <a16:creationId xmlns:a16="http://schemas.microsoft.com/office/drawing/2014/main" id="{B4FD2193-3F81-98A4-378D-DF25DCA6ACC6}"/>
                  </a:ext>
                </a:extLst>
              </p:cNvPr>
              <p:cNvSpPr txBox="1">
                <a:spLocks/>
              </p:cNvSpPr>
              <p:nvPr/>
            </p:nvSpPr>
            <p:spPr>
              <a:xfrm>
                <a:off x="1031605" y="4428689"/>
                <a:ext cx="4067390" cy="17274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000" i="1" dirty="0"/>
                  <a:t>Critical theory is intellectual class struggle. It is anti-capitalist and opposed to domination. It struggles for a classless, nondominative, co-operative, participatory democracy.</a:t>
                </a:r>
                <a:endParaRPr lang="en-CA" sz="2000" i="1" dirty="0"/>
              </a:p>
            </p:txBody>
          </p:sp>
        </p:grpSp>
        <p:grpSp>
          <p:nvGrpSpPr>
            <p:cNvPr id="17" name="Group 16">
              <a:extLst>
                <a:ext uri="{FF2B5EF4-FFF2-40B4-BE49-F238E27FC236}">
                  <a16:creationId xmlns:a16="http://schemas.microsoft.com/office/drawing/2014/main" id="{CE439C1E-C797-5CF3-FFC5-5FBF056CB73D}"/>
                </a:ext>
              </a:extLst>
            </p:cNvPr>
            <p:cNvGrpSpPr/>
            <p:nvPr/>
          </p:nvGrpSpPr>
          <p:grpSpPr>
            <a:xfrm>
              <a:off x="6219456" y="3879471"/>
              <a:ext cx="5364904" cy="2280069"/>
              <a:chOff x="6593130" y="3876032"/>
              <a:chExt cx="5364904" cy="2280069"/>
            </a:xfrm>
          </p:grpSpPr>
          <p:sp>
            <p:nvSpPr>
              <p:cNvPr id="14" name="TextBox 13">
                <a:extLst>
                  <a:ext uri="{FF2B5EF4-FFF2-40B4-BE49-F238E27FC236}">
                    <a16:creationId xmlns:a16="http://schemas.microsoft.com/office/drawing/2014/main" id="{6AF57228-2D64-8746-FAAE-E93651B0BFC1}"/>
                  </a:ext>
                </a:extLst>
              </p:cNvPr>
              <p:cNvSpPr txBox="1"/>
              <p:nvPr/>
            </p:nvSpPr>
            <p:spPr>
              <a:xfrm>
                <a:off x="6593130" y="3876032"/>
                <a:ext cx="372066" cy="1862048"/>
              </a:xfrm>
              <a:prstGeom prst="rect">
                <a:avLst/>
              </a:prstGeom>
              <a:noFill/>
            </p:spPr>
            <p:txBody>
              <a:bodyPr wrap="square" rtlCol="0" anchor="ctr">
                <a:spAutoFit/>
              </a:bodyPr>
              <a:lstStyle/>
              <a:p>
                <a:pPr algn="ctr"/>
                <a:r>
                  <a:rPr lang="en-CA" sz="11500" dirty="0">
                    <a:solidFill>
                      <a:schemeClr val="bg1">
                        <a:lumMod val="85000"/>
                      </a:schemeClr>
                    </a:solidFill>
                  </a:rPr>
                  <a:t>“</a:t>
                </a:r>
              </a:p>
            </p:txBody>
          </p:sp>
          <p:sp>
            <p:nvSpPr>
              <p:cNvPr id="15" name="Content Placeholder 4">
                <a:extLst>
                  <a:ext uri="{FF2B5EF4-FFF2-40B4-BE49-F238E27FC236}">
                    <a16:creationId xmlns:a16="http://schemas.microsoft.com/office/drawing/2014/main" id="{0E3AE7B7-569E-1024-E571-C0929694A99B}"/>
                  </a:ext>
                </a:extLst>
              </p:cNvPr>
              <p:cNvSpPr txBox="1">
                <a:spLocks/>
              </p:cNvSpPr>
              <p:nvPr/>
            </p:nvSpPr>
            <p:spPr>
              <a:xfrm>
                <a:off x="6593130" y="4428689"/>
                <a:ext cx="5364904" cy="17274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000" i="1" dirty="0"/>
                  <a:t>The ultimate goal should not be a division of academic </a:t>
                </a:r>
                <a:r>
                  <a:rPr lang="en-US" sz="2000" i="1" dirty="0" err="1"/>
                  <a:t>labour</a:t>
                </a:r>
                <a:r>
                  <a:rPr lang="en-US" sz="2000" i="1" dirty="0"/>
                  <a:t> with equal subfields based on liberal pluralism, but unified critical academic and public information studies within a unified critical academic and public science.</a:t>
                </a:r>
                <a:endParaRPr lang="en-CA" sz="2000" i="1" dirty="0"/>
              </a:p>
            </p:txBody>
          </p:sp>
        </p:grpSp>
      </p:grpSp>
    </p:spTree>
    <p:extLst>
      <p:ext uri="{BB962C8B-B14F-4D97-AF65-F5344CB8AC3E}">
        <p14:creationId xmlns:p14="http://schemas.microsoft.com/office/powerpoint/2010/main" val="1229157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578F4-448A-E26C-2888-562691A6A3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CEF80B-7EDE-E730-97D6-AF87989BDD1B}"/>
              </a:ext>
            </a:extLst>
          </p:cNvPr>
          <p:cNvSpPr>
            <a:spLocks noGrp="1"/>
          </p:cNvSpPr>
          <p:nvPr>
            <p:ph type="title"/>
          </p:nvPr>
        </p:nvSpPr>
        <p:spPr/>
        <p:txBody>
          <a:bodyPr>
            <a:normAutofit/>
          </a:bodyPr>
          <a:lstStyle/>
          <a:p>
            <a:r>
              <a:rPr lang="en-US" sz="4800" dirty="0"/>
              <a:t>The two frames of IR &amp; Society</a:t>
            </a:r>
            <a:endParaRPr lang="en-CA" sz="4800" dirty="0"/>
          </a:p>
        </p:txBody>
      </p:sp>
      <p:sp>
        <p:nvSpPr>
          <p:cNvPr id="5" name="Text Placeholder 4">
            <a:extLst>
              <a:ext uri="{FF2B5EF4-FFF2-40B4-BE49-F238E27FC236}">
                <a16:creationId xmlns:a16="http://schemas.microsoft.com/office/drawing/2014/main" id="{988FC64B-CABB-FABC-D972-C5380A2F6028}"/>
              </a:ext>
            </a:extLst>
          </p:cNvPr>
          <p:cNvSpPr>
            <a:spLocks noGrp="1"/>
          </p:cNvSpPr>
          <p:nvPr>
            <p:ph type="body" idx="1"/>
          </p:nvPr>
        </p:nvSpPr>
        <p:spPr/>
        <p:txBody>
          <a:bodyPr>
            <a:normAutofit/>
          </a:bodyPr>
          <a:lstStyle/>
          <a:p>
            <a:r>
              <a:rPr lang="en-CA" sz="3600" b="0" dirty="0"/>
              <a:t>The liberal approach</a:t>
            </a:r>
          </a:p>
        </p:txBody>
      </p:sp>
      <p:sp>
        <p:nvSpPr>
          <p:cNvPr id="6" name="Content Placeholder 5">
            <a:extLst>
              <a:ext uri="{FF2B5EF4-FFF2-40B4-BE49-F238E27FC236}">
                <a16:creationId xmlns:a16="http://schemas.microsoft.com/office/drawing/2014/main" id="{E88245EF-E263-893B-5632-6070947059AD}"/>
              </a:ext>
            </a:extLst>
          </p:cNvPr>
          <p:cNvSpPr>
            <a:spLocks noGrp="1"/>
          </p:cNvSpPr>
          <p:nvPr>
            <p:ph sz="half" idx="2"/>
          </p:nvPr>
        </p:nvSpPr>
        <p:spPr/>
        <p:txBody>
          <a:bodyPr>
            <a:noAutofit/>
          </a:bodyPr>
          <a:lstStyle/>
          <a:p>
            <a:pPr marL="0" indent="0">
              <a:lnSpc>
                <a:spcPct val="100000"/>
              </a:lnSpc>
              <a:spcBef>
                <a:spcPts val="2400"/>
              </a:spcBef>
              <a:buNone/>
            </a:pPr>
            <a:r>
              <a:rPr lang="en-US" sz="1800" dirty="0"/>
              <a:t>Focus on desired system attributes, e.g., fair, trustworthy, accountable, transparent, and ethical</a:t>
            </a:r>
          </a:p>
          <a:p>
            <a:pPr marL="0" indent="0">
              <a:lnSpc>
                <a:spcPct val="100000"/>
              </a:lnSpc>
              <a:spcBef>
                <a:spcPts val="2400"/>
              </a:spcBef>
              <a:buNone/>
            </a:pPr>
            <a:r>
              <a:rPr lang="en-US" sz="1800" dirty="0"/>
              <a:t>Focus on technological harm mitigation (e.g., representational and allocative harms, misinformation) and support for privacy, transparency, and explainability</a:t>
            </a:r>
          </a:p>
          <a:p>
            <a:pPr marL="0" indent="0">
              <a:lnSpc>
                <a:spcPct val="100000"/>
              </a:lnSpc>
              <a:spcBef>
                <a:spcPts val="2400"/>
              </a:spcBef>
              <a:buNone/>
            </a:pPr>
            <a:r>
              <a:rPr lang="en-US" sz="1800" dirty="0"/>
              <a:t>Sometimes (mis-)represented as apolitical; politically focused on individual rights, equality, freedom of speech, and free-market capitalism</a:t>
            </a:r>
          </a:p>
        </p:txBody>
      </p:sp>
      <p:sp>
        <p:nvSpPr>
          <p:cNvPr id="7" name="Text Placeholder 6">
            <a:extLst>
              <a:ext uri="{FF2B5EF4-FFF2-40B4-BE49-F238E27FC236}">
                <a16:creationId xmlns:a16="http://schemas.microsoft.com/office/drawing/2014/main" id="{ABFB826B-818D-7646-2A86-442FB46509D6}"/>
              </a:ext>
            </a:extLst>
          </p:cNvPr>
          <p:cNvSpPr>
            <a:spLocks noGrp="1"/>
          </p:cNvSpPr>
          <p:nvPr>
            <p:ph type="body" sz="quarter" idx="3"/>
          </p:nvPr>
        </p:nvSpPr>
        <p:spPr/>
        <p:txBody>
          <a:bodyPr>
            <a:normAutofit/>
          </a:bodyPr>
          <a:lstStyle/>
          <a:p>
            <a:r>
              <a:rPr lang="en-CA" sz="3600" b="0" dirty="0"/>
              <a:t>The critical approach</a:t>
            </a:r>
          </a:p>
        </p:txBody>
      </p:sp>
      <p:sp>
        <p:nvSpPr>
          <p:cNvPr id="8" name="Content Placeholder 7">
            <a:extLst>
              <a:ext uri="{FF2B5EF4-FFF2-40B4-BE49-F238E27FC236}">
                <a16:creationId xmlns:a16="http://schemas.microsoft.com/office/drawing/2014/main" id="{A8941BBE-21F4-CF8F-B83F-44B86AA1AACF}"/>
              </a:ext>
            </a:extLst>
          </p:cNvPr>
          <p:cNvSpPr>
            <a:spLocks noGrp="1"/>
          </p:cNvSpPr>
          <p:nvPr>
            <p:ph sz="quarter" idx="4"/>
          </p:nvPr>
        </p:nvSpPr>
        <p:spPr/>
        <p:txBody>
          <a:bodyPr vert="horz" lIns="91440" tIns="45720" rIns="91440" bIns="45720" rtlCol="0">
            <a:noAutofit/>
          </a:bodyPr>
          <a:lstStyle/>
          <a:p>
            <a:pPr marL="0" indent="0">
              <a:lnSpc>
                <a:spcPct val="100000"/>
              </a:lnSpc>
              <a:spcBef>
                <a:spcPts val="2400"/>
              </a:spcBef>
              <a:buNone/>
            </a:pPr>
            <a:r>
              <a:rPr lang="en-CA" sz="1800" dirty="0"/>
              <a:t>Focus on desired societal outcomes, e.g., social justice, emancipation, and democracy</a:t>
            </a:r>
          </a:p>
          <a:p>
            <a:pPr marL="0" indent="0">
              <a:lnSpc>
                <a:spcPct val="100000"/>
              </a:lnSpc>
              <a:spcBef>
                <a:spcPts val="2400"/>
              </a:spcBef>
              <a:buNone/>
            </a:pPr>
            <a:r>
              <a:rPr lang="en-CA" sz="1800" dirty="0"/>
              <a:t>Reject techno-determinism; focus on sociotechnical mitigation, repair, refusal, building counter-technologies; challenge power and oppression</a:t>
            </a:r>
          </a:p>
          <a:p>
            <a:pPr marL="0" indent="0">
              <a:lnSpc>
                <a:spcPct val="100000"/>
              </a:lnSpc>
              <a:spcBef>
                <a:spcPts val="2400"/>
              </a:spcBef>
              <a:buNone/>
            </a:pPr>
            <a:r>
              <a:rPr lang="en-CA" sz="1800" dirty="0"/>
              <a:t>Explicitly political and politically decolonial, anti-racist, feminist, queer, pro-labor, anti-capitalist, anti-</a:t>
            </a:r>
            <a:r>
              <a:rPr lang="en-CA" sz="1800" dirty="0" err="1"/>
              <a:t>casteist</a:t>
            </a:r>
            <a:r>
              <a:rPr lang="en-CA" sz="1800" dirty="0"/>
              <a:t>, anti-ableist, and abolitionist; grounded in praxis, collective organizing, and movement building</a:t>
            </a:r>
          </a:p>
        </p:txBody>
      </p:sp>
    </p:spTree>
    <p:extLst>
      <p:ext uri="{BB962C8B-B14F-4D97-AF65-F5344CB8AC3E}">
        <p14:creationId xmlns:p14="http://schemas.microsoft.com/office/powerpoint/2010/main" val="784438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E45D-1461-8B15-A534-F13519163994}"/>
              </a:ext>
            </a:extLst>
          </p:cNvPr>
          <p:cNvSpPr>
            <a:spLocks noGrp="1"/>
          </p:cNvSpPr>
          <p:nvPr>
            <p:ph type="title"/>
          </p:nvPr>
        </p:nvSpPr>
        <p:spPr>
          <a:xfrm>
            <a:off x="839788" y="188555"/>
            <a:ext cx="10515600" cy="792624"/>
          </a:xfrm>
        </p:spPr>
        <p:txBody>
          <a:bodyPr>
            <a:normAutofit/>
          </a:bodyPr>
          <a:lstStyle/>
          <a:p>
            <a:r>
              <a:rPr lang="en-US" sz="4000" dirty="0"/>
              <a:t>Shifting towards critical IR theories and practices</a:t>
            </a:r>
            <a:endParaRPr lang="en-CA" sz="4000" dirty="0"/>
          </a:p>
        </p:txBody>
      </p:sp>
      <p:sp>
        <p:nvSpPr>
          <p:cNvPr id="3" name="Text Placeholder 2">
            <a:extLst>
              <a:ext uri="{FF2B5EF4-FFF2-40B4-BE49-F238E27FC236}">
                <a16:creationId xmlns:a16="http://schemas.microsoft.com/office/drawing/2014/main" id="{C0A72006-19B3-835B-BDA4-7F9CBACEC937}"/>
              </a:ext>
            </a:extLst>
          </p:cNvPr>
          <p:cNvSpPr>
            <a:spLocks noGrp="1"/>
          </p:cNvSpPr>
          <p:nvPr>
            <p:ph type="body" idx="1"/>
          </p:nvPr>
        </p:nvSpPr>
        <p:spPr>
          <a:xfrm>
            <a:off x="150230" y="981179"/>
            <a:ext cx="5157787" cy="677358"/>
          </a:xfrm>
        </p:spPr>
        <p:txBody>
          <a:bodyPr>
            <a:normAutofit/>
          </a:bodyPr>
          <a:lstStyle/>
          <a:p>
            <a:pPr algn="ctr"/>
            <a:r>
              <a:rPr lang="en-US" sz="2000" dirty="0"/>
              <a:t>The 3</a:t>
            </a:r>
            <a:r>
              <a:rPr lang="en-US" sz="2000" baseline="30000" dirty="0"/>
              <a:t>rd</a:t>
            </a:r>
            <a:r>
              <a:rPr lang="en-US" sz="2000" dirty="0"/>
              <a:t> Strategic Workshop on Information Retrieval in Lorne (SWIRL), 2018</a:t>
            </a:r>
          </a:p>
        </p:txBody>
      </p:sp>
      <p:sp>
        <p:nvSpPr>
          <p:cNvPr id="5" name="Text Placeholder 4">
            <a:extLst>
              <a:ext uri="{FF2B5EF4-FFF2-40B4-BE49-F238E27FC236}">
                <a16:creationId xmlns:a16="http://schemas.microsoft.com/office/drawing/2014/main" id="{DA68D49F-77F8-32E4-DD1D-1B197F93435F}"/>
              </a:ext>
            </a:extLst>
          </p:cNvPr>
          <p:cNvSpPr>
            <a:spLocks noGrp="1"/>
          </p:cNvSpPr>
          <p:nvPr>
            <p:ph type="body" sz="quarter" idx="3"/>
          </p:nvPr>
        </p:nvSpPr>
        <p:spPr>
          <a:xfrm>
            <a:off x="5896047" y="991394"/>
            <a:ext cx="5183188" cy="677358"/>
          </a:xfrm>
        </p:spPr>
        <p:txBody>
          <a:bodyPr>
            <a:normAutofit/>
          </a:bodyPr>
          <a:lstStyle/>
          <a:p>
            <a:pPr algn="ctr"/>
            <a:r>
              <a:rPr lang="en-US" sz="2000" dirty="0"/>
              <a:t>The 4</a:t>
            </a:r>
            <a:r>
              <a:rPr lang="en-US" sz="2000" baseline="30000" dirty="0"/>
              <a:t>th</a:t>
            </a:r>
            <a:r>
              <a:rPr lang="en-US" sz="2000" dirty="0"/>
              <a:t> Strategic Workshop on Information Retrieval in Lorne (SWIRL), 2025</a:t>
            </a:r>
          </a:p>
        </p:txBody>
      </p:sp>
      <p:sp>
        <p:nvSpPr>
          <p:cNvPr id="18" name="TextBox 17">
            <a:extLst>
              <a:ext uri="{FF2B5EF4-FFF2-40B4-BE49-F238E27FC236}">
                <a16:creationId xmlns:a16="http://schemas.microsoft.com/office/drawing/2014/main" id="{53682CB3-AD62-AC80-5F5B-08F6AA73ECA3}"/>
              </a:ext>
            </a:extLst>
          </p:cNvPr>
          <p:cNvSpPr txBox="1"/>
          <p:nvPr/>
        </p:nvSpPr>
        <p:spPr>
          <a:xfrm>
            <a:off x="0" y="6396335"/>
            <a:ext cx="12192000" cy="461665"/>
          </a:xfrm>
          <a:prstGeom prst="rect">
            <a:avLst/>
          </a:prstGeom>
          <a:noFill/>
        </p:spPr>
        <p:txBody>
          <a:bodyPr wrap="square" anchor="b">
            <a:spAutoFit/>
          </a:bodyPr>
          <a:lstStyle/>
          <a:p>
            <a:pPr algn="ctr"/>
            <a:r>
              <a:rPr lang="en-US" sz="1200" dirty="0"/>
              <a:t>Culpepper et al. </a:t>
            </a:r>
            <a:r>
              <a:rPr lang="en-US" sz="1200" dirty="0">
                <a:hlinkClick r:id="rId2"/>
              </a:rPr>
              <a:t>Research Frontiers in Information Retrieval: Report from the Third Strategic Workshop on Information Retrieval in Lorne (SWIRL 2018)</a:t>
            </a:r>
            <a:r>
              <a:rPr lang="en-US" sz="1200" dirty="0"/>
              <a:t>. In ACM SIGIR Forum, 2018.</a:t>
            </a:r>
          </a:p>
          <a:p>
            <a:pPr algn="ctr"/>
            <a:r>
              <a:rPr lang="en-US" sz="1200" dirty="0" err="1"/>
              <a:t>Trippas</a:t>
            </a:r>
            <a:r>
              <a:rPr lang="en-US" sz="1200" dirty="0"/>
              <a:t> et al. </a:t>
            </a:r>
            <a:r>
              <a:rPr lang="en-US" sz="1200" dirty="0">
                <a:hlinkClick r:id="rId3"/>
              </a:rPr>
              <a:t>Report from the 4th Strategic Workshop on Information Retrieval in Lorne (SWIRL 2025)</a:t>
            </a:r>
            <a:r>
              <a:rPr lang="en-US" sz="1200" dirty="0"/>
              <a:t>. In ACM SIGIR Forum, 2025.</a:t>
            </a:r>
          </a:p>
        </p:txBody>
      </p:sp>
      <p:pic>
        <p:nvPicPr>
          <p:cNvPr id="13" name="Picture 12">
            <a:extLst>
              <a:ext uri="{FF2B5EF4-FFF2-40B4-BE49-F238E27FC236}">
                <a16:creationId xmlns:a16="http://schemas.microsoft.com/office/drawing/2014/main" id="{6EF48EF5-60CB-8357-2CE5-4984A06D4A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916" y="1736045"/>
            <a:ext cx="4058962" cy="1987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F1221B73-A3FA-577E-BCF0-7D4877683606}"/>
              </a:ext>
            </a:extLst>
          </p:cNvPr>
          <p:cNvPicPr>
            <a:picLocks noChangeAspect="1"/>
          </p:cNvPicPr>
          <p:nvPr/>
        </p:nvPicPr>
        <p:blipFill>
          <a:blip r:embed="rId5"/>
          <a:stretch>
            <a:fillRect/>
          </a:stretch>
        </p:blipFill>
        <p:spPr>
          <a:xfrm>
            <a:off x="289336" y="3880863"/>
            <a:ext cx="4218122" cy="433451"/>
          </a:xfrm>
          <a:custGeom>
            <a:avLst/>
            <a:gdLst>
              <a:gd name="csX0" fmla="*/ 0 w 4218122"/>
              <a:gd name="csY0" fmla="*/ 0 h 433451"/>
              <a:gd name="csX1" fmla="*/ 485084 w 4218122"/>
              <a:gd name="csY1" fmla="*/ 0 h 433451"/>
              <a:gd name="csX2" fmla="*/ 970168 w 4218122"/>
              <a:gd name="csY2" fmla="*/ 0 h 433451"/>
              <a:gd name="csX3" fmla="*/ 1581796 w 4218122"/>
              <a:gd name="csY3" fmla="*/ 0 h 433451"/>
              <a:gd name="csX4" fmla="*/ 2066880 w 4218122"/>
              <a:gd name="csY4" fmla="*/ 0 h 433451"/>
              <a:gd name="csX5" fmla="*/ 2551964 w 4218122"/>
              <a:gd name="csY5" fmla="*/ 0 h 433451"/>
              <a:gd name="csX6" fmla="*/ 3037048 w 4218122"/>
              <a:gd name="csY6" fmla="*/ 0 h 433451"/>
              <a:gd name="csX7" fmla="*/ 3564313 w 4218122"/>
              <a:gd name="csY7" fmla="*/ 0 h 433451"/>
              <a:gd name="csX8" fmla="*/ 4218122 w 4218122"/>
              <a:gd name="csY8" fmla="*/ 0 h 433451"/>
              <a:gd name="csX9" fmla="*/ 4218122 w 4218122"/>
              <a:gd name="csY9" fmla="*/ 433451 h 433451"/>
              <a:gd name="csX10" fmla="*/ 3606494 w 4218122"/>
              <a:gd name="csY10" fmla="*/ 433451 h 433451"/>
              <a:gd name="csX11" fmla="*/ 3163592 w 4218122"/>
              <a:gd name="csY11" fmla="*/ 433451 h 433451"/>
              <a:gd name="csX12" fmla="*/ 2678507 w 4218122"/>
              <a:gd name="csY12" fmla="*/ 433451 h 433451"/>
              <a:gd name="csX13" fmla="*/ 2277786 w 4218122"/>
              <a:gd name="csY13" fmla="*/ 433451 h 433451"/>
              <a:gd name="csX14" fmla="*/ 1834883 w 4218122"/>
              <a:gd name="csY14" fmla="*/ 433451 h 433451"/>
              <a:gd name="csX15" fmla="*/ 1434161 w 4218122"/>
              <a:gd name="csY15" fmla="*/ 433451 h 433451"/>
              <a:gd name="csX16" fmla="*/ 949077 w 4218122"/>
              <a:gd name="csY16" fmla="*/ 433451 h 433451"/>
              <a:gd name="csX17" fmla="*/ 506175 w 4218122"/>
              <a:gd name="csY17" fmla="*/ 433451 h 433451"/>
              <a:gd name="csX18" fmla="*/ 0 w 4218122"/>
              <a:gd name="csY18" fmla="*/ 433451 h 433451"/>
              <a:gd name="csX19" fmla="*/ 0 w 4218122"/>
              <a:gd name="csY19" fmla="*/ 0 h 43345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4218122" h="433451" fill="none" extrusionOk="0">
                <a:moveTo>
                  <a:pt x="0" y="0"/>
                </a:moveTo>
                <a:cubicBezTo>
                  <a:pt x="148895" y="-6614"/>
                  <a:pt x="341156" y="49874"/>
                  <a:pt x="485084" y="0"/>
                </a:cubicBezTo>
                <a:cubicBezTo>
                  <a:pt x="629012" y="-49874"/>
                  <a:pt x="872140" y="26752"/>
                  <a:pt x="970168" y="0"/>
                </a:cubicBezTo>
                <a:cubicBezTo>
                  <a:pt x="1068196" y="-26752"/>
                  <a:pt x="1421637" y="37095"/>
                  <a:pt x="1581796" y="0"/>
                </a:cubicBezTo>
                <a:cubicBezTo>
                  <a:pt x="1741955" y="-37095"/>
                  <a:pt x="1882847" y="10814"/>
                  <a:pt x="2066880" y="0"/>
                </a:cubicBezTo>
                <a:cubicBezTo>
                  <a:pt x="2250913" y="-10814"/>
                  <a:pt x="2362430" y="56044"/>
                  <a:pt x="2551964" y="0"/>
                </a:cubicBezTo>
                <a:cubicBezTo>
                  <a:pt x="2741498" y="-56044"/>
                  <a:pt x="2816632" y="28237"/>
                  <a:pt x="3037048" y="0"/>
                </a:cubicBezTo>
                <a:cubicBezTo>
                  <a:pt x="3257464" y="-28237"/>
                  <a:pt x="3367226" y="44653"/>
                  <a:pt x="3564313" y="0"/>
                </a:cubicBezTo>
                <a:cubicBezTo>
                  <a:pt x="3761400" y="-44653"/>
                  <a:pt x="4019080" y="49167"/>
                  <a:pt x="4218122" y="0"/>
                </a:cubicBezTo>
                <a:cubicBezTo>
                  <a:pt x="4221960" y="167470"/>
                  <a:pt x="4204226" y="315105"/>
                  <a:pt x="4218122" y="433451"/>
                </a:cubicBezTo>
                <a:cubicBezTo>
                  <a:pt x="4017516" y="446680"/>
                  <a:pt x="3908673" y="425600"/>
                  <a:pt x="3606494" y="433451"/>
                </a:cubicBezTo>
                <a:cubicBezTo>
                  <a:pt x="3304315" y="441302"/>
                  <a:pt x="3326214" y="418719"/>
                  <a:pt x="3163592" y="433451"/>
                </a:cubicBezTo>
                <a:cubicBezTo>
                  <a:pt x="3000970" y="448183"/>
                  <a:pt x="2861641" y="424989"/>
                  <a:pt x="2678507" y="433451"/>
                </a:cubicBezTo>
                <a:cubicBezTo>
                  <a:pt x="2495374" y="441913"/>
                  <a:pt x="2429525" y="419932"/>
                  <a:pt x="2277786" y="433451"/>
                </a:cubicBezTo>
                <a:cubicBezTo>
                  <a:pt x="2126047" y="446970"/>
                  <a:pt x="1971316" y="425659"/>
                  <a:pt x="1834883" y="433451"/>
                </a:cubicBezTo>
                <a:cubicBezTo>
                  <a:pt x="1698450" y="441243"/>
                  <a:pt x="1571770" y="418310"/>
                  <a:pt x="1434161" y="433451"/>
                </a:cubicBezTo>
                <a:cubicBezTo>
                  <a:pt x="1296552" y="448592"/>
                  <a:pt x="1138895" y="379723"/>
                  <a:pt x="949077" y="433451"/>
                </a:cubicBezTo>
                <a:cubicBezTo>
                  <a:pt x="759259" y="487179"/>
                  <a:pt x="663859" y="387785"/>
                  <a:pt x="506175" y="433451"/>
                </a:cubicBezTo>
                <a:cubicBezTo>
                  <a:pt x="348491" y="479117"/>
                  <a:pt x="217472" y="426384"/>
                  <a:pt x="0" y="433451"/>
                </a:cubicBezTo>
                <a:cubicBezTo>
                  <a:pt x="-30439" y="342263"/>
                  <a:pt x="40380" y="145259"/>
                  <a:pt x="0" y="0"/>
                </a:cubicBezTo>
                <a:close/>
              </a:path>
              <a:path w="4218122" h="433451" stroke="0" extrusionOk="0">
                <a:moveTo>
                  <a:pt x="0" y="0"/>
                </a:moveTo>
                <a:cubicBezTo>
                  <a:pt x="220059" y="-24487"/>
                  <a:pt x="269000" y="21933"/>
                  <a:pt x="485084" y="0"/>
                </a:cubicBezTo>
                <a:cubicBezTo>
                  <a:pt x="701168" y="-21933"/>
                  <a:pt x="727616" y="21493"/>
                  <a:pt x="885806" y="0"/>
                </a:cubicBezTo>
                <a:cubicBezTo>
                  <a:pt x="1043996" y="-21493"/>
                  <a:pt x="1361190" y="1097"/>
                  <a:pt x="1497433" y="0"/>
                </a:cubicBezTo>
                <a:cubicBezTo>
                  <a:pt x="1633676" y="-1097"/>
                  <a:pt x="1847957" y="43387"/>
                  <a:pt x="2024699" y="0"/>
                </a:cubicBezTo>
                <a:cubicBezTo>
                  <a:pt x="2201441" y="-43387"/>
                  <a:pt x="2416930" y="27636"/>
                  <a:pt x="2551964" y="0"/>
                </a:cubicBezTo>
                <a:cubicBezTo>
                  <a:pt x="2686998" y="-27636"/>
                  <a:pt x="2887111" y="51026"/>
                  <a:pt x="3037048" y="0"/>
                </a:cubicBezTo>
                <a:cubicBezTo>
                  <a:pt x="3186985" y="-51026"/>
                  <a:pt x="3314140" y="13653"/>
                  <a:pt x="3522132" y="0"/>
                </a:cubicBezTo>
                <a:cubicBezTo>
                  <a:pt x="3730124" y="-13653"/>
                  <a:pt x="4020311" y="12840"/>
                  <a:pt x="4218122" y="0"/>
                </a:cubicBezTo>
                <a:cubicBezTo>
                  <a:pt x="4226774" y="162633"/>
                  <a:pt x="4214532" y="219507"/>
                  <a:pt x="4218122" y="433451"/>
                </a:cubicBezTo>
                <a:cubicBezTo>
                  <a:pt x="4092503" y="477173"/>
                  <a:pt x="3931502" y="387466"/>
                  <a:pt x="3817400" y="433451"/>
                </a:cubicBezTo>
                <a:cubicBezTo>
                  <a:pt x="3703298" y="479436"/>
                  <a:pt x="3463879" y="389309"/>
                  <a:pt x="3247954" y="433451"/>
                </a:cubicBezTo>
                <a:cubicBezTo>
                  <a:pt x="3032029" y="477593"/>
                  <a:pt x="2987292" y="396795"/>
                  <a:pt x="2847232" y="433451"/>
                </a:cubicBezTo>
                <a:cubicBezTo>
                  <a:pt x="2707172" y="470107"/>
                  <a:pt x="2520941" y="397245"/>
                  <a:pt x="2235605" y="433451"/>
                </a:cubicBezTo>
                <a:cubicBezTo>
                  <a:pt x="1950269" y="469657"/>
                  <a:pt x="1904854" y="390710"/>
                  <a:pt x="1792702" y="433451"/>
                </a:cubicBezTo>
                <a:cubicBezTo>
                  <a:pt x="1680550" y="476192"/>
                  <a:pt x="1483653" y="397800"/>
                  <a:pt x="1391980" y="433451"/>
                </a:cubicBezTo>
                <a:cubicBezTo>
                  <a:pt x="1300307" y="469102"/>
                  <a:pt x="1064079" y="367974"/>
                  <a:pt x="822534" y="433451"/>
                </a:cubicBezTo>
                <a:cubicBezTo>
                  <a:pt x="580989" y="498928"/>
                  <a:pt x="342827" y="386316"/>
                  <a:pt x="0" y="433451"/>
                </a:cubicBezTo>
                <a:cubicBezTo>
                  <a:pt x="-46220" y="324879"/>
                  <a:pt x="27237" y="191983"/>
                  <a:pt x="0" y="0"/>
                </a:cubicBezTo>
                <a:close/>
              </a:path>
            </a:pathLst>
          </a:custGeom>
          <a:ln>
            <a:solidFill>
              <a:schemeClr val="tx1"/>
            </a:solidFill>
            <a:extLst>
              <a:ext uri="{C807C97D-BFC1-408E-A445-0C87EB9F89A2}">
                <ask:lineSketchStyleProps xmlns:ask="http://schemas.microsoft.com/office/drawing/2018/sketchyshapes" sd="3211780792">
                  <a:prstGeom prst="rect">
                    <a:avLst/>
                  </a:prstGeom>
                  <ask:type>
                    <ask:lineSketchScribble/>
                  </ask:type>
                </ask:lineSketchStyleProps>
              </a:ext>
            </a:extLst>
          </a:ln>
        </p:spPr>
      </p:pic>
      <p:grpSp>
        <p:nvGrpSpPr>
          <p:cNvPr id="29" name="Group 28">
            <a:extLst>
              <a:ext uri="{FF2B5EF4-FFF2-40B4-BE49-F238E27FC236}">
                <a16:creationId xmlns:a16="http://schemas.microsoft.com/office/drawing/2014/main" id="{13953BAC-5E42-E2B2-C14E-CEF8FC410621}"/>
              </a:ext>
            </a:extLst>
          </p:cNvPr>
          <p:cNvGrpSpPr/>
          <p:nvPr/>
        </p:nvGrpSpPr>
        <p:grpSpPr>
          <a:xfrm>
            <a:off x="264087" y="4534985"/>
            <a:ext cx="4268619" cy="1579206"/>
            <a:chOff x="1129563" y="4680027"/>
            <a:chExt cx="4268619" cy="1579206"/>
          </a:xfrm>
        </p:grpSpPr>
        <p:pic>
          <p:nvPicPr>
            <p:cNvPr id="20" name="Picture 19">
              <a:extLst>
                <a:ext uri="{FF2B5EF4-FFF2-40B4-BE49-F238E27FC236}">
                  <a16:creationId xmlns:a16="http://schemas.microsoft.com/office/drawing/2014/main" id="{8A9A3080-EA00-6FE0-A232-5D57975CF7D1}"/>
                </a:ext>
              </a:extLst>
            </p:cNvPr>
            <p:cNvPicPr>
              <a:picLocks noChangeAspect="1"/>
            </p:cNvPicPr>
            <p:nvPr/>
          </p:nvPicPr>
          <p:blipFill>
            <a:blip r:embed="rId6"/>
            <a:stretch>
              <a:fillRect/>
            </a:stretch>
          </p:blipFill>
          <p:spPr>
            <a:xfrm>
              <a:off x="1129563" y="4680027"/>
              <a:ext cx="2465037" cy="1490400"/>
            </a:xfrm>
            <a:prstGeom prst="rect">
              <a:avLst/>
            </a:prstGeom>
            <a:ln>
              <a:solidFill>
                <a:schemeClr val="accent1"/>
              </a:solidFill>
            </a:ln>
            <a:effectLst>
              <a:outerShdw blurRad="292100" dist="139700" dir="2700000" algn="tl" rotWithShape="0">
                <a:srgbClr val="333333">
                  <a:alpha val="65000"/>
                </a:srgbClr>
              </a:outerShdw>
            </a:effectLst>
          </p:spPr>
        </p:pic>
        <p:pic>
          <p:nvPicPr>
            <p:cNvPr id="24" name="Picture 23" descr="A close-up of a document&#10;&#10;AI-generated content may be incorrect.">
              <a:extLst>
                <a:ext uri="{FF2B5EF4-FFF2-40B4-BE49-F238E27FC236}">
                  <a16:creationId xmlns:a16="http://schemas.microsoft.com/office/drawing/2014/main" id="{A257ABD8-EF44-7384-E97F-AA613388C120}"/>
                </a:ext>
              </a:extLst>
            </p:cNvPr>
            <p:cNvPicPr>
              <a:picLocks noChangeAspect="1"/>
            </p:cNvPicPr>
            <p:nvPr/>
          </p:nvPicPr>
          <p:blipFill>
            <a:blip r:embed="rId7"/>
            <a:stretch>
              <a:fillRect/>
            </a:stretch>
          </p:blipFill>
          <p:spPr>
            <a:xfrm>
              <a:off x="2591717" y="5084433"/>
              <a:ext cx="2806465" cy="1174800"/>
            </a:xfrm>
            <a:custGeom>
              <a:avLst/>
              <a:gdLst>
                <a:gd name="csX0" fmla="*/ 0 w 2806465"/>
                <a:gd name="csY0" fmla="*/ 0 h 1174800"/>
                <a:gd name="csX1" fmla="*/ 617422 w 2806465"/>
                <a:gd name="csY1" fmla="*/ 0 h 1174800"/>
                <a:gd name="csX2" fmla="*/ 1150651 w 2806465"/>
                <a:gd name="csY2" fmla="*/ 0 h 1174800"/>
                <a:gd name="csX3" fmla="*/ 1711944 w 2806465"/>
                <a:gd name="csY3" fmla="*/ 0 h 1174800"/>
                <a:gd name="csX4" fmla="*/ 2217107 w 2806465"/>
                <a:gd name="csY4" fmla="*/ 0 h 1174800"/>
                <a:gd name="csX5" fmla="*/ 2806465 w 2806465"/>
                <a:gd name="csY5" fmla="*/ 0 h 1174800"/>
                <a:gd name="csX6" fmla="*/ 2806465 w 2806465"/>
                <a:gd name="csY6" fmla="*/ 599148 h 1174800"/>
                <a:gd name="csX7" fmla="*/ 2806465 w 2806465"/>
                <a:gd name="csY7" fmla="*/ 1174800 h 1174800"/>
                <a:gd name="csX8" fmla="*/ 2301301 w 2806465"/>
                <a:gd name="csY8" fmla="*/ 1174800 h 1174800"/>
                <a:gd name="csX9" fmla="*/ 1796138 w 2806465"/>
                <a:gd name="csY9" fmla="*/ 1174800 h 1174800"/>
                <a:gd name="csX10" fmla="*/ 1178715 w 2806465"/>
                <a:gd name="csY10" fmla="*/ 1174800 h 1174800"/>
                <a:gd name="csX11" fmla="*/ 701616 w 2806465"/>
                <a:gd name="csY11" fmla="*/ 1174800 h 1174800"/>
                <a:gd name="csX12" fmla="*/ 0 w 2806465"/>
                <a:gd name="csY12" fmla="*/ 1174800 h 1174800"/>
                <a:gd name="csX13" fmla="*/ 0 w 2806465"/>
                <a:gd name="csY13" fmla="*/ 575652 h 1174800"/>
                <a:gd name="csX14" fmla="*/ 0 w 2806465"/>
                <a:gd name="csY14" fmla="*/ 0 h 11748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2806465" h="1174800" fill="none" extrusionOk="0">
                  <a:moveTo>
                    <a:pt x="0" y="0"/>
                  </a:moveTo>
                  <a:cubicBezTo>
                    <a:pt x="238108" y="-39269"/>
                    <a:pt x="395541" y="10301"/>
                    <a:pt x="617422" y="0"/>
                  </a:cubicBezTo>
                  <a:cubicBezTo>
                    <a:pt x="839303" y="-10301"/>
                    <a:pt x="914644" y="10738"/>
                    <a:pt x="1150651" y="0"/>
                  </a:cubicBezTo>
                  <a:cubicBezTo>
                    <a:pt x="1386658" y="-10738"/>
                    <a:pt x="1476296" y="44152"/>
                    <a:pt x="1711944" y="0"/>
                  </a:cubicBezTo>
                  <a:cubicBezTo>
                    <a:pt x="1947592" y="-44152"/>
                    <a:pt x="2064053" y="10207"/>
                    <a:pt x="2217107" y="0"/>
                  </a:cubicBezTo>
                  <a:cubicBezTo>
                    <a:pt x="2370161" y="-10207"/>
                    <a:pt x="2670481" y="27725"/>
                    <a:pt x="2806465" y="0"/>
                  </a:cubicBezTo>
                  <a:cubicBezTo>
                    <a:pt x="2826937" y="258756"/>
                    <a:pt x="2800488" y="299941"/>
                    <a:pt x="2806465" y="599148"/>
                  </a:cubicBezTo>
                  <a:cubicBezTo>
                    <a:pt x="2812442" y="898355"/>
                    <a:pt x="2769048" y="968088"/>
                    <a:pt x="2806465" y="1174800"/>
                  </a:cubicBezTo>
                  <a:cubicBezTo>
                    <a:pt x="2661713" y="1202562"/>
                    <a:pt x="2541313" y="1128035"/>
                    <a:pt x="2301301" y="1174800"/>
                  </a:cubicBezTo>
                  <a:cubicBezTo>
                    <a:pt x="2061289" y="1221565"/>
                    <a:pt x="1976762" y="1169396"/>
                    <a:pt x="1796138" y="1174800"/>
                  </a:cubicBezTo>
                  <a:cubicBezTo>
                    <a:pt x="1615514" y="1180204"/>
                    <a:pt x="1315263" y="1124822"/>
                    <a:pt x="1178715" y="1174800"/>
                  </a:cubicBezTo>
                  <a:cubicBezTo>
                    <a:pt x="1042167" y="1224778"/>
                    <a:pt x="923890" y="1145520"/>
                    <a:pt x="701616" y="1174800"/>
                  </a:cubicBezTo>
                  <a:cubicBezTo>
                    <a:pt x="479342" y="1204080"/>
                    <a:pt x="306289" y="1112509"/>
                    <a:pt x="0" y="1174800"/>
                  </a:cubicBezTo>
                  <a:cubicBezTo>
                    <a:pt x="-41760" y="1008346"/>
                    <a:pt x="14231" y="827915"/>
                    <a:pt x="0" y="575652"/>
                  </a:cubicBezTo>
                  <a:cubicBezTo>
                    <a:pt x="-14231" y="323389"/>
                    <a:pt x="10394" y="212380"/>
                    <a:pt x="0" y="0"/>
                  </a:cubicBezTo>
                  <a:close/>
                </a:path>
                <a:path w="2806465" h="1174800" stroke="0" extrusionOk="0">
                  <a:moveTo>
                    <a:pt x="0" y="0"/>
                  </a:moveTo>
                  <a:cubicBezTo>
                    <a:pt x="138430" y="-20811"/>
                    <a:pt x="283493" y="30643"/>
                    <a:pt x="505164" y="0"/>
                  </a:cubicBezTo>
                  <a:cubicBezTo>
                    <a:pt x="726835" y="-30643"/>
                    <a:pt x="805912" y="18442"/>
                    <a:pt x="1066457" y="0"/>
                  </a:cubicBezTo>
                  <a:cubicBezTo>
                    <a:pt x="1327002" y="-18442"/>
                    <a:pt x="1345808" y="17658"/>
                    <a:pt x="1543556" y="0"/>
                  </a:cubicBezTo>
                  <a:cubicBezTo>
                    <a:pt x="1741304" y="-17658"/>
                    <a:pt x="1864152" y="28019"/>
                    <a:pt x="2020655" y="0"/>
                  </a:cubicBezTo>
                  <a:cubicBezTo>
                    <a:pt x="2177158" y="-28019"/>
                    <a:pt x="2607085" y="35030"/>
                    <a:pt x="2806465" y="0"/>
                  </a:cubicBezTo>
                  <a:cubicBezTo>
                    <a:pt x="2840757" y="122372"/>
                    <a:pt x="2764385" y="439954"/>
                    <a:pt x="2806465" y="563904"/>
                  </a:cubicBezTo>
                  <a:cubicBezTo>
                    <a:pt x="2848545" y="687854"/>
                    <a:pt x="2802841" y="964116"/>
                    <a:pt x="2806465" y="1174800"/>
                  </a:cubicBezTo>
                  <a:cubicBezTo>
                    <a:pt x="2567605" y="1220461"/>
                    <a:pt x="2485185" y="1139071"/>
                    <a:pt x="2301301" y="1174800"/>
                  </a:cubicBezTo>
                  <a:cubicBezTo>
                    <a:pt x="2117417" y="1210529"/>
                    <a:pt x="1994166" y="1141576"/>
                    <a:pt x="1824202" y="1174800"/>
                  </a:cubicBezTo>
                  <a:cubicBezTo>
                    <a:pt x="1654238" y="1208024"/>
                    <a:pt x="1414519" y="1136913"/>
                    <a:pt x="1290974" y="1174800"/>
                  </a:cubicBezTo>
                  <a:cubicBezTo>
                    <a:pt x="1167429" y="1212687"/>
                    <a:pt x="889159" y="1123130"/>
                    <a:pt x="785810" y="1174800"/>
                  </a:cubicBezTo>
                  <a:cubicBezTo>
                    <a:pt x="682461" y="1226470"/>
                    <a:pt x="259037" y="1144699"/>
                    <a:pt x="0" y="1174800"/>
                  </a:cubicBezTo>
                  <a:cubicBezTo>
                    <a:pt x="-20581" y="991319"/>
                    <a:pt x="59581" y="699492"/>
                    <a:pt x="0" y="563904"/>
                  </a:cubicBezTo>
                  <a:cubicBezTo>
                    <a:pt x="-59581" y="428316"/>
                    <a:pt x="35971" y="239863"/>
                    <a:pt x="0" y="0"/>
                  </a:cubicBezTo>
                  <a:close/>
                </a:path>
              </a:pathLst>
            </a:custGeom>
            <a:ln>
              <a:solidFill>
                <a:schemeClr val="tx1"/>
              </a:solidFill>
              <a:extLst>
                <a:ext uri="{C807C97D-BFC1-408E-A445-0C87EB9F89A2}">
                  <ask:lineSketchStyleProps xmlns:ask="http://schemas.microsoft.com/office/drawing/2018/sketchyshapes" sd="4033344227">
                    <a:prstGeom prst="rect">
                      <a:avLst/>
                    </a:prstGeom>
                    <ask:type>
                      <ask:lineSketchScribble/>
                    </ask:type>
                  </ask:lineSketchStyleProps>
                </a:ext>
              </a:extLst>
            </a:ln>
            <a:effectLst>
              <a:outerShdw blurRad="292100" dist="139700" dir="2700000" algn="tl" rotWithShape="0">
                <a:srgbClr val="333333">
                  <a:alpha val="65000"/>
                </a:srgbClr>
              </a:outerShdw>
            </a:effectLst>
          </p:spPr>
        </p:pic>
      </p:grpSp>
      <p:pic>
        <p:nvPicPr>
          <p:cNvPr id="7" name="Picture 4" descr="May be an image of 1 person and table">
            <a:extLst>
              <a:ext uri="{FF2B5EF4-FFF2-40B4-BE49-F238E27FC236}">
                <a16:creationId xmlns:a16="http://schemas.microsoft.com/office/drawing/2014/main" id="{08D52F3D-7072-20C5-6799-D2226F4DDDC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643" r="5525"/>
          <a:stretch/>
        </p:blipFill>
        <p:spPr bwMode="auto">
          <a:xfrm>
            <a:off x="6901837" y="1737303"/>
            <a:ext cx="3171608" cy="19859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BBCBF84B-9672-BB07-1CB2-802403E51249}"/>
              </a:ext>
            </a:extLst>
          </p:cNvPr>
          <p:cNvPicPr>
            <a:picLocks noChangeAspect="1"/>
          </p:cNvPicPr>
          <p:nvPr/>
        </p:nvPicPr>
        <p:blipFill>
          <a:blip r:embed="rId9"/>
          <a:stretch>
            <a:fillRect/>
          </a:stretch>
        </p:blipFill>
        <p:spPr>
          <a:xfrm>
            <a:off x="6585448" y="3880863"/>
            <a:ext cx="3804386" cy="432000"/>
          </a:xfrm>
          <a:custGeom>
            <a:avLst/>
            <a:gdLst>
              <a:gd name="csX0" fmla="*/ 0 w 3804386"/>
              <a:gd name="csY0" fmla="*/ 0 h 432000"/>
              <a:gd name="csX1" fmla="*/ 543484 w 3804386"/>
              <a:gd name="csY1" fmla="*/ 0 h 432000"/>
              <a:gd name="csX2" fmla="*/ 1125011 w 3804386"/>
              <a:gd name="csY2" fmla="*/ 0 h 432000"/>
              <a:gd name="csX3" fmla="*/ 1630451 w 3804386"/>
              <a:gd name="csY3" fmla="*/ 0 h 432000"/>
              <a:gd name="csX4" fmla="*/ 2135891 w 3804386"/>
              <a:gd name="csY4" fmla="*/ 0 h 432000"/>
              <a:gd name="csX5" fmla="*/ 2755462 w 3804386"/>
              <a:gd name="csY5" fmla="*/ 0 h 432000"/>
              <a:gd name="csX6" fmla="*/ 3260902 w 3804386"/>
              <a:gd name="csY6" fmla="*/ 0 h 432000"/>
              <a:gd name="csX7" fmla="*/ 3804386 w 3804386"/>
              <a:gd name="csY7" fmla="*/ 0 h 432000"/>
              <a:gd name="csX8" fmla="*/ 3804386 w 3804386"/>
              <a:gd name="csY8" fmla="*/ 432000 h 432000"/>
              <a:gd name="csX9" fmla="*/ 3184815 w 3804386"/>
              <a:gd name="csY9" fmla="*/ 432000 h 432000"/>
              <a:gd name="csX10" fmla="*/ 2755462 w 3804386"/>
              <a:gd name="csY10" fmla="*/ 432000 h 432000"/>
              <a:gd name="csX11" fmla="*/ 2250023 w 3804386"/>
              <a:gd name="csY11" fmla="*/ 432000 h 432000"/>
              <a:gd name="csX12" fmla="*/ 1782627 w 3804386"/>
              <a:gd name="csY12" fmla="*/ 432000 h 432000"/>
              <a:gd name="csX13" fmla="*/ 1315231 w 3804386"/>
              <a:gd name="csY13" fmla="*/ 432000 h 432000"/>
              <a:gd name="csX14" fmla="*/ 809791 w 3804386"/>
              <a:gd name="csY14" fmla="*/ 432000 h 432000"/>
              <a:gd name="csX15" fmla="*/ 0 w 3804386"/>
              <a:gd name="csY15" fmla="*/ 432000 h 432000"/>
              <a:gd name="csX16" fmla="*/ 0 w 3804386"/>
              <a:gd name="csY16" fmla="*/ 0 h 432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804386" h="432000" fill="none" extrusionOk="0">
                <a:moveTo>
                  <a:pt x="0" y="0"/>
                </a:moveTo>
                <a:cubicBezTo>
                  <a:pt x="157843" y="-40650"/>
                  <a:pt x="389524" y="4936"/>
                  <a:pt x="543484" y="0"/>
                </a:cubicBezTo>
                <a:cubicBezTo>
                  <a:pt x="697444" y="-4936"/>
                  <a:pt x="919535" y="46056"/>
                  <a:pt x="1125011" y="0"/>
                </a:cubicBezTo>
                <a:cubicBezTo>
                  <a:pt x="1330487" y="-46056"/>
                  <a:pt x="1443737" y="21822"/>
                  <a:pt x="1630451" y="0"/>
                </a:cubicBezTo>
                <a:cubicBezTo>
                  <a:pt x="1817165" y="-21822"/>
                  <a:pt x="1922721" y="2872"/>
                  <a:pt x="2135891" y="0"/>
                </a:cubicBezTo>
                <a:cubicBezTo>
                  <a:pt x="2349061" y="-2872"/>
                  <a:pt x="2480397" y="12333"/>
                  <a:pt x="2755462" y="0"/>
                </a:cubicBezTo>
                <a:cubicBezTo>
                  <a:pt x="3030527" y="-12333"/>
                  <a:pt x="3030861" y="7048"/>
                  <a:pt x="3260902" y="0"/>
                </a:cubicBezTo>
                <a:cubicBezTo>
                  <a:pt x="3490943" y="-7048"/>
                  <a:pt x="3633711" y="45647"/>
                  <a:pt x="3804386" y="0"/>
                </a:cubicBezTo>
                <a:cubicBezTo>
                  <a:pt x="3854652" y="187113"/>
                  <a:pt x="3754534" y="343042"/>
                  <a:pt x="3804386" y="432000"/>
                </a:cubicBezTo>
                <a:cubicBezTo>
                  <a:pt x="3564623" y="433658"/>
                  <a:pt x="3444117" y="429652"/>
                  <a:pt x="3184815" y="432000"/>
                </a:cubicBezTo>
                <a:cubicBezTo>
                  <a:pt x="2925513" y="434348"/>
                  <a:pt x="2881252" y="424595"/>
                  <a:pt x="2755462" y="432000"/>
                </a:cubicBezTo>
                <a:cubicBezTo>
                  <a:pt x="2629672" y="439405"/>
                  <a:pt x="2429359" y="409230"/>
                  <a:pt x="2250023" y="432000"/>
                </a:cubicBezTo>
                <a:cubicBezTo>
                  <a:pt x="2070687" y="454770"/>
                  <a:pt x="1976852" y="410353"/>
                  <a:pt x="1782627" y="432000"/>
                </a:cubicBezTo>
                <a:cubicBezTo>
                  <a:pt x="1588402" y="453647"/>
                  <a:pt x="1421797" y="387001"/>
                  <a:pt x="1315231" y="432000"/>
                </a:cubicBezTo>
                <a:cubicBezTo>
                  <a:pt x="1208665" y="476999"/>
                  <a:pt x="991791" y="400978"/>
                  <a:pt x="809791" y="432000"/>
                </a:cubicBezTo>
                <a:cubicBezTo>
                  <a:pt x="627791" y="463022"/>
                  <a:pt x="219888" y="340684"/>
                  <a:pt x="0" y="432000"/>
                </a:cubicBezTo>
                <a:cubicBezTo>
                  <a:pt x="-10597" y="307061"/>
                  <a:pt x="5434" y="144466"/>
                  <a:pt x="0" y="0"/>
                </a:cubicBezTo>
                <a:close/>
              </a:path>
              <a:path w="3804386" h="432000" stroke="0" extrusionOk="0">
                <a:moveTo>
                  <a:pt x="0" y="0"/>
                </a:moveTo>
                <a:cubicBezTo>
                  <a:pt x="222059" y="-9850"/>
                  <a:pt x="315015" y="16773"/>
                  <a:pt x="505440" y="0"/>
                </a:cubicBezTo>
                <a:cubicBezTo>
                  <a:pt x="695865" y="-16773"/>
                  <a:pt x="807601" y="47499"/>
                  <a:pt x="934792" y="0"/>
                </a:cubicBezTo>
                <a:cubicBezTo>
                  <a:pt x="1061983" y="-47499"/>
                  <a:pt x="1427405" y="69642"/>
                  <a:pt x="1554363" y="0"/>
                </a:cubicBezTo>
                <a:cubicBezTo>
                  <a:pt x="1681321" y="-69642"/>
                  <a:pt x="1951539" y="15454"/>
                  <a:pt x="2097847" y="0"/>
                </a:cubicBezTo>
                <a:cubicBezTo>
                  <a:pt x="2244155" y="-15454"/>
                  <a:pt x="2490269" y="13951"/>
                  <a:pt x="2641331" y="0"/>
                </a:cubicBezTo>
                <a:cubicBezTo>
                  <a:pt x="2792393" y="-13951"/>
                  <a:pt x="3021569" y="43919"/>
                  <a:pt x="3146771" y="0"/>
                </a:cubicBezTo>
                <a:cubicBezTo>
                  <a:pt x="3271973" y="-43919"/>
                  <a:pt x="3558891" y="16332"/>
                  <a:pt x="3804386" y="0"/>
                </a:cubicBezTo>
                <a:cubicBezTo>
                  <a:pt x="3844714" y="153775"/>
                  <a:pt x="3773137" y="247784"/>
                  <a:pt x="3804386" y="432000"/>
                </a:cubicBezTo>
                <a:cubicBezTo>
                  <a:pt x="3689237" y="453197"/>
                  <a:pt x="3444248" y="377358"/>
                  <a:pt x="3336990" y="432000"/>
                </a:cubicBezTo>
                <a:cubicBezTo>
                  <a:pt x="3229732" y="486642"/>
                  <a:pt x="3017866" y="428458"/>
                  <a:pt x="2793506" y="432000"/>
                </a:cubicBezTo>
                <a:cubicBezTo>
                  <a:pt x="2569146" y="435542"/>
                  <a:pt x="2339748" y="397032"/>
                  <a:pt x="2211979" y="432000"/>
                </a:cubicBezTo>
                <a:cubicBezTo>
                  <a:pt x="2084210" y="466968"/>
                  <a:pt x="1943789" y="420353"/>
                  <a:pt x="1782627" y="432000"/>
                </a:cubicBezTo>
                <a:cubicBezTo>
                  <a:pt x="1621465" y="443647"/>
                  <a:pt x="1359770" y="405757"/>
                  <a:pt x="1163055" y="432000"/>
                </a:cubicBezTo>
                <a:cubicBezTo>
                  <a:pt x="966340" y="458243"/>
                  <a:pt x="906171" y="415608"/>
                  <a:pt x="695659" y="432000"/>
                </a:cubicBezTo>
                <a:cubicBezTo>
                  <a:pt x="485147" y="448392"/>
                  <a:pt x="241011" y="387955"/>
                  <a:pt x="0" y="432000"/>
                </a:cubicBezTo>
                <a:cubicBezTo>
                  <a:pt x="-50479" y="294910"/>
                  <a:pt x="14947" y="136269"/>
                  <a:pt x="0" y="0"/>
                </a:cubicBezTo>
                <a:close/>
              </a:path>
            </a:pathLst>
          </a:custGeom>
          <a:ln>
            <a:solidFill>
              <a:schemeClr val="tx1"/>
            </a:solidFill>
            <a:extLst>
              <a:ext uri="{C807C97D-BFC1-408E-A445-0C87EB9F89A2}">
                <ask:lineSketchStyleProps xmlns:ask="http://schemas.microsoft.com/office/drawing/2018/sketchyshapes" sd="3211780792">
                  <a:prstGeom prst="rect">
                    <a:avLst/>
                  </a:prstGeom>
                  <ask:type>
                    <ask:lineSketchScribble/>
                  </ask:type>
                </ask:lineSketchStyleProps>
              </a:ext>
            </a:extLst>
          </a:ln>
        </p:spPr>
      </p:pic>
      <p:grpSp>
        <p:nvGrpSpPr>
          <p:cNvPr id="27" name="Group 26">
            <a:extLst>
              <a:ext uri="{FF2B5EF4-FFF2-40B4-BE49-F238E27FC236}">
                <a16:creationId xmlns:a16="http://schemas.microsoft.com/office/drawing/2014/main" id="{E3B4F938-B3BF-D169-77E5-C551556A4377}"/>
              </a:ext>
            </a:extLst>
          </p:cNvPr>
          <p:cNvGrpSpPr/>
          <p:nvPr/>
        </p:nvGrpSpPr>
        <p:grpSpPr>
          <a:xfrm>
            <a:off x="5047368" y="4534985"/>
            <a:ext cx="6880546" cy="1672244"/>
            <a:chOff x="5553606" y="4659503"/>
            <a:chExt cx="6880546" cy="1672244"/>
          </a:xfrm>
        </p:grpSpPr>
        <p:pic>
          <p:nvPicPr>
            <p:cNvPr id="23" name="Picture 22" descr="A screenshot of a web page&#10;&#10;AI-generated content may be incorrect.">
              <a:extLst>
                <a:ext uri="{FF2B5EF4-FFF2-40B4-BE49-F238E27FC236}">
                  <a16:creationId xmlns:a16="http://schemas.microsoft.com/office/drawing/2014/main" id="{54D5DFCD-D447-0FEA-DCA6-256EC0D5C651}"/>
                </a:ext>
              </a:extLst>
            </p:cNvPr>
            <p:cNvPicPr>
              <a:picLocks noChangeAspect="1"/>
            </p:cNvPicPr>
            <p:nvPr/>
          </p:nvPicPr>
          <p:blipFill>
            <a:blip r:embed="rId10"/>
            <a:stretch>
              <a:fillRect/>
            </a:stretch>
          </p:blipFill>
          <p:spPr>
            <a:xfrm>
              <a:off x="10276623" y="4679328"/>
              <a:ext cx="2157529" cy="1491099"/>
            </a:xfrm>
            <a:prstGeom prst="rect">
              <a:avLst/>
            </a:prstGeom>
            <a:ln>
              <a:solidFill>
                <a:schemeClr val="accent1"/>
              </a:solidFill>
            </a:ln>
            <a:effectLst>
              <a:outerShdw blurRad="292100" dist="139700" dir="2700000" algn="tl" rotWithShape="0">
                <a:srgbClr val="333333">
                  <a:alpha val="65000"/>
                </a:srgbClr>
              </a:outerShdw>
            </a:effectLst>
          </p:spPr>
        </p:pic>
        <p:pic>
          <p:nvPicPr>
            <p:cNvPr id="22" name="Picture 21" descr="A group of buildings with a roof&#10;&#10;AI-generated content may be incorrect.">
              <a:extLst>
                <a:ext uri="{FF2B5EF4-FFF2-40B4-BE49-F238E27FC236}">
                  <a16:creationId xmlns:a16="http://schemas.microsoft.com/office/drawing/2014/main" id="{11AED99A-35C3-867C-4C74-8C9AFE24ECDD}"/>
                </a:ext>
              </a:extLst>
            </p:cNvPr>
            <p:cNvPicPr>
              <a:picLocks noChangeAspect="1"/>
            </p:cNvPicPr>
            <p:nvPr/>
          </p:nvPicPr>
          <p:blipFill>
            <a:blip r:embed="rId11"/>
            <a:stretch>
              <a:fillRect/>
            </a:stretch>
          </p:blipFill>
          <p:spPr>
            <a:xfrm>
              <a:off x="5553606" y="4659503"/>
              <a:ext cx="1958009" cy="1491099"/>
            </a:xfrm>
            <a:prstGeom prst="rect">
              <a:avLst/>
            </a:prstGeom>
            <a:ln>
              <a:solidFill>
                <a:schemeClr val="accent1"/>
              </a:solid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42EDF801-D63C-5CB8-6934-8C469FC2AE68}"/>
                </a:ext>
              </a:extLst>
            </p:cNvPr>
            <p:cNvPicPr>
              <a:picLocks noChangeAspect="1"/>
            </p:cNvPicPr>
            <p:nvPr/>
          </p:nvPicPr>
          <p:blipFill>
            <a:blip r:embed="rId12"/>
            <a:srcRect l="18438" r="19377" b="47000"/>
            <a:stretch>
              <a:fillRect/>
            </a:stretch>
          </p:blipFill>
          <p:spPr>
            <a:xfrm>
              <a:off x="7456867" y="4841347"/>
              <a:ext cx="2962142" cy="1490400"/>
            </a:xfrm>
            <a:prstGeom prst="rect">
              <a:avLst/>
            </a:prstGeom>
            <a:ln>
              <a:solidFill>
                <a:schemeClr val="accent1"/>
              </a:solidFill>
            </a:ln>
            <a:effectLst>
              <a:outerShdw blurRad="292100" dist="139700" dir="2700000" algn="tl" rotWithShape="0">
                <a:srgbClr val="333333">
                  <a:alpha val="65000"/>
                </a:srgbClr>
              </a:outerShdw>
            </a:effectLst>
          </p:spPr>
        </p:pic>
      </p:grpSp>
      <p:sp>
        <p:nvSpPr>
          <p:cNvPr id="32" name="Arrow: Down 31">
            <a:extLst>
              <a:ext uri="{FF2B5EF4-FFF2-40B4-BE49-F238E27FC236}">
                <a16:creationId xmlns:a16="http://schemas.microsoft.com/office/drawing/2014/main" id="{4333697B-9BDB-5F04-BC85-66F6DABA88C7}"/>
              </a:ext>
            </a:extLst>
          </p:cNvPr>
          <p:cNvSpPr/>
          <p:nvPr/>
        </p:nvSpPr>
        <p:spPr>
          <a:xfrm rot="16200000">
            <a:off x="5565247" y="2419579"/>
            <a:ext cx="199221" cy="620130"/>
          </a:xfrm>
          <a:prstGeom prst="downArrow">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651466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B9294-54B9-0802-1F53-D24A3840C47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6139C82-3FF4-D523-FAD6-30C0558F70FB}"/>
              </a:ext>
            </a:extLst>
          </p:cNvPr>
          <p:cNvSpPr>
            <a:spLocks noGrp="1"/>
          </p:cNvSpPr>
          <p:nvPr>
            <p:ph type="title"/>
          </p:nvPr>
        </p:nvSpPr>
        <p:spPr/>
        <p:txBody>
          <a:bodyPr/>
          <a:lstStyle/>
          <a:p>
            <a:r>
              <a:rPr lang="en-CA" dirty="0"/>
              <a:t>The politics of information access</a:t>
            </a:r>
          </a:p>
        </p:txBody>
      </p:sp>
      <p:sp>
        <p:nvSpPr>
          <p:cNvPr id="10" name="Rectangle: Rounded Corners 9">
            <a:extLst>
              <a:ext uri="{FF2B5EF4-FFF2-40B4-BE49-F238E27FC236}">
                <a16:creationId xmlns:a16="http://schemas.microsoft.com/office/drawing/2014/main" id="{55EC53F0-8587-4144-9B29-0F0094AF2C71}"/>
              </a:ext>
            </a:extLst>
          </p:cNvPr>
          <p:cNvSpPr/>
          <p:nvPr/>
        </p:nvSpPr>
        <p:spPr>
          <a:xfrm>
            <a:off x="760709" y="1549046"/>
            <a:ext cx="10515600" cy="1006019"/>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Access to information is critical to collective sense-making of our place and relationships in this world; therefore, throughout history authoritarian forces have tried to control what information is disseminated and how; and information access media have been a site of conflict between liberation and oppression</a:t>
            </a:r>
          </a:p>
        </p:txBody>
      </p:sp>
      <p:grpSp>
        <p:nvGrpSpPr>
          <p:cNvPr id="8" name="Group 7">
            <a:extLst>
              <a:ext uri="{FF2B5EF4-FFF2-40B4-BE49-F238E27FC236}">
                <a16:creationId xmlns:a16="http://schemas.microsoft.com/office/drawing/2014/main" id="{E3223346-90A5-054B-6C43-5962FA3A50FA}"/>
              </a:ext>
            </a:extLst>
          </p:cNvPr>
          <p:cNvGrpSpPr/>
          <p:nvPr/>
        </p:nvGrpSpPr>
        <p:grpSpPr>
          <a:xfrm>
            <a:off x="640071" y="2813417"/>
            <a:ext cx="10911859" cy="3780666"/>
            <a:chOff x="760709" y="2791988"/>
            <a:chExt cx="10911859" cy="3780666"/>
          </a:xfrm>
        </p:grpSpPr>
        <p:grpSp>
          <p:nvGrpSpPr>
            <p:cNvPr id="2" name="Group 1">
              <a:extLst>
                <a:ext uri="{FF2B5EF4-FFF2-40B4-BE49-F238E27FC236}">
                  <a16:creationId xmlns:a16="http://schemas.microsoft.com/office/drawing/2014/main" id="{DE4CF475-ECEC-1785-6C8B-E5873AF0DADC}"/>
                </a:ext>
              </a:extLst>
            </p:cNvPr>
            <p:cNvGrpSpPr/>
            <p:nvPr/>
          </p:nvGrpSpPr>
          <p:grpSpPr>
            <a:xfrm>
              <a:off x="760709" y="2791988"/>
              <a:ext cx="4962918" cy="3763426"/>
              <a:chOff x="6543282" y="2942579"/>
              <a:chExt cx="4962918" cy="3763426"/>
            </a:xfrm>
          </p:grpSpPr>
          <p:pic>
            <p:nvPicPr>
              <p:cNvPr id="3" name="Picture 6" descr="When people talk about bad futures, they often use the phrase “literally 1984.” This is a reference to Wonder Woman 1984, because watching that movie is equally as bad as living in">
                <a:extLst>
                  <a:ext uri="{FF2B5EF4-FFF2-40B4-BE49-F238E27FC236}">
                    <a16:creationId xmlns:a16="http://schemas.microsoft.com/office/drawing/2014/main" id="{709C23C5-A6C4-1742-8087-011C20F5F2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5796" y="3264572"/>
                <a:ext cx="4440404" cy="34414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2" descr="1984 by George Orwell | Goodreads">
                <a:extLst>
                  <a:ext uri="{FF2B5EF4-FFF2-40B4-BE49-F238E27FC236}">
                    <a16:creationId xmlns:a16="http://schemas.microsoft.com/office/drawing/2014/main" id="{BCD910C0-274D-1D3E-4704-1E2E4BA5AC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3282" y="2942579"/>
                <a:ext cx="1981090" cy="32337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B4CC01EB-60B7-0486-88DE-9D3845DD008C}"/>
                </a:ext>
              </a:extLst>
            </p:cNvPr>
            <p:cNvGrpSpPr/>
            <p:nvPr/>
          </p:nvGrpSpPr>
          <p:grpSpPr>
            <a:xfrm>
              <a:off x="6096000" y="2843001"/>
              <a:ext cx="5576568" cy="3729653"/>
              <a:chOff x="596151" y="2791988"/>
              <a:chExt cx="5576568" cy="3729653"/>
            </a:xfrm>
          </p:grpSpPr>
          <p:pic>
            <p:nvPicPr>
              <p:cNvPr id="6" name="Picture 5">
                <a:extLst>
                  <a:ext uri="{FF2B5EF4-FFF2-40B4-BE49-F238E27FC236}">
                    <a16:creationId xmlns:a16="http://schemas.microsoft.com/office/drawing/2014/main" id="{6FDF49A1-1878-566D-BD9A-49D850F1FD1D}"/>
                  </a:ext>
                </a:extLst>
              </p:cNvPr>
              <p:cNvPicPr>
                <a:picLocks noChangeAspect="1"/>
              </p:cNvPicPr>
              <p:nvPr/>
            </p:nvPicPr>
            <p:blipFill>
              <a:blip r:embed="rId4"/>
              <a:stretch>
                <a:fillRect/>
              </a:stretch>
            </p:blipFill>
            <p:spPr>
              <a:xfrm>
                <a:off x="596151" y="2791988"/>
                <a:ext cx="3033668" cy="1586573"/>
              </a:xfrm>
              <a:custGeom>
                <a:avLst/>
                <a:gdLst>
                  <a:gd name="csX0" fmla="*/ 0 w 3033668"/>
                  <a:gd name="csY0" fmla="*/ 0 h 1586573"/>
                  <a:gd name="csX1" fmla="*/ 535948 w 3033668"/>
                  <a:gd name="csY1" fmla="*/ 0 h 1586573"/>
                  <a:gd name="csX2" fmla="*/ 1102233 w 3033668"/>
                  <a:gd name="csY2" fmla="*/ 0 h 1586573"/>
                  <a:gd name="csX3" fmla="*/ 1668517 w 3033668"/>
                  <a:gd name="csY3" fmla="*/ 0 h 1586573"/>
                  <a:gd name="csX4" fmla="*/ 2113455 w 3033668"/>
                  <a:gd name="csY4" fmla="*/ 0 h 1586573"/>
                  <a:gd name="csX5" fmla="*/ 2528057 w 3033668"/>
                  <a:gd name="csY5" fmla="*/ 0 h 1586573"/>
                  <a:gd name="csX6" fmla="*/ 3033668 w 3033668"/>
                  <a:gd name="csY6" fmla="*/ 0 h 1586573"/>
                  <a:gd name="csX7" fmla="*/ 3033668 w 3033668"/>
                  <a:gd name="csY7" fmla="*/ 528858 h 1586573"/>
                  <a:gd name="csX8" fmla="*/ 3033668 w 3033668"/>
                  <a:gd name="csY8" fmla="*/ 1073581 h 1586573"/>
                  <a:gd name="csX9" fmla="*/ 3033668 w 3033668"/>
                  <a:gd name="csY9" fmla="*/ 1586573 h 1586573"/>
                  <a:gd name="csX10" fmla="*/ 2528057 w 3033668"/>
                  <a:gd name="csY10" fmla="*/ 1586573 h 1586573"/>
                  <a:gd name="csX11" fmla="*/ 1992109 w 3033668"/>
                  <a:gd name="csY11" fmla="*/ 1586573 h 1586573"/>
                  <a:gd name="csX12" fmla="*/ 1516834 w 3033668"/>
                  <a:gd name="csY12" fmla="*/ 1586573 h 1586573"/>
                  <a:gd name="csX13" fmla="*/ 1102233 w 3033668"/>
                  <a:gd name="csY13" fmla="*/ 1586573 h 1586573"/>
                  <a:gd name="csX14" fmla="*/ 535948 w 3033668"/>
                  <a:gd name="csY14" fmla="*/ 1586573 h 1586573"/>
                  <a:gd name="csX15" fmla="*/ 0 w 3033668"/>
                  <a:gd name="csY15" fmla="*/ 1586573 h 1586573"/>
                  <a:gd name="csX16" fmla="*/ 0 w 3033668"/>
                  <a:gd name="csY16" fmla="*/ 1105313 h 1586573"/>
                  <a:gd name="csX17" fmla="*/ 0 w 3033668"/>
                  <a:gd name="csY17" fmla="*/ 608186 h 1586573"/>
                  <a:gd name="csX18" fmla="*/ 0 w 3033668"/>
                  <a:gd name="csY18" fmla="*/ 0 h 15865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033668" h="1586573" fill="none" extrusionOk="0">
                    <a:moveTo>
                      <a:pt x="0" y="0"/>
                    </a:moveTo>
                    <a:cubicBezTo>
                      <a:pt x="241692" y="-59638"/>
                      <a:pt x="380241" y="33123"/>
                      <a:pt x="535948" y="0"/>
                    </a:cubicBezTo>
                    <a:cubicBezTo>
                      <a:pt x="691655" y="-33123"/>
                      <a:pt x="953567" y="34579"/>
                      <a:pt x="1102233" y="0"/>
                    </a:cubicBezTo>
                    <a:cubicBezTo>
                      <a:pt x="1250900" y="-34579"/>
                      <a:pt x="1510583" y="27457"/>
                      <a:pt x="1668517" y="0"/>
                    </a:cubicBezTo>
                    <a:cubicBezTo>
                      <a:pt x="1826451" y="-27457"/>
                      <a:pt x="1938478" y="38600"/>
                      <a:pt x="2113455" y="0"/>
                    </a:cubicBezTo>
                    <a:cubicBezTo>
                      <a:pt x="2288432" y="-38600"/>
                      <a:pt x="2413739" y="39630"/>
                      <a:pt x="2528057" y="0"/>
                    </a:cubicBezTo>
                    <a:cubicBezTo>
                      <a:pt x="2642375" y="-39630"/>
                      <a:pt x="2831878" y="18862"/>
                      <a:pt x="3033668" y="0"/>
                    </a:cubicBezTo>
                    <a:cubicBezTo>
                      <a:pt x="3064901" y="152173"/>
                      <a:pt x="3008973" y="319187"/>
                      <a:pt x="3033668" y="528858"/>
                    </a:cubicBezTo>
                    <a:cubicBezTo>
                      <a:pt x="3058363" y="738529"/>
                      <a:pt x="3015783" y="944555"/>
                      <a:pt x="3033668" y="1073581"/>
                    </a:cubicBezTo>
                    <a:cubicBezTo>
                      <a:pt x="3051553" y="1202607"/>
                      <a:pt x="2982671" y="1469405"/>
                      <a:pt x="3033668" y="1586573"/>
                    </a:cubicBezTo>
                    <a:cubicBezTo>
                      <a:pt x="2922317" y="1636717"/>
                      <a:pt x="2648939" y="1554008"/>
                      <a:pt x="2528057" y="1586573"/>
                    </a:cubicBezTo>
                    <a:cubicBezTo>
                      <a:pt x="2407175" y="1619138"/>
                      <a:pt x="2255870" y="1563894"/>
                      <a:pt x="1992109" y="1586573"/>
                    </a:cubicBezTo>
                    <a:cubicBezTo>
                      <a:pt x="1728348" y="1609252"/>
                      <a:pt x="1683981" y="1542535"/>
                      <a:pt x="1516834" y="1586573"/>
                    </a:cubicBezTo>
                    <a:cubicBezTo>
                      <a:pt x="1349688" y="1630611"/>
                      <a:pt x="1251190" y="1551838"/>
                      <a:pt x="1102233" y="1586573"/>
                    </a:cubicBezTo>
                    <a:cubicBezTo>
                      <a:pt x="953276" y="1621308"/>
                      <a:pt x="649362" y="1532014"/>
                      <a:pt x="535948" y="1586573"/>
                    </a:cubicBezTo>
                    <a:cubicBezTo>
                      <a:pt x="422535" y="1641132"/>
                      <a:pt x="200197" y="1585748"/>
                      <a:pt x="0" y="1586573"/>
                    </a:cubicBezTo>
                    <a:cubicBezTo>
                      <a:pt x="-10930" y="1402819"/>
                      <a:pt x="19597" y="1304305"/>
                      <a:pt x="0" y="1105313"/>
                    </a:cubicBezTo>
                    <a:cubicBezTo>
                      <a:pt x="-19597" y="906321"/>
                      <a:pt x="25079" y="828773"/>
                      <a:pt x="0" y="608186"/>
                    </a:cubicBezTo>
                    <a:cubicBezTo>
                      <a:pt x="-25079" y="387599"/>
                      <a:pt x="25842" y="184824"/>
                      <a:pt x="0" y="0"/>
                    </a:cubicBezTo>
                    <a:close/>
                  </a:path>
                  <a:path w="3033668" h="1586573" stroke="0" extrusionOk="0">
                    <a:moveTo>
                      <a:pt x="0" y="0"/>
                    </a:moveTo>
                    <a:cubicBezTo>
                      <a:pt x="169656" y="-15489"/>
                      <a:pt x="349327" y="33607"/>
                      <a:pt x="505611" y="0"/>
                    </a:cubicBezTo>
                    <a:cubicBezTo>
                      <a:pt x="661895" y="-33607"/>
                      <a:pt x="934199" y="24493"/>
                      <a:pt x="1071896" y="0"/>
                    </a:cubicBezTo>
                    <a:cubicBezTo>
                      <a:pt x="1209593" y="-24493"/>
                      <a:pt x="1287011" y="11098"/>
                      <a:pt x="1486497" y="0"/>
                    </a:cubicBezTo>
                    <a:cubicBezTo>
                      <a:pt x="1685983" y="-11098"/>
                      <a:pt x="1851429" y="55800"/>
                      <a:pt x="1961772" y="0"/>
                    </a:cubicBezTo>
                    <a:cubicBezTo>
                      <a:pt x="2072115" y="-55800"/>
                      <a:pt x="2305847" y="29434"/>
                      <a:pt x="2497720" y="0"/>
                    </a:cubicBezTo>
                    <a:cubicBezTo>
                      <a:pt x="2689593" y="-29434"/>
                      <a:pt x="2791143" y="45714"/>
                      <a:pt x="3033668" y="0"/>
                    </a:cubicBezTo>
                    <a:cubicBezTo>
                      <a:pt x="3033804" y="273788"/>
                      <a:pt x="3005166" y="433024"/>
                      <a:pt x="3033668" y="560589"/>
                    </a:cubicBezTo>
                    <a:cubicBezTo>
                      <a:pt x="3062170" y="688154"/>
                      <a:pt x="2992861" y="919754"/>
                      <a:pt x="3033668" y="1105313"/>
                    </a:cubicBezTo>
                    <a:cubicBezTo>
                      <a:pt x="3074475" y="1290872"/>
                      <a:pt x="3025500" y="1422581"/>
                      <a:pt x="3033668" y="1586573"/>
                    </a:cubicBezTo>
                    <a:cubicBezTo>
                      <a:pt x="2807898" y="1618101"/>
                      <a:pt x="2695342" y="1536379"/>
                      <a:pt x="2558393" y="1586573"/>
                    </a:cubicBezTo>
                    <a:cubicBezTo>
                      <a:pt x="2421444" y="1636767"/>
                      <a:pt x="2304211" y="1538808"/>
                      <a:pt x="2143792" y="1586573"/>
                    </a:cubicBezTo>
                    <a:cubicBezTo>
                      <a:pt x="1983373" y="1634338"/>
                      <a:pt x="1817997" y="1584266"/>
                      <a:pt x="1577507" y="1586573"/>
                    </a:cubicBezTo>
                    <a:cubicBezTo>
                      <a:pt x="1337018" y="1588880"/>
                      <a:pt x="1292129" y="1552008"/>
                      <a:pt x="1132569" y="1586573"/>
                    </a:cubicBezTo>
                    <a:cubicBezTo>
                      <a:pt x="973009" y="1621138"/>
                      <a:pt x="812139" y="1537693"/>
                      <a:pt x="657295" y="1586573"/>
                    </a:cubicBezTo>
                    <a:cubicBezTo>
                      <a:pt x="502451" y="1635453"/>
                      <a:pt x="135515" y="1560385"/>
                      <a:pt x="0" y="1586573"/>
                    </a:cubicBezTo>
                    <a:cubicBezTo>
                      <a:pt x="-49722" y="1394428"/>
                      <a:pt x="6774" y="1207947"/>
                      <a:pt x="0" y="1089447"/>
                    </a:cubicBezTo>
                    <a:cubicBezTo>
                      <a:pt x="-6774" y="970947"/>
                      <a:pt x="53922" y="830880"/>
                      <a:pt x="0" y="592321"/>
                    </a:cubicBezTo>
                    <a:cubicBezTo>
                      <a:pt x="-53922" y="353762"/>
                      <a:pt x="20896" y="135298"/>
                      <a:pt x="0" y="0"/>
                    </a:cubicBezTo>
                    <a:close/>
                  </a:path>
                </a:pathLst>
              </a:custGeom>
              <a:ln>
                <a:solidFill>
                  <a:schemeClr val="tx1"/>
                </a:solidFill>
                <a:extLst>
                  <a:ext uri="{C807C97D-BFC1-408E-A445-0C87EB9F89A2}">
                    <ask:lineSketchStyleProps xmlns:ask="http://schemas.microsoft.com/office/drawing/2018/sketchyshapes" sd="481711788">
                      <a:prstGeom prst="rect">
                        <a:avLst/>
                      </a:prstGeom>
                      <ask:type>
                        <ask:lineSketchScribble/>
                      </ask:type>
                    </ask:lineSketchStyleProps>
                  </a:ext>
                </a:extLst>
              </a:ln>
            </p:spPr>
          </p:pic>
          <p:pic>
            <p:nvPicPr>
              <p:cNvPr id="11" name="Picture 10">
                <a:extLst>
                  <a:ext uri="{FF2B5EF4-FFF2-40B4-BE49-F238E27FC236}">
                    <a16:creationId xmlns:a16="http://schemas.microsoft.com/office/drawing/2014/main" id="{E1C23171-7E8A-0F66-EE73-3C147C3F6C32}"/>
                  </a:ext>
                </a:extLst>
              </p:cNvPr>
              <p:cNvPicPr>
                <a:picLocks noChangeAspect="1"/>
              </p:cNvPicPr>
              <p:nvPr/>
            </p:nvPicPr>
            <p:blipFill>
              <a:blip r:embed="rId5"/>
              <a:stretch>
                <a:fillRect/>
              </a:stretch>
            </p:blipFill>
            <p:spPr>
              <a:xfrm>
                <a:off x="596151" y="4635073"/>
                <a:ext cx="3147218" cy="1886568"/>
              </a:xfrm>
              <a:custGeom>
                <a:avLst/>
                <a:gdLst>
                  <a:gd name="csX0" fmla="*/ 0 w 3147218"/>
                  <a:gd name="csY0" fmla="*/ 0 h 1886568"/>
                  <a:gd name="csX1" fmla="*/ 461592 w 3147218"/>
                  <a:gd name="csY1" fmla="*/ 0 h 1886568"/>
                  <a:gd name="csX2" fmla="*/ 923184 w 3147218"/>
                  <a:gd name="csY2" fmla="*/ 0 h 1886568"/>
                  <a:gd name="csX3" fmla="*/ 1353304 w 3147218"/>
                  <a:gd name="csY3" fmla="*/ 0 h 1886568"/>
                  <a:gd name="csX4" fmla="*/ 1814896 w 3147218"/>
                  <a:gd name="csY4" fmla="*/ 0 h 1886568"/>
                  <a:gd name="csX5" fmla="*/ 2339432 w 3147218"/>
                  <a:gd name="csY5" fmla="*/ 0 h 1886568"/>
                  <a:gd name="csX6" fmla="*/ 3147218 w 3147218"/>
                  <a:gd name="csY6" fmla="*/ 0 h 1886568"/>
                  <a:gd name="csX7" fmla="*/ 3147218 w 3147218"/>
                  <a:gd name="csY7" fmla="*/ 471642 h 1886568"/>
                  <a:gd name="csX8" fmla="*/ 3147218 w 3147218"/>
                  <a:gd name="csY8" fmla="*/ 943284 h 1886568"/>
                  <a:gd name="csX9" fmla="*/ 3147218 w 3147218"/>
                  <a:gd name="csY9" fmla="*/ 1433792 h 1886568"/>
                  <a:gd name="csX10" fmla="*/ 3147218 w 3147218"/>
                  <a:gd name="csY10" fmla="*/ 1886568 h 1886568"/>
                  <a:gd name="csX11" fmla="*/ 2622682 w 3147218"/>
                  <a:gd name="csY11" fmla="*/ 1886568 h 1886568"/>
                  <a:gd name="csX12" fmla="*/ 2035201 w 3147218"/>
                  <a:gd name="csY12" fmla="*/ 1886568 h 1886568"/>
                  <a:gd name="csX13" fmla="*/ 1479192 w 3147218"/>
                  <a:gd name="csY13" fmla="*/ 1886568 h 1886568"/>
                  <a:gd name="csX14" fmla="*/ 1049073 w 3147218"/>
                  <a:gd name="csY14" fmla="*/ 1886568 h 1886568"/>
                  <a:gd name="csX15" fmla="*/ 556009 w 3147218"/>
                  <a:gd name="csY15" fmla="*/ 1886568 h 1886568"/>
                  <a:gd name="csX16" fmla="*/ 0 w 3147218"/>
                  <a:gd name="csY16" fmla="*/ 1886568 h 1886568"/>
                  <a:gd name="csX17" fmla="*/ 0 w 3147218"/>
                  <a:gd name="csY17" fmla="*/ 1433792 h 1886568"/>
                  <a:gd name="csX18" fmla="*/ 0 w 3147218"/>
                  <a:gd name="csY18" fmla="*/ 924418 h 1886568"/>
                  <a:gd name="csX19" fmla="*/ 0 w 3147218"/>
                  <a:gd name="csY19" fmla="*/ 452776 h 1886568"/>
                  <a:gd name="csX20" fmla="*/ 0 w 3147218"/>
                  <a:gd name="csY20" fmla="*/ 0 h 188656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3147218" h="1886568" fill="none" extrusionOk="0">
                    <a:moveTo>
                      <a:pt x="0" y="0"/>
                    </a:moveTo>
                    <a:cubicBezTo>
                      <a:pt x="189565" y="-51693"/>
                      <a:pt x="289039" y="1096"/>
                      <a:pt x="461592" y="0"/>
                    </a:cubicBezTo>
                    <a:cubicBezTo>
                      <a:pt x="634145" y="-1096"/>
                      <a:pt x="700125" y="6365"/>
                      <a:pt x="923184" y="0"/>
                    </a:cubicBezTo>
                    <a:cubicBezTo>
                      <a:pt x="1146243" y="-6365"/>
                      <a:pt x="1262550" y="35499"/>
                      <a:pt x="1353304" y="0"/>
                    </a:cubicBezTo>
                    <a:cubicBezTo>
                      <a:pt x="1444058" y="-35499"/>
                      <a:pt x="1634331" y="8844"/>
                      <a:pt x="1814896" y="0"/>
                    </a:cubicBezTo>
                    <a:cubicBezTo>
                      <a:pt x="1995461" y="-8844"/>
                      <a:pt x="2099641" y="44770"/>
                      <a:pt x="2339432" y="0"/>
                    </a:cubicBezTo>
                    <a:cubicBezTo>
                      <a:pt x="2579223" y="-44770"/>
                      <a:pt x="2762173" y="38050"/>
                      <a:pt x="3147218" y="0"/>
                    </a:cubicBezTo>
                    <a:cubicBezTo>
                      <a:pt x="3169760" y="174854"/>
                      <a:pt x="3144563" y="285637"/>
                      <a:pt x="3147218" y="471642"/>
                    </a:cubicBezTo>
                    <a:cubicBezTo>
                      <a:pt x="3149873" y="657647"/>
                      <a:pt x="3097775" y="848074"/>
                      <a:pt x="3147218" y="943284"/>
                    </a:cubicBezTo>
                    <a:cubicBezTo>
                      <a:pt x="3196661" y="1038494"/>
                      <a:pt x="3145698" y="1299472"/>
                      <a:pt x="3147218" y="1433792"/>
                    </a:cubicBezTo>
                    <a:cubicBezTo>
                      <a:pt x="3148738" y="1568112"/>
                      <a:pt x="3103173" y="1765757"/>
                      <a:pt x="3147218" y="1886568"/>
                    </a:cubicBezTo>
                    <a:cubicBezTo>
                      <a:pt x="3024734" y="1929396"/>
                      <a:pt x="2727933" y="1855913"/>
                      <a:pt x="2622682" y="1886568"/>
                    </a:cubicBezTo>
                    <a:cubicBezTo>
                      <a:pt x="2517431" y="1917223"/>
                      <a:pt x="2196877" y="1880987"/>
                      <a:pt x="2035201" y="1886568"/>
                    </a:cubicBezTo>
                    <a:cubicBezTo>
                      <a:pt x="1873525" y="1892149"/>
                      <a:pt x="1657441" y="1854984"/>
                      <a:pt x="1479192" y="1886568"/>
                    </a:cubicBezTo>
                    <a:cubicBezTo>
                      <a:pt x="1300943" y="1918152"/>
                      <a:pt x="1258957" y="1858014"/>
                      <a:pt x="1049073" y="1886568"/>
                    </a:cubicBezTo>
                    <a:cubicBezTo>
                      <a:pt x="839189" y="1915122"/>
                      <a:pt x="698916" y="1835443"/>
                      <a:pt x="556009" y="1886568"/>
                    </a:cubicBezTo>
                    <a:cubicBezTo>
                      <a:pt x="413102" y="1937693"/>
                      <a:pt x="255948" y="1822904"/>
                      <a:pt x="0" y="1886568"/>
                    </a:cubicBezTo>
                    <a:cubicBezTo>
                      <a:pt x="-28694" y="1667376"/>
                      <a:pt x="29961" y="1579823"/>
                      <a:pt x="0" y="1433792"/>
                    </a:cubicBezTo>
                    <a:cubicBezTo>
                      <a:pt x="-29961" y="1287761"/>
                      <a:pt x="56781" y="1134409"/>
                      <a:pt x="0" y="924418"/>
                    </a:cubicBezTo>
                    <a:cubicBezTo>
                      <a:pt x="-56781" y="714427"/>
                      <a:pt x="45864" y="620016"/>
                      <a:pt x="0" y="452776"/>
                    </a:cubicBezTo>
                    <a:cubicBezTo>
                      <a:pt x="-45864" y="285536"/>
                      <a:pt x="37101" y="103275"/>
                      <a:pt x="0" y="0"/>
                    </a:cubicBezTo>
                    <a:close/>
                  </a:path>
                  <a:path w="3147218" h="1886568" stroke="0" extrusionOk="0">
                    <a:moveTo>
                      <a:pt x="0" y="0"/>
                    </a:moveTo>
                    <a:cubicBezTo>
                      <a:pt x="217580" y="-43875"/>
                      <a:pt x="376149" y="56657"/>
                      <a:pt x="524536" y="0"/>
                    </a:cubicBezTo>
                    <a:cubicBezTo>
                      <a:pt x="672923" y="-56657"/>
                      <a:pt x="919504" y="949"/>
                      <a:pt x="1112017" y="0"/>
                    </a:cubicBezTo>
                    <a:cubicBezTo>
                      <a:pt x="1304530" y="-949"/>
                      <a:pt x="1361813" y="34770"/>
                      <a:pt x="1542137" y="0"/>
                    </a:cubicBezTo>
                    <a:cubicBezTo>
                      <a:pt x="1722461" y="-34770"/>
                      <a:pt x="1891395" y="277"/>
                      <a:pt x="2035201" y="0"/>
                    </a:cubicBezTo>
                    <a:cubicBezTo>
                      <a:pt x="2179007" y="-277"/>
                      <a:pt x="2360003" y="58466"/>
                      <a:pt x="2591209" y="0"/>
                    </a:cubicBezTo>
                    <a:cubicBezTo>
                      <a:pt x="2822415" y="-58466"/>
                      <a:pt x="2956965" y="12681"/>
                      <a:pt x="3147218" y="0"/>
                    </a:cubicBezTo>
                    <a:cubicBezTo>
                      <a:pt x="3179420" y="194416"/>
                      <a:pt x="3118503" y="318206"/>
                      <a:pt x="3147218" y="509373"/>
                    </a:cubicBezTo>
                    <a:cubicBezTo>
                      <a:pt x="3175933" y="700540"/>
                      <a:pt x="3109351" y="860005"/>
                      <a:pt x="3147218" y="999881"/>
                    </a:cubicBezTo>
                    <a:cubicBezTo>
                      <a:pt x="3185085" y="1139757"/>
                      <a:pt x="3102124" y="1221084"/>
                      <a:pt x="3147218" y="1414926"/>
                    </a:cubicBezTo>
                    <a:cubicBezTo>
                      <a:pt x="3192312" y="1608768"/>
                      <a:pt x="3123026" y="1771465"/>
                      <a:pt x="3147218" y="1886568"/>
                    </a:cubicBezTo>
                    <a:cubicBezTo>
                      <a:pt x="3044250" y="1935067"/>
                      <a:pt x="2792652" y="1846258"/>
                      <a:pt x="2654154" y="1886568"/>
                    </a:cubicBezTo>
                    <a:cubicBezTo>
                      <a:pt x="2515656" y="1926878"/>
                      <a:pt x="2359051" y="1862041"/>
                      <a:pt x="2066673" y="1886568"/>
                    </a:cubicBezTo>
                    <a:cubicBezTo>
                      <a:pt x="1774295" y="1911095"/>
                      <a:pt x="1830809" y="1853057"/>
                      <a:pt x="1605081" y="1886568"/>
                    </a:cubicBezTo>
                    <a:cubicBezTo>
                      <a:pt x="1379353" y="1920079"/>
                      <a:pt x="1285358" y="1827513"/>
                      <a:pt x="1112017" y="1886568"/>
                    </a:cubicBezTo>
                    <a:cubicBezTo>
                      <a:pt x="938676" y="1945623"/>
                      <a:pt x="771852" y="1826896"/>
                      <a:pt x="587481" y="1886568"/>
                    </a:cubicBezTo>
                    <a:cubicBezTo>
                      <a:pt x="403110" y="1946240"/>
                      <a:pt x="153569" y="1846805"/>
                      <a:pt x="0" y="1886568"/>
                    </a:cubicBezTo>
                    <a:cubicBezTo>
                      <a:pt x="-24196" y="1665063"/>
                      <a:pt x="15364" y="1515775"/>
                      <a:pt x="0" y="1377195"/>
                    </a:cubicBezTo>
                    <a:cubicBezTo>
                      <a:pt x="-15364" y="1238615"/>
                      <a:pt x="20906" y="1091531"/>
                      <a:pt x="0" y="943284"/>
                    </a:cubicBezTo>
                    <a:cubicBezTo>
                      <a:pt x="-20906" y="795037"/>
                      <a:pt x="14640" y="573123"/>
                      <a:pt x="0" y="452776"/>
                    </a:cubicBezTo>
                    <a:cubicBezTo>
                      <a:pt x="-14640" y="332429"/>
                      <a:pt x="27988" y="162904"/>
                      <a:pt x="0" y="0"/>
                    </a:cubicBezTo>
                    <a:close/>
                  </a:path>
                </a:pathLst>
              </a:custGeom>
              <a:ln>
                <a:solidFill>
                  <a:schemeClr val="tx1"/>
                </a:solidFill>
                <a:extLst>
                  <a:ext uri="{C807C97D-BFC1-408E-A445-0C87EB9F89A2}">
                    <ask:lineSketchStyleProps xmlns:ask="http://schemas.microsoft.com/office/drawing/2018/sketchyshapes" sd="481711788">
                      <a:prstGeom prst="rect">
                        <a:avLst/>
                      </a:prstGeom>
                      <ask:type>
                        <ask:lineSketchScribble/>
                      </ask:type>
                    </ask:lineSketchStyleProps>
                  </a:ext>
                </a:extLst>
              </a:ln>
            </p:spPr>
          </p:pic>
          <p:pic>
            <p:nvPicPr>
              <p:cNvPr id="13" name="Picture 12">
                <a:extLst>
                  <a:ext uri="{FF2B5EF4-FFF2-40B4-BE49-F238E27FC236}">
                    <a16:creationId xmlns:a16="http://schemas.microsoft.com/office/drawing/2014/main" id="{94655D7F-ABAD-1741-7F19-DE6DC1ED53B6}"/>
                  </a:ext>
                </a:extLst>
              </p:cNvPr>
              <p:cNvPicPr>
                <a:picLocks noChangeAspect="1"/>
              </p:cNvPicPr>
              <p:nvPr/>
            </p:nvPicPr>
            <p:blipFill>
              <a:blip r:embed="rId6"/>
              <a:srcRect b="8353"/>
              <a:stretch>
                <a:fillRect/>
              </a:stretch>
            </p:blipFill>
            <p:spPr>
              <a:xfrm>
                <a:off x="3887748" y="2791988"/>
                <a:ext cx="2284971" cy="3650671"/>
              </a:xfrm>
              <a:custGeom>
                <a:avLst/>
                <a:gdLst>
                  <a:gd name="csX0" fmla="*/ 0 w 2284971"/>
                  <a:gd name="csY0" fmla="*/ 0 h 3650671"/>
                  <a:gd name="csX1" fmla="*/ 571243 w 2284971"/>
                  <a:gd name="csY1" fmla="*/ 0 h 3650671"/>
                  <a:gd name="csX2" fmla="*/ 1096786 w 2284971"/>
                  <a:gd name="csY2" fmla="*/ 0 h 3650671"/>
                  <a:gd name="csX3" fmla="*/ 1668029 w 2284971"/>
                  <a:gd name="csY3" fmla="*/ 0 h 3650671"/>
                  <a:gd name="csX4" fmla="*/ 2284971 w 2284971"/>
                  <a:gd name="csY4" fmla="*/ 0 h 3650671"/>
                  <a:gd name="csX5" fmla="*/ 2284971 w 2284971"/>
                  <a:gd name="csY5" fmla="*/ 521524 h 3650671"/>
                  <a:gd name="csX6" fmla="*/ 2284971 w 2284971"/>
                  <a:gd name="csY6" fmla="*/ 1043049 h 3650671"/>
                  <a:gd name="csX7" fmla="*/ 2284971 w 2284971"/>
                  <a:gd name="csY7" fmla="*/ 1601080 h 3650671"/>
                  <a:gd name="csX8" fmla="*/ 2284971 w 2284971"/>
                  <a:gd name="csY8" fmla="*/ 2122604 h 3650671"/>
                  <a:gd name="csX9" fmla="*/ 2284971 w 2284971"/>
                  <a:gd name="csY9" fmla="*/ 2644129 h 3650671"/>
                  <a:gd name="csX10" fmla="*/ 2284971 w 2284971"/>
                  <a:gd name="csY10" fmla="*/ 3165653 h 3650671"/>
                  <a:gd name="csX11" fmla="*/ 2284971 w 2284971"/>
                  <a:gd name="csY11" fmla="*/ 3650671 h 3650671"/>
                  <a:gd name="csX12" fmla="*/ 1736578 w 2284971"/>
                  <a:gd name="csY12" fmla="*/ 3650671 h 3650671"/>
                  <a:gd name="csX13" fmla="*/ 1188185 w 2284971"/>
                  <a:gd name="csY13" fmla="*/ 3650671 h 3650671"/>
                  <a:gd name="csX14" fmla="*/ 594092 w 2284971"/>
                  <a:gd name="csY14" fmla="*/ 3650671 h 3650671"/>
                  <a:gd name="csX15" fmla="*/ 0 w 2284971"/>
                  <a:gd name="csY15" fmla="*/ 3650671 h 3650671"/>
                  <a:gd name="csX16" fmla="*/ 0 w 2284971"/>
                  <a:gd name="csY16" fmla="*/ 3092640 h 3650671"/>
                  <a:gd name="csX17" fmla="*/ 0 w 2284971"/>
                  <a:gd name="csY17" fmla="*/ 2571115 h 3650671"/>
                  <a:gd name="csX18" fmla="*/ 0 w 2284971"/>
                  <a:gd name="csY18" fmla="*/ 1976578 h 3650671"/>
                  <a:gd name="csX19" fmla="*/ 0 w 2284971"/>
                  <a:gd name="csY19" fmla="*/ 1418546 h 3650671"/>
                  <a:gd name="csX20" fmla="*/ 0 w 2284971"/>
                  <a:gd name="csY20" fmla="*/ 897022 h 3650671"/>
                  <a:gd name="csX21" fmla="*/ 0 w 2284971"/>
                  <a:gd name="csY21" fmla="*/ 448511 h 3650671"/>
                  <a:gd name="csX22" fmla="*/ 0 w 2284971"/>
                  <a:gd name="csY22" fmla="*/ 0 h 36506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2284971" h="3650671" fill="none" extrusionOk="0">
                    <a:moveTo>
                      <a:pt x="0" y="0"/>
                    </a:moveTo>
                    <a:cubicBezTo>
                      <a:pt x="160371" y="-29415"/>
                      <a:pt x="326915" y="28128"/>
                      <a:pt x="571243" y="0"/>
                    </a:cubicBezTo>
                    <a:cubicBezTo>
                      <a:pt x="815571" y="-28128"/>
                      <a:pt x="846323" y="21297"/>
                      <a:pt x="1096786" y="0"/>
                    </a:cubicBezTo>
                    <a:cubicBezTo>
                      <a:pt x="1347249" y="-21297"/>
                      <a:pt x="1435046" y="44649"/>
                      <a:pt x="1668029" y="0"/>
                    </a:cubicBezTo>
                    <a:cubicBezTo>
                      <a:pt x="1901012" y="-44649"/>
                      <a:pt x="2087622" y="69538"/>
                      <a:pt x="2284971" y="0"/>
                    </a:cubicBezTo>
                    <a:cubicBezTo>
                      <a:pt x="2300479" y="172880"/>
                      <a:pt x="2276500" y="404474"/>
                      <a:pt x="2284971" y="521524"/>
                    </a:cubicBezTo>
                    <a:cubicBezTo>
                      <a:pt x="2293442" y="638574"/>
                      <a:pt x="2257777" y="795733"/>
                      <a:pt x="2284971" y="1043049"/>
                    </a:cubicBezTo>
                    <a:cubicBezTo>
                      <a:pt x="2312165" y="1290365"/>
                      <a:pt x="2267311" y="1336470"/>
                      <a:pt x="2284971" y="1601080"/>
                    </a:cubicBezTo>
                    <a:cubicBezTo>
                      <a:pt x="2302631" y="1865690"/>
                      <a:pt x="2243907" y="1907491"/>
                      <a:pt x="2284971" y="2122604"/>
                    </a:cubicBezTo>
                    <a:cubicBezTo>
                      <a:pt x="2326035" y="2337717"/>
                      <a:pt x="2277927" y="2471833"/>
                      <a:pt x="2284971" y="2644129"/>
                    </a:cubicBezTo>
                    <a:cubicBezTo>
                      <a:pt x="2292015" y="2816426"/>
                      <a:pt x="2265629" y="2906331"/>
                      <a:pt x="2284971" y="3165653"/>
                    </a:cubicBezTo>
                    <a:cubicBezTo>
                      <a:pt x="2304313" y="3424975"/>
                      <a:pt x="2271842" y="3495345"/>
                      <a:pt x="2284971" y="3650671"/>
                    </a:cubicBezTo>
                    <a:cubicBezTo>
                      <a:pt x="2154356" y="3677315"/>
                      <a:pt x="1892326" y="3646305"/>
                      <a:pt x="1736578" y="3650671"/>
                    </a:cubicBezTo>
                    <a:cubicBezTo>
                      <a:pt x="1580830" y="3655037"/>
                      <a:pt x="1332828" y="3641350"/>
                      <a:pt x="1188185" y="3650671"/>
                    </a:cubicBezTo>
                    <a:cubicBezTo>
                      <a:pt x="1043542" y="3659992"/>
                      <a:pt x="726885" y="3582385"/>
                      <a:pt x="594092" y="3650671"/>
                    </a:cubicBezTo>
                    <a:cubicBezTo>
                      <a:pt x="461299" y="3718957"/>
                      <a:pt x="184009" y="3581389"/>
                      <a:pt x="0" y="3650671"/>
                    </a:cubicBezTo>
                    <a:cubicBezTo>
                      <a:pt x="-10557" y="3500261"/>
                      <a:pt x="3874" y="3211689"/>
                      <a:pt x="0" y="3092640"/>
                    </a:cubicBezTo>
                    <a:cubicBezTo>
                      <a:pt x="-3874" y="2973591"/>
                      <a:pt x="41345" y="2742699"/>
                      <a:pt x="0" y="2571115"/>
                    </a:cubicBezTo>
                    <a:cubicBezTo>
                      <a:pt x="-41345" y="2399531"/>
                      <a:pt x="33922" y="2160898"/>
                      <a:pt x="0" y="1976578"/>
                    </a:cubicBezTo>
                    <a:cubicBezTo>
                      <a:pt x="-33922" y="1792258"/>
                      <a:pt x="61248" y="1536844"/>
                      <a:pt x="0" y="1418546"/>
                    </a:cubicBezTo>
                    <a:cubicBezTo>
                      <a:pt x="-61248" y="1300248"/>
                      <a:pt x="45729" y="1011489"/>
                      <a:pt x="0" y="897022"/>
                    </a:cubicBezTo>
                    <a:cubicBezTo>
                      <a:pt x="-45729" y="782555"/>
                      <a:pt x="1119" y="574926"/>
                      <a:pt x="0" y="448511"/>
                    </a:cubicBezTo>
                    <a:cubicBezTo>
                      <a:pt x="-1119" y="322096"/>
                      <a:pt x="22142" y="213570"/>
                      <a:pt x="0" y="0"/>
                    </a:cubicBezTo>
                    <a:close/>
                  </a:path>
                  <a:path w="2284971" h="3650671" stroke="0" extrusionOk="0">
                    <a:moveTo>
                      <a:pt x="0" y="0"/>
                    </a:moveTo>
                    <a:cubicBezTo>
                      <a:pt x="151046" y="-24261"/>
                      <a:pt x="289146" y="25329"/>
                      <a:pt x="571243" y="0"/>
                    </a:cubicBezTo>
                    <a:cubicBezTo>
                      <a:pt x="853340" y="-25329"/>
                      <a:pt x="984372" y="38047"/>
                      <a:pt x="1188185" y="0"/>
                    </a:cubicBezTo>
                    <a:cubicBezTo>
                      <a:pt x="1391998" y="-38047"/>
                      <a:pt x="1480280" y="52609"/>
                      <a:pt x="1690879" y="0"/>
                    </a:cubicBezTo>
                    <a:cubicBezTo>
                      <a:pt x="1901478" y="-52609"/>
                      <a:pt x="2044515" y="59693"/>
                      <a:pt x="2284971" y="0"/>
                    </a:cubicBezTo>
                    <a:cubicBezTo>
                      <a:pt x="2338115" y="239474"/>
                      <a:pt x="2281754" y="370372"/>
                      <a:pt x="2284971" y="558031"/>
                    </a:cubicBezTo>
                    <a:cubicBezTo>
                      <a:pt x="2288188" y="745690"/>
                      <a:pt x="2245483" y="857106"/>
                      <a:pt x="2284971" y="1079556"/>
                    </a:cubicBezTo>
                    <a:cubicBezTo>
                      <a:pt x="2324459" y="1302007"/>
                      <a:pt x="2260192" y="1387837"/>
                      <a:pt x="2284971" y="1674093"/>
                    </a:cubicBezTo>
                    <a:cubicBezTo>
                      <a:pt x="2309750" y="1960349"/>
                      <a:pt x="2238552" y="2095041"/>
                      <a:pt x="2284971" y="2232125"/>
                    </a:cubicBezTo>
                    <a:cubicBezTo>
                      <a:pt x="2331390" y="2369209"/>
                      <a:pt x="2246862" y="2531178"/>
                      <a:pt x="2284971" y="2644129"/>
                    </a:cubicBezTo>
                    <a:cubicBezTo>
                      <a:pt x="2323080" y="2757080"/>
                      <a:pt x="2251444" y="2978455"/>
                      <a:pt x="2284971" y="3129147"/>
                    </a:cubicBezTo>
                    <a:cubicBezTo>
                      <a:pt x="2318498" y="3279839"/>
                      <a:pt x="2270757" y="3475280"/>
                      <a:pt x="2284971" y="3650671"/>
                    </a:cubicBezTo>
                    <a:cubicBezTo>
                      <a:pt x="2022435" y="3712188"/>
                      <a:pt x="1855052" y="3607776"/>
                      <a:pt x="1690879" y="3650671"/>
                    </a:cubicBezTo>
                    <a:cubicBezTo>
                      <a:pt x="1526706" y="3693566"/>
                      <a:pt x="1299692" y="3611888"/>
                      <a:pt x="1165335" y="3650671"/>
                    </a:cubicBezTo>
                    <a:cubicBezTo>
                      <a:pt x="1030978" y="3689454"/>
                      <a:pt x="881398" y="3632199"/>
                      <a:pt x="616942" y="3650671"/>
                    </a:cubicBezTo>
                    <a:cubicBezTo>
                      <a:pt x="352486" y="3669143"/>
                      <a:pt x="282607" y="3595970"/>
                      <a:pt x="0" y="3650671"/>
                    </a:cubicBezTo>
                    <a:cubicBezTo>
                      <a:pt x="-53428" y="3448256"/>
                      <a:pt x="44325" y="3419904"/>
                      <a:pt x="0" y="3202160"/>
                    </a:cubicBezTo>
                    <a:cubicBezTo>
                      <a:pt x="-44325" y="2984416"/>
                      <a:pt x="12960" y="2947820"/>
                      <a:pt x="0" y="2753649"/>
                    </a:cubicBezTo>
                    <a:cubicBezTo>
                      <a:pt x="-12960" y="2559478"/>
                      <a:pt x="36006" y="2466116"/>
                      <a:pt x="0" y="2305138"/>
                    </a:cubicBezTo>
                    <a:cubicBezTo>
                      <a:pt x="-36006" y="2144160"/>
                      <a:pt x="58589" y="2000920"/>
                      <a:pt x="0" y="1747107"/>
                    </a:cubicBezTo>
                    <a:cubicBezTo>
                      <a:pt x="-58589" y="1493294"/>
                      <a:pt x="49945" y="1362076"/>
                      <a:pt x="0" y="1262089"/>
                    </a:cubicBezTo>
                    <a:cubicBezTo>
                      <a:pt x="-49945" y="1162102"/>
                      <a:pt x="27604" y="1031069"/>
                      <a:pt x="0" y="813578"/>
                    </a:cubicBezTo>
                    <a:cubicBezTo>
                      <a:pt x="-27604" y="596087"/>
                      <a:pt x="90988" y="269037"/>
                      <a:pt x="0" y="0"/>
                    </a:cubicBezTo>
                    <a:close/>
                  </a:path>
                </a:pathLst>
              </a:custGeom>
              <a:ln>
                <a:solidFill>
                  <a:schemeClr val="tx1"/>
                </a:solidFill>
                <a:extLst>
                  <a:ext uri="{C807C97D-BFC1-408E-A445-0C87EB9F89A2}">
                    <ask:lineSketchStyleProps xmlns:ask="http://schemas.microsoft.com/office/drawing/2018/sketchyshapes" sd="481711788">
                      <a:prstGeom prst="rect">
                        <a:avLst/>
                      </a:prstGeom>
                      <ask:type>
                        <ask:lineSketchScribble/>
                      </ask:type>
                    </ask:lineSketchStyleProps>
                  </a:ext>
                </a:extLst>
              </a:ln>
            </p:spPr>
          </p:pic>
        </p:grpSp>
      </p:grpSp>
    </p:spTree>
    <p:extLst>
      <p:ext uri="{BB962C8B-B14F-4D97-AF65-F5344CB8AC3E}">
        <p14:creationId xmlns:p14="http://schemas.microsoft.com/office/powerpoint/2010/main" val="38560414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6469</TotalTime>
  <Words>3504</Words>
  <Application>Microsoft Office PowerPoint</Application>
  <PresentationFormat>Widescreen</PresentationFormat>
  <Paragraphs>230</Paragraphs>
  <Slides>33</Slides>
  <Notes>12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33</vt:i4>
      </vt:variant>
    </vt:vector>
  </HeadingPairs>
  <TitlesOfParts>
    <vt:vector size="42" baseType="lpstr">
      <vt:lpstr>Aptos</vt:lpstr>
      <vt:lpstr>Aptos Display</vt:lpstr>
      <vt:lpstr>Aptos Light</vt:lpstr>
      <vt:lpstr>Aptos SemiBold</vt:lpstr>
      <vt:lpstr>Aptos Slab SemiBold</vt:lpstr>
      <vt:lpstr>Arial</vt:lpstr>
      <vt:lpstr>Wingdings</vt:lpstr>
      <vt:lpstr>Office Theme</vt:lpstr>
      <vt:lpstr>1_Office Theme</vt:lpstr>
      <vt:lpstr>PowerPoint Presentation</vt:lpstr>
      <vt:lpstr>PowerPoint Presentation</vt:lpstr>
      <vt:lpstr>Provocation for this talk</vt:lpstr>
      <vt:lpstr>PowerPoint Presentation</vt:lpstr>
      <vt:lpstr>The boundaries of IR &amp; Society</vt:lpstr>
      <vt:lpstr>Critical information theory</vt:lpstr>
      <vt:lpstr>The two frames of IR &amp; Society</vt:lpstr>
      <vt:lpstr>Shifting towards critical IR theories and practices</vt:lpstr>
      <vt:lpstr>The politics of information access</vt:lpstr>
      <vt:lpstr>AI Persuasion</vt:lpstr>
      <vt:lpstr>The Authoritarian tendencies of Big Tech &amp; Silicon Valley</vt:lpstr>
      <vt:lpstr>PowerPoint Presentation</vt:lpstr>
      <vt:lpstr>PowerPoint Presentation</vt:lpstr>
      <vt:lpstr>A personal note…</vt:lpstr>
      <vt:lpstr>Calls for public platforms and digital sovereignty</vt:lpstr>
      <vt:lpstr>Open, to what end?</vt:lpstr>
      <vt:lpstr>PowerPoint Presentation</vt:lpstr>
      <vt:lpstr>Reclaiming our sociotechnical imaginaries</vt:lpstr>
      <vt:lpstr>PowerPoint Presentation</vt:lpstr>
      <vt:lpstr>A framework of practices, projects, and provocations for emancipatory IR</vt:lpstr>
      <vt:lpstr>Emancipatory pedagogy to emancipatory information access</vt:lpstr>
      <vt:lpstr>The technologist-user dichotomy in information access</vt:lpstr>
      <vt:lpstr>Challenging the technologists-as-liberator frame</vt:lpstr>
      <vt:lpstr>Freirean approach to technology design</vt:lpstr>
      <vt:lpstr>The role of technologists in Freirean design</vt:lpstr>
      <vt:lpstr>Problem-posing framework for emancipatory IR</vt:lpstr>
      <vt:lpstr>Reflections</vt:lpstr>
      <vt:lpstr>Organizing and raising sociopolitical consciousness of our IR community  (Cross-disciplinary workshops, book clubs, popular education, arts and zines, …)</vt:lpstr>
      <vt:lpstr>Organizing and raising sociopolitical consciousness of our IR community  (Cross-disciplinary workshops, book clubs, popular education, arts and zines, …)</vt:lpstr>
      <vt:lpstr>PowerPoint Presentation</vt:lpstr>
      <vt:lpstr>PowerPoint Presentation</vt:lpstr>
      <vt:lpstr>PowerPoint Presentation</vt:lpstr>
      <vt:lpstr>My relevant publications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Bhaskar Mitra</dc:creator>
  <cp:lastModifiedBy>Bhaskar Mitra</cp:lastModifiedBy>
  <cp:revision>124</cp:revision>
  <dcterms:created xsi:type="dcterms:W3CDTF">2026-03-13T14:26:58Z</dcterms:created>
  <dcterms:modified xsi:type="dcterms:W3CDTF">2026-03-24T23:19:08Z</dcterms:modified>
</cp:coreProperties>
</file>