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9504" r:id="rId2"/>
    <p:sldId id="9434" r:id="rId3"/>
    <p:sldId id="9378" r:id="rId4"/>
    <p:sldId id="9491" r:id="rId5"/>
    <p:sldId id="9497" r:id="rId6"/>
    <p:sldId id="9495" r:id="rId7"/>
    <p:sldId id="9492" r:id="rId8"/>
    <p:sldId id="9499" r:id="rId9"/>
    <p:sldId id="9498" r:id="rId10"/>
    <p:sldId id="9503" r:id="rId11"/>
    <p:sldId id="9506" r:id="rId12"/>
    <p:sldId id="9514" r:id="rId13"/>
    <p:sldId id="9493" r:id="rId14"/>
    <p:sldId id="9501" r:id="rId15"/>
    <p:sldId id="9508" r:id="rId16"/>
    <p:sldId id="9440" r:id="rId17"/>
    <p:sldId id="9509" r:id="rId18"/>
    <p:sldId id="9432" r:id="rId19"/>
    <p:sldId id="9478" r:id="rId20"/>
    <p:sldId id="9475" r:id="rId21"/>
    <p:sldId id="262" r:id="rId22"/>
    <p:sldId id="9510" r:id="rId23"/>
    <p:sldId id="9422" r:id="rId24"/>
    <p:sldId id="9467" r:id="rId25"/>
    <p:sldId id="9445" r:id="rId26"/>
    <p:sldId id="9453" r:id="rId27"/>
    <p:sldId id="9511" r:id="rId28"/>
    <p:sldId id="9512" r:id="rId29"/>
    <p:sldId id="9487" r:id="rId30"/>
    <p:sldId id="9513" r:id="rId31"/>
    <p:sldId id="9500" r:id="rId32"/>
    <p:sldId id="939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BD855D-14B6-4D0E-B466-F7581DF15CC4}">
          <p14:sldIdLst>
            <p14:sldId id="9504"/>
            <p14:sldId id="9434"/>
            <p14:sldId id="9378"/>
            <p14:sldId id="9491"/>
            <p14:sldId id="9497"/>
            <p14:sldId id="9495"/>
          </p14:sldIdLst>
        </p14:section>
        <p14:section name="The Liberal Approach" id="{3A7D89E9-0CCD-45D3-96ED-210CE3FB1B0A}">
          <p14:sldIdLst>
            <p14:sldId id="9492"/>
            <p14:sldId id="9499"/>
            <p14:sldId id="9498"/>
            <p14:sldId id="9503"/>
            <p14:sldId id="9506"/>
            <p14:sldId id="9514"/>
          </p14:sldIdLst>
        </p14:section>
        <p14:section name="The Critical Approach" id="{6DAFD531-728D-4320-87CF-85D06C15F130}">
          <p14:sldIdLst>
            <p14:sldId id="9493"/>
            <p14:sldId id="9501"/>
            <p14:sldId id="9508"/>
            <p14:sldId id="9440"/>
            <p14:sldId id="9509"/>
            <p14:sldId id="9432"/>
            <p14:sldId id="9478"/>
            <p14:sldId id="9475"/>
            <p14:sldId id="262"/>
            <p14:sldId id="9510"/>
            <p14:sldId id="9422"/>
            <p14:sldId id="9467"/>
            <p14:sldId id="9445"/>
            <p14:sldId id="9453"/>
            <p14:sldId id="9511"/>
            <p14:sldId id="9512"/>
            <p14:sldId id="9487"/>
            <p14:sldId id="9513"/>
            <p14:sldId id="9500"/>
          </p14:sldIdLst>
        </p14:section>
        <p14:section name="Conclusion" id="{33C7E07F-98E7-4547-BB36-53FC77E14503}">
          <p14:sldIdLst>
            <p14:sldId id="93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01" d="100"/>
          <a:sy n="101" d="100"/>
        </p:scale>
        <p:origin x="25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479B9-03AA-4B1E-A5B8-7AB481231051}" type="datetimeFigureOut">
              <a:rPr lang="en-CA" smtClean="0"/>
              <a:t>2026-03-11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CE640-1B56-4048-9AAD-AA8CFB6DF591}" type="slidenum">
              <a:rPr lang="en-CA" smtClean="0"/>
              <a:t>‹#›</a:t>
            </a:fld>
            <a:endParaRPr lang="en-CA"/>
          </a:p>
        </p:txBody>
      </p:sp>
    </p:spTree>
    <p:extLst>
      <p:ext uri="{BB962C8B-B14F-4D97-AF65-F5344CB8AC3E}">
        <p14:creationId xmlns:p14="http://schemas.microsoft.com/office/powerpoint/2010/main" val="387599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B3131A4-0AE9-43CD-ACD8-A1DDD14BA9CE}" type="slidenum">
              <a:rPr lang="en-CA" smtClean="0"/>
              <a:t>3</a:t>
            </a:fld>
            <a:endParaRPr lang="en-CA"/>
          </a:p>
        </p:txBody>
      </p:sp>
    </p:spTree>
    <p:extLst>
      <p:ext uri="{BB962C8B-B14F-4D97-AF65-F5344CB8AC3E}">
        <p14:creationId xmlns:p14="http://schemas.microsoft.com/office/powerpoint/2010/main" val="1671867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 salient question that is often ignored in these conversations is what futures are we building towards for our society and what role do we envision information access technologies will play towards those transformations?</a:t>
            </a:r>
          </a:p>
          <a:p>
            <a:pPr marL="171450" indent="-171450">
              <a:buFont typeface="Arial" panose="020B0604020202020204" pitchFamily="34" charset="0"/>
              <a:buChar char="•"/>
            </a:pPr>
            <a:r>
              <a:rPr lang="en" dirty="0"/>
              <a:t>Sociotechnical imaginaries: our visions of desirable sociotechnical futures</a:t>
            </a:r>
          </a:p>
          <a:p>
            <a:pPr marL="171450" indent="-171450">
              <a:buFont typeface="Arial" panose="020B0604020202020204" pitchFamily="34" charset="0"/>
              <a:buChar char="•"/>
            </a:pPr>
            <a:r>
              <a:rPr lang="en" dirty="0"/>
              <a:t>Theories of change articulate how our work and actions should take us closer towards those goals</a:t>
            </a:r>
          </a:p>
          <a:p>
            <a:pPr marL="171450" indent="-171450">
              <a:buFont typeface="Arial" panose="020B0604020202020204" pitchFamily="34" charset="0"/>
              <a:buChar char="•"/>
            </a:pPr>
            <a:r>
              <a:rPr lang="en" dirty="0"/>
              <a:t>Critically reflect on these implicit visions</a:t>
            </a:r>
          </a:p>
          <a:p>
            <a:pPr marL="171450" indent="-171450">
              <a:buFont typeface="Arial" panose="020B0604020202020204" pitchFamily="34" charset="0"/>
              <a:buChar char="•"/>
            </a:pPr>
            <a:r>
              <a:rPr lang="en" dirty="0"/>
              <a:t>Whose sociotechnical imaginaries are granted normative status and what myriads of radically alternative futures are we overlooking?</a:t>
            </a:r>
          </a:p>
          <a:p>
            <a:pPr marL="171450" indent="-171450">
              <a:buFont typeface="Arial" panose="020B0604020202020204" pitchFamily="34" charset="0"/>
              <a:buChar char="•"/>
            </a:pPr>
            <a:r>
              <a:rPr lang="en" dirty="0"/>
              <a:t>How does increasing dominance of established for-profit platforms over academic research influences and/or homogenizes the kinds of IR systems we build?</a:t>
            </a:r>
          </a:p>
          <a:p>
            <a:pPr marL="171450" indent="-171450">
              <a:buFont typeface="Arial" panose="020B0604020202020204" pitchFamily="34" charset="0"/>
              <a:buChar char="•"/>
            </a:pPr>
            <a:r>
              <a:rPr lang="en" dirty="0"/>
              <a:t>What would IR systems look like if designed for futures informed by feminist, queer, decolonial, anti-racist, anti-casteist, </a:t>
            </a:r>
            <a:r>
              <a:rPr lang="en-US" sz="1200" i="0" dirty="0">
                <a:latin typeface="Aptos Light" panose="020B0004020202020204" pitchFamily="34" charset="0"/>
              </a:rPr>
              <a:t>anti-ableist, </a:t>
            </a:r>
            <a:r>
              <a:rPr lang="en" dirty="0"/>
              <a:t>and abolitionist thoughts, and if the focus of IR and AI research was to dismantle colonial cisheteropatriarchal capitalist structures and not to prop them up?</a:t>
            </a:r>
          </a:p>
          <a:p>
            <a:pPr marL="171450" indent="-171450">
              <a:buFont typeface="Arial" panose="020B0604020202020204" pitchFamily="34" charset="0"/>
              <a:buChar char="•"/>
            </a:pPr>
            <a:r>
              <a:rPr lang="en" dirty="0"/>
              <a:t>Shifting the frame from “how can current systems be less harmful” to “what social changes we want to affect and what systems should we build and how should we build them to make progress towards those goals”</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21</a:t>
            </a:fld>
            <a:endParaRPr lang="en-CA"/>
          </a:p>
        </p:txBody>
      </p:sp>
    </p:spTree>
    <p:extLst>
      <p:ext uri="{BB962C8B-B14F-4D97-AF65-F5344CB8AC3E}">
        <p14:creationId xmlns:p14="http://schemas.microsoft.com/office/powerpoint/2010/main" val="133121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5CCE640-1B56-4048-9AAD-AA8CFB6DF591}" type="slidenum">
              <a:rPr lang="en-CA" smtClean="0"/>
              <a:t>26</a:t>
            </a:fld>
            <a:endParaRPr lang="en-CA"/>
          </a:p>
        </p:txBody>
      </p:sp>
    </p:spTree>
    <p:extLst>
      <p:ext uri="{BB962C8B-B14F-4D97-AF65-F5344CB8AC3E}">
        <p14:creationId xmlns:p14="http://schemas.microsoft.com/office/powerpoint/2010/main" val="850358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Thank you.</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32</a:t>
            </a:fld>
            <a:endParaRPr lang="en-CA"/>
          </a:p>
        </p:txBody>
      </p:sp>
    </p:spTree>
    <p:extLst>
      <p:ext uri="{BB962C8B-B14F-4D97-AF65-F5344CB8AC3E}">
        <p14:creationId xmlns:p14="http://schemas.microsoft.com/office/powerpoint/2010/main" val="343023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4</a:t>
            </a:fld>
            <a:endParaRPr lang="en-CA"/>
          </a:p>
        </p:txBody>
      </p:sp>
    </p:spTree>
    <p:extLst>
      <p:ext uri="{BB962C8B-B14F-4D97-AF65-F5344CB8AC3E}">
        <p14:creationId xmlns:p14="http://schemas.microsoft.com/office/powerpoint/2010/main" val="2298413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5</a:t>
            </a:fld>
            <a:endParaRPr lang="en-CA"/>
          </a:p>
        </p:txBody>
      </p:sp>
    </p:spTree>
    <p:extLst>
      <p:ext uri="{BB962C8B-B14F-4D97-AF65-F5344CB8AC3E}">
        <p14:creationId xmlns:p14="http://schemas.microsoft.com/office/powerpoint/2010/main" val="3572132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8</a:t>
            </a:fld>
            <a:endParaRPr lang="en-CA"/>
          </a:p>
        </p:txBody>
      </p:sp>
    </p:spTree>
    <p:extLst>
      <p:ext uri="{BB962C8B-B14F-4D97-AF65-F5344CB8AC3E}">
        <p14:creationId xmlns:p14="http://schemas.microsoft.com/office/powerpoint/2010/main" val="4279595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D29AD89-B1A4-4D06-BC1F-5ABF10B0875D}" type="slidenum">
              <a:rPr lang="en-CA" smtClean="0"/>
              <a:t>9</a:t>
            </a:fld>
            <a:endParaRPr lang="en-CA"/>
          </a:p>
        </p:txBody>
      </p:sp>
    </p:spTree>
    <p:extLst>
      <p:ext uri="{BB962C8B-B14F-4D97-AF65-F5344CB8AC3E}">
        <p14:creationId xmlns:p14="http://schemas.microsoft.com/office/powerpoint/2010/main" val="115797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10</a:t>
            </a:fld>
            <a:endParaRPr lang="en-CA"/>
          </a:p>
        </p:txBody>
      </p:sp>
    </p:spTree>
    <p:extLst>
      <p:ext uri="{BB962C8B-B14F-4D97-AF65-F5344CB8AC3E}">
        <p14:creationId xmlns:p14="http://schemas.microsoft.com/office/powerpoint/2010/main" val="2003772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8DF9C-A198-EC90-C859-F704F7E46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A57D2-B76C-6556-F1FB-C4F44D0305A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5480687-393F-1C9C-AA8F-E9C7DB51A5A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38B5004-4263-2DBD-671A-BBFC14BFEEF3}"/>
              </a:ext>
            </a:extLst>
          </p:cNvPr>
          <p:cNvSpPr>
            <a:spLocks noGrp="1"/>
          </p:cNvSpPr>
          <p:nvPr>
            <p:ph type="sldNum" sz="quarter" idx="5"/>
          </p:nvPr>
        </p:nvSpPr>
        <p:spPr/>
        <p:txBody>
          <a:bodyPr/>
          <a:lstStyle/>
          <a:p>
            <a:fld id="{95CCE640-1B56-4048-9AAD-AA8CFB6DF591}" type="slidenum">
              <a:rPr lang="en-CA" smtClean="0"/>
              <a:t>15</a:t>
            </a:fld>
            <a:endParaRPr lang="en-CA"/>
          </a:p>
        </p:txBody>
      </p:sp>
    </p:spTree>
    <p:extLst>
      <p:ext uri="{BB962C8B-B14F-4D97-AF65-F5344CB8AC3E}">
        <p14:creationId xmlns:p14="http://schemas.microsoft.com/office/powerpoint/2010/main" val="145594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16</a:t>
            </a:fld>
            <a:endParaRPr lang="en-CA"/>
          </a:p>
        </p:txBody>
      </p:sp>
    </p:spTree>
    <p:extLst>
      <p:ext uri="{BB962C8B-B14F-4D97-AF65-F5344CB8AC3E}">
        <p14:creationId xmlns:p14="http://schemas.microsoft.com/office/powerpoint/2010/main" val="2805875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20</a:t>
            </a:fld>
            <a:endParaRPr lang="en-CA"/>
          </a:p>
        </p:txBody>
      </p:sp>
    </p:spTree>
    <p:extLst>
      <p:ext uri="{BB962C8B-B14F-4D97-AF65-F5344CB8AC3E}">
        <p14:creationId xmlns:p14="http://schemas.microsoft.com/office/powerpoint/2010/main" val="256209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A5AE-711D-D69B-794E-C51E07062B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039582C-08B8-78AD-5BE7-975DA47381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C1B1481-6D94-80F6-EA68-C5DCE6823320}"/>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5" name="Footer Placeholder 4">
            <a:extLst>
              <a:ext uri="{FF2B5EF4-FFF2-40B4-BE49-F238E27FC236}">
                <a16:creationId xmlns:a16="http://schemas.microsoft.com/office/drawing/2014/main" id="{79E274C9-1F4C-C42E-5014-0516A178A8D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9A8F875-771F-9C76-A1C1-304024156E5C}"/>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1585727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FA7B-8C24-385A-2B14-E1AFF90E79F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9A660B7-49B9-3FDF-CF16-26C74AB61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9953787-D7DC-E321-2E60-BE263B24B221}"/>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5" name="Footer Placeholder 4">
            <a:extLst>
              <a:ext uri="{FF2B5EF4-FFF2-40B4-BE49-F238E27FC236}">
                <a16:creationId xmlns:a16="http://schemas.microsoft.com/office/drawing/2014/main" id="{A16C0025-5C80-83E0-16F5-0564D66C0D4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CBA43FD-04CE-56B1-941E-F16ED2874F53}"/>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407611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474D1-7062-2D76-FF2A-F1CE4B7833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052F294-C43E-CFF7-BC7C-A4102AAE46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BB663D-08FB-A6F2-3F38-3692415503BC}"/>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5" name="Footer Placeholder 4">
            <a:extLst>
              <a:ext uri="{FF2B5EF4-FFF2-40B4-BE49-F238E27FC236}">
                <a16:creationId xmlns:a16="http://schemas.microsoft.com/office/drawing/2014/main" id="{3F393D11-F2E2-4754-D1BF-2B20504D2E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4C6DD5-0A52-81D9-0325-894496E359E5}"/>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306981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40FF8-A408-DBB0-70FC-78013D7904E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5CFC5BC-8EC9-EC25-BA2F-7149CFDBD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887874C-5099-6607-AF0D-B7D3897261E9}"/>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5" name="Footer Placeholder 4">
            <a:extLst>
              <a:ext uri="{FF2B5EF4-FFF2-40B4-BE49-F238E27FC236}">
                <a16:creationId xmlns:a16="http://schemas.microsoft.com/office/drawing/2014/main" id="{369BE5EB-5F67-4B08-24EC-35E9D3B6190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DC9561B-9F02-0554-0335-6DFFB2C75BBF}"/>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2708366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63819-3BB3-94DA-15E8-4C69297FA3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2E9260C-E10B-3C91-CF96-4825BD08D7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E57D9-451B-3515-C9B1-F735898CF379}"/>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5" name="Footer Placeholder 4">
            <a:extLst>
              <a:ext uri="{FF2B5EF4-FFF2-40B4-BE49-F238E27FC236}">
                <a16:creationId xmlns:a16="http://schemas.microsoft.com/office/drawing/2014/main" id="{EA9A0594-59CD-2B52-557C-5D4C7359446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1572B39-52C1-3014-FDA6-5984F917B0E8}"/>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273935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A9C2-49D6-2070-B783-2F2EA55257C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3802381-F88C-D9E8-C04D-11A611BF81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71BAEBB-627E-D9AA-925E-17A05581C8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6E53A42-651F-5C4D-6A01-401FC8F69730}"/>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6" name="Footer Placeholder 5">
            <a:extLst>
              <a:ext uri="{FF2B5EF4-FFF2-40B4-BE49-F238E27FC236}">
                <a16:creationId xmlns:a16="http://schemas.microsoft.com/office/drawing/2014/main" id="{0A04DF02-CE76-13CA-4D94-AE5F84A2EE5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F2CA97F-EB39-3C43-AF59-31BD6B518EBF}"/>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3042756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32A9-E0A3-E53E-4FDF-B538449DA761}"/>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939E3A9-68B5-520E-DE78-55F7DA850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257B88-A16F-2CA2-688F-F74AA79972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F2377F0-6CE5-D52F-AF2F-CA166CC9A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8323E6-51BC-8188-375B-9B907BBDCA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BF05557-38D1-6599-F867-8A0F2923B15F}"/>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8" name="Footer Placeholder 7">
            <a:extLst>
              <a:ext uri="{FF2B5EF4-FFF2-40B4-BE49-F238E27FC236}">
                <a16:creationId xmlns:a16="http://schemas.microsoft.com/office/drawing/2014/main" id="{A9E556C7-4F10-3200-A04E-90545D70095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671FE8B-1EBA-D766-AD9B-AEB9CAA13D52}"/>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1004453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213A-B787-4443-5D85-E136D6438FD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E647BF7-DD40-92AA-F597-FB37B46179E8}"/>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4" name="Footer Placeholder 3">
            <a:extLst>
              <a:ext uri="{FF2B5EF4-FFF2-40B4-BE49-F238E27FC236}">
                <a16:creationId xmlns:a16="http://schemas.microsoft.com/office/drawing/2014/main" id="{5629E3E4-E477-9048-F3C3-EEB9267F6A6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BBDED80-4DD7-86EE-80D2-47BAB43A276B}"/>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1054875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F30E26-4526-E96F-CAEC-C26F58193EA3}"/>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3" name="Footer Placeholder 2">
            <a:extLst>
              <a:ext uri="{FF2B5EF4-FFF2-40B4-BE49-F238E27FC236}">
                <a16:creationId xmlns:a16="http://schemas.microsoft.com/office/drawing/2014/main" id="{76B44A85-B1E8-B92C-2849-E96402AA079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A8E0D4A-0FFB-7FBC-9089-66F735F1ED6D}"/>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400879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411C-A1E0-7D11-3344-597B869A8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4B56882-E3CA-EE1C-05DE-E40437AE1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C67E376-AEB3-E48C-BD13-5C108596F3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918B9-5AF9-09FA-B87A-FBFAAAF79DF6}"/>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6" name="Footer Placeholder 5">
            <a:extLst>
              <a:ext uri="{FF2B5EF4-FFF2-40B4-BE49-F238E27FC236}">
                <a16:creationId xmlns:a16="http://schemas.microsoft.com/office/drawing/2014/main" id="{608077DF-932B-F11E-A2A9-CF6DA4AA7CA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5E4B5B0-42BF-ED24-1B3E-A5593DC9E05D}"/>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7380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2E4A9-349B-B800-9BD0-1973556AC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85C9809-D820-7A06-7D9D-215E4224F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D0BB295-00FF-55CA-281E-29EA6B015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AC1BC0-E842-482E-12B1-56B45F5F7EDB}"/>
              </a:ext>
            </a:extLst>
          </p:cNvPr>
          <p:cNvSpPr>
            <a:spLocks noGrp="1"/>
          </p:cNvSpPr>
          <p:nvPr>
            <p:ph type="dt" sz="half" idx="10"/>
          </p:nvPr>
        </p:nvSpPr>
        <p:spPr/>
        <p:txBody>
          <a:bodyPr/>
          <a:lstStyle/>
          <a:p>
            <a:fld id="{BE017C00-AFAA-4140-9224-A570C7593930}" type="datetimeFigureOut">
              <a:rPr lang="en-CA" smtClean="0"/>
              <a:t>2026-03-11</a:t>
            </a:fld>
            <a:endParaRPr lang="en-CA"/>
          </a:p>
        </p:txBody>
      </p:sp>
      <p:sp>
        <p:nvSpPr>
          <p:cNvPr id="6" name="Footer Placeholder 5">
            <a:extLst>
              <a:ext uri="{FF2B5EF4-FFF2-40B4-BE49-F238E27FC236}">
                <a16:creationId xmlns:a16="http://schemas.microsoft.com/office/drawing/2014/main" id="{DBFAF6FE-2DE1-AFB3-8D67-52A3B21C82D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8E24E06-BDA2-7723-F666-600328844BE0}"/>
              </a:ext>
            </a:extLst>
          </p:cNvPr>
          <p:cNvSpPr>
            <a:spLocks noGrp="1"/>
          </p:cNvSpPr>
          <p:nvPr>
            <p:ph type="sldNum" sz="quarter" idx="12"/>
          </p:nvPr>
        </p:nvSpPr>
        <p:spPr/>
        <p:txBody>
          <a:bodyPr/>
          <a:lstStyle/>
          <a:p>
            <a:fld id="{A58A6E5E-D009-40FE-816E-6A50AFE80C65}" type="slidenum">
              <a:rPr lang="en-CA" smtClean="0"/>
              <a:t>‹#›</a:t>
            </a:fld>
            <a:endParaRPr lang="en-CA"/>
          </a:p>
        </p:txBody>
      </p:sp>
    </p:spTree>
    <p:extLst>
      <p:ext uri="{BB962C8B-B14F-4D97-AF65-F5344CB8AC3E}">
        <p14:creationId xmlns:p14="http://schemas.microsoft.com/office/powerpoint/2010/main" val="411183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ED98EF-23D2-0EA2-B504-E0B84DD421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1262141-DD0C-89D5-4DA4-EACD5F777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B48FCE4-DD38-E98E-E24E-08DA1E4F8A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017C00-AFAA-4140-9224-A570C7593930}" type="datetimeFigureOut">
              <a:rPr lang="en-CA" smtClean="0"/>
              <a:t>2026-03-11</a:t>
            </a:fld>
            <a:endParaRPr lang="en-CA"/>
          </a:p>
        </p:txBody>
      </p:sp>
      <p:sp>
        <p:nvSpPr>
          <p:cNvPr id="5" name="Footer Placeholder 4">
            <a:extLst>
              <a:ext uri="{FF2B5EF4-FFF2-40B4-BE49-F238E27FC236}">
                <a16:creationId xmlns:a16="http://schemas.microsoft.com/office/drawing/2014/main" id="{DBEF0B04-3834-F0D9-9ED7-66759BC1F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DC163B80-349E-AC08-4058-40E30B658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8A6E5E-D009-40FE-816E-6A50AFE80C65}" type="slidenum">
              <a:rPr lang="en-CA" smtClean="0"/>
              <a:t>‹#›</a:t>
            </a:fld>
            <a:endParaRPr lang="en-CA"/>
          </a:p>
        </p:txBody>
      </p:sp>
    </p:spTree>
    <p:extLst>
      <p:ext uri="{BB962C8B-B14F-4D97-AF65-F5344CB8AC3E}">
        <p14:creationId xmlns:p14="http://schemas.microsoft.com/office/powerpoint/2010/main" val="1148842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bhaskar-mitra.github.io/theme-fairness/" TargetMode="External"/><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hyperlink" Target="https://bhaskar-mitra.github.io/theme-ai-and-society/" TargetMode="External"/><Relationship Id="rId4" Type="http://schemas.openxmlformats.org/officeDocument/2006/relationships/image" Target="../media/image2.png"/><Relationship Id="rId9" Type="http://schemas.openxmlformats.org/officeDocument/2006/relationships/hyperlink" Target="https://bhaskar-mitra.github.io/theme-emancipatory-i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www.emerald.com/ftinr/article-abstract/16/1-2/1/1330392/Fairness-in-Information-Access-Systems"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dl.acm.org/doi/10.1145/3309699" TargetMode="External"/><Relationship Id="rId3" Type="http://schemas.openxmlformats.org/officeDocument/2006/relationships/image" Target="../media/image19.png"/><Relationship Id="rId7" Type="http://schemas.openxmlformats.org/officeDocument/2006/relationships/hyperlink" Target="https://dl.acm.org/doi/10.1145/3305260" TargetMode="External"/><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hyperlink" Target="https://arxiv.org/abs/2509.19147" TargetMode="External"/><Relationship Id="rId5" Type="http://schemas.openxmlformats.org/officeDocument/2006/relationships/image" Target="../media/image21.png"/><Relationship Id="rId10" Type="http://schemas.openxmlformats.org/officeDocument/2006/relationships/hyperlink" Target="https://aclanthology.org/2022.tacl-1.11/" TargetMode="External"/><Relationship Id="rId4" Type="http://schemas.openxmlformats.org/officeDocument/2006/relationships/image" Target="../media/image20.png"/><Relationship Id="rId9" Type="http://schemas.openxmlformats.org/officeDocument/2006/relationships/hyperlink" Target="https://dl.acm.org/doi/10.1145/3395046"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emerald.com/ftinr/article-abstract/14/1/1/1328687/Explainable-Recommendation-A-Survey-and-New" TargetMode="External"/><Relationship Id="rId2" Type="http://schemas.openxmlformats.org/officeDocument/2006/relationships/image" Target="../media/image23.jpeg"/><Relationship Id="rId1" Type="http://schemas.openxmlformats.org/officeDocument/2006/relationships/slideLayout" Target="../slideLayouts/slideLayout8.xml"/><Relationship Id="rId6" Type="http://schemas.openxmlformats.org/officeDocument/2006/relationships/hyperlink" Target="https://arxiv.org/abs/2209.00651" TargetMode="External"/><Relationship Id="rId5" Type="http://schemas.openxmlformats.org/officeDocument/2006/relationships/hyperlink" Target="https://link.springer.com/article/10.1007/s00146-020-01110-y" TargetMode="External"/><Relationship Id="rId4" Type="http://schemas.openxmlformats.org/officeDocument/2006/relationships/hyperlink" Target="https://arxiv.org/abs/2401.0941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triple-c.at/index.php/tripleC/article/view/9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eg"/><Relationship Id="rId7" Type="http://schemas.openxmlformats.org/officeDocument/2006/relationships/hyperlink" Target="https://dl.acm.org/doi/10.1145/3769733.376973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hyperlink" Target="https://jedi.inertial.science/sigir2026" TargetMode="External"/><Relationship Id="rId4" Type="http://schemas.openxmlformats.org/officeDocument/2006/relationships/image" Target="../media/image25.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hyperlink" Target="https://dl.acm.org/doi/abs/10.1145/3351095.3375691" TargetMode="External"/><Relationship Id="rId3" Type="http://schemas.openxmlformats.org/officeDocument/2006/relationships/image" Target="../media/image31.png"/><Relationship Id="rId7" Type="http://schemas.openxmlformats.org/officeDocument/2006/relationships/hyperlink" Target="https://dl.acm.org/doi/10.1145/3576840.3578316" TargetMode="External"/><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hyperlink" Target="https://dl.acm.org/doi/10.1145/3351095.3372826" TargetMode="External"/><Relationship Id="rId5" Type="http://schemas.openxmlformats.org/officeDocument/2006/relationships/hyperlink" Target="https://when-not-to-build.github.io/"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irrj.org/article/view/19654" TargetMode="External"/><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s://slate.com/technology/2017/11/how-silicon-valley-became-big-tech.html" TargetMode="External"/><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dl.acm.org/doi/10.1145/3488666" TargetMode="External"/><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hyperlink" Target="https://www.themaybe.org/research/selective-perspectiv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irrj.org/article/view/19654"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irrj.org/article/view/24531"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hyperlink" Target="https://irrj.org/article/view/2453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png"/><Relationship Id="rId15" Type="http://schemas.openxmlformats.org/officeDocument/2006/relationships/hyperlink" Target="https://dl.acm.org/doi/10.1177/0894439313506838" TargetMode="External"/><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hyperlink" Target="https://arxiv.org/abs/2601.09600" TargetMode="Externa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2" Type="http://schemas.openxmlformats.org/officeDocument/2006/relationships/hyperlink" Target="https://global.oup.com/academic/product/commodities-and-capabilities-9780195650389"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irrj.org/article/view/19654"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bhaskar-mitra.github.io/reading/"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bhaskar-mitra.github.io/reading/"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hyperlink" Target="https://www.researchgate.net/publication/255563562" TargetMode="External"/><Relationship Id="rId4" Type="http://schemas.openxmlformats.org/officeDocument/2006/relationships/hyperlink" Target="https://bhaskar-mitra.github.io/posts/2025/09/01/what-is-ir-for-goo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hyperlink" Target="https://dl.acm.org/doi/10.1145/3458553.3458556" TargetMode="External"/><Relationship Id="rId3" Type="http://schemas.openxmlformats.org/officeDocument/2006/relationships/image" Target="../media/image13.png"/><Relationship Id="rId7" Type="http://schemas.openxmlformats.org/officeDocument/2006/relationships/hyperlink" Target="https://dl.acm.org/doi/abs/10.1145/3274784.3274788"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5DED9-2039-0AAE-CAF3-F36174035F5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16AA1F6-010C-4CB6-28F4-DF43DAEDE819}"/>
              </a:ext>
            </a:extLst>
          </p:cNvPr>
          <p:cNvGrpSpPr/>
          <p:nvPr/>
        </p:nvGrpSpPr>
        <p:grpSpPr>
          <a:xfrm>
            <a:off x="2856731" y="1760999"/>
            <a:ext cx="6478539" cy="636952"/>
            <a:chOff x="4557370" y="2481472"/>
            <a:chExt cx="6478539" cy="636952"/>
          </a:xfrm>
        </p:grpSpPr>
        <p:sp>
          <p:nvSpPr>
            <p:cNvPr id="5" name="Rectangle: Rounded Corners 4">
              <a:extLst>
                <a:ext uri="{FF2B5EF4-FFF2-40B4-BE49-F238E27FC236}">
                  <a16:creationId xmlns:a16="http://schemas.microsoft.com/office/drawing/2014/main" id="{86E4090C-D59F-EA0E-C6DF-8ED6C973A277}"/>
                </a:ext>
              </a:extLst>
            </p:cNvPr>
            <p:cNvSpPr/>
            <p:nvPr/>
          </p:nvSpPr>
          <p:spPr>
            <a:xfrm>
              <a:off x="4557370" y="2481472"/>
              <a:ext cx="6478539"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F4C555C0-38EC-CDF6-ABFE-1C87AE81EB2F}"/>
                </a:ext>
              </a:extLst>
            </p:cNvPr>
            <p:cNvSpPr txBox="1"/>
            <p:nvPr/>
          </p:nvSpPr>
          <p:spPr>
            <a:xfrm>
              <a:off x="4696358" y="2569115"/>
              <a:ext cx="5714978" cy="461665"/>
            </a:xfrm>
            <a:prstGeom prst="rect">
              <a:avLst/>
            </a:prstGeom>
            <a:noFill/>
          </p:spPr>
          <p:txBody>
            <a:bodyPr wrap="square">
              <a:spAutoFit/>
            </a:bodyPr>
            <a:lstStyle/>
            <a:p>
              <a:r>
                <a:rPr lang="en-CA" sz="2400" dirty="0"/>
                <a:t>Information Retrieval &amp; Society</a:t>
              </a:r>
              <a:endParaRPr lang="en-CA" sz="2400" dirty="0">
                <a:latin typeface="+mj-lt"/>
                <a:cs typeface="Segoe UI" panose="020B0502040204020203" pitchFamily="34" charset="0"/>
              </a:endParaRPr>
            </a:p>
          </p:txBody>
        </p:sp>
        <p:pic>
          <p:nvPicPr>
            <p:cNvPr id="7" name="Picture 2" descr="Social revolution - Wikipedia">
              <a:extLst>
                <a:ext uri="{FF2B5EF4-FFF2-40B4-BE49-F238E27FC236}">
                  <a16:creationId xmlns:a16="http://schemas.microsoft.com/office/drawing/2014/main" id="{80A1BBF8-8E34-C891-B7A2-52EFF67EE1F6}"/>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10404158" y="2591122"/>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E4EF8E6-6BD9-E476-F872-D50F736CED2C}"/>
              </a:ext>
            </a:extLst>
          </p:cNvPr>
          <p:cNvSpPr txBox="1"/>
          <p:nvPr/>
        </p:nvSpPr>
        <p:spPr>
          <a:xfrm>
            <a:off x="3879495" y="2906886"/>
            <a:ext cx="4433011" cy="984885"/>
          </a:xfrm>
          <a:prstGeom prst="rect">
            <a:avLst/>
          </a:prstGeom>
          <a:noFill/>
        </p:spPr>
        <p:txBody>
          <a:bodyPr wrap="square" rtlCol="0" anchor="t">
            <a:spAutoFit/>
          </a:bodyPr>
          <a:lstStyle/>
          <a:p>
            <a:pPr algn="ctr"/>
            <a:r>
              <a:rPr lang="en-CA" sz="2000" b="1" dirty="0"/>
              <a:t>Bhaskar Mitra </a:t>
            </a:r>
            <a:r>
              <a:rPr lang="en-CA" dirty="0"/>
              <a:t>(he/him)</a:t>
            </a:r>
          </a:p>
          <a:p>
            <a:pPr algn="ctr"/>
            <a:r>
              <a:rPr lang="en-CA" dirty="0"/>
              <a:t>Independent Researcher</a:t>
            </a:r>
          </a:p>
          <a:p>
            <a:pPr algn="ctr"/>
            <a:r>
              <a:rPr lang="en-CA" dirty="0" err="1"/>
              <a:t>Tiohtià:ke</a:t>
            </a:r>
            <a:r>
              <a:rPr lang="en-CA" dirty="0"/>
              <a:t> / Montréal, Canada</a:t>
            </a:r>
          </a:p>
        </p:txBody>
      </p:sp>
      <p:grpSp>
        <p:nvGrpSpPr>
          <p:cNvPr id="25" name="Group 24">
            <a:extLst>
              <a:ext uri="{FF2B5EF4-FFF2-40B4-BE49-F238E27FC236}">
                <a16:creationId xmlns:a16="http://schemas.microsoft.com/office/drawing/2014/main" id="{EEF40134-B173-11C3-2F1A-DC8AAAE4292A}"/>
              </a:ext>
            </a:extLst>
          </p:cNvPr>
          <p:cNvGrpSpPr/>
          <p:nvPr/>
        </p:nvGrpSpPr>
        <p:grpSpPr>
          <a:xfrm>
            <a:off x="3995884" y="6355650"/>
            <a:ext cx="8087191" cy="373356"/>
            <a:chOff x="3995884" y="6355650"/>
            <a:chExt cx="8087191" cy="373356"/>
          </a:xfrm>
        </p:grpSpPr>
        <p:grpSp>
          <p:nvGrpSpPr>
            <p:cNvPr id="26" name="Group 25">
              <a:extLst>
                <a:ext uri="{FF2B5EF4-FFF2-40B4-BE49-F238E27FC236}">
                  <a16:creationId xmlns:a16="http://schemas.microsoft.com/office/drawing/2014/main" id="{D30F9363-79B5-6C5C-444B-C963CB05BE8D}"/>
                </a:ext>
              </a:extLst>
            </p:cNvPr>
            <p:cNvGrpSpPr/>
            <p:nvPr/>
          </p:nvGrpSpPr>
          <p:grpSpPr>
            <a:xfrm>
              <a:off x="6737013" y="6357662"/>
              <a:ext cx="2489251" cy="369332"/>
              <a:chOff x="6710352" y="6359674"/>
              <a:chExt cx="2489251" cy="369332"/>
            </a:xfrm>
          </p:grpSpPr>
          <p:sp>
            <p:nvSpPr>
              <p:cNvPr id="33" name="TextBox 32">
                <a:extLst>
                  <a:ext uri="{FF2B5EF4-FFF2-40B4-BE49-F238E27FC236}">
                    <a16:creationId xmlns:a16="http://schemas.microsoft.com/office/drawing/2014/main" id="{D9707D9F-4F29-9AC3-8825-4C67ED3016EC}"/>
                  </a:ext>
                </a:extLst>
              </p:cNvPr>
              <p:cNvSpPr txBox="1"/>
              <p:nvPr/>
            </p:nvSpPr>
            <p:spPr>
              <a:xfrm>
                <a:off x="6710352" y="6359674"/>
                <a:ext cx="2489251" cy="369332"/>
              </a:xfrm>
              <a:prstGeom prst="rect">
                <a:avLst/>
              </a:prstGeom>
              <a:noFill/>
            </p:spPr>
            <p:txBody>
              <a:bodyPr wrap="square">
                <a:spAutoFit/>
              </a:bodyPr>
              <a:lstStyle/>
              <a:p>
                <a:r>
                  <a:rPr lang="en-CA" dirty="0">
                    <a:latin typeface="Aptos Light" panose="020B0004020202020204" pitchFamily="34" charset="0"/>
                  </a:rPr>
                  <a:t>       @bmitra.bsky.social</a:t>
                </a:r>
              </a:p>
            </p:txBody>
          </p:sp>
          <p:pic>
            <p:nvPicPr>
              <p:cNvPr id="34" name="Picture 33">
                <a:extLst>
                  <a:ext uri="{FF2B5EF4-FFF2-40B4-BE49-F238E27FC236}">
                    <a16:creationId xmlns:a16="http://schemas.microsoft.com/office/drawing/2014/main" id="{9BF46274-1160-374E-D750-33C0391CA453}"/>
                  </a:ext>
                </a:extLst>
              </p:cNvPr>
              <p:cNvPicPr>
                <a:picLocks noChangeAspect="1"/>
              </p:cNvPicPr>
              <p:nvPr/>
            </p:nvPicPr>
            <p:blipFill>
              <a:blip r:embed="rId4">
                <a:biLevel thresh="75000"/>
              </a:blip>
              <a:stretch>
                <a:fillRect/>
              </a:stretch>
            </p:blipFill>
            <p:spPr>
              <a:xfrm>
                <a:off x="6737013" y="6401803"/>
                <a:ext cx="323116" cy="286537"/>
              </a:xfrm>
              <a:prstGeom prst="rect">
                <a:avLst/>
              </a:prstGeom>
            </p:spPr>
          </p:pic>
        </p:grpSp>
        <p:grpSp>
          <p:nvGrpSpPr>
            <p:cNvPr id="27" name="Group 26">
              <a:extLst>
                <a:ext uri="{FF2B5EF4-FFF2-40B4-BE49-F238E27FC236}">
                  <a16:creationId xmlns:a16="http://schemas.microsoft.com/office/drawing/2014/main" id="{41EDF880-EAAE-AD66-4C33-3E7AFC44F4D6}"/>
                </a:ext>
              </a:extLst>
            </p:cNvPr>
            <p:cNvGrpSpPr/>
            <p:nvPr/>
          </p:nvGrpSpPr>
          <p:grpSpPr>
            <a:xfrm>
              <a:off x="9226264" y="6359674"/>
              <a:ext cx="2856811" cy="369332"/>
              <a:chOff x="9226264" y="6359674"/>
              <a:chExt cx="2856811" cy="369332"/>
            </a:xfrm>
          </p:grpSpPr>
          <p:sp>
            <p:nvSpPr>
              <p:cNvPr id="31" name="TextBox 30">
                <a:extLst>
                  <a:ext uri="{FF2B5EF4-FFF2-40B4-BE49-F238E27FC236}">
                    <a16:creationId xmlns:a16="http://schemas.microsoft.com/office/drawing/2014/main" id="{5242C764-DA15-E1F1-D12C-707DC50B15A2}"/>
                  </a:ext>
                </a:extLst>
              </p:cNvPr>
              <p:cNvSpPr txBox="1"/>
              <p:nvPr/>
            </p:nvSpPr>
            <p:spPr>
              <a:xfrm>
                <a:off x="9226264" y="6359674"/>
                <a:ext cx="2856811" cy="369332"/>
              </a:xfrm>
              <a:prstGeom prst="rect">
                <a:avLst/>
              </a:prstGeom>
              <a:noFill/>
            </p:spPr>
            <p:txBody>
              <a:bodyPr wrap="square">
                <a:spAutoFit/>
              </a:bodyPr>
              <a:lstStyle/>
              <a:p>
                <a:r>
                  <a:rPr lang="en-CA" dirty="0">
                    <a:latin typeface="Aptos Light" panose="020B0004020202020204" pitchFamily="34" charset="0"/>
                  </a:rPr>
                  <a:t>       bhaskar.mitra@acm.org</a:t>
                </a:r>
              </a:p>
            </p:txBody>
          </p:sp>
          <p:pic>
            <p:nvPicPr>
              <p:cNvPr id="32" name="Picture 31">
                <a:extLst>
                  <a:ext uri="{FF2B5EF4-FFF2-40B4-BE49-F238E27FC236}">
                    <a16:creationId xmlns:a16="http://schemas.microsoft.com/office/drawing/2014/main" id="{872467BB-D3BD-2E4B-6136-DC57DECB0BC6}"/>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9226264" y="6400340"/>
                <a:ext cx="375231" cy="288000"/>
              </a:xfrm>
              <a:prstGeom prst="rect">
                <a:avLst/>
              </a:prstGeom>
            </p:spPr>
          </p:pic>
        </p:grpSp>
        <p:grpSp>
          <p:nvGrpSpPr>
            <p:cNvPr id="28" name="Group 27">
              <a:extLst>
                <a:ext uri="{FF2B5EF4-FFF2-40B4-BE49-F238E27FC236}">
                  <a16:creationId xmlns:a16="http://schemas.microsoft.com/office/drawing/2014/main" id="{E2E17B9E-4C0C-A154-9580-B08D5432B753}"/>
                </a:ext>
              </a:extLst>
            </p:cNvPr>
            <p:cNvGrpSpPr/>
            <p:nvPr/>
          </p:nvGrpSpPr>
          <p:grpSpPr>
            <a:xfrm>
              <a:off x="3995884" y="6355650"/>
              <a:ext cx="2741129" cy="369332"/>
              <a:chOff x="3995884" y="6355650"/>
              <a:chExt cx="2741129" cy="369332"/>
            </a:xfrm>
          </p:grpSpPr>
          <p:pic>
            <p:nvPicPr>
              <p:cNvPr id="29" name="Picture 28">
                <a:extLst>
                  <a:ext uri="{FF2B5EF4-FFF2-40B4-BE49-F238E27FC236}">
                    <a16:creationId xmlns:a16="http://schemas.microsoft.com/office/drawing/2014/main" id="{28113ADA-BF58-6593-AF09-269192A9220D}"/>
                  </a:ext>
                </a:extLst>
              </p:cNvPr>
              <p:cNvPicPr>
                <a:picLocks noChangeAspect="1"/>
              </p:cNvPicPr>
              <p:nvPr/>
            </p:nvPicPr>
            <p:blipFill>
              <a:blip r:embed="rId7">
                <a:biLevel thresh="75000"/>
              </a:blip>
              <a:stretch>
                <a:fillRect/>
              </a:stretch>
            </p:blipFill>
            <p:spPr>
              <a:xfrm>
                <a:off x="4026997" y="6395767"/>
                <a:ext cx="288000" cy="288000"/>
              </a:xfrm>
              <a:prstGeom prst="rect">
                <a:avLst/>
              </a:prstGeom>
            </p:spPr>
          </p:pic>
          <p:sp>
            <p:nvSpPr>
              <p:cNvPr id="30" name="TextBox 29">
                <a:extLst>
                  <a:ext uri="{FF2B5EF4-FFF2-40B4-BE49-F238E27FC236}">
                    <a16:creationId xmlns:a16="http://schemas.microsoft.com/office/drawing/2014/main" id="{A821EF38-867A-AFFF-EEE1-CC4BB804D418}"/>
                  </a:ext>
                </a:extLst>
              </p:cNvPr>
              <p:cNvSpPr txBox="1"/>
              <p:nvPr/>
            </p:nvSpPr>
            <p:spPr>
              <a:xfrm>
                <a:off x="3995884" y="6355650"/>
                <a:ext cx="2741129" cy="369332"/>
              </a:xfrm>
              <a:prstGeom prst="rect">
                <a:avLst/>
              </a:prstGeom>
              <a:noFill/>
            </p:spPr>
            <p:txBody>
              <a:bodyPr wrap="square">
                <a:spAutoFit/>
              </a:bodyPr>
              <a:lstStyle/>
              <a:p>
                <a:r>
                  <a:rPr lang="en-CA" dirty="0">
                    <a:latin typeface="Aptos Light" panose="020B0004020202020204" pitchFamily="34" charset="0"/>
                  </a:rPr>
                  <a:t>      bhaskar-mitra.github.io</a:t>
                </a:r>
              </a:p>
            </p:txBody>
          </p:sp>
        </p:grpSp>
      </p:grpSp>
      <p:grpSp>
        <p:nvGrpSpPr>
          <p:cNvPr id="16" name="Group 15">
            <a:extLst>
              <a:ext uri="{FF2B5EF4-FFF2-40B4-BE49-F238E27FC236}">
                <a16:creationId xmlns:a16="http://schemas.microsoft.com/office/drawing/2014/main" id="{FD99D947-2DA8-5FFB-03A6-41B65F418418}"/>
              </a:ext>
            </a:extLst>
          </p:cNvPr>
          <p:cNvGrpSpPr/>
          <p:nvPr/>
        </p:nvGrpSpPr>
        <p:grpSpPr>
          <a:xfrm>
            <a:off x="2759813" y="4258249"/>
            <a:ext cx="6672374" cy="1309454"/>
            <a:chOff x="30457" y="4893842"/>
            <a:chExt cx="6672374" cy="1309454"/>
          </a:xfrm>
        </p:grpSpPr>
        <p:sp>
          <p:nvSpPr>
            <p:cNvPr id="9" name="Rectangle: Rounded Corners 8">
              <a:extLst>
                <a:ext uri="{FF2B5EF4-FFF2-40B4-BE49-F238E27FC236}">
                  <a16:creationId xmlns:a16="http://schemas.microsoft.com/office/drawing/2014/main" id="{83D994EE-0820-FEB7-FA6A-A6209A3D5767}"/>
                </a:ext>
              </a:extLst>
            </p:cNvPr>
            <p:cNvSpPr/>
            <p:nvPr/>
          </p:nvSpPr>
          <p:spPr>
            <a:xfrm>
              <a:off x="30457" y="4893842"/>
              <a:ext cx="6672374" cy="1309454"/>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hlinkClick r:id="rId8"/>
              <a:extLst>
                <a:ext uri="{FF2B5EF4-FFF2-40B4-BE49-F238E27FC236}">
                  <a16:creationId xmlns:a16="http://schemas.microsoft.com/office/drawing/2014/main" id="{EB844B7A-D9FA-F830-3A60-2C296CBFF736}"/>
                </a:ext>
              </a:extLst>
            </p:cNvPr>
            <p:cNvSpPr/>
            <p:nvPr/>
          </p:nvSpPr>
          <p:spPr>
            <a:xfrm>
              <a:off x="213541" y="5263174"/>
              <a:ext cx="630620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a:t>Exposure Fairness and Transparency in Information Access</a:t>
              </a:r>
            </a:p>
          </p:txBody>
        </p:sp>
        <p:sp>
          <p:nvSpPr>
            <p:cNvPr id="3" name="TextBox 2">
              <a:extLst>
                <a:ext uri="{FF2B5EF4-FFF2-40B4-BE49-F238E27FC236}">
                  <a16:creationId xmlns:a16="http://schemas.microsoft.com/office/drawing/2014/main" id="{4653C50D-7E1B-266F-C531-9A53C8CAD658}"/>
                </a:ext>
              </a:extLst>
            </p:cNvPr>
            <p:cNvSpPr txBox="1"/>
            <p:nvPr/>
          </p:nvSpPr>
          <p:spPr>
            <a:xfrm>
              <a:off x="213541" y="4893842"/>
              <a:ext cx="3270693" cy="369332"/>
            </a:xfrm>
            <a:prstGeom prst="rect">
              <a:avLst/>
            </a:prstGeom>
            <a:noFill/>
          </p:spPr>
          <p:txBody>
            <a:bodyPr wrap="square" rtlCol="0" anchor="t">
              <a:spAutoFit/>
            </a:bodyPr>
            <a:lstStyle/>
            <a:p>
              <a:pPr>
                <a:spcBef>
                  <a:spcPts val="600"/>
                </a:spcBef>
              </a:pPr>
              <a:r>
                <a:rPr lang="en-CA" b="1" dirty="0"/>
                <a:t>My relevant research themes:</a:t>
              </a:r>
            </a:p>
          </p:txBody>
        </p:sp>
        <p:sp>
          <p:nvSpPr>
            <p:cNvPr id="4" name="Rectangle: Rounded Corners 3">
              <a:hlinkClick r:id="rId9"/>
              <a:extLst>
                <a:ext uri="{FF2B5EF4-FFF2-40B4-BE49-F238E27FC236}">
                  <a16:creationId xmlns:a16="http://schemas.microsoft.com/office/drawing/2014/main" id="{92F0CD36-5DC2-CA62-0B1F-0BD25FCAE837}"/>
                </a:ext>
              </a:extLst>
            </p:cNvPr>
            <p:cNvSpPr/>
            <p:nvPr/>
          </p:nvSpPr>
          <p:spPr>
            <a:xfrm>
              <a:off x="213541" y="5727825"/>
              <a:ext cx="3741406"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Emancipatory Information Access</a:t>
              </a:r>
            </a:p>
          </p:txBody>
        </p:sp>
        <p:sp>
          <p:nvSpPr>
            <p:cNvPr id="11" name="Rectangle: Rounded Corners 10">
              <a:hlinkClick r:id="rId10"/>
              <a:extLst>
                <a:ext uri="{FF2B5EF4-FFF2-40B4-BE49-F238E27FC236}">
                  <a16:creationId xmlns:a16="http://schemas.microsoft.com/office/drawing/2014/main" id="{05E0C0DD-AFC0-2A48-C24E-FDD1A32D8040}"/>
                </a:ext>
              </a:extLst>
            </p:cNvPr>
            <p:cNvSpPr/>
            <p:nvPr/>
          </p:nvSpPr>
          <p:spPr>
            <a:xfrm>
              <a:off x="4080406" y="5727824"/>
              <a:ext cx="146638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AI &amp; Society</a:t>
              </a:r>
            </a:p>
          </p:txBody>
        </p:sp>
      </p:grpSp>
    </p:spTree>
    <p:extLst>
      <p:ext uri="{BB962C8B-B14F-4D97-AF65-F5344CB8AC3E}">
        <p14:creationId xmlns:p14="http://schemas.microsoft.com/office/powerpoint/2010/main" val="298382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C17C38-4FEC-FC4D-4305-4F1EF9D30706}"/>
              </a:ext>
            </a:extLst>
          </p:cNvPr>
          <p:cNvSpPr txBox="1"/>
          <p:nvPr/>
        </p:nvSpPr>
        <p:spPr>
          <a:xfrm>
            <a:off x="3402208" y="61703"/>
            <a:ext cx="372066" cy="1569660"/>
          </a:xfrm>
          <a:prstGeom prst="rect">
            <a:avLst/>
          </a:prstGeom>
          <a:noFill/>
        </p:spPr>
        <p:txBody>
          <a:bodyPr wrap="square" rtlCol="0" anchor="ctr">
            <a:spAutoFit/>
          </a:bodyPr>
          <a:lstStyle/>
          <a:p>
            <a:pPr algn="ctr"/>
            <a:r>
              <a:rPr lang="en-CA" sz="9600" dirty="0">
                <a:solidFill>
                  <a:schemeClr val="bg1">
                    <a:lumMod val="85000"/>
                  </a:schemeClr>
                </a:solidFill>
              </a:rPr>
              <a:t>“</a:t>
            </a:r>
          </a:p>
        </p:txBody>
      </p:sp>
      <p:sp>
        <p:nvSpPr>
          <p:cNvPr id="2" name="Title 1">
            <a:extLst>
              <a:ext uri="{FF2B5EF4-FFF2-40B4-BE49-F238E27FC236}">
                <a16:creationId xmlns:a16="http://schemas.microsoft.com/office/drawing/2014/main" id="{3BA8CE8D-C222-3985-0301-52033D36CABF}"/>
              </a:ext>
            </a:extLst>
          </p:cNvPr>
          <p:cNvSpPr>
            <a:spLocks noGrp="1"/>
          </p:cNvSpPr>
          <p:nvPr>
            <p:ph type="title"/>
          </p:nvPr>
        </p:nvSpPr>
        <p:spPr>
          <a:xfrm>
            <a:off x="158722" y="665305"/>
            <a:ext cx="3208797" cy="1044152"/>
          </a:xfrm>
        </p:spPr>
        <p:txBody>
          <a:bodyPr>
            <a:normAutofit fontScale="90000"/>
          </a:bodyPr>
          <a:lstStyle/>
          <a:p>
            <a:pPr algn="ctr"/>
            <a:r>
              <a:rPr lang="en-CA" sz="3600" dirty="0"/>
              <a:t>Algorithmic fairness in ranking</a:t>
            </a:r>
          </a:p>
        </p:txBody>
      </p:sp>
      <p:sp>
        <p:nvSpPr>
          <p:cNvPr id="3" name="Content Placeholder 2">
            <a:extLst>
              <a:ext uri="{FF2B5EF4-FFF2-40B4-BE49-F238E27FC236}">
                <a16:creationId xmlns:a16="http://schemas.microsoft.com/office/drawing/2014/main" id="{CB65E3DA-45BC-EC25-B508-E193712BF6AE}"/>
              </a:ext>
            </a:extLst>
          </p:cNvPr>
          <p:cNvSpPr>
            <a:spLocks noGrp="1"/>
          </p:cNvSpPr>
          <p:nvPr>
            <p:ph idx="1"/>
          </p:nvPr>
        </p:nvSpPr>
        <p:spPr>
          <a:xfrm>
            <a:off x="3575631" y="482425"/>
            <a:ext cx="8475538" cy="5801142"/>
          </a:xfrm>
        </p:spPr>
        <p:txBody>
          <a:bodyPr>
            <a:normAutofit/>
          </a:bodyPr>
          <a:lstStyle/>
          <a:p>
            <a:pPr marL="0" indent="0">
              <a:lnSpc>
                <a:spcPct val="100000"/>
              </a:lnSpc>
              <a:spcBef>
                <a:spcPts val="2400"/>
              </a:spcBef>
              <a:buNone/>
            </a:pPr>
            <a:r>
              <a:rPr lang="en-US" sz="1700" i="1" dirty="0"/>
              <a:t>When we refer to fairness, we are talking about the ways a system treats people, or groups of people, in a way that is considered “unfair” by some moral, legal, or ethical standard</a:t>
            </a:r>
          </a:p>
          <a:p>
            <a:pPr marL="0" indent="0">
              <a:lnSpc>
                <a:spcPct val="100000"/>
              </a:lnSpc>
              <a:spcBef>
                <a:spcPts val="1800"/>
              </a:spcBef>
              <a:buNone/>
            </a:pPr>
            <a:r>
              <a:rPr lang="en-CA" sz="1700" dirty="0">
                <a:latin typeface="Aptos ExtraBold" panose="020B0004020202020204" pitchFamily="34" charset="0"/>
              </a:rPr>
              <a:t>Types of harms</a:t>
            </a:r>
          </a:p>
          <a:p>
            <a:pPr marL="0" indent="0">
              <a:lnSpc>
                <a:spcPct val="100000"/>
              </a:lnSpc>
              <a:spcBef>
                <a:spcPts val="600"/>
              </a:spcBef>
              <a:buNone/>
            </a:pPr>
            <a:r>
              <a:rPr lang="en-CA" sz="1700" i="1" dirty="0">
                <a:latin typeface="Aptos SemiBold" panose="020B0004020202020204" pitchFamily="34" charset="0"/>
              </a:rPr>
              <a:t>Allocative harms</a:t>
            </a:r>
            <a:r>
              <a:rPr lang="en-CA" sz="1700" dirty="0"/>
              <a:t> </a:t>
            </a:r>
            <a:r>
              <a:rPr lang="en-US" sz="1700" dirty="0"/>
              <a:t>arise when someone is denied a resource or benefit, e.g., a job search engine displays lower-paying jobs </a:t>
            </a:r>
            <a:r>
              <a:rPr lang="en-CA" sz="1700" dirty="0"/>
              <a:t>to women</a:t>
            </a:r>
          </a:p>
          <a:p>
            <a:pPr marL="0" indent="0">
              <a:lnSpc>
                <a:spcPct val="100000"/>
              </a:lnSpc>
              <a:spcBef>
                <a:spcPts val="600"/>
              </a:spcBef>
              <a:buNone/>
            </a:pPr>
            <a:r>
              <a:rPr lang="en-CA" sz="1700" i="1" dirty="0">
                <a:latin typeface="Aptos SemiBold" panose="020B0004020202020204" pitchFamily="34" charset="0"/>
              </a:rPr>
              <a:t>Representational harms</a:t>
            </a:r>
            <a:r>
              <a:rPr lang="en-CA" sz="1700" dirty="0"/>
              <a:t> </a:t>
            </a:r>
            <a:r>
              <a:rPr lang="en-US" sz="1700" dirty="0"/>
              <a:t>arise when the system represents groups or individuals incorrectly, e.g., image search results for “CEO” disproportionately shows white male CEOs, sexualization of women of color in search results</a:t>
            </a:r>
            <a:endParaRPr lang="en-CA" sz="1700" dirty="0"/>
          </a:p>
          <a:p>
            <a:pPr marL="0" indent="0">
              <a:lnSpc>
                <a:spcPct val="100000"/>
              </a:lnSpc>
              <a:spcBef>
                <a:spcPts val="1800"/>
              </a:spcBef>
              <a:buNone/>
            </a:pPr>
            <a:r>
              <a:rPr lang="en-CA" sz="1700" dirty="0">
                <a:latin typeface="Aptos ExtraBold" panose="020B0004020202020204" pitchFamily="34" charset="0"/>
              </a:rPr>
              <a:t>Types of fairness</a:t>
            </a:r>
          </a:p>
          <a:p>
            <a:pPr marL="0" indent="0">
              <a:lnSpc>
                <a:spcPct val="100000"/>
              </a:lnSpc>
              <a:spcBef>
                <a:spcPts val="600"/>
              </a:spcBef>
              <a:buNone/>
            </a:pPr>
            <a:r>
              <a:rPr lang="en-CA" sz="1700" i="1" dirty="0">
                <a:latin typeface="Aptos SemiBold" panose="020B0004020202020204" pitchFamily="34" charset="0"/>
              </a:rPr>
              <a:t>Exposure vs. quality-of-service.</a:t>
            </a:r>
            <a:r>
              <a:rPr lang="en-CA" sz="1700" dirty="0"/>
              <a:t> Given </a:t>
            </a:r>
            <a:r>
              <a:rPr lang="en-US" sz="1700" dirty="0"/>
              <a:t>a fixed information need, </a:t>
            </a:r>
            <a:r>
              <a:rPr lang="en-CA" sz="1700" dirty="0"/>
              <a:t>exposure fairness aims to ensure </a:t>
            </a:r>
            <a:r>
              <a:rPr lang="en-US" sz="1700" dirty="0"/>
              <a:t>no item is exposed more or less than any other item of the same relevance; Quality-of-service aims to ensure users have comparable experiences with the system</a:t>
            </a:r>
            <a:endParaRPr lang="en-CA" sz="1700" dirty="0"/>
          </a:p>
          <a:p>
            <a:pPr marL="0" indent="0">
              <a:lnSpc>
                <a:spcPct val="100000"/>
              </a:lnSpc>
              <a:spcBef>
                <a:spcPts val="600"/>
              </a:spcBef>
              <a:buNone/>
            </a:pPr>
            <a:r>
              <a:rPr lang="en-CA" sz="1700" i="1" dirty="0">
                <a:latin typeface="Aptos SemiBold" panose="020B0004020202020204" pitchFamily="34" charset="0"/>
              </a:rPr>
              <a:t>Individual vs. group.</a:t>
            </a:r>
            <a:r>
              <a:rPr lang="en-CA" sz="1700" dirty="0"/>
              <a:t> </a:t>
            </a:r>
            <a:r>
              <a:rPr lang="en-US" sz="1700" dirty="0"/>
              <a:t>Individual fairness aims to treat similar individuals similarly; Group fairness is concerned with ensuring that different groups have comparable experiences with the system</a:t>
            </a:r>
            <a:endParaRPr lang="en-CA" sz="1700" dirty="0"/>
          </a:p>
          <a:p>
            <a:pPr marL="0" indent="0">
              <a:lnSpc>
                <a:spcPct val="100000"/>
              </a:lnSpc>
              <a:spcBef>
                <a:spcPts val="600"/>
              </a:spcBef>
              <a:buNone/>
            </a:pPr>
            <a:r>
              <a:rPr lang="en-CA" sz="1700" i="1" dirty="0">
                <a:latin typeface="Aptos SemiBold" panose="020B0004020202020204" pitchFamily="34" charset="0"/>
              </a:rPr>
              <a:t>Treatment vs. Outcome.</a:t>
            </a:r>
            <a:r>
              <a:rPr lang="en-CA" sz="1700" dirty="0"/>
              <a:t> </a:t>
            </a:r>
            <a:r>
              <a:rPr lang="en-US" sz="1700" dirty="0"/>
              <a:t>Disparate treatment is when members of different groups are intentionally treated differently; Disparate impact is when different groups have different impact from the system’s decisions</a:t>
            </a:r>
            <a:endParaRPr lang="en-CA" sz="1700" dirty="0"/>
          </a:p>
        </p:txBody>
      </p:sp>
      <p:pic>
        <p:nvPicPr>
          <p:cNvPr id="2050" name="Picture 2" descr="Foundations and Trends in Information Retrieval Cover Image for Volume 16, Issue 1-2">
            <a:extLst>
              <a:ext uri="{FF2B5EF4-FFF2-40B4-BE49-F238E27FC236}">
                <a16:creationId xmlns:a16="http://schemas.microsoft.com/office/drawing/2014/main" id="{BF031F0A-3668-539F-CBA4-321F0C6DC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17" y="1709457"/>
            <a:ext cx="3049406" cy="4574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E2128D-A05A-BE0D-B722-F10659F6A443}"/>
              </a:ext>
            </a:extLst>
          </p:cNvPr>
          <p:cNvSpPr txBox="1"/>
          <p:nvPr/>
        </p:nvSpPr>
        <p:spPr>
          <a:xfrm>
            <a:off x="0" y="6581001"/>
            <a:ext cx="12192000" cy="276999"/>
          </a:xfrm>
          <a:prstGeom prst="rect">
            <a:avLst/>
          </a:prstGeom>
          <a:noFill/>
        </p:spPr>
        <p:txBody>
          <a:bodyPr wrap="square">
            <a:spAutoFit/>
          </a:bodyPr>
          <a:lstStyle/>
          <a:p>
            <a:pPr algn="ctr"/>
            <a:r>
              <a:rPr lang="pt-BR" sz="1200" dirty="0"/>
              <a:t>Ekstrand, Das, Burke, and Diaz</a:t>
            </a:r>
            <a:r>
              <a:rPr lang="en-US" sz="1200" dirty="0"/>
              <a:t>. </a:t>
            </a:r>
            <a:r>
              <a:rPr lang="en-US" sz="1200" dirty="0">
                <a:hlinkClick r:id="rId4"/>
              </a:rPr>
              <a:t>Fairness in Information Access Systems</a:t>
            </a:r>
            <a:r>
              <a:rPr lang="en-US" sz="1200" dirty="0"/>
              <a:t>. In </a:t>
            </a:r>
            <a:r>
              <a:rPr lang="en-US" sz="1200" dirty="0" err="1"/>
              <a:t>FnTIR</a:t>
            </a:r>
            <a:r>
              <a:rPr lang="en-US" sz="1200" dirty="0"/>
              <a:t>, 2022.</a:t>
            </a:r>
            <a:endParaRPr lang="en-CA" sz="1200" dirty="0"/>
          </a:p>
        </p:txBody>
      </p:sp>
      <p:sp>
        <p:nvSpPr>
          <p:cNvPr id="7" name="Rectangle: Rounded Corners 6">
            <a:extLst>
              <a:ext uri="{FF2B5EF4-FFF2-40B4-BE49-F238E27FC236}">
                <a16:creationId xmlns:a16="http://schemas.microsoft.com/office/drawing/2014/main" id="{4F698549-4493-ACEC-7672-A3BADAE3F7AC}"/>
              </a:ext>
            </a:extLst>
          </p:cNvPr>
          <p:cNvSpPr/>
          <p:nvPr/>
        </p:nvSpPr>
        <p:spPr>
          <a:xfrm>
            <a:off x="3222482" y="368913"/>
            <a:ext cx="8900073" cy="810348"/>
          </a:xfrm>
          <a:prstGeom prst="roundRect">
            <a:avLst/>
          </a:prstGeom>
          <a:no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42067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80BA84-FA5A-655F-8ACE-F2160944ABCE}"/>
              </a:ext>
            </a:extLst>
          </p:cNvPr>
          <p:cNvSpPr>
            <a:spLocks noGrp="1"/>
          </p:cNvSpPr>
          <p:nvPr>
            <p:ph type="title"/>
          </p:nvPr>
        </p:nvSpPr>
        <p:spPr>
          <a:xfrm>
            <a:off x="839788" y="457201"/>
            <a:ext cx="5939384" cy="577018"/>
          </a:xfrm>
        </p:spPr>
        <p:txBody>
          <a:bodyPr/>
          <a:lstStyle/>
          <a:p>
            <a:r>
              <a:rPr lang="en-CA" dirty="0"/>
              <a:t>Misinformation and disinformation</a:t>
            </a:r>
          </a:p>
        </p:txBody>
      </p:sp>
      <p:sp>
        <p:nvSpPr>
          <p:cNvPr id="10" name="Text Placeholder 9">
            <a:extLst>
              <a:ext uri="{FF2B5EF4-FFF2-40B4-BE49-F238E27FC236}">
                <a16:creationId xmlns:a16="http://schemas.microsoft.com/office/drawing/2014/main" id="{F4240C4B-438C-00AD-9AB5-441E764D6C9A}"/>
              </a:ext>
            </a:extLst>
          </p:cNvPr>
          <p:cNvSpPr>
            <a:spLocks noGrp="1"/>
          </p:cNvSpPr>
          <p:nvPr>
            <p:ph type="body" sz="half" idx="2"/>
          </p:nvPr>
        </p:nvSpPr>
        <p:spPr>
          <a:xfrm>
            <a:off x="839787" y="1034219"/>
            <a:ext cx="6078121" cy="3009899"/>
          </a:xfrm>
        </p:spPr>
        <p:txBody>
          <a:bodyPr>
            <a:normAutofit fontScale="85000" lnSpcReduction="20000"/>
          </a:bodyPr>
          <a:lstStyle/>
          <a:p>
            <a:pPr>
              <a:lnSpc>
                <a:spcPct val="120000"/>
              </a:lnSpc>
              <a:spcBef>
                <a:spcPts val="600"/>
              </a:spcBef>
            </a:pPr>
            <a:r>
              <a:rPr lang="en-CA" sz="2000" i="1" dirty="0">
                <a:latin typeface="Aptos SemiBold" panose="020B0004020202020204" pitchFamily="34" charset="0"/>
              </a:rPr>
              <a:t>Misinformation</a:t>
            </a:r>
            <a:r>
              <a:rPr lang="en-CA" sz="2000" dirty="0"/>
              <a:t> </a:t>
            </a:r>
            <a:r>
              <a:rPr lang="en-US" sz="2000" dirty="0"/>
              <a:t>is defined as constituting claims that contradict or distort common understandings of verifiable facts</a:t>
            </a:r>
            <a:endParaRPr lang="en-CA" sz="2000" dirty="0"/>
          </a:p>
          <a:p>
            <a:pPr>
              <a:lnSpc>
                <a:spcPct val="120000"/>
              </a:lnSpc>
              <a:spcBef>
                <a:spcPts val="600"/>
              </a:spcBef>
            </a:pPr>
            <a:r>
              <a:rPr lang="en-CA" sz="2000" i="1" dirty="0">
                <a:latin typeface="Aptos SemiBold" panose="020B0004020202020204" pitchFamily="34" charset="0"/>
              </a:rPr>
              <a:t>Disinformation</a:t>
            </a:r>
            <a:r>
              <a:rPr lang="en-CA" sz="2000" dirty="0"/>
              <a:t> </a:t>
            </a:r>
            <a:r>
              <a:rPr lang="en-US" sz="2000" dirty="0"/>
              <a:t>is defined as the subset of misinformation that is deliberately propagated</a:t>
            </a:r>
            <a:endParaRPr lang="en-CA" sz="2000" dirty="0"/>
          </a:p>
          <a:p>
            <a:pPr>
              <a:lnSpc>
                <a:spcPct val="120000"/>
              </a:lnSpc>
              <a:spcBef>
                <a:spcPts val="600"/>
              </a:spcBef>
            </a:pPr>
            <a:r>
              <a:rPr lang="en-CA" sz="2000" i="1" dirty="0">
                <a:latin typeface="Aptos SemiBold" panose="020B0004020202020204" pitchFamily="34" charset="0"/>
              </a:rPr>
              <a:t>Propaganda</a:t>
            </a:r>
            <a:r>
              <a:rPr lang="en-CA" sz="2000" dirty="0"/>
              <a:t> </a:t>
            </a:r>
            <a:r>
              <a:rPr lang="en-US" sz="2000" dirty="0"/>
              <a:t>is defined as expression of opinion or action by individuals or groups deliberately designed to influence opinions or actions of other individuals or groups with reference to predetermined ends</a:t>
            </a:r>
            <a:endParaRPr lang="en-CA" sz="2000" dirty="0"/>
          </a:p>
          <a:p>
            <a:pPr>
              <a:lnSpc>
                <a:spcPct val="120000"/>
              </a:lnSpc>
              <a:spcBef>
                <a:spcPts val="600"/>
              </a:spcBef>
            </a:pPr>
            <a:r>
              <a:rPr lang="en-CA" sz="2000" i="1" dirty="0">
                <a:latin typeface="Aptos SemiBold" panose="020B0004020202020204" pitchFamily="34" charset="0"/>
              </a:rPr>
              <a:t>Fact-checking</a:t>
            </a:r>
            <a:r>
              <a:rPr lang="en-US" sz="2000" dirty="0"/>
              <a:t> is the task of assessing whether claims made in written or spoken language or visual communication are true</a:t>
            </a:r>
          </a:p>
        </p:txBody>
      </p:sp>
      <p:grpSp>
        <p:nvGrpSpPr>
          <p:cNvPr id="21" name="Group 20">
            <a:extLst>
              <a:ext uri="{FF2B5EF4-FFF2-40B4-BE49-F238E27FC236}">
                <a16:creationId xmlns:a16="http://schemas.microsoft.com/office/drawing/2014/main" id="{7571C003-E01B-97E6-A35A-D3989C4C8028}"/>
              </a:ext>
            </a:extLst>
          </p:cNvPr>
          <p:cNvGrpSpPr/>
          <p:nvPr/>
        </p:nvGrpSpPr>
        <p:grpSpPr>
          <a:xfrm>
            <a:off x="7725102" y="441789"/>
            <a:ext cx="4005481" cy="5283944"/>
            <a:chOff x="6125892" y="359279"/>
            <a:chExt cx="5226320" cy="6894449"/>
          </a:xfrm>
        </p:grpSpPr>
        <p:pic>
          <p:nvPicPr>
            <p:cNvPr id="14" name="Picture 13">
              <a:extLst>
                <a:ext uri="{FF2B5EF4-FFF2-40B4-BE49-F238E27FC236}">
                  <a16:creationId xmlns:a16="http://schemas.microsoft.com/office/drawing/2014/main" id="{639C895A-8BA4-4D11-6450-9841079C357D}"/>
                </a:ext>
              </a:extLst>
            </p:cNvPr>
            <p:cNvPicPr>
              <a:picLocks noChangeAspect="1"/>
            </p:cNvPicPr>
            <p:nvPr/>
          </p:nvPicPr>
          <p:blipFill>
            <a:blip r:embed="rId2"/>
            <a:srcRect b="11653"/>
            <a:stretch>
              <a:fillRect/>
            </a:stretch>
          </p:blipFill>
          <p:spPr>
            <a:xfrm>
              <a:off x="6125893" y="359279"/>
              <a:ext cx="5226319" cy="1907511"/>
            </a:xfrm>
            <a:custGeom>
              <a:avLst/>
              <a:gdLst>
                <a:gd name="csX0" fmla="*/ 0 w 5226319"/>
                <a:gd name="csY0" fmla="*/ 0 h 1907511"/>
                <a:gd name="csX1" fmla="*/ 528439 w 5226319"/>
                <a:gd name="csY1" fmla="*/ 0 h 1907511"/>
                <a:gd name="csX2" fmla="*/ 1213667 w 5226319"/>
                <a:gd name="csY2" fmla="*/ 0 h 1907511"/>
                <a:gd name="csX3" fmla="*/ 1742106 w 5226319"/>
                <a:gd name="csY3" fmla="*/ 0 h 1907511"/>
                <a:gd name="csX4" fmla="*/ 2375072 w 5226319"/>
                <a:gd name="csY4" fmla="*/ 0 h 1907511"/>
                <a:gd name="csX5" fmla="*/ 2903511 w 5226319"/>
                <a:gd name="csY5" fmla="*/ 0 h 1907511"/>
                <a:gd name="csX6" fmla="*/ 3484213 w 5226319"/>
                <a:gd name="csY6" fmla="*/ 0 h 1907511"/>
                <a:gd name="csX7" fmla="*/ 3960388 w 5226319"/>
                <a:gd name="csY7" fmla="*/ 0 h 1907511"/>
                <a:gd name="csX8" fmla="*/ 4593354 w 5226319"/>
                <a:gd name="csY8" fmla="*/ 0 h 1907511"/>
                <a:gd name="csX9" fmla="*/ 5226319 w 5226319"/>
                <a:gd name="csY9" fmla="*/ 0 h 1907511"/>
                <a:gd name="csX10" fmla="*/ 5226319 w 5226319"/>
                <a:gd name="csY10" fmla="*/ 476878 h 1907511"/>
                <a:gd name="csX11" fmla="*/ 5226319 w 5226319"/>
                <a:gd name="csY11" fmla="*/ 953756 h 1907511"/>
                <a:gd name="csX12" fmla="*/ 5226319 w 5226319"/>
                <a:gd name="csY12" fmla="*/ 1373408 h 1907511"/>
                <a:gd name="csX13" fmla="*/ 5226319 w 5226319"/>
                <a:gd name="csY13" fmla="*/ 1907511 h 1907511"/>
                <a:gd name="csX14" fmla="*/ 4750143 w 5226319"/>
                <a:gd name="csY14" fmla="*/ 1907511 h 1907511"/>
                <a:gd name="csX15" fmla="*/ 4273968 w 5226319"/>
                <a:gd name="csY15" fmla="*/ 1907511 h 1907511"/>
                <a:gd name="csX16" fmla="*/ 3850055 w 5226319"/>
                <a:gd name="csY16" fmla="*/ 1907511 h 1907511"/>
                <a:gd name="csX17" fmla="*/ 3373879 w 5226319"/>
                <a:gd name="csY17" fmla="*/ 1907511 h 1907511"/>
                <a:gd name="csX18" fmla="*/ 2949967 w 5226319"/>
                <a:gd name="csY18" fmla="*/ 1907511 h 1907511"/>
                <a:gd name="csX19" fmla="*/ 2317001 w 5226319"/>
                <a:gd name="csY19" fmla="*/ 1907511 h 1907511"/>
                <a:gd name="csX20" fmla="*/ 1840826 w 5226319"/>
                <a:gd name="csY20" fmla="*/ 1907511 h 1907511"/>
                <a:gd name="csX21" fmla="*/ 1207860 w 5226319"/>
                <a:gd name="csY21" fmla="*/ 1907511 h 1907511"/>
                <a:gd name="csX22" fmla="*/ 627158 w 5226319"/>
                <a:gd name="csY22" fmla="*/ 1907511 h 1907511"/>
                <a:gd name="csX23" fmla="*/ 0 w 5226319"/>
                <a:gd name="csY23" fmla="*/ 1907511 h 1907511"/>
                <a:gd name="csX24" fmla="*/ 0 w 5226319"/>
                <a:gd name="csY24" fmla="*/ 1430633 h 1907511"/>
                <a:gd name="csX25" fmla="*/ 0 w 5226319"/>
                <a:gd name="csY25" fmla="*/ 991906 h 1907511"/>
                <a:gd name="csX26" fmla="*/ 0 w 5226319"/>
                <a:gd name="csY26" fmla="*/ 515028 h 1907511"/>
                <a:gd name="csX27" fmla="*/ 0 w 5226319"/>
                <a:gd name="csY27" fmla="*/ 0 h 19075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226319" h="1907511" fill="none" extrusionOk="0">
                  <a:moveTo>
                    <a:pt x="0" y="0"/>
                  </a:moveTo>
                  <a:cubicBezTo>
                    <a:pt x="227760" y="-28608"/>
                    <a:pt x="351700" y="31246"/>
                    <a:pt x="528439" y="0"/>
                  </a:cubicBezTo>
                  <a:cubicBezTo>
                    <a:pt x="705178" y="-31246"/>
                    <a:pt x="1068262" y="37328"/>
                    <a:pt x="1213667" y="0"/>
                  </a:cubicBezTo>
                  <a:cubicBezTo>
                    <a:pt x="1359072" y="-37328"/>
                    <a:pt x="1483454" y="45169"/>
                    <a:pt x="1742106" y="0"/>
                  </a:cubicBezTo>
                  <a:cubicBezTo>
                    <a:pt x="2000758" y="-45169"/>
                    <a:pt x="2072404" y="26392"/>
                    <a:pt x="2375072" y="0"/>
                  </a:cubicBezTo>
                  <a:cubicBezTo>
                    <a:pt x="2677740" y="-26392"/>
                    <a:pt x="2780037" y="46830"/>
                    <a:pt x="2903511" y="0"/>
                  </a:cubicBezTo>
                  <a:cubicBezTo>
                    <a:pt x="3026985" y="-46830"/>
                    <a:pt x="3352252" y="44759"/>
                    <a:pt x="3484213" y="0"/>
                  </a:cubicBezTo>
                  <a:cubicBezTo>
                    <a:pt x="3616174" y="-44759"/>
                    <a:pt x="3829483" y="27416"/>
                    <a:pt x="3960388" y="0"/>
                  </a:cubicBezTo>
                  <a:cubicBezTo>
                    <a:pt x="4091294" y="-27416"/>
                    <a:pt x="4342533" y="44835"/>
                    <a:pt x="4593354" y="0"/>
                  </a:cubicBezTo>
                  <a:cubicBezTo>
                    <a:pt x="4844175" y="-44835"/>
                    <a:pt x="5041906" y="2756"/>
                    <a:pt x="5226319" y="0"/>
                  </a:cubicBezTo>
                  <a:cubicBezTo>
                    <a:pt x="5256134" y="175217"/>
                    <a:pt x="5221966" y="308265"/>
                    <a:pt x="5226319" y="476878"/>
                  </a:cubicBezTo>
                  <a:cubicBezTo>
                    <a:pt x="5230672" y="645491"/>
                    <a:pt x="5187898" y="845319"/>
                    <a:pt x="5226319" y="953756"/>
                  </a:cubicBezTo>
                  <a:cubicBezTo>
                    <a:pt x="5264740" y="1062193"/>
                    <a:pt x="5178895" y="1179812"/>
                    <a:pt x="5226319" y="1373408"/>
                  </a:cubicBezTo>
                  <a:cubicBezTo>
                    <a:pt x="5273743" y="1567004"/>
                    <a:pt x="5221103" y="1798926"/>
                    <a:pt x="5226319" y="1907511"/>
                  </a:cubicBezTo>
                  <a:cubicBezTo>
                    <a:pt x="5060434" y="1962599"/>
                    <a:pt x="4847953" y="1870164"/>
                    <a:pt x="4750143" y="1907511"/>
                  </a:cubicBezTo>
                  <a:cubicBezTo>
                    <a:pt x="4652333" y="1944858"/>
                    <a:pt x="4457559" y="1862169"/>
                    <a:pt x="4273968" y="1907511"/>
                  </a:cubicBezTo>
                  <a:cubicBezTo>
                    <a:pt x="4090378" y="1952853"/>
                    <a:pt x="4060244" y="1904880"/>
                    <a:pt x="3850055" y="1907511"/>
                  </a:cubicBezTo>
                  <a:cubicBezTo>
                    <a:pt x="3639866" y="1910142"/>
                    <a:pt x="3513741" y="1880718"/>
                    <a:pt x="3373879" y="1907511"/>
                  </a:cubicBezTo>
                  <a:cubicBezTo>
                    <a:pt x="3234017" y="1934304"/>
                    <a:pt x="3136128" y="1873540"/>
                    <a:pt x="2949967" y="1907511"/>
                  </a:cubicBezTo>
                  <a:cubicBezTo>
                    <a:pt x="2763806" y="1941482"/>
                    <a:pt x="2547147" y="1890727"/>
                    <a:pt x="2317001" y="1907511"/>
                  </a:cubicBezTo>
                  <a:cubicBezTo>
                    <a:pt x="2086855" y="1924295"/>
                    <a:pt x="1993745" y="1876798"/>
                    <a:pt x="1840826" y="1907511"/>
                  </a:cubicBezTo>
                  <a:cubicBezTo>
                    <a:pt x="1687908" y="1938224"/>
                    <a:pt x="1479643" y="1863176"/>
                    <a:pt x="1207860" y="1907511"/>
                  </a:cubicBezTo>
                  <a:cubicBezTo>
                    <a:pt x="936077" y="1951846"/>
                    <a:pt x="764246" y="1905773"/>
                    <a:pt x="627158" y="1907511"/>
                  </a:cubicBezTo>
                  <a:cubicBezTo>
                    <a:pt x="490070" y="1909249"/>
                    <a:pt x="156784" y="1845789"/>
                    <a:pt x="0" y="1907511"/>
                  </a:cubicBezTo>
                  <a:cubicBezTo>
                    <a:pt x="-34252" y="1734301"/>
                    <a:pt x="10790" y="1622804"/>
                    <a:pt x="0" y="1430633"/>
                  </a:cubicBezTo>
                  <a:cubicBezTo>
                    <a:pt x="-10790" y="1238462"/>
                    <a:pt x="43470" y="1119842"/>
                    <a:pt x="0" y="991906"/>
                  </a:cubicBezTo>
                  <a:cubicBezTo>
                    <a:pt x="-43470" y="863970"/>
                    <a:pt x="48133" y="718980"/>
                    <a:pt x="0" y="515028"/>
                  </a:cubicBezTo>
                  <a:cubicBezTo>
                    <a:pt x="-48133" y="311076"/>
                    <a:pt x="28791" y="178928"/>
                    <a:pt x="0" y="0"/>
                  </a:cubicBezTo>
                  <a:close/>
                </a:path>
                <a:path w="5226319" h="1907511" stroke="0" extrusionOk="0">
                  <a:moveTo>
                    <a:pt x="0" y="0"/>
                  </a:moveTo>
                  <a:cubicBezTo>
                    <a:pt x="274952" y="-24134"/>
                    <a:pt x="390412" y="20504"/>
                    <a:pt x="580702" y="0"/>
                  </a:cubicBezTo>
                  <a:cubicBezTo>
                    <a:pt x="770992" y="-20504"/>
                    <a:pt x="913359" y="40253"/>
                    <a:pt x="1056878" y="0"/>
                  </a:cubicBezTo>
                  <a:cubicBezTo>
                    <a:pt x="1200397" y="-40253"/>
                    <a:pt x="1467207" y="55582"/>
                    <a:pt x="1637580" y="0"/>
                  </a:cubicBezTo>
                  <a:cubicBezTo>
                    <a:pt x="1807953" y="-55582"/>
                    <a:pt x="2034420" y="22548"/>
                    <a:pt x="2270545" y="0"/>
                  </a:cubicBezTo>
                  <a:cubicBezTo>
                    <a:pt x="2506670" y="-22548"/>
                    <a:pt x="2628073" y="51135"/>
                    <a:pt x="2851247" y="0"/>
                  </a:cubicBezTo>
                  <a:cubicBezTo>
                    <a:pt x="3074421" y="-51135"/>
                    <a:pt x="3158529" y="250"/>
                    <a:pt x="3275160" y="0"/>
                  </a:cubicBezTo>
                  <a:cubicBezTo>
                    <a:pt x="3391791" y="-250"/>
                    <a:pt x="3577244" y="33473"/>
                    <a:pt x="3699072" y="0"/>
                  </a:cubicBezTo>
                  <a:cubicBezTo>
                    <a:pt x="3820900" y="-33473"/>
                    <a:pt x="4064053" y="21437"/>
                    <a:pt x="4384301" y="0"/>
                  </a:cubicBezTo>
                  <a:cubicBezTo>
                    <a:pt x="4704549" y="-21437"/>
                    <a:pt x="4918197" y="34678"/>
                    <a:pt x="5226319" y="0"/>
                  </a:cubicBezTo>
                  <a:cubicBezTo>
                    <a:pt x="5230824" y="145695"/>
                    <a:pt x="5199386" y="351874"/>
                    <a:pt x="5226319" y="457803"/>
                  </a:cubicBezTo>
                  <a:cubicBezTo>
                    <a:pt x="5253252" y="563732"/>
                    <a:pt x="5215428" y="793979"/>
                    <a:pt x="5226319" y="953756"/>
                  </a:cubicBezTo>
                  <a:cubicBezTo>
                    <a:pt x="5237210" y="1113533"/>
                    <a:pt x="5211545" y="1209956"/>
                    <a:pt x="5226319" y="1373408"/>
                  </a:cubicBezTo>
                  <a:cubicBezTo>
                    <a:pt x="5241093" y="1536860"/>
                    <a:pt x="5210174" y="1791213"/>
                    <a:pt x="5226319" y="1907511"/>
                  </a:cubicBezTo>
                  <a:cubicBezTo>
                    <a:pt x="4959930" y="1960517"/>
                    <a:pt x="4791995" y="1859113"/>
                    <a:pt x="4593354" y="1907511"/>
                  </a:cubicBezTo>
                  <a:cubicBezTo>
                    <a:pt x="4394713" y="1955909"/>
                    <a:pt x="4302789" y="1871720"/>
                    <a:pt x="4169441" y="1907511"/>
                  </a:cubicBezTo>
                  <a:cubicBezTo>
                    <a:pt x="4036093" y="1943302"/>
                    <a:pt x="3810520" y="1841676"/>
                    <a:pt x="3536476" y="1907511"/>
                  </a:cubicBezTo>
                  <a:cubicBezTo>
                    <a:pt x="3262432" y="1973346"/>
                    <a:pt x="3239035" y="1865616"/>
                    <a:pt x="3060300" y="1907511"/>
                  </a:cubicBezTo>
                  <a:cubicBezTo>
                    <a:pt x="2881565" y="1949406"/>
                    <a:pt x="2633336" y="1860399"/>
                    <a:pt x="2479598" y="1907511"/>
                  </a:cubicBezTo>
                  <a:cubicBezTo>
                    <a:pt x="2325860" y="1954623"/>
                    <a:pt x="2210564" y="1875757"/>
                    <a:pt x="1951159" y="1907511"/>
                  </a:cubicBezTo>
                  <a:cubicBezTo>
                    <a:pt x="1691754" y="1939265"/>
                    <a:pt x="1461037" y="1880178"/>
                    <a:pt x="1318194" y="1907511"/>
                  </a:cubicBezTo>
                  <a:cubicBezTo>
                    <a:pt x="1175351" y="1934844"/>
                    <a:pt x="804582" y="1871629"/>
                    <a:pt x="632965" y="1907511"/>
                  </a:cubicBezTo>
                  <a:cubicBezTo>
                    <a:pt x="461348" y="1943393"/>
                    <a:pt x="194692" y="1882069"/>
                    <a:pt x="0" y="1907511"/>
                  </a:cubicBezTo>
                  <a:cubicBezTo>
                    <a:pt x="-14566" y="1698111"/>
                    <a:pt x="46568" y="1580922"/>
                    <a:pt x="0" y="1487859"/>
                  </a:cubicBezTo>
                  <a:cubicBezTo>
                    <a:pt x="-46568" y="1394796"/>
                    <a:pt x="31037" y="1135929"/>
                    <a:pt x="0" y="1010981"/>
                  </a:cubicBezTo>
                  <a:cubicBezTo>
                    <a:pt x="-31037" y="886033"/>
                    <a:pt x="40868" y="648500"/>
                    <a:pt x="0" y="495953"/>
                  </a:cubicBezTo>
                  <a:cubicBezTo>
                    <a:pt x="-40868" y="343406"/>
                    <a:pt x="32215" y="115323"/>
                    <a:pt x="0" y="0"/>
                  </a:cubicBezTo>
                  <a:close/>
                </a:path>
              </a:pathLst>
            </a:custGeom>
            <a:ln>
              <a:solidFill>
                <a:schemeClr val="tx1"/>
              </a:solidFill>
              <a:extLst>
                <a:ext uri="{C807C97D-BFC1-408E-A445-0C87EB9F89A2}">
                  <ask:lineSketchStyleProps xmlns:ask="http://schemas.microsoft.com/office/drawing/2018/sketchyshapes" sd="3826165037">
                    <a:prstGeom prst="rect">
                      <a:avLst/>
                    </a:prstGeom>
                    <ask:type>
                      <ask:lineSketchScribble/>
                    </ask:type>
                  </ask:lineSketchStyleProps>
                </a:ext>
              </a:extLst>
            </a:ln>
          </p:spPr>
        </p:pic>
        <p:pic>
          <p:nvPicPr>
            <p:cNvPr id="16" name="Picture 15">
              <a:extLst>
                <a:ext uri="{FF2B5EF4-FFF2-40B4-BE49-F238E27FC236}">
                  <a16:creationId xmlns:a16="http://schemas.microsoft.com/office/drawing/2014/main" id="{FFDC5B81-E431-8A69-1EB4-9178AC35BC2C}"/>
                </a:ext>
              </a:extLst>
            </p:cNvPr>
            <p:cNvPicPr>
              <a:picLocks noChangeAspect="1"/>
            </p:cNvPicPr>
            <p:nvPr/>
          </p:nvPicPr>
          <p:blipFill>
            <a:blip r:embed="rId3"/>
            <a:stretch>
              <a:fillRect/>
            </a:stretch>
          </p:blipFill>
          <p:spPr>
            <a:xfrm>
              <a:off x="6125893" y="2482164"/>
              <a:ext cx="5226319" cy="1739989"/>
            </a:xfrm>
            <a:custGeom>
              <a:avLst/>
              <a:gdLst>
                <a:gd name="csX0" fmla="*/ 0 w 5226319"/>
                <a:gd name="csY0" fmla="*/ 0 h 1739989"/>
                <a:gd name="csX1" fmla="*/ 580702 w 5226319"/>
                <a:gd name="csY1" fmla="*/ 0 h 1739989"/>
                <a:gd name="csX2" fmla="*/ 1004615 w 5226319"/>
                <a:gd name="csY2" fmla="*/ 0 h 1739989"/>
                <a:gd name="csX3" fmla="*/ 1533054 w 5226319"/>
                <a:gd name="csY3" fmla="*/ 0 h 1739989"/>
                <a:gd name="csX4" fmla="*/ 2061492 w 5226319"/>
                <a:gd name="csY4" fmla="*/ 0 h 1739989"/>
                <a:gd name="csX5" fmla="*/ 2642195 w 5226319"/>
                <a:gd name="csY5" fmla="*/ 0 h 1739989"/>
                <a:gd name="csX6" fmla="*/ 3327423 w 5226319"/>
                <a:gd name="csY6" fmla="*/ 0 h 1739989"/>
                <a:gd name="csX7" fmla="*/ 3803599 w 5226319"/>
                <a:gd name="csY7" fmla="*/ 0 h 1739989"/>
                <a:gd name="csX8" fmla="*/ 4436564 w 5226319"/>
                <a:gd name="csY8" fmla="*/ 0 h 1739989"/>
                <a:gd name="csX9" fmla="*/ 5226319 w 5226319"/>
                <a:gd name="csY9" fmla="*/ 0 h 1739989"/>
                <a:gd name="csX10" fmla="*/ 5226319 w 5226319"/>
                <a:gd name="csY10" fmla="*/ 527797 h 1739989"/>
                <a:gd name="csX11" fmla="*/ 5226319 w 5226319"/>
                <a:gd name="csY11" fmla="*/ 1142593 h 1739989"/>
                <a:gd name="csX12" fmla="*/ 5226319 w 5226319"/>
                <a:gd name="csY12" fmla="*/ 1739989 h 1739989"/>
                <a:gd name="csX13" fmla="*/ 4697880 w 5226319"/>
                <a:gd name="csY13" fmla="*/ 1739989 h 1739989"/>
                <a:gd name="csX14" fmla="*/ 4221704 w 5226319"/>
                <a:gd name="csY14" fmla="*/ 1739989 h 1739989"/>
                <a:gd name="csX15" fmla="*/ 3797792 w 5226319"/>
                <a:gd name="csY15" fmla="*/ 1739989 h 1739989"/>
                <a:gd name="csX16" fmla="*/ 3164827 w 5226319"/>
                <a:gd name="csY16" fmla="*/ 1739989 h 1739989"/>
                <a:gd name="csX17" fmla="*/ 2479598 w 5226319"/>
                <a:gd name="csY17" fmla="*/ 1739989 h 1739989"/>
                <a:gd name="csX18" fmla="*/ 2055685 w 5226319"/>
                <a:gd name="csY18" fmla="*/ 1739989 h 1739989"/>
                <a:gd name="csX19" fmla="*/ 1370457 w 5226319"/>
                <a:gd name="csY19" fmla="*/ 1739989 h 1739989"/>
                <a:gd name="csX20" fmla="*/ 789755 w 5226319"/>
                <a:gd name="csY20" fmla="*/ 1739989 h 1739989"/>
                <a:gd name="csX21" fmla="*/ 0 w 5226319"/>
                <a:gd name="csY21" fmla="*/ 1739989 h 1739989"/>
                <a:gd name="csX22" fmla="*/ 0 w 5226319"/>
                <a:gd name="csY22" fmla="*/ 1159993 h 1739989"/>
                <a:gd name="csX23" fmla="*/ 0 w 5226319"/>
                <a:gd name="csY23" fmla="*/ 579996 h 1739989"/>
                <a:gd name="csX24" fmla="*/ 0 w 5226319"/>
                <a:gd name="csY24" fmla="*/ 0 h 17399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226319" h="1739989" fill="none" extrusionOk="0">
                  <a:moveTo>
                    <a:pt x="0" y="0"/>
                  </a:moveTo>
                  <a:cubicBezTo>
                    <a:pt x="254139" y="-36338"/>
                    <a:pt x="404697" y="9383"/>
                    <a:pt x="580702" y="0"/>
                  </a:cubicBezTo>
                  <a:cubicBezTo>
                    <a:pt x="756707" y="-9383"/>
                    <a:pt x="884398" y="32257"/>
                    <a:pt x="1004615" y="0"/>
                  </a:cubicBezTo>
                  <a:cubicBezTo>
                    <a:pt x="1124832" y="-32257"/>
                    <a:pt x="1404062" y="54303"/>
                    <a:pt x="1533054" y="0"/>
                  </a:cubicBezTo>
                  <a:cubicBezTo>
                    <a:pt x="1662046" y="-54303"/>
                    <a:pt x="1814102" y="7936"/>
                    <a:pt x="2061492" y="0"/>
                  </a:cubicBezTo>
                  <a:cubicBezTo>
                    <a:pt x="2308882" y="-7936"/>
                    <a:pt x="2506853" y="67760"/>
                    <a:pt x="2642195" y="0"/>
                  </a:cubicBezTo>
                  <a:cubicBezTo>
                    <a:pt x="2777537" y="-67760"/>
                    <a:pt x="3023398" y="1225"/>
                    <a:pt x="3327423" y="0"/>
                  </a:cubicBezTo>
                  <a:cubicBezTo>
                    <a:pt x="3631448" y="-1225"/>
                    <a:pt x="3588729" y="12934"/>
                    <a:pt x="3803599" y="0"/>
                  </a:cubicBezTo>
                  <a:cubicBezTo>
                    <a:pt x="4018469" y="-12934"/>
                    <a:pt x="4228727" y="48022"/>
                    <a:pt x="4436564" y="0"/>
                  </a:cubicBezTo>
                  <a:cubicBezTo>
                    <a:pt x="4644402" y="-48022"/>
                    <a:pt x="5060667" y="82381"/>
                    <a:pt x="5226319" y="0"/>
                  </a:cubicBezTo>
                  <a:cubicBezTo>
                    <a:pt x="5237247" y="128579"/>
                    <a:pt x="5181811" y="362650"/>
                    <a:pt x="5226319" y="527797"/>
                  </a:cubicBezTo>
                  <a:cubicBezTo>
                    <a:pt x="5270827" y="692944"/>
                    <a:pt x="5163103" y="872366"/>
                    <a:pt x="5226319" y="1142593"/>
                  </a:cubicBezTo>
                  <a:cubicBezTo>
                    <a:pt x="5289535" y="1412820"/>
                    <a:pt x="5182472" y="1573463"/>
                    <a:pt x="5226319" y="1739989"/>
                  </a:cubicBezTo>
                  <a:cubicBezTo>
                    <a:pt x="5085231" y="1766141"/>
                    <a:pt x="4810313" y="1706934"/>
                    <a:pt x="4697880" y="1739989"/>
                  </a:cubicBezTo>
                  <a:cubicBezTo>
                    <a:pt x="4585447" y="1773044"/>
                    <a:pt x="4377042" y="1691881"/>
                    <a:pt x="4221704" y="1739989"/>
                  </a:cubicBezTo>
                  <a:cubicBezTo>
                    <a:pt x="4066366" y="1788097"/>
                    <a:pt x="3981097" y="1727548"/>
                    <a:pt x="3797792" y="1739989"/>
                  </a:cubicBezTo>
                  <a:cubicBezTo>
                    <a:pt x="3614487" y="1752430"/>
                    <a:pt x="3461348" y="1682381"/>
                    <a:pt x="3164827" y="1739989"/>
                  </a:cubicBezTo>
                  <a:cubicBezTo>
                    <a:pt x="2868306" y="1797597"/>
                    <a:pt x="2617721" y="1729879"/>
                    <a:pt x="2479598" y="1739989"/>
                  </a:cubicBezTo>
                  <a:cubicBezTo>
                    <a:pt x="2341475" y="1750099"/>
                    <a:pt x="2199752" y="1706689"/>
                    <a:pt x="2055685" y="1739989"/>
                  </a:cubicBezTo>
                  <a:cubicBezTo>
                    <a:pt x="1911618" y="1773289"/>
                    <a:pt x="1613258" y="1712270"/>
                    <a:pt x="1370457" y="1739989"/>
                  </a:cubicBezTo>
                  <a:cubicBezTo>
                    <a:pt x="1127656" y="1767708"/>
                    <a:pt x="973215" y="1699263"/>
                    <a:pt x="789755" y="1739989"/>
                  </a:cubicBezTo>
                  <a:cubicBezTo>
                    <a:pt x="606295" y="1780715"/>
                    <a:pt x="345137" y="1716154"/>
                    <a:pt x="0" y="1739989"/>
                  </a:cubicBezTo>
                  <a:cubicBezTo>
                    <a:pt x="-68412" y="1476716"/>
                    <a:pt x="53926" y="1378975"/>
                    <a:pt x="0" y="1159993"/>
                  </a:cubicBezTo>
                  <a:cubicBezTo>
                    <a:pt x="-53926" y="941011"/>
                    <a:pt x="55059" y="802912"/>
                    <a:pt x="0" y="579996"/>
                  </a:cubicBezTo>
                  <a:cubicBezTo>
                    <a:pt x="-55059" y="357080"/>
                    <a:pt x="1121" y="130720"/>
                    <a:pt x="0" y="0"/>
                  </a:cubicBezTo>
                  <a:close/>
                </a:path>
                <a:path w="5226319" h="1739989" stroke="0" extrusionOk="0">
                  <a:moveTo>
                    <a:pt x="0" y="0"/>
                  </a:moveTo>
                  <a:cubicBezTo>
                    <a:pt x="176196" y="-48674"/>
                    <a:pt x="329090" y="33428"/>
                    <a:pt x="528439" y="0"/>
                  </a:cubicBezTo>
                  <a:cubicBezTo>
                    <a:pt x="727788" y="-33428"/>
                    <a:pt x="910189" y="17667"/>
                    <a:pt x="1161404" y="0"/>
                  </a:cubicBezTo>
                  <a:cubicBezTo>
                    <a:pt x="1412619" y="-17667"/>
                    <a:pt x="1496137" y="73192"/>
                    <a:pt x="1794370" y="0"/>
                  </a:cubicBezTo>
                  <a:cubicBezTo>
                    <a:pt x="2092603" y="-73192"/>
                    <a:pt x="2270879" y="58538"/>
                    <a:pt x="2427335" y="0"/>
                  </a:cubicBezTo>
                  <a:cubicBezTo>
                    <a:pt x="2583792" y="-58538"/>
                    <a:pt x="2820508" y="74105"/>
                    <a:pt x="3060300" y="0"/>
                  </a:cubicBezTo>
                  <a:cubicBezTo>
                    <a:pt x="3300093" y="-74105"/>
                    <a:pt x="3552122" y="37022"/>
                    <a:pt x="3745529" y="0"/>
                  </a:cubicBezTo>
                  <a:cubicBezTo>
                    <a:pt x="3938936" y="-37022"/>
                    <a:pt x="4084346" y="36813"/>
                    <a:pt x="4273968" y="0"/>
                  </a:cubicBezTo>
                  <a:cubicBezTo>
                    <a:pt x="4463590" y="-36813"/>
                    <a:pt x="4758328" y="52981"/>
                    <a:pt x="5226319" y="0"/>
                  </a:cubicBezTo>
                  <a:cubicBezTo>
                    <a:pt x="5235203" y="180375"/>
                    <a:pt x="5177273" y="432911"/>
                    <a:pt x="5226319" y="562596"/>
                  </a:cubicBezTo>
                  <a:cubicBezTo>
                    <a:pt x="5275365" y="692281"/>
                    <a:pt x="5178369" y="874515"/>
                    <a:pt x="5226319" y="1177393"/>
                  </a:cubicBezTo>
                  <a:cubicBezTo>
                    <a:pt x="5274269" y="1480271"/>
                    <a:pt x="5194464" y="1605027"/>
                    <a:pt x="5226319" y="1739989"/>
                  </a:cubicBezTo>
                  <a:cubicBezTo>
                    <a:pt x="5000001" y="1782929"/>
                    <a:pt x="4934397" y="1739284"/>
                    <a:pt x="4750143" y="1739989"/>
                  </a:cubicBezTo>
                  <a:cubicBezTo>
                    <a:pt x="4565889" y="1740694"/>
                    <a:pt x="4334870" y="1732109"/>
                    <a:pt x="4117178" y="1739989"/>
                  </a:cubicBezTo>
                  <a:cubicBezTo>
                    <a:pt x="3899486" y="1747869"/>
                    <a:pt x="3800442" y="1694049"/>
                    <a:pt x="3641002" y="1739989"/>
                  </a:cubicBezTo>
                  <a:cubicBezTo>
                    <a:pt x="3481562" y="1785929"/>
                    <a:pt x="3310365" y="1735306"/>
                    <a:pt x="3217090" y="1739989"/>
                  </a:cubicBezTo>
                  <a:cubicBezTo>
                    <a:pt x="3123815" y="1744672"/>
                    <a:pt x="2806471" y="1707854"/>
                    <a:pt x="2531861" y="1739989"/>
                  </a:cubicBezTo>
                  <a:cubicBezTo>
                    <a:pt x="2257251" y="1772124"/>
                    <a:pt x="2161242" y="1683131"/>
                    <a:pt x="2055685" y="1739989"/>
                  </a:cubicBezTo>
                  <a:cubicBezTo>
                    <a:pt x="1950128" y="1796847"/>
                    <a:pt x="1651927" y="1693503"/>
                    <a:pt x="1422720" y="1739989"/>
                  </a:cubicBezTo>
                  <a:cubicBezTo>
                    <a:pt x="1193513" y="1786475"/>
                    <a:pt x="1158069" y="1721945"/>
                    <a:pt x="998808" y="1739989"/>
                  </a:cubicBezTo>
                  <a:cubicBezTo>
                    <a:pt x="839547" y="1758033"/>
                    <a:pt x="398377" y="1634216"/>
                    <a:pt x="0" y="1739989"/>
                  </a:cubicBezTo>
                  <a:cubicBezTo>
                    <a:pt x="-30179" y="1610039"/>
                    <a:pt x="7923" y="1409609"/>
                    <a:pt x="0" y="1212192"/>
                  </a:cubicBezTo>
                  <a:cubicBezTo>
                    <a:pt x="-7923" y="1014775"/>
                    <a:pt x="33284" y="912750"/>
                    <a:pt x="0" y="684396"/>
                  </a:cubicBezTo>
                  <a:cubicBezTo>
                    <a:pt x="-33284" y="456042"/>
                    <a:pt x="58685" y="233321"/>
                    <a:pt x="0" y="0"/>
                  </a:cubicBezTo>
                  <a:close/>
                </a:path>
              </a:pathLst>
            </a:custGeom>
            <a:ln>
              <a:solidFill>
                <a:schemeClr val="tx1"/>
              </a:solidFill>
              <a:extLst>
                <a:ext uri="{C807C97D-BFC1-408E-A445-0C87EB9F89A2}">
                  <ask:lineSketchStyleProps xmlns:ask="http://schemas.microsoft.com/office/drawing/2018/sketchyshapes" sd="70249846">
                    <a:prstGeom prst="rect">
                      <a:avLst/>
                    </a:prstGeom>
                    <ask:type>
                      <ask:lineSketchScribble/>
                    </ask:type>
                  </ask:lineSketchStyleProps>
                </a:ext>
              </a:extLst>
            </a:ln>
          </p:spPr>
        </p:pic>
        <p:pic>
          <p:nvPicPr>
            <p:cNvPr id="18" name="Picture 17">
              <a:extLst>
                <a:ext uri="{FF2B5EF4-FFF2-40B4-BE49-F238E27FC236}">
                  <a16:creationId xmlns:a16="http://schemas.microsoft.com/office/drawing/2014/main" id="{E08F92DD-0633-A3D5-1C90-18D8527F45A1}"/>
                </a:ext>
              </a:extLst>
            </p:cNvPr>
            <p:cNvPicPr>
              <a:picLocks noChangeAspect="1"/>
            </p:cNvPicPr>
            <p:nvPr/>
          </p:nvPicPr>
          <p:blipFill>
            <a:blip r:embed="rId4"/>
            <a:stretch>
              <a:fillRect/>
            </a:stretch>
          </p:blipFill>
          <p:spPr>
            <a:xfrm>
              <a:off x="6125892" y="4437527"/>
              <a:ext cx="5226319" cy="1423902"/>
            </a:xfrm>
            <a:custGeom>
              <a:avLst/>
              <a:gdLst>
                <a:gd name="csX0" fmla="*/ 0 w 5226319"/>
                <a:gd name="csY0" fmla="*/ 0 h 1423902"/>
                <a:gd name="csX1" fmla="*/ 528439 w 5226319"/>
                <a:gd name="csY1" fmla="*/ 0 h 1423902"/>
                <a:gd name="csX2" fmla="*/ 1056878 w 5226319"/>
                <a:gd name="csY2" fmla="*/ 0 h 1423902"/>
                <a:gd name="csX3" fmla="*/ 1689843 w 5226319"/>
                <a:gd name="csY3" fmla="*/ 0 h 1423902"/>
                <a:gd name="csX4" fmla="*/ 2375072 w 5226319"/>
                <a:gd name="csY4" fmla="*/ 0 h 1423902"/>
                <a:gd name="csX5" fmla="*/ 2851247 w 5226319"/>
                <a:gd name="csY5" fmla="*/ 0 h 1423902"/>
                <a:gd name="csX6" fmla="*/ 3431949 w 5226319"/>
                <a:gd name="csY6" fmla="*/ 0 h 1423902"/>
                <a:gd name="csX7" fmla="*/ 4064915 w 5226319"/>
                <a:gd name="csY7" fmla="*/ 0 h 1423902"/>
                <a:gd name="csX8" fmla="*/ 4488827 w 5226319"/>
                <a:gd name="csY8" fmla="*/ 0 h 1423902"/>
                <a:gd name="csX9" fmla="*/ 5226319 w 5226319"/>
                <a:gd name="csY9" fmla="*/ 0 h 1423902"/>
                <a:gd name="csX10" fmla="*/ 5226319 w 5226319"/>
                <a:gd name="csY10" fmla="*/ 446156 h 1423902"/>
                <a:gd name="csX11" fmla="*/ 5226319 w 5226319"/>
                <a:gd name="csY11" fmla="*/ 906551 h 1423902"/>
                <a:gd name="csX12" fmla="*/ 5226319 w 5226319"/>
                <a:gd name="csY12" fmla="*/ 1423902 h 1423902"/>
                <a:gd name="csX13" fmla="*/ 4802406 w 5226319"/>
                <a:gd name="csY13" fmla="*/ 1423902 h 1423902"/>
                <a:gd name="csX14" fmla="*/ 4169441 w 5226319"/>
                <a:gd name="csY14" fmla="*/ 1423902 h 1423902"/>
                <a:gd name="csX15" fmla="*/ 3693265 w 5226319"/>
                <a:gd name="csY15" fmla="*/ 1423902 h 1423902"/>
                <a:gd name="csX16" fmla="*/ 3112563 w 5226319"/>
                <a:gd name="csY16" fmla="*/ 1423902 h 1423902"/>
                <a:gd name="csX17" fmla="*/ 2427335 w 5226319"/>
                <a:gd name="csY17" fmla="*/ 1423902 h 1423902"/>
                <a:gd name="csX18" fmla="*/ 1846633 w 5226319"/>
                <a:gd name="csY18" fmla="*/ 1423902 h 1423902"/>
                <a:gd name="csX19" fmla="*/ 1422720 w 5226319"/>
                <a:gd name="csY19" fmla="*/ 1423902 h 1423902"/>
                <a:gd name="csX20" fmla="*/ 894281 w 5226319"/>
                <a:gd name="csY20" fmla="*/ 1423902 h 1423902"/>
                <a:gd name="csX21" fmla="*/ 0 w 5226319"/>
                <a:gd name="csY21" fmla="*/ 1423902 h 1423902"/>
                <a:gd name="csX22" fmla="*/ 0 w 5226319"/>
                <a:gd name="csY22" fmla="*/ 920790 h 1423902"/>
                <a:gd name="csX23" fmla="*/ 0 w 5226319"/>
                <a:gd name="csY23" fmla="*/ 417678 h 1423902"/>
                <a:gd name="csX24" fmla="*/ 0 w 5226319"/>
                <a:gd name="csY24" fmla="*/ 0 h 14239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226319" h="1423902" fill="none" extrusionOk="0">
                  <a:moveTo>
                    <a:pt x="0" y="0"/>
                  </a:moveTo>
                  <a:cubicBezTo>
                    <a:pt x="241724" y="-39415"/>
                    <a:pt x="300718" y="14831"/>
                    <a:pt x="528439" y="0"/>
                  </a:cubicBezTo>
                  <a:cubicBezTo>
                    <a:pt x="756160" y="-14831"/>
                    <a:pt x="950683" y="10716"/>
                    <a:pt x="1056878" y="0"/>
                  </a:cubicBezTo>
                  <a:cubicBezTo>
                    <a:pt x="1163073" y="-10716"/>
                    <a:pt x="1408678" y="4723"/>
                    <a:pt x="1689843" y="0"/>
                  </a:cubicBezTo>
                  <a:cubicBezTo>
                    <a:pt x="1971008" y="-4723"/>
                    <a:pt x="2127362" y="45147"/>
                    <a:pt x="2375072" y="0"/>
                  </a:cubicBezTo>
                  <a:cubicBezTo>
                    <a:pt x="2622782" y="-45147"/>
                    <a:pt x="2655967" y="52049"/>
                    <a:pt x="2851247" y="0"/>
                  </a:cubicBezTo>
                  <a:cubicBezTo>
                    <a:pt x="3046527" y="-52049"/>
                    <a:pt x="3220366" y="66103"/>
                    <a:pt x="3431949" y="0"/>
                  </a:cubicBezTo>
                  <a:cubicBezTo>
                    <a:pt x="3643532" y="-66103"/>
                    <a:pt x="3758749" y="1615"/>
                    <a:pt x="4064915" y="0"/>
                  </a:cubicBezTo>
                  <a:cubicBezTo>
                    <a:pt x="4371081" y="-1615"/>
                    <a:pt x="4284538" y="32872"/>
                    <a:pt x="4488827" y="0"/>
                  </a:cubicBezTo>
                  <a:cubicBezTo>
                    <a:pt x="4693116" y="-32872"/>
                    <a:pt x="5052390" y="78803"/>
                    <a:pt x="5226319" y="0"/>
                  </a:cubicBezTo>
                  <a:cubicBezTo>
                    <a:pt x="5268751" y="174646"/>
                    <a:pt x="5210276" y="231905"/>
                    <a:pt x="5226319" y="446156"/>
                  </a:cubicBezTo>
                  <a:cubicBezTo>
                    <a:pt x="5242362" y="660407"/>
                    <a:pt x="5171963" y="780757"/>
                    <a:pt x="5226319" y="906551"/>
                  </a:cubicBezTo>
                  <a:cubicBezTo>
                    <a:pt x="5280675" y="1032345"/>
                    <a:pt x="5167864" y="1222220"/>
                    <a:pt x="5226319" y="1423902"/>
                  </a:cubicBezTo>
                  <a:cubicBezTo>
                    <a:pt x="5091091" y="1465400"/>
                    <a:pt x="4963752" y="1415768"/>
                    <a:pt x="4802406" y="1423902"/>
                  </a:cubicBezTo>
                  <a:cubicBezTo>
                    <a:pt x="4641060" y="1432036"/>
                    <a:pt x="4461927" y="1387420"/>
                    <a:pt x="4169441" y="1423902"/>
                  </a:cubicBezTo>
                  <a:cubicBezTo>
                    <a:pt x="3876955" y="1460384"/>
                    <a:pt x="3856998" y="1412988"/>
                    <a:pt x="3693265" y="1423902"/>
                  </a:cubicBezTo>
                  <a:cubicBezTo>
                    <a:pt x="3529532" y="1434816"/>
                    <a:pt x="3372697" y="1378138"/>
                    <a:pt x="3112563" y="1423902"/>
                  </a:cubicBezTo>
                  <a:cubicBezTo>
                    <a:pt x="2852429" y="1469666"/>
                    <a:pt x="2679976" y="1383543"/>
                    <a:pt x="2427335" y="1423902"/>
                  </a:cubicBezTo>
                  <a:cubicBezTo>
                    <a:pt x="2174694" y="1464261"/>
                    <a:pt x="2104276" y="1360247"/>
                    <a:pt x="1846633" y="1423902"/>
                  </a:cubicBezTo>
                  <a:cubicBezTo>
                    <a:pt x="1588990" y="1487557"/>
                    <a:pt x="1624293" y="1415212"/>
                    <a:pt x="1422720" y="1423902"/>
                  </a:cubicBezTo>
                  <a:cubicBezTo>
                    <a:pt x="1221147" y="1432592"/>
                    <a:pt x="1043504" y="1377322"/>
                    <a:pt x="894281" y="1423902"/>
                  </a:cubicBezTo>
                  <a:cubicBezTo>
                    <a:pt x="745058" y="1470482"/>
                    <a:pt x="333276" y="1399853"/>
                    <a:pt x="0" y="1423902"/>
                  </a:cubicBezTo>
                  <a:cubicBezTo>
                    <a:pt x="-29614" y="1214440"/>
                    <a:pt x="16441" y="1114678"/>
                    <a:pt x="0" y="920790"/>
                  </a:cubicBezTo>
                  <a:cubicBezTo>
                    <a:pt x="-16441" y="726902"/>
                    <a:pt x="34523" y="640336"/>
                    <a:pt x="0" y="417678"/>
                  </a:cubicBezTo>
                  <a:cubicBezTo>
                    <a:pt x="-34523" y="195020"/>
                    <a:pt x="6134" y="182918"/>
                    <a:pt x="0" y="0"/>
                  </a:cubicBezTo>
                  <a:close/>
                </a:path>
                <a:path w="5226319" h="1423902" stroke="0" extrusionOk="0">
                  <a:moveTo>
                    <a:pt x="0" y="0"/>
                  </a:moveTo>
                  <a:cubicBezTo>
                    <a:pt x="230543" y="-21124"/>
                    <a:pt x="341307" y="16464"/>
                    <a:pt x="580702" y="0"/>
                  </a:cubicBezTo>
                  <a:cubicBezTo>
                    <a:pt x="820097" y="-16464"/>
                    <a:pt x="933968" y="69160"/>
                    <a:pt x="1161404" y="0"/>
                  </a:cubicBezTo>
                  <a:cubicBezTo>
                    <a:pt x="1388840" y="-69160"/>
                    <a:pt x="1461401" y="5324"/>
                    <a:pt x="1637580" y="0"/>
                  </a:cubicBezTo>
                  <a:cubicBezTo>
                    <a:pt x="1813759" y="-5324"/>
                    <a:pt x="2061090" y="70708"/>
                    <a:pt x="2270545" y="0"/>
                  </a:cubicBezTo>
                  <a:cubicBezTo>
                    <a:pt x="2480001" y="-70708"/>
                    <a:pt x="2589067" y="56285"/>
                    <a:pt x="2746721" y="0"/>
                  </a:cubicBezTo>
                  <a:cubicBezTo>
                    <a:pt x="2904375" y="-56285"/>
                    <a:pt x="3088101" y="31510"/>
                    <a:pt x="3222897" y="0"/>
                  </a:cubicBezTo>
                  <a:cubicBezTo>
                    <a:pt x="3357693" y="-31510"/>
                    <a:pt x="3528745" y="1490"/>
                    <a:pt x="3751336" y="0"/>
                  </a:cubicBezTo>
                  <a:cubicBezTo>
                    <a:pt x="3973927" y="-1490"/>
                    <a:pt x="4148772" y="11615"/>
                    <a:pt x="4332038" y="0"/>
                  </a:cubicBezTo>
                  <a:cubicBezTo>
                    <a:pt x="4515304" y="-11615"/>
                    <a:pt x="4819106" y="9458"/>
                    <a:pt x="5226319" y="0"/>
                  </a:cubicBezTo>
                  <a:cubicBezTo>
                    <a:pt x="5279815" y="240701"/>
                    <a:pt x="5194265" y="263693"/>
                    <a:pt x="5226319" y="488873"/>
                  </a:cubicBezTo>
                  <a:cubicBezTo>
                    <a:pt x="5258373" y="714053"/>
                    <a:pt x="5218684" y="767266"/>
                    <a:pt x="5226319" y="949268"/>
                  </a:cubicBezTo>
                  <a:cubicBezTo>
                    <a:pt x="5233954" y="1131271"/>
                    <a:pt x="5208424" y="1230142"/>
                    <a:pt x="5226319" y="1423902"/>
                  </a:cubicBezTo>
                  <a:cubicBezTo>
                    <a:pt x="4988128" y="1468783"/>
                    <a:pt x="4920492" y="1415981"/>
                    <a:pt x="4645617" y="1423902"/>
                  </a:cubicBezTo>
                  <a:cubicBezTo>
                    <a:pt x="4370742" y="1431823"/>
                    <a:pt x="4233887" y="1399872"/>
                    <a:pt x="3960388" y="1423902"/>
                  </a:cubicBezTo>
                  <a:cubicBezTo>
                    <a:pt x="3686889" y="1447932"/>
                    <a:pt x="3518597" y="1394142"/>
                    <a:pt x="3379686" y="1423902"/>
                  </a:cubicBezTo>
                  <a:cubicBezTo>
                    <a:pt x="3240775" y="1453662"/>
                    <a:pt x="2879994" y="1421850"/>
                    <a:pt x="2694458" y="1423902"/>
                  </a:cubicBezTo>
                  <a:cubicBezTo>
                    <a:pt x="2508922" y="1425954"/>
                    <a:pt x="2261861" y="1362923"/>
                    <a:pt x="2061492" y="1423902"/>
                  </a:cubicBezTo>
                  <a:cubicBezTo>
                    <a:pt x="1861123" y="1484881"/>
                    <a:pt x="1636023" y="1353251"/>
                    <a:pt x="1428527" y="1423902"/>
                  </a:cubicBezTo>
                  <a:cubicBezTo>
                    <a:pt x="1221031" y="1494553"/>
                    <a:pt x="989612" y="1422000"/>
                    <a:pt x="847825" y="1423902"/>
                  </a:cubicBezTo>
                  <a:cubicBezTo>
                    <a:pt x="706038" y="1425804"/>
                    <a:pt x="378628" y="1328090"/>
                    <a:pt x="0" y="1423902"/>
                  </a:cubicBezTo>
                  <a:cubicBezTo>
                    <a:pt x="-19132" y="1266534"/>
                    <a:pt x="25489" y="1105138"/>
                    <a:pt x="0" y="920790"/>
                  </a:cubicBezTo>
                  <a:cubicBezTo>
                    <a:pt x="-25489" y="736442"/>
                    <a:pt x="39491" y="579312"/>
                    <a:pt x="0" y="417678"/>
                  </a:cubicBezTo>
                  <a:cubicBezTo>
                    <a:pt x="-39491" y="256044"/>
                    <a:pt x="33275" y="144056"/>
                    <a:pt x="0" y="0"/>
                  </a:cubicBezTo>
                  <a:close/>
                </a:path>
              </a:pathLst>
            </a:custGeom>
            <a:ln>
              <a:solidFill>
                <a:schemeClr val="tx1"/>
              </a:solidFill>
              <a:extLst>
                <a:ext uri="{C807C97D-BFC1-408E-A445-0C87EB9F89A2}">
                  <ask:lineSketchStyleProps xmlns:ask="http://schemas.microsoft.com/office/drawing/2018/sketchyshapes" sd="1919046159">
                    <a:prstGeom prst="rect">
                      <a:avLst/>
                    </a:prstGeom>
                    <ask:type>
                      <ask:lineSketchScribble/>
                    </ask:type>
                  </ask:lineSketchStyleProps>
                </a:ext>
              </a:extLst>
            </a:ln>
          </p:spPr>
        </p:pic>
        <p:pic>
          <p:nvPicPr>
            <p:cNvPr id="20" name="Picture 19">
              <a:extLst>
                <a:ext uri="{FF2B5EF4-FFF2-40B4-BE49-F238E27FC236}">
                  <a16:creationId xmlns:a16="http://schemas.microsoft.com/office/drawing/2014/main" id="{86DB0EEA-0035-F4CE-841B-488CA5534A9A}"/>
                </a:ext>
              </a:extLst>
            </p:cNvPr>
            <p:cNvPicPr>
              <a:picLocks noChangeAspect="1"/>
            </p:cNvPicPr>
            <p:nvPr/>
          </p:nvPicPr>
          <p:blipFill>
            <a:blip r:embed="rId5"/>
            <a:srcRect b="43441"/>
            <a:stretch>
              <a:fillRect/>
            </a:stretch>
          </p:blipFill>
          <p:spPr>
            <a:xfrm>
              <a:off x="6125892" y="6084947"/>
              <a:ext cx="5226319" cy="1168781"/>
            </a:xfrm>
            <a:custGeom>
              <a:avLst/>
              <a:gdLst>
                <a:gd name="csX0" fmla="*/ 0 w 5226319"/>
                <a:gd name="csY0" fmla="*/ 0 h 1168781"/>
                <a:gd name="csX1" fmla="*/ 476176 w 5226319"/>
                <a:gd name="csY1" fmla="*/ 0 h 1168781"/>
                <a:gd name="csX2" fmla="*/ 952351 w 5226319"/>
                <a:gd name="csY2" fmla="*/ 0 h 1168781"/>
                <a:gd name="csX3" fmla="*/ 1428527 w 5226319"/>
                <a:gd name="csY3" fmla="*/ 0 h 1168781"/>
                <a:gd name="csX4" fmla="*/ 1852440 w 5226319"/>
                <a:gd name="csY4" fmla="*/ 0 h 1168781"/>
                <a:gd name="csX5" fmla="*/ 2485405 w 5226319"/>
                <a:gd name="csY5" fmla="*/ 0 h 1168781"/>
                <a:gd name="csX6" fmla="*/ 2961581 w 5226319"/>
                <a:gd name="csY6" fmla="*/ 0 h 1168781"/>
                <a:gd name="csX7" fmla="*/ 3490020 w 5226319"/>
                <a:gd name="csY7" fmla="*/ 0 h 1168781"/>
                <a:gd name="csX8" fmla="*/ 4070722 w 5226319"/>
                <a:gd name="csY8" fmla="*/ 0 h 1168781"/>
                <a:gd name="csX9" fmla="*/ 4494634 w 5226319"/>
                <a:gd name="csY9" fmla="*/ 0 h 1168781"/>
                <a:gd name="csX10" fmla="*/ 5226319 w 5226319"/>
                <a:gd name="csY10" fmla="*/ 0 h 1168781"/>
                <a:gd name="csX11" fmla="*/ 5226319 w 5226319"/>
                <a:gd name="csY11" fmla="*/ 561015 h 1168781"/>
                <a:gd name="csX12" fmla="*/ 5226319 w 5226319"/>
                <a:gd name="csY12" fmla="*/ 1168781 h 1168781"/>
                <a:gd name="csX13" fmla="*/ 4593354 w 5226319"/>
                <a:gd name="csY13" fmla="*/ 1168781 h 1168781"/>
                <a:gd name="csX14" fmla="*/ 4169441 w 5226319"/>
                <a:gd name="csY14" fmla="*/ 1168781 h 1168781"/>
                <a:gd name="csX15" fmla="*/ 3745529 w 5226319"/>
                <a:gd name="csY15" fmla="*/ 1168781 h 1168781"/>
                <a:gd name="csX16" fmla="*/ 3321616 w 5226319"/>
                <a:gd name="csY16" fmla="*/ 1168781 h 1168781"/>
                <a:gd name="csX17" fmla="*/ 2793177 w 5226319"/>
                <a:gd name="csY17" fmla="*/ 1168781 h 1168781"/>
                <a:gd name="csX18" fmla="*/ 2160212 w 5226319"/>
                <a:gd name="csY18" fmla="*/ 1168781 h 1168781"/>
                <a:gd name="csX19" fmla="*/ 1474983 w 5226319"/>
                <a:gd name="csY19" fmla="*/ 1168781 h 1168781"/>
                <a:gd name="csX20" fmla="*/ 894281 w 5226319"/>
                <a:gd name="csY20" fmla="*/ 1168781 h 1168781"/>
                <a:gd name="csX21" fmla="*/ 0 w 5226319"/>
                <a:gd name="csY21" fmla="*/ 1168781 h 1168781"/>
                <a:gd name="csX22" fmla="*/ 0 w 5226319"/>
                <a:gd name="csY22" fmla="*/ 596078 h 1168781"/>
                <a:gd name="csX23" fmla="*/ 0 w 5226319"/>
                <a:gd name="csY23" fmla="*/ 0 h 11687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5226319" h="1168781" fill="none" extrusionOk="0">
                  <a:moveTo>
                    <a:pt x="0" y="0"/>
                  </a:moveTo>
                  <a:cubicBezTo>
                    <a:pt x="127905" y="-40029"/>
                    <a:pt x="327327" y="46535"/>
                    <a:pt x="476176" y="0"/>
                  </a:cubicBezTo>
                  <a:cubicBezTo>
                    <a:pt x="625025" y="-46535"/>
                    <a:pt x="837050" y="31450"/>
                    <a:pt x="952351" y="0"/>
                  </a:cubicBezTo>
                  <a:cubicBezTo>
                    <a:pt x="1067652" y="-31450"/>
                    <a:pt x="1233909" y="34354"/>
                    <a:pt x="1428527" y="0"/>
                  </a:cubicBezTo>
                  <a:cubicBezTo>
                    <a:pt x="1623145" y="-34354"/>
                    <a:pt x="1750519" y="19352"/>
                    <a:pt x="1852440" y="0"/>
                  </a:cubicBezTo>
                  <a:cubicBezTo>
                    <a:pt x="1954361" y="-19352"/>
                    <a:pt x="2355683" y="3514"/>
                    <a:pt x="2485405" y="0"/>
                  </a:cubicBezTo>
                  <a:cubicBezTo>
                    <a:pt x="2615128" y="-3514"/>
                    <a:pt x="2778548" y="39122"/>
                    <a:pt x="2961581" y="0"/>
                  </a:cubicBezTo>
                  <a:cubicBezTo>
                    <a:pt x="3144614" y="-39122"/>
                    <a:pt x="3282342" y="35250"/>
                    <a:pt x="3490020" y="0"/>
                  </a:cubicBezTo>
                  <a:cubicBezTo>
                    <a:pt x="3697698" y="-35250"/>
                    <a:pt x="3819618" y="69647"/>
                    <a:pt x="4070722" y="0"/>
                  </a:cubicBezTo>
                  <a:cubicBezTo>
                    <a:pt x="4321826" y="-69647"/>
                    <a:pt x="4404273" y="48278"/>
                    <a:pt x="4494634" y="0"/>
                  </a:cubicBezTo>
                  <a:cubicBezTo>
                    <a:pt x="4584995" y="-48278"/>
                    <a:pt x="4928952" y="45985"/>
                    <a:pt x="5226319" y="0"/>
                  </a:cubicBezTo>
                  <a:cubicBezTo>
                    <a:pt x="5253935" y="262210"/>
                    <a:pt x="5160831" y="301669"/>
                    <a:pt x="5226319" y="561015"/>
                  </a:cubicBezTo>
                  <a:cubicBezTo>
                    <a:pt x="5291807" y="820362"/>
                    <a:pt x="5216344" y="975827"/>
                    <a:pt x="5226319" y="1168781"/>
                  </a:cubicBezTo>
                  <a:cubicBezTo>
                    <a:pt x="4929968" y="1176270"/>
                    <a:pt x="4890194" y="1161041"/>
                    <a:pt x="4593354" y="1168781"/>
                  </a:cubicBezTo>
                  <a:cubicBezTo>
                    <a:pt x="4296514" y="1176521"/>
                    <a:pt x="4272079" y="1168490"/>
                    <a:pt x="4169441" y="1168781"/>
                  </a:cubicBezTo>
                  <a:cubicBezTo>
                    <a:pt x="4066803" y="1169072"/>
                    <a:pt x="3907758" y="1132425"/>
                    <a:pt x="3745529" y="1168781"/>
                  </a:cubicBezTo>
                  <a:cubicBezTo>
                    <a:pt x="3583300" y="1205137"/>
                    <a:pt x="3413708" y="1121983"/>
                    <a:pt x="3321616" y="1168781"/>
                  </a:cubicBezTo>
                  <a:cubicBezTo>
                    <a:pt x="3229524" y="1215579"/>
                    <a:pt x="2905295" y="1119773"/>
                    <a:pt x="2793177" y="1168781"/>
                  </a:cubicBezTo>
                  <a:cubicBezTo>
                    <a:pt x="2681059" y="1217789"/>
                    <a:pt x="2427511" y="1096734"/>
                    <a:pt x="2160212" y="1168781"/>
                  </a:cubicBezTo>
                  <a:cubicBezTo>
                    <a:pt x="1892913" y="1240828"/>
                    <a:pt x="1674539" y="1153725"/>
                    <a:pt x="1474983" y="1168781"/>
                  </a:cubicBezTo>
                  <a:cubicBezTo>
                    <a:pt x="1275427" y="1183837"/>
                    <a:pt x="1046331" y="1144473"/>
                    <a:pt x="894281" y="1168781"/>
                  </a:cubicBezTo>
                  <a:cubicBezTo>
                    <a:pt x="742231" y="1193089"/>
                    <a:pt x="213978" y="1127845"/>
                    <a:pt x="0" y="1168781"/>
                  </a:cubicBezTo>
                  <a:cubicBezTo>
                    <a:pt x="-57688" y="948276"/>
                    <a:pt x="51785" y="730873"/>
                    <a:pt x="0" y="596078"/>
                  </a:cubicBezTo>
                  <a:cubicBezTo>
                    <a:pt x="-51785" y="461283"/>
                    <a:pt x="62186" y="218411"/>
                    <a:pt x="0" y="0"/>
                  </a:cubicBezTo>
                  <a:close/>
                </a:path>
                <a:path w="5226319" h="1168781" stroke="0" extrusionOk="0">
                  <a:moveTo>
                    <a:pt x="0" y="0"/>
                  </a:moveTo>
                  <a:cubicBezTo>
                    <a:pt x="224070" y="-13109"/>
                    <a:pt x="372750" y="48936"/>
                    <a:pt x="580702" y="0"/>
                  </a:cubicBezTo>
                  <a:cubicBezTo>
                    <a:pt x="788654" y="-48936"/>
                    <a:pt x="935824" y="13242"/>
                    <a:pt x="1109141" y="0"/>
                  </a:cubicBezTo>
                  <a:cubicBezTo>
                    <a:pt x="1282458" y="-13242"/>
                    <a:pt x="1475224" y="22073"/>
                    <a:pt x="1585317" y="0"/>
                  </a:cubicBezTo>
                  <a:cubicBezTo>
                    <a:pt x="1695410" y="-22073"/>
                    <a:pt x="1935839" y="87"/>
                    <a:pt x="2218282" y="0"/>
                  </a:cubicBezTo>
                  <a:cubicBezTo>
                    <a:pt x="2500725" y="-87"/>
                    <a:pt x="2719879" y="41011"/>
                    <a:pt x="2903511" y="0"/>
                  </a:cubicBezTo>
                  <a:cubicBezTo>
                    <a:pt x="3087143" y="-41011"/>
                    <a:pt x="3358517" y="71351"/>
                    <a:pt x="3588739" y="0"/>
                  </a:cubicBezTo>
                  <a:cubicBezTo>
                    <a:pt x="3818961" y="-71351"/>
                    <a:pt x="3959707" y="42512"/>
                    <a:pt x="4064915" y="0"/>
                  </a:cubicBezTo>
                  <a:cubicBezTo>
                    <a:pt x="4170123" y="-42512"/>
                    <a:pt x="4379097" y="35054"/>
                    <a:pt x="4645617" y="0"/>
                  </a:cubicBezTo>
                  <a:cubicBezTo>
                    <a:pt x="4912137" y="-35054"/>
                    <a:pt x="5065752" y="5937"/>
                    <a:pt x="5226319" y="0"/>
                  </a:cubicBezTo>
                  <a:cubicBezTo>
                    <a:pt x="5276592" y="261624"/>
                    <a:pt x="5189527" y="384583"/>
                    <a:pt x="5226319" y="561015"/>
                  </a:cubicBezTo>
                  <a:cubicBezTo>
                    <a:pt x="5263111" y="737448"/>
                    <a:pt x="5170266" y="987503"/>
                    <a:pt x="5226319" y="1168781"/>
                  </a:cubicBezTo>
                  <a:cubicBezTo>
                    <a:pt x="5078878" y="1173582"/>
                    <a:pt x="4917712" y="1160732"/>
                    <a:pt x="4802406" y="1168781"/>
                  </a:cubicBezTo>
                  <a:cubicBezTo>
                    <a:pt x="4687100" y="1176830"/>
                    <a:pt x="4465454" y="1101067"/>
                    <a:pt x="4221704" y="1168781"/>
                  </a:cubicBezTo>
                  <a:cubicBezTo>
                    <a:pt x="3977954" y="1236495"/>
                    <a:pt x="3853208" y="1126701"/>
                    <a:pt x="3745529" y="1168781"/>
                  </a:cubicBezTo>
                  <a:cubicBezTo>
                    <a:pt x="3637850" y="1210861"/>
                    <a:pt x="3418269" y="1159108"/>
                    <a:pt x="3217090" y="1168781"/>
                  </a:cubicBezTo>
                  <a:cubicBezTo>
                    <a:pt x="3015911" y="1178454"/>
                    <a:pt x="2836261" y="1132517"/>
                    <a:pt x="2688651" y="1168781"/>
                  </a:cubicBezTo>
                  <a:cubicBezTo>
                    <a:pt x="2541041" y="1205045"/>
                    <a:pt x="2360666" y="1139504"/>
                    <a:pt x="2212475" y="1168781"/>
                  </a:cubicBezTo>
                  <a:cubicBezTo>
                    <a:pt x="2064284" y="1198058"/>
                    <a:pt x="1941012" y="1124433"/>
                    <a:pt x="1684036" y="1168781"/>
                  </a:cubicBezTo>
                  <a:cubicBezTo>
                    <a:pt x="1427060" y="1213129"/>
                    <a:pt x="1415512" y="1130134"/>
                    <a:pt x="1155597" y="1168781"/>
                  </a:cubicBezTo>
                  <a:cubicBezTo>
                    <a:pt x="895682" y="1207428"/>
                    <a:pt x="890023" y="1146526"/>
                    <a:pt x="731685" y="1168781"/>
                  </a:cubicBezTo>
                  <a:cubicBezTo>
                    <a:pt x="573347" y="1191036"/>
                    <a:pt x="162771" y="1154765"/>
                    <a:pt x="0" y="1168781"/>
                  </a:cubicBezTo>
                  <a:cubicBezTo>
                    <a:pt x="-21653" y="1004473"/>
                    <a:pt x="31225" y="727297"/>
                    <a:pt x="0" y="596078"/>
                  </a:cubicBezTo>
                  <a:cubicBezTo>
                    <a:pt x="-31225" y="464859"/>
                    <a:pt x="44278" y="289624"/>
                    <a:pt x="0" y="0"/>
                  </a:cubicBezTo>
                  <a:close/>
                </a:path>
              </a:pathLst>
            </a:custGeom>
            <a:ln>
              <a:solidFill>
                <a:schemeClr val="tx1"/>
              </a:solidFill>
              <a:extLst>
                <a:ext uri="{C807C97D-BFC1-408E-A445-0C87EB9F89A2}">
                  <ask:lineSketchStyleProps xmlns:ask="http://schemas.microsoft.com/office/drawing/2018/sketchyshapes" sd="3520875378">
                    <a:prstGeom prst="rect">
                      <a:avLst/>
                    </a:prstGeom>
                    <ask:type>
                      <ask:lineSketchScribble/>
                    </ask:type>
                  </ask:lineSketchStyleProps>
                </a:ext>
              </a:extLst>
            </a:ln>
          </p:spPr>
        </p:pic>
      </p:grpSp>
      <p:pic>
        <p:nvPicPr>
          <p:cNvPr id="23" name="Picture 22">
            <a:extLst>
              <a:ext uri="{FF2B5EF4-FFF2-40B4-BE49-F238E27FC236}">
                <a16:creationId xmlns:a16="http://schemas.microsoft.com/office/drawing/2014/main" id="{FBF5340F-22CE-4136-9F85-8493588D5E3C}"/>
              </a:ext>
            </a:extLst>
          </p:cNvPr>
          <p:cNvPicPr>
            <a:picLocks noChangeAspect="1"/>
          </p:cNvPicPr>
          <p:nvPr/>
        </p:nvPicPr>
        <p:blipFill>
          <a:blip r:embed="rId6"/>
          <a:stretch>
            <a:fillRect/>
          </a:stretch>
        </p:blipFill>
        <p:spPr>
          <a:xfrm>
            <a:off x="1421479" y="4044118"/>
            <a:ext cx="4776002" cy="1687943"/>
          </a:xfrm>
          <a:custGeom>
            <a:avLst/>
            <a:gdLst>
              <a:gd name="csX0" fmla="*/ 0 w 4776002"/>
              <a:gd name="csY0" fmla="*/ 0 h 1687943"/>
              <a:gd name="csX1" fmla="*/ 692520 w 4776002"/>
              <a:gd name="csY1" fmla="*/ 0 h 1687943"/>
              <a:gd name="csX2" fmla="*/ 1337281 w 4776002"/>
              <a:gd name="csY2" fmla="*/ 0 h 1687943"/>
              <a:gd name="csX3" fmla="*/ 1934281 w 4776002"/>
              <a:gd name="csY3" fmla="*/ 0 h 1687943"/>
              <a:gd name="csX4" fmla="*/ 2388001 w 4776002"/>
              <a:gd name="csY4" fmla="*/ 0 h 1687943"/>
              <a:gd name="csX5" fmla="*/ 2937241 w 4776002"/>
              <a:gd name="csY5" fmla="*/ 0 h 1687943"/>
              <a:gd name="csX6" fmla="*/ 3390961 w 4776002"/>
              <a:gd name="csY6" fmla="*/ 0 h 1687943"/>
              <a:gd name="csX7" fmla="*/ 3987962 w 4776002"/>
              <a:gd name="csY7" fmla="*/ 0 h 1687943"/>
              <a:gd name="csX8" fmla="*/ 4776002 w 4776002"/>
              <a:gd name="csY8" fmla="*/ 0 h 1687943"/>
              <a:gd name="csX9" fmla="*/ 4776002 w 4776002"/>
              <a:gd name="csY9" fmla="*/ 562648 h 1687943"/>
              <a:gd name="csX10" fmla="*/ 4776002 w 4776002"/>
              <a:gd name="csY10" fmla="*/ 1125295 h 1687943"/>
              <a:gd name="csX11" fmla="*/ 4776002 w 4776002"/>
              <a:gd name="csY11" fmla="*/ 1687943 h 1687943"/>
              <a:gd name="csX12" fmla="*/ 4083482 w 4776002"/>
              <a:gd name="csY12" fmla="*/ 1687943 h 1687943"/>
              <a:gd name="csX13" fmla="*/ 3582002 w 4776002"/>
              <a:gd name="csY13" fmla="*/ 1687943 h 1687943"/>
              <a:gd name="csX14" fmla="*/ 2985001 w 4776002"/>
              <a:gd name="csY14" fmla="*/ 1687943 h 1687943"/>
              <a:gd name="csX15" fmla="*/ 2292481 w 4776002"/>
              <a:gd name="csY15" fmla="*/ 1687943 h 1687943"/>
              <a:gd name="csX16" fmla="*/ 1743241 w 4776002"/>
              <a:gd name="csY16" fmla="*/ 1687943 h 1687943"/>
              <a:gd name="csX17" fmla="*/ 1098480 w 4776002"/>
              <a:gd name="csY17" fmla="*/ 1687943 h 1687943"/>
              <a:gd name="csX18" fmla="*/ 0 w 4776002"/>
              <a:gd name="csY18" fmla="*/ 1687943 h 1687943"/>
              <a:gd name="csX19" fmla="*/ 0 w 4776002"/>
              <a:gd name="csY19" fmla="*/ 1159054 h 1687943"/>
              <a:gd name="csX20" fmla="*/ 0 w 4776002"/>
              <a:gd name="csY20" fmla="*/ 562648 h 1687943"/>
              <a:gd name="csX21" fmla="*/ 0 w 4776002"/>
              <a:gd name="csY21" fmla="*/ 0 h 16879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776002" h="1687943" fill="none" extrusionOk="0">
                <a:moveTo>
                  <a:pt x="0" y="0"/>
                </a:moveTo>
                <a:cubicBezTo>
                  <a:pt x="218081" y="-14953"/>
                  <a:pt x="544102" y="55273"/>
                  <a:pt x="692520" y="0"/>
                </a:cubicBezTo>
                <a:cubicBezTo>
                  <a:pt x="840938" y="-55273"/>
                  <a:pt x="1070158" y="9458"/>
                  <a:pt x="1337281" y="0"/>
                </a:cubicBezTo>
                <a:cubicBezTo>
                  <a:pt x="1604404" y="-9458"/>
                  <a:pt x="1653262" y="41140"/>
                  <a:pt x="1934281" y="0"/>
                </a:cubicBezTo>
                <a:cubicBezTo>
                  <a:pt x="2215300" y="-41140"/>
                  <a:pt x="2289317" y="37771"/>
                  <a:pt x="2388001" y="0"/>
                </a:cubicBezTo>
                <a:cubicBezTo>
                  <a:pt x="2486685" y="-37771"/>
                  <a:pt x="2777815" y="35721"/>
                  <a:pt x="2937241" y="0"/>
                </a:cubicBezTo>
                <a:cubicBezTo>
                  <a:pt x="3096667" y="-35721"/>
                  <a:pt x="3179190" y="12135"/>
                  <a:pt x="3390961" y="0"/>
                </a:cubicBezTo>
                <a:cubicBezTo>
                  <a:pt x="3602732" y="-12135"/>
                  <a:pt x="3768684" y="5087"/>
                  <a:pt x="3987962" y="0"/>
                </a:cubicBezTo>
                <a:cubicBezTo>
                  <a:pt x="4207240" y="-5087"/>
                  <a:pt x="4557186" y="52158"/>
                  <a:pt x="4776002" y="0"/>
                </a:cubicBezTo>
                <a:cubicBezTo>
                  <a:pt x="4792914" y="280303"/>
                  <a:pt x="4717408" y="438455"/>
                  <a:pt x="4776002" y="562648"/>
                </a:cubicBezTo>
                <a:cubicBezTo>
                  <a:pt x="4834596" y="686841"/>
                  <a:pt x="4747132" y="878562"/>
                  <a:pt x="4776002" y="1125295"/>
                </a:cubicBezTo>
                <a:cubicBezTo>
                  <a:pt x="4804872" y="1372028"/>
                  <a:pt x="4719184" y="1558976"/>
                  <a:pt x="4776002" y="1687943"/>
                </a:cubicBezTo>
                <a:cubicBezTo>
                  <a:pt x="4602667" y="1760941"/>
                  <a:pt x="4239838" y="1674797"/>
                  <a:pt x="4083482" y="1687943"/>
                </a:cubicBezTo>
                <a:cubicBezTo>
                  <a:pt x="3927126" y="1701089"/>
                  <a:pt x="3784044" y="1638973"/>
                  <a:pt x="3582002" y="1687943"/>
                </a:cubicBezTo>
                <a:cubicBezTo>
                  <a:pt x="3379960" y="1736913"/>
                  <a:pt x="3162107" y="1678765"/>
                  <a:pt x="2985001" y="1687943"/>
                </a:cubicBezTo>
                <a:cubicBezTo>
                  <a:pt x="2807895" y="1697121"/>
                  <a:pt x="2450174" y="1627089"/>
                  <a:pt x="2292481" y="1687943"/>
                </a:cubicBezTo>
                <a:cubicBezTo>
                  <a:pt x="2134788" y="1748797"/>
                  <a:pt x="1877486" y="1659677"/>
                  <a:pt x="1743241" y="1687943"/>
                </a:cubicBezTo>
                <a:cubicBezTo>
                  <a:pt x="1608996" y="1716209"/>
                  <a:pt x="1388172" y="1639206"/>
                  <a:pt x="1098480" y="1687943"/>
                </a:cubicBezTo>
                <a:cubicBezTo>
                  <a:pt x="808788" y="1736680"/>
                  <a:pt x="478574" y="1680261"/>
                  <a:pt x="0" y="1687943"/>
                </a:cubicBezTo>
                <a:cubicBezTo>
                  <a:pt x="-24436" y="1439854"/>
                  <a:pt x="51960" y="1384391"/>
                  <a:pt x="0" y="1159054"/>
                </a:cubicBezTo>
                <a:cubicBezTo>
                  <a:pt x="-51960" y="933717"/>
                  <a:pt x="37002" y="730644"/>
                  <a:pt x="0" y="562648"/>
                </a:cubicBezTo>
                <a:cubicBezTo>
                  <a:pt x="-37002" y="394652"/>
                  <a:pt x="30060" y="148842"/>
                  <a:pt x="0" y="0"/>
                </a:cubicBezTo>
                <a:close/>
              </a:path>
              <a:path w="4776002" h="1687943" stroke="0" extrusionOk="0">
                <a:moveTo>
                  <a:pt x="0" y="0"/>
                </a:moveTo>
                <a:cubicBezTo>
                  <a:pt x="224193" y="-30928"/>
                  <a:pt x="243916" y="10167"/>
                  <a:pt x="453720" y="0"/>
                </a:cubicBezTo>
                <a:cubicBezTo>
                  <a:pt x="663524" y="-10167"/>
                  <a:pt x="754608" y="25098"/>
                  <a:pt x="1002960" y="0"/>
                </a:cubicBezTo>
                <a:cubicBezTo>
                  <a:pt x="1251312" y="-25098"/>
                  <a:pt x="1438449" y="22257"/>
                  <a:pt x="1552201" y="0"/>
                </a:cubicBezTo>
                <a:cubicBezTo>
                  <a:pt x="1665953" y="-22257"/>
                  <a:pt x="1845822" y="5853"/>
                  <a:pt x="2101441" y="0"/>
                </a:cubicBezTo>
                <a:cubicBezTo>
                  <a:pt x="2357060" y="-5853"/>
                  <a:pt x="2526700" y="26049"/>
                  <a:pt x="2746201" y="0"/>
                </a:cubicBezTo>
                <a:cubicBezTo>
                  <a:pt x="2965702" y="-26049"/>
                  <a:pt x="3009175" y="50849"/>
                  <a:pt x="3199921" y="0"/>
                </a:cubicBezTo>
                <a:cubicBezTo>
                  <a:pt x="3390667" y="-50849"/>
                  <a:pt x="3590097" y="51214"/>
                  <a:pt x="3701402" y="0"/>
                </a:cubicBezTo>
                <a:cubicBezTo>
                  <a:pt x="3812707" y="-51214"/>
                  <a:pt x="4467262" y="18254"/>
                  <a:pt x="4776002" y="0"/>
                </a:cubicBezTo>
                <a:cubicBezTo>
                  <a:pt x="4800346" y="126348"/>
                  <a:pt x="4753628" y="447244"/>
                  <a:pt x="4776002" y="562648"/>
                </a:cubicBezTo>
                <a:cubicBezTo>
                  <a:pt x="4798376" y="678052"/>
                  <a:pt x="4753135" y="990635"/>
                  <a:pt x="4776002" y="1108416"/>
                </a:cubicBezTo>
                <a:cubicBezTo>
                  <a:pt x="4798869" y="1226197"/>
                  <a:pt x="4733376" y="1438427"/>
                  <a:pt x="4776002" y="1687943"/>
                </a:cubicBezTo>
                <a:cubicBezTo>
                  <a:pt x="4626908" y="1763635"/>
                  <a:pt x="4323970" y="1665421"/>
                  <a:pt x="4131242" y="1687943"/>
                </a:cubicBezTo>
                <a:cubicBezTo>
                  <a:pt x="3938514" y="1710465"/>
                  <a:pt x="3621074" y="1610839"/>
                  <a:pt x="3486481" y="1687943"/>
                </a:cubicBezTo>
                <a:cubicBezTo>
                  <a:pt x="3351888" y="1765047"/>
                  <a:pt x="3255013" y="1670785"/>
                  <a:pt x="3032761" y="1687943"/>
                </a:cubicBezTo>
                <a:cubicBezTo>
                  <a:pt x="2810509" y="1705101"/>
                  <a:pt x="2770067" y="1652628"/>
                  <a:pt x="2579041" y="1687943"/>
                </a:cubicBezTo>
                <a:cubicBezTo>
                  <a:pt x="2388015" y="1723258"/>
                  <a:pt x="2261895" y="1658305"/>
                  <a:pt x="2077561" y="1687943"/>
                </a:cubicBezTo>
                <a:cubicBezTo>
                  <a:pt x="1893227" y="1717581"/>
                  <a:pt x="1696192" y="1676224"/>
                  <a:pt x="1385041" y="1687943"/>
                </a:cubicBezTo>
                <a:cubicBezTo>
                  <a:pt x="1073890" y="1699662"/>
                  <a:pt x="1024269" y="1627592"/>
                  <a:pt x="740280" y="1687943"/>
                </a:cubicBezTo>
                <a:cubicBezTo>
                  <a:pt x="456291" y="1748294"/>
                  <a:pt x="182000" y="1653365"/>
                  <a:pt x="0" y="1687943"/>
                </a:cubicBezTo>
                <a:cubicBezTo>
                  <a:pt x="-60996" y="1502739"/>
                  <a:pt x="51772" y="1271966"/>
                  <a:pt x="0" y="1125295"/>
                </a:cubicBezTo>
                <a:cubicBezTo>
                  <a:pt x="-51772" y="978624"/>
                  <a:pt x="18661" y="850455"/>
                  <a:pt x="0" y="579527"/>
                </a:cubicBezTo>
                <a:cubicBezTo>
                  <a:pt x="-18661" y="308599"/>
                  <a:pt x="45323" y="231257"/>
                  <a:pt x="0" y="0"/>
                </a:cubicBezTo>
                <a:close/>
              </a:path>
            </a:pathLst>
          </a:custGeom>
          <a:ln>
            <a:solidFill>
              <a:schemeClr val="tx1"/>
            </a:solidFill>
            <a:extLst>
              <a:ext uri="{C807C97D-BFC1-408E-A445-0C87EB9F89A2}">
                <ask:lineSketchStyleProps xmlns:ask="http://schemas.microsoft.com/office/drawing/2018/sketchyshapes" sd="1992916574">
                  <a:prstGeom prst="rect">
                    <a:avLst/>
                  </a:prstGeom>
                  <ask:type>
                    <ask:lineSketchScribble/>
                  </ask:type>
                </ask:lineSketchStyleProps>
              </a:ext>
            </a:extLst>
          </a:ln>
        </p:spPr>
      </p:pic>
      <p:sp>
        <p:nvSpPr>
          <p:cNvPr id="24" name="TextBox 23">
            <a:extLst>
              <a:ext uri="{FF2B5EF4-FFF2-40B4-BE49-F238E27FC236}">
                <a16:creationId xmlns:a16="http://schemas.microsoft.com/office/drawing/2014/main" id="{44E91B86-7722-79DD-CD1B-1A5285B1EFF0}"/>
              </a:ext>
            </a:extLst>
          </p:cNvPr>
          <p:cNvSpPr txBox="1"/>
          <p:nvPr/>
        </p:nvSpPr>
        <p:spPr>
          <a:xfrm>
            <a:off x="0" y="5919281"/>
            <a:ext cx="12192000" cy="938719"/>
          </a:xfrm>
          <a:prstGeom prst="rect">
            <a:avLst/>
          </a:prstGeom>
          <a:noFill/>
        </p:spPr>
        <p:txBody>
          <a:bodyPr wrap="square" anchor="b">
            <a:spAutoFit/>
          </a:bodyPr>
          <a:lstStyle/>
          <a:p>
            <a:pPr algn="ctr"/>
            <a:r>
              <a:rPr lang="sv-SE" sz="1100" dirty="0"/>
              <a:t>Sharma, Qian, Jiang, Ruchansky, Zhang, and Liu</a:t>
            </a:r>
            <a:r>
              <a:rPr lang="en-US" sz="1100" dirty="0"/>
              <a:t>. </a:t>
            </a:r>
            <a:r>
              <a:rPr lang="en-US" sz="1100" dirty="0">
                <a:hlinkClick r:id="rId7"/>
              </a:rPr>
              <a:t>Combating Fake News: A Survey on Identification and Mitigation Techniques</a:t>
            </a:r>
            <a:r>
              <a:rPr lang="en-US" sz="1100" dirty="0"/>
              <a:t>. In TIST, 2019.</a:t>
            </a:r>
          </a:p>
          <a:p>
            <a:pPr algn="ctr"/>
            <a:r>
              <a:rPr lang="en-US" sz="1100" dirty="0" err="1"/>
              <a:t>Zannettou</a:t>
            </a:r>
            <a:r>
              <a:rPr lang="en-US" sz="1100" dirty="0"/>
              <a:t>, </a:t>
            </a:r>
            <a:r>
              <a:rPr lang="en-US" sz="1100" dirty="0" err="1"/>
              <a:t>Sirivianos</a:t>
            </a:r>
            <a:r>
              <a:rPr lang="en-US" sz="1100" dirty="0"/>
              <a:t>, Blackburn, and </a:t>
            </a:r>
            <a:r>
              <a:rPr lang="en-US" sz="1100" dirty="0" err="1"/>
              <a:t>Kourtellis</a:t>
            </a:r>
            <a:r>
              <a:rPr lang="en-US" sz="1100" dirty="0"/>
              <a:t>. </a:t>
            </a:r>
            <a:r>
              <a:rPr lang="en-US" sz="1100" dirty="0">
                <a:hlinkClick r:id="rId8"/>
              </a:rPr>
              <a:t>The Web of False Information: Rumors, Fake News, Hoaxes, Clickbait, and Various Other Shenanigans</a:t>
            </a:r>
            <a:r>
              <a:rPr lang="en-US" sz="1100" dirty="0"/>
              <a:t>. In JDIQ, 2019.</a:t>
            </a:r>
          </a:p>
          <a:p>
            <a:pPr algn="ctr"/>
            <a:r>
              <a:rPr lang="en-US" sz="1100" dirty="0"/>
              <a:t>Zhou and </a:t>
            </a:r>
            <a:r>
              <a:rPr lang="en-US" sz="1100" dirty="0" err="1"/>
              <a:t>Zafarani</a:t>
            </a:r>
            <a:r>
              <a:rPr lang="en-US" sz="1100" dirty="0"/>
              <a:t>. </a:t>
            </a:r>
            <a:r>
              <a:rPr lang="en-US" sz="1100" dirty="0">
                <a:hlinkClick r:id="rId9"/>
              </a:rPr>
              <a:t>A Survey of Fake News: Fundamental Theories, Detection Methods, and Opportunities</a:t>
            </a:r>
            <a:r>
              <a:rPr lang="en-US" sz="1100" dirty="0"/>
              <a:t>. In CSUR, 2020.</a:t>
            </a:r>
          </a:p>
          <a:p>
            <a:pPr algn="ctr"/>
            <a:r>
              <a:rPr lang="en-CA" sz="1100" dirty="0"/>
              <a:t>Guo, Schlichtkrull, and Vlachos</a:t>
            </a:r>
            <a:r>
              <a:rPr lang="en-US" sz="1100" dirty="0"/>
              <a:t>. </a:t>
            </a:r>
            <a:r>
              <a:rPr lang="en-US" sz="1100" dirty="0">
                <a:hlinkClick r:id="rId10"/>
              </a:rPr>
              <a:t>A Survey on Automated Fact-Checking</a:t>
            </a:r>
            <a:r>
              <a:rPr lang="en-US" sz="1100" dirty="0"/>
              <a:t>. In TACL, 2022.</a:t>
            </a:r>
          </a:p>
          <a:p>
            <a:pPr algn="ctr"/>
            <a:r>
              <a:rPr lang="en-CA" sz="1100" dirty="0" err="1"/>
              <a:t>Daepp</a:t>
            </a:r>
            <a:r>
              <a:rPr lang="en-CA" sz="1100" dirty="0"/>
              <a:t>, Cuevas, Ness, Wang, Nayak, Mishra, Cheng, Desai, Pal. </a:t>
            </a:r>
            <a:r>
              <a:rPr lang="en-CA" sz="1100" dirty="0">
                <a:hlinkClick r:id="rId11"/>
              </a:rPr>
              <a:t>Generative Propaganda</a:t>
            </a:r>
            <a:r>
              <a:rPr lang="en-CA" sz="1100" dirty="0"/>
              <a:t>. Preprint, 2025.</a:t>
            </a:r>
          </a:p>
        </p:txBody>
      </p:sp>
    </p:spTree>
    <p:extLst>
      <p:ext uri="{BB962C8B-B14F-4D97-AF65-F5344CB8AC3E}">
        <p14:creationId xmlns:p14="http://schemas.microsoft.com/office/powerpoint/2010/main" val="2652575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4260-42BF-2051-7456-1B1E705D510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FD7125-CFC1-1D2E-CE15-05280B580E1F}"/>
              </a:ext>
            </a:extLst>
          </p:cNvPr>
          <p:cNvSpPr txBox="1"/>
          <p:nvPr/>
        </p:nvSpPr>
        <p:spPr>
          <a:xfrm>
            <a:off x="3307692" y="4869038"/>
            <a:ext cx="372066" cy="1107996"/>
          </a:xfrm>
          <a:prstGeom prst="rect">
            <a:avLst/>
          </a:prstGeom>
          <a:noFill/>
        </p:spPr>
        <p:txBody>
          <a:bodyPr wrap="square" rtlCol="0" anchor="ctr">
            <a:spAutoFit/>
          </a:bodyPr>
          <a:lstStyle/>
          <a:p>
            <a:pPr algn="ctr"/>
            <a:r>
              <a:rPr lang="en-CA" sz="6600" dirty="0">
                <a:solidFill>
                  <a:schemeClr val="bg1">
                    <a:lumMod val="85000"/>
                  </a:schemeClr>
                </a:solidFill>
              </a:rPr>
              <a:t>“</a:t>
            </a:r>
          </a:p>
        </p:txBody>
      </p:sp>
      <p:sp>
        <p:nvSpPr>
          <p:cNvPr id="2" name="Title 1">
            <a:extLst>
              <a:ext uri="{FF2B5EF4-FFF2-40B4-BE49-F238E27FC236}">
                <a16:creationId xmlns:a16="http://schemas.microsoft.com/office/drawing/2014/main" id="{CDB87526-4B10-53C1-4FDE-9F657B7D5329}"/>
              </a:ext>
            </a:extLst>
          </p:cNvPr>
          <p:cNvSpPr>
            <a:spLocks noGrp="1"/>
          </p:cNvSpPr>
          <p:nvPr>
            <p:ph type="title"/>
          </p:nvPr>
        </p:nvSpPr>
        <p:spPr>
          <a:xfrm>
            <a:off x="375816" y="321617"/>
            <a:ext cx="2693743" cy="1387637"/>
          </a:xfrm>
        </p:spPr>
        <p:txBody>
          <a:bodyPr>
            <a:noAutofit/>
          </a:bodyPr>
          <a:lstStyle/>
          <a:p>
            <a:pPr algn="ctr"/>
            <a:r>
              <a:rPr lang="en-CA" sz="2800" dirty="0"/>
              <a:t>Explainability, interpretability, and transparency</a:t>
            </a:r>
          </a:p>
        </p:txBody>
      </p:sp>
      <p:pic>
        <p:nvPicPr>
          <p:cNvPr id="4098" name="Picture 2" descr="Foundations and Trends in Information Retrieval Cover Image for Volume 14, Issue 1">
            <a:extLst>
              <a:ext uri="{FF2B5EF4-FFF2-40B4-BE49-F238E27FC236}">
                <a16:creationId xmlns:a16="http://schemas.microsoft.com/office/drawing/2014/main" id="{7F672DAD-8075-4EC0-42DE-4C357B0F1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16" y="1900044"/>
            <a:ext cx="2693743" cy="40196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EC4CD-D079-869C-9263-D2F1A92B454B}"/>
              </a:ext>
            </a:extLst>
          </p:cNvPr>
          <p:cNvSpPr txBox="1"/>
          <p:nvPr/>
        </p:nvSpPr>
        <p:spPr>
          <a:xfrm>
            <a:off x="0" y="6088559"/>
            <a:ext cx="12192000" cy="769441"/>
          </a:xfrm>
          <a:prstGeom prst="rect">
            <a:avLst/>
          </a:prstGeom>
          <a:noFill/>
        </p:spPr>
        <p:txBody>
          <a:bodyPr wrap="square" anchor="b">
            <a:spAutoFit/>
          </a:bodyPr>
          <a:lstStyle/>
          <a:p>
            <a:pPr algn="ctr"/>
            <a:r>
              <a:rPr lang="en-CA" sz="1100" dirty="0"/>
              <a:t>Zhang</a:t>
            </a:r>
            <a:r>
              <a:rPr lang="pt-BR" sz="1100" dirty="0"/>
              <a:t> and </a:t>
            </a:r>
            <a:r>
              <a:rPr lang="en-CA" sz="1100" dirty="0"/>
              <a:t>Chen</a:t>
            </a:r>
            <a:r>
              <a:rPr lang="en-US" sz="1100" dirty="0"/>
              <a:t>. </a:t>
            </a:r>
            <a:r>
              <a:rPr lang="en-US" sz="1100" dirty="0">
                <a:hlinkClick r:id="rId3"/>
              </a:rPr>
              <a:t>Explainable Recommendation: A Survey and New Perspectives</a:t>
            </a:r>
            <a:r>
              <a:rPr lang="en-US" sz="1100" dirty="0"/>
              <a:t>. In </a:t>
            </a:r>
            <a:r>
              <a:rPr lang="en-US" sz="1100" dirty="0" err="1"/>
              <a:t>FnTIR</a:t>
            </a:r>
            <a:r>
              <a:rPr lang="en-US" sz="1100" dirty="0"/>
              <a:t>, 2018.</a:t>
            </a:r>
          </a:p>
          <a:p>
            <a:pPr algn="ctr"/>
            <a:r>
              <a:rPr lang="sv-SE" sz="1100" dirty="0"/>
              <a:t>Cortiñas-Lorenzo, Lindley, Larsen-Ledet, and Mitra. </a:t>
            </a:r>
            <a:r>
              <a:rPr lang="en-US" sz="1100" dirty="0">
                <a:hlinkClick r:id="rId4"/>
              </a:rPr>
              <a:t>Through the Looking-Glass: Transparency Implications and Challenges in Enterprise AI Knowledge Systems</a:t>
            </a:r>
            <a:r>
              <a:rPr lang="en-US" sz="1100" dirty="0"/>
              <a:t>. P</a:t>
            </a:r>
            <a:r>
              <a:rPr lang="en-CA" sz="1100" dirty="0"/>
              <a:t>reprint, 2025.</a:t>
            </a:r>
          </a:p>
          <a:p>
            <a:pPr algn="ctr"/>
            <a:r>
              <a:rPr lang="en-CA" sz="1100" dirty="0" err="1"/>
              <a:t>Hollanek</a:t>
            </a:r>
            <a:r>
              <a:rPr lang="en-CA" sz="1100" dirty="0"/>
              <a:t>. </a:t>
            </a:r>
            <a:r>
              <a:rPr lang="en-US" sz="1100" dirty="0">
                <a:hlinkClick r:id="rId5"/>
              </a:rPr>
              <a:t>AI transparency: a matter of reconciling design with critique</a:t>
            </a:r>
            <a:r>
              <a:rPr lang="en-US" sz="1100" dirty="0"/>
              <a:t>. In AI &amp; Society, 2017.</a:t>
            </a:r>
          </a:p>
          <a:p>
            <a:pPr algn="ctr"/>
            <a:r>
              <a:rPr lang="en-US" sz="1100" dirty="0"/>
              <a:t>Miller. </a:t>
            </a:r>
            <a:r>
              <a:rPr lang="en-US" sz="1100" dirty="0">
                <a:hlinkClick r:id="rId6"/>
              </a:rPr>
              <a:t>Are we measuring trust correctly in explainability, interpretability, and transparency research?</a:t>
            </a:r>
            <a:r>
              <a:rPr lang="en-US" sz="1100" dirty="0"/>
              <a:t> Preprint, 2022.</a:t>
            </a:r>
            <a:endParaRPr lang="en-CA" sz="1100" dirty="0"/>
          </a:p>
        </p:txBody>
      </p:sp>
      <p:sp>
        <p:nvSpPr>
          <p:cNvPr id="3" name="Content Placeholder 2">
            <a:extLst>
              <a:ext uri="{FF2B5EF4-FFF2-40B4-BE49-F238E27FC236}">
                <a16:creationId xmlns:a16="http://schemas.microsoft.com/office/drawing/2014/main" id="{AC74B0DB-AE0E-4490-94C8-1CFDB6FFDB00}"/>
              </a:ext>
            </a:extLst>
          </p:cNvPr>
          <p:cNvSpPr txBox="1">
            <a:spLocks/>
          </p:cNvSpPr>
          <p:nvPr/>
        </p:nvSpPr>
        <p:spPr>
          <a:xfrm>
            <a:off x="3329677" y="321617"/>
            <a:ext cx="8242214" cy="57669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600"/>
              </a:spcBef>
              <a:buNone/>
            </a:pPr>
            <a:r>
              <a:rPr lang="en-CA" sz="1600" i="1" dirty="0">
                <a:latin typeface="Aptos SemiBold" panose="020B0004020202020204" pitchFamily="34" charset="0"/>
              </a:rPr>
              <a:t>Explainability</a:t>
            </a:r>
            <a:r>
              <a:rPr lang="en-CA" sz="1600" dirty="0"/>
              <a:t> is the ability to describe why the system made a certain prediction or generate a particular output</a:t>
            </a:r>
            <a:endParaRPr lang="en-CA" sz="1600" dirty="0">
              <a:latin typeface="Aptos ExtraBold" panose="020B0004020202020204" pitchFamily="34" charset="0"/>
            </a:endParaRPr>
          </a:p>
          <a:p>
            <a:pPr marL="0" indent="0">
              <a:lnSpc>
                <a:spcPct val="100000"/>
              </a:lnSpc>
              <a:spcBef>
                <a:spcPts val="600"/>
              </a:spcBef>
              <a:buNone/>
            </a:pPr>
            <a:r>
              <a:rPr lang="en-CA" sz="1600" i="1" dirty="0">
                <a:latin typeface="Aptos SemiBold" panose="020B0004020202020204" pitchFamily="34" charset="0"/>
              </a:rPr>
              <a:t>Interpretability</a:t>
            </a:r>
            <a:r>
              <a:rPr lang="en-CA" sz="1600" dirty="0"/>
              <a:t> </a:t>
            </a:r>
            <a:r>
              <a:rPr lang="en-US" sz="1600" dirty="0"/>
              <a:t>is the ability for the system to expose its inner working in human understandable form</a:t>
            </a:r>
          </a:p>
          <a:p>
            <a:pPr marL="0" indent="0">
              <a:lnSpc>
                <a:spcPct val="100000"/>
              </a:lnSpc>
              <a:spcBef>
                <a:spcPts val="600"/>
              </a:spcBef>
              <a:buNone/>
            </a:pPr>
            <a:r>
              <a:rPr lang="en-CA" sz="1600" i="1" dirty="0">
                <a:latin typeface="Aptos SemiBold" panose="020B0004020202020204" pitchFamily="34" charset="0"/>
              </a:rPr>
              <a:t>Transparency</a:t>
            </a:r>
            <a:r>
              <a:rPr lang="en-CA" sz="1600" dirty="0"/>
              <a:t> </a:t>
            </a:r>
            <a:r>
              <a:rPr lang="en-US" sz="1600" dirty="0"/>
              <a:t>refers to openness in the design, development, and deployment of the system</a:t>
            </a:r>
          </a:p>
          <a:p>
            <a:pPr marL="0" indent="0">
              <a:lnSpc>
                <a:spcPct val="100000"/>
              </a:lnSpc>
              <a:spcBef>
                <a:spcPts val="1800"/>
              </a:spcBef>
              <a:buNone/>
            </a:pPr>
            <a:r>
              <a:rPr lang="en-CA" sz="1600" dirty="0">
                <a:latin typeface="Aptos ExtraBold" panose="020B0004020202020204" pitchFamily="34" charset="0"/>
              </a:rPr>
              <a:t>Types of transparency</a:t>
            </a:r>
            <a:endParaRPr lang="en-CA" sz="1600" i="1" dirty="0">
              <a:latin typeface="Aptos SemiBold" panose="020B0004020202020204" pitchFamily="34" charset="0"/>
            </a:endParaRPr>
          </a:p>
          <a:p>
            <a:pPr marL="0" indent="0">
              <a:lnSpc>
                <a:spcPct val="100000"/>
              </a:lnSpc>
              <a:spcBef>
                <a:spcPts val="600"/>
              </a:spcBef>
              <a:buNone/>
            </a:pPr>
            <a:r>
              <a:rPr lang="en-CA" sz="1600" i="1" dirty="0">
                <a:latin typeface="Aptos SemiBold" panose="020B0004020202020204" pitchFamily="34" charset="0"/>
              </a:rPr>
              <a:t>System transparency</a:t>
            </a:r>
            <a:r>
              <a:rPr lang="en-CA" sz="1600" dirty="0"/>
              <a:t> </a:t>
            </a:r>
            <a:r>
              <a:rPr lang="en-US" sz="1600" dirty="0"/>
              <a:t>targets how the system is designed</a:t>
            </a:r>
          </a:p>
          <a:p>
            <a:pPr marL="0" indent="0">
              <a:lnSpc>
                <a:spcPct val="100000"/>
              </a:lnSpc>
              <a:spcBef>
                <a:spcPts val="600"/>
              </a:spcBef>
              <a:buNone/>
            </a:pPr>
            <a:r>
              <a:rPr lang="en-CA" sz="1600" i="1" dirty="0">
                <a:latin typeface="Aptos SemiBold" panose="020B0004020202020204" pitchFamily="34" charset="0"/>
              </a:rPr>
              <a:t>Procedural transparency</a:t>
            </a:r>
            <a:r>
              <a:rPr lang="en-CA" sz="1600" dirty="0"/>
              <a:t>  targets </a:t>
            </a:r>
            <a:r>
              <a:rPr lang="en-US" sz="1600" dirty="0"/>
              <a:t>how the system works in socially embedded context</a:t>
            </a:r>
          </a:p>
          <a:p>
            <a:pPr marL="0" indent="0">
              <a:lnSpc>
                <a:spcPct val="100000"/>
              </a:lnSpc>
              <a:spcBef>
                <a:spcPts val="600"/>
              </a:spcBef>
              <a:buNone/>
            </a:pPr>
            <a:r>
              <a:rPr lang="en-CA" sz="1600" i="1" dirty="0">
                <a:latin typeface="Aptos SemiBold" panose="020B0004020202020204" pitchFamily="34" charset="0"/>
              </a:rPr>
              <a:t>Transparency of outcomes</a:t>
            </a:r>
            <a:r>
              <a:rPr lang="en-CA" sz="1600" dirty="0"/>
              <a:t> </a:t>
            </a:r>
            <a:r>
              <a:rPr lang="en-US" sz="1600" dirty="0"/>
              <a:t>makes visible the impacts and outcomes resulting from the system use</a:t>
            </a:r>
          </a:p>
          <a:p>
            <a:pPr marL="0" indent="0">
              <a:lnSpc>
                <a:spcPct val="100000"/>
              </a:lnSpc>
              <a:spcBef>
                <a:spcPts val="1800"/>
              </a:spcBef>
              <a:buNone/>
            </a:pPr>
            <a:r>
              <a:rPr lang="en-CA" sz="1600" dirty="0">
                <a:latin typeface="Aptos ExtraBold" panose="020B0004020202020204" pitchFamily="34" charset="0"/>
              </a:rPr>
              <a:t>A key consideration</a:t>
            </a:r>
            <a:endParaRPr lang="en-CA" sz="1600" i="1" dirty="0">
              <a:latin typeface="Aptos SemiBold" panose="020B0004020202020204" pitchFamily="34" charset="0"/>
            </a:endParaRPr>
          </a:p>
          <a:p>
            <a:pPr marL="0" indent="0">
              <a:lnSpc>
                <a:spcPct val="100000"/>
              </a:lnSpc>
              <a:spcBef>
                <a:spcPts val="600"/>
              </a:spcBef>
              <a:buNone/>
            </a:pPr>
            <a:r>
              <a:rPr lang="en-US" sz="1600" i="1" dirty="0"/>
              <a:t>Interpretability, transparency, and explainability may increase user trust in the system, but is that trust warranted? How do we ensure that the system does not deceive the user into putting their trust in the system by being selective about what system details it exposes or providing explanations that do not reflect the reality of how the system functions?</a:t>
            </a:r>
          </a:p>
          <a:p>
            <a:pPr marL="0" indent="0">
              <a:lnSpc>
                <a:spcPct val="100000"/>
              </a:lnSpc>
              <a:spcBef>
                <a:spcPts val="1800"/>
              </a:spcBef>
              <a:buNone/>
            </a:pPr>
            <a:r>
              <a:rPr lang="en-US" sz="1600" i="1" dirty="0"/>
              <a:t>only the sort of transparency that arises from critique—a method of theoretical examination that, by revealing pre-existing power structures, aims to challenge them—can help us produce technological systems that are less deceptive and more just. </a:t>
            </a:r>
            <a:r>
              <a:rPr lang="en-US" sz="1600" dirty="0"/>
              <a:t>– Hollanek (2017)</a:t>
            </a:r>
          </a:p>
        </p:txBody>
      </p:sp>
      <p:sp>
        <p:nvSpPr>
          <p:cNvPr id="6" name="Rectangle: Rounded Corners 5">
            <a:extLst>
              <a:ext uri="{FF2B5EF4-FFF2-40B4-BE49-F238E27FC236}">
                <a16:creationId xmlns:a16="http://schemas.microsoft.com/office/drawing/2014/main" id="{6203191C-07FB-C05C-69F7-D95F86D0D918}"/>
              </a:ext>
            </a:extLst>
          </p:cNvPr>
          <p:cNvSpPr/>
          <p:nvPr/>
        </p:nvSpPr>
        <p:spPr>
          <a:xfrm>
            <a:off x="3329676" y="5109375"/>
            <a:ext cx="8242215" cy="810348"/>
          </a:xfrm>
          <a:prstGeom prst="roundRect">
            <a:avLst/>
          </a:prstGeom>
          <a:no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7177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8B60E-4A28-3EF9-3097-87DF05B400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08A91B-26A0-77C4-A8F1-E513EA4D4582}"/>
              </a:ext>
            </a:extLst>
          </p:cNvPr>
          <p:cNvSpPr>
            <a:spLocks noGrp="1"/>
          </p:cNvSpPr>
          <p:nvPr>
            <p:ph type="title"/>
          </p:nvPr>
        </p:nvSpPr>
        <p:spPr>
          <a:xfrm>
            <a:off x="831850" y="737668"/>
            <a:ext cx="10515600" cy="4802520"/>
          </a:xfrm>
        </p:spPr>
        <p:txBody>
          <a:bodyPr>
            <a:noAutofit/>
          </a:bodyPr>
          <a:lstStyle/>
          <a:p>
            <a:r>
              <a:rPr lang="en-US" sz="8000" dirty="0">
                <a:solidFill>
                  <a:schemeClr val="tx1">
                    <a:lumMod val="75000"/>
                    <a:lumOff val="25000"/>
                  </a:schemeClr>
                </a:solidFill>
              </a:rPr>
              <a:t>The</a:t>
            </a:r>
            <a:br>
              <a:rPr lang="en-US" sz="10300" dirty="0"/>
            </a:br>
            <a:r>
              <a:rPr lang="en-US" sz="10300" dirty="0">
                <a:latin typeface="Aptos SemiBold" panose="020B0004020202020204" pitchFamily="34" charset="0"/>
              </a:rPr>
              <a:t>Critical</a:t>
            </a:r>
            <a:br>
              <a:rPr lang="en-US" sz="10300" dirty="0">
                <a:latin typeface="Aptos SemiBold" panose="020B0004020202020204" pitchFamily="34" charset="0"/>
              </a:rPr>
            </a:br>
            <a:r>
              <a:rPr lang="en-US" sz="8000" dirty="0">
                <a:solidFill>
                  <a:schemeClr val="tx1">
                    <a:lumMod val="75000"/>
                    <a:lumOff val="25000"/>
                  </a:schemeClr>
                </a:solidFill>
              </a:rPr>
              <a:t>Approach</a:t>
            </a:r>
            <a:endParaRPr lang="en-CA" sz="10300" dirty="0">
              <a:solidFill>
                <a:schemeClr val="tx1">
                  <a:lumMod val="75000"/>
                  <a:lumOff val="25000"/>
                </a:schemeClr>
              </a:solidFill>
            </a:endParaRPr>
          </a:p>
        </p:txBody>
      </p:sp>
    </p:spTree>
    <p:extLst>
      <p:ext uri="{BB962C8B-B14F-4D97-AF65-F5344CB8AC3E}">
        <p14:creationId xmlns:p14="http://schemas.microsoft.com/office/powerpoint/2010/main" val="381459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831D274-7090-8D64-7015-20F09EF9FD01}"/>
              </a:ext>
            </a:extLst>
          </p:cNvPr>
          <p:cNvSpPr txBox="1"/>
          <p:nvPr/>
        </p:nvSpPr>
        <p:spPr>
          <a:xfrm>
            <a:off x="659539" y="970022"/>
            <a:ext cx="372066" cy="2646878"/>
          </a:xfrm>
          <a:prstGeom prst="rect">
            <a:avLst/>
          </a:prstGeom>
          <a:noFill/>
        </p:spPr>
        <p:txBody>
          <a:bodyPr wrap="square" rtlCol="0" anchor="ctr">
            <a:spAutoFit/>
          </a:bodyPr>
          <a:lstStyle/>
          <a:p>
            <a:pPr algn="ctr"/>
            <a:r>
              <a:rPr lang="en-CA" sz="16600" dirty="0">
                <a:solidFill>
                  <a:schemeClr val="bg1">
                    <a:lumMod val="85000"/>
                  </a:schemeClr>
                </a:solidFill>
              </a:rPr>
              <a:t>“</a:t>
            </a:r>
          </a:p>
        </p:txBody>
      </p:sp>
      <p:sp>
        <p:nvSpPr>
          <p:cNvPr id="4" name="Title 3">
            <a:extLst>
              <a:ext uri="{FF2B5EF4-FFF2-40B4-BE49-F238E27FC236}">
                <a16:creationId xmlns:a16="http://schemas.microsoft.com/office/drawing/2014/main" id="{8B7F6AE6-93D3-6678-8BC9-B3F353D23AAF}"/>
              </a:ext>
            </a:extLst>
          </p:cNvPr>
          <p:cNvSpPr>
            <a:spLocks noGrp="1"/>
          </p:cNvSpPr>
          <p:nvPr>
            <p:ph type="title"/>
          </p:nvPr>
        </p:nvSpPr>
        <p:spPr/>
        <p:txBody>
          <a:bodyPr/>
          <a:lstStyle/>
          <a:p>
            <a:r>
              <a:rPr lang="en-CA" dirty="0"/>
              <a:t>Critical information theory</a:t>
            </a:r>
          </a:p>
        </p:txBody>
      </p:sp>
      <p:sp>
        <p:nvSpPr>
          <p:cNvPr id="5" name="Content Placeholder 4">
            <a:extLst>
              <a:ext uri="{FF2B5EF4-FFF2-40B4-BE49-F238E27FC236}">
                <a16:creationId xmlns:a16="http://schemas.microsoft.com/office/drawing/2014/main" id="{B4051A5C-72D8-5D88-A0E3-E1089A20302B}"/>
              </a:ext>
            </a:extLst>
          </p:cNvPr>
          <p:cNvSpPr>
            <a:spLocks noGrp="1"/>
          </p:cNvSpPr>
          <p:nvPr>
            <p:ph idx="1"/>
          </p:nvPr>
        </p:nvSpPr>
        <p:spPr>
          <a:xfrm>
            <a:off x="762789" y="1825625"/>
            <a:ext cx="10666423" cy="2103142"/>
          </a:xfrm>
        </p:spPr>
        <p:txBody>
          <a:bodyPr>
            <a:normAutofit fontScale="92500"/>
          </a:bodyPr>
          <a:lstStyle/>
          <a:p>
            <a:pPr marL="0" indent="0" algn="ctr">
              <a:lnSpc>
                <a:spcPct val="100000"/>
              </a:lnSpc>
              <a:buNone/>
            </a:pPr>
            <a:r>
              <a:rPr lang="en-US" i="1" dirty="0"/>
              <a:t>Critical information theory […] must study not just the role of information and information concepts in society, academia, nature, culture, </a:t>
            </a:r>
            <a:r>
              <a:rPr lang="en-US" i="1" dirty="0" err="1"/>
              <a:t>etc</a:t>
            </a:r>
            <a:r>
              <a:rPr lang="en-US" i="1" dirty="0"/>
              <a:t>, but </a:t>
            </a:r>
            <a:r>
              <a:rPr lang="en-US" i="1" dirty="0">
                <a:latin typeface="Aptos SemiBold" panose="020B0004020202020204" pitchFamily="34" charset="0"/>
              </a:rPr>
              <a:t>how it is related to processes of oppression, exploitation, and domination</a:t>
            </a:r>
            <a:r>
              <a:rPr lang="en-US" i="1" dirty="0"/>
              <a:t>, which implies a normative judgment in </a:t>
            </a:r>
            <a:r>
              <a:rPr lang="en-US" i="1" dirty="0">
                <a:latin typeface="Aptos SemiBold" panose="020B0004020202020204" pitchFamily="34" charset="0"/>
              </a:rPr>
              <a:t>solidarity with the dominated</a:t>
            </a:r>
            <a:r>
              <a:rPr lang="en-US" i="1" dirty="0"/>
              <a:t> and for the </a:t>
            </a:r>
            <a:r>
              <a:rPr lang="en-US" i="1" dirty="0">
                <a:latin typeface="Aptos SemiBold" panose="020B0004020202020204" pitchFamily="34" charset="0"/>
              </a:rPr>
              <a:t>abolishment of domination</a:t>
            </a:r>
            <a:r>
              <a:rPr lang="en-US" i="1" dirty="0"/>
              <a:t>.</a:t>
            </a:r>
            <a:endParaRPr lang="en-CA" i="1" dirty="0"/>
          </a:p>
        </p:txBody>
      </p:sp>
      <p:sp>
        <p:nvSpPr>
          <p:cNvPr id="6" name="TextBox 5">
            <a:extLst>
              <a:ext uri="{FF2B5EF4-FFF2-40B4-BE49-F238E27FC236}">
                <a16:creationId xmlns:a16="http://schemas.microsoft.com/office/drawing/2014/main" id="{918E96AE-F4EE-5683-C981-174C609F5271}"/>
              </a:ext>
            </a:extLst>
          </p:cNvPr>
          <p:cNvSpPr txBox="1"/>
          <p:nvPr/>
        </p:nvSpPr>
        <p:spPr>
          <a:xfrm>
            <a:off x="0" y="6581001"/>
            <a:ext cx="12192000" cy="276999"/>
          </a:xfrm>
          <a:prstGeom prst="rect">
            <a:avLst/>
          </a:prstGeom>
          <a:noFill/>
        </p:spPr>
        <p:txBody>
          <a:bodyPr wrap="square">
            <a:spAutoFit/>
          </a:bodyPr>
          <a:lstStyle/>
          <a:p>
            <a:pPr algn="ctr"/>
            <a:r>
              <a:rPr lang="en-US" sz="1200" dirty="0"/>
              <a:t>Fuchs. </a:t>
            </a:r>
            <a:r>
              <a:rPr lang="en-US" sz="1200" dirty="0">
                <a:hlinkClick r:id="rId2"/>
              </a:rPr>
              <a:t>Towards a critical theory of information</a:t>
            </a:r>
            <a:r>
              <a:rPr lang="en-US" sz="1200" dirty="0"/>
              <a:t>. In </a:t>
            </a:r>
            <a:r>
              <a:rPr lang="en-US" sz="1200" dirty="0" err="1"/>
              <a:t>tripleC</a:t>
            </a:r>
            <a:r>
              <a:rPr lang="en-US" sz="1200" dirty="0"/>
              <a:t>: Communication, Capitalism &amp; Critique, 2009.</a:t>
            </a:r>
            <a:endParaRPr lang="en-CA" sz="1200" dirty="0"/>
          </a:p>
        </p:txBody>
      </p:sp>
      <p:grpSp>
        <p:nvGrpSpPr>
          <p:cNvPr id="18" name="Group 17">
            <a:extLst>
              <a:ext uri="{FF2B5EF4-FFF2-40B4-BE49-F238E27FC236}">
                <a16:creationId xmlns:a16="http://schemas.microsoft.com/office/drawing/2014/main" id="{AF4C446C-9558-2119-A664-C1B23D739B85}"/>
              </a:ext>
            </a:extLst>
          </p:cNvPr>
          <p:cNvGrpSpPr/>
          <p:nvPr/>
        </p:nvGrpSpPr>
        <p:grpSpPr>
          <a:xfrm>
            <a:off x="762789" y="3876032"/>
            <a:ext cx="10666423" cy="2283508"/>
            <a:chOff x="917937" y="3876032"/>
            <a:chExt cx="10666423" cy="2283508"/>
          </a:xfrm>
        </p:grpSpPr>
        <p:grpSp>
          <p:nvGrpSpPr>
            <p:cNvPr id="16" name="Group 15">
              <a:extLst>
                <a:ext uri="{FF2B5EF4-FFF2-40B4-BE49-F238E27FC236}">
                  <a16:creationId xmlns:a16="http://schemas.microsoft.com/office/drawing/2014/main" id="{46BD336E-C805-CFAA-3E75-F9E112474E83}"/>
                </a:ext>
              </a:extLst>
            </p:cNvPr>
            <p:cNvGrpSpPr/>
            <p:nvPr/>
          </p:nvGrpSpPr>
          <p:grpSpPr>
            <a:xfrm>
              <a:off x="917937" y="3876032"/>
              <a:ext cx="4181058" cy="2280069"/>
              <a:chOff x="917937" y="3876032"/>
              <a:chExt cx="4181058" cy="2280069"/>
            </a:xfrm>
          </p:grpSpPr>
          <p:sp>
            <p:nvSpPr>
              <p:cNvPr id="12" name="TextBox 11">
                <a:extLst>
                  <a:ext uri="{FF2B5EF4-FFF2-40B4-BE49-F238E27FC236}">
                    <a16:creationId xmlns:a16="http://schemas.microsoft.com/office/drawing/2014/main" id="{BD389689-089B-5BDD-CF30-24C81CCF351E}"/>
                  </a:ext>
                </a:extLst>
              </p:cNvPr>
              <p:cNvSpPr txBox="1"/>
              <p:nvPr/>
            </p:nvSpPr>
            <p:spPr>
              <a:xfrm>
                <a:off x="917937"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3" name="Content Placeholder 4">
                <a:extLst>
                  <a:ext uri="{FF2B5EF4-FFF2-40B4-BE49-F238E27FC236}">
                    <a16:creationId xmlns:a16="http://schemas.microsoft.com/office/drawing/2014/main" id="{B4FD2193-3F81-98A4-378D-DF25DCA6ACC6}"/>
                  </a:ext>
                </a:extLst>
              </p:cNvPr>
              <p:cNvSpPr txBox="1">
                <a:spLocks/>
              </p:cNvSpPr>
              <p:nvPr/>
            </p:nvSpPr>
            <p:spPr>
              <a:xfrm>
                <a:off x="1031605" y="4428689"/>
                <a:ext cx="4067390" cy="172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i="1" dirty="0"/>
                  <a:t>Critical theory is intellectual class struggle. It is anti-capitalist and opposed to domination. It struggles for a classless, nondominative, co-operative, participatory democracy.</a:t>
                </a:r>
                <a:endParaRPr lang="en-CA" sz="2000" i="1" dirty="0"/>
              </a:p>
            </p:txBody>
          </p:sp>
        </p:grpSp>
        <p:grpSp>
          <p:nvGrpSpPr>
            <p:cNvPr id="17" name="Group 16">
              <a:extLst>
                <a:ext uri="{FF2B5EF4-FFF2-40B4-BE49-F238E27FC236}">
                  <a16:creationId xmlns:a16="http://schemas.microsoft.com/office/drawing/2014/main" id="{CE439C1E-C797-5CF3-FFC5-5FBF056CB73D}"/>
                </a:ext>
              </a:extLst>
            </p:cNvPr>
            <p:cNvGrpSpPr/>
            <p:nvPr/>
          </p:nvGrpSpPr>
          <p:grpSpPr>
            <a:xfrm>
              <a:off x="6219456" y="3879471"/>
              <a:ext cx="5364904" cy="2280069"/>
              <a:chOff x="6593130" y="3876032"/>
              <a:chExt cx="5364904" cy="2280069"/>
            </a:xfrm>
          </p:grpSpPr>
          <p:sp>
            <p:nvSpPr>
              <p:cNvPr id="14" name="TextBox 13">
                <a:extLst>
                  <a:ext uri="{FF2B5EF4-FFF2-40B4-BE49-F238E27FC236}">
                    <a16:creationId xmlns:a16="http://schemas.microsoft.com/office/drawing/2014/main" id="{6AF57228-2D64-8746-FAAE-E93651B0BFC1}"/>
                  </a:ext>
                </a:extLst>
              </p:cNvPr>
              <p:cNvSpPr txBox="1"/>
              <p:nvPr/>
            </p:nvSpPr>
            <p:spPr>
              <a:xfrm>
                <a:off x="6593130"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5" name="Content Placeholder 4">
                <a:extLst>
                  <a:ext uri="{FF2B5EF4-FFF2-40B4-BE49-F238E27FC236}">
                    <a16:creationId xmlns:a16="http://schemas.microsoft.com/office/drawing/2014/main" id="{0E3AE7B7-569E-1024-E571-C0929694A99B}"/>
                  </a:ext>
                </a:extLst>
              </p:cNvPr>
              <p:cNvSpPr txBox="1">
                <a:spLocks/>
              </p:cNvSpPr>
              <p:nvPr/>
            </p:nvSpPr>
            <p:spPr>
              <a:xfrm>
                <a:off x="6593130" y="4428689"/>
                <a:ext cx="5364904" cy="17274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i="1" dirty="0"/>
                  <a:t>The ultimate goal should not be a division of academic </a:t>
                </a:r>
                <a:r>
                  <a:rPr lang="en-US" sz="2000" i="1" dirty="0" err="1"/>
                  <a:t>labour</a:t>
                </a:r>
                <a:r>
                  <a:rPr lang="en-US" sz="2000" i="1" dirty="0"/>
                  <a:t> with equal subfields based on liberal pluralism, but unified critical academic and public information studies within a unified critical academic and public science.</a:t>
                </a:r>
                <a:endParaRPr lang="en-CA" sz="2000" i="1" dirty="0"/>
              </a:p>
            </p:txBody>
          </p:sp>
        </p:grpSp>
      </p:grpSp>
    </p:spTree>
    <p:extLst>
      <p:ext uri="{BB962C8B-B14F-4D97-AF65-F5344CB8AC3E}">
        <p14:creationId xmlns:p14="http://schemas.microsoft.com/office/powerpoint/2010/main" val="1229157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78F4-448A-E26C-2888-562691A6A32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88FC64B-CABB-FABC-D972-C5380A2F6028}"/>
              </a:ext>
            </a:extLst>
          </p:cNvPr>
          <p:cNvSpPr>
            <a:spLocks noGrp="1"/>
          </p:cNvSpPr>
          <p:nvPr>
            <p:ph type="body" idx="1"/>
          </p:nvPr>
        </p:nvSpPr>
        <p:spPr>
          <a:xfrm>
            <a:off x="839788" y="407308"/>
            <a:ext cx="5157787" cy="823912"/>
          </a:xfrm>
        </p:spPr>
        <p:txBody>
          <a:bodyPr>
            <a:normAutofit/>
          </a:bodyPr>
          <a:lstStyle/>
          <a:p>
            <a:r>
              <a:rPr lang="en-CA" sz="3600" dirty="0">
                <a:solidFill>
                  <a:schemeClr val="tx1">
                    <a:lumMod val="50000"/>
                    <a:lumOff val="50000"/>
                  </a:schemeClr>
                </a:solidFill>
              </a:rPr>
              <a:t>The liberal approach</a:t>
            </a:r>
          </a:p>
        </p:txBody>
      </p:sp>
      <p:sp>
        <p:nvSpPr>
          <p:cNvPr id="6" name="Content Placeholder 5">
            <a:extLst>
              <a:ext uri="{FF2B5EF4-FFF2-40B4-BE49-F238E27FC236}">
                <a16:creationId xmlns:a16="http://schemas.microsoft.com/office/drawing/2014/main" id="{E88245EF-E263-893B-5632-6070947059AD}"/>
              </a:ext>
            </a:extLst>
          </p:cNvPr>
          <p:cNvSpPr>
            <a:spLocks noGrp="1"/>
          </p:cNvSpPr>
          <p:nvPr>
            <p:ph sz="half" idx="2"/>
          </p:nvPr>
        </p:nvSpPr>
        <p:spPr>
          <a:xfrm>
            <a:off x="839788" y="1463042"/>
            <a:ext cx="5157787" cy="4987650"/>
          </a:xfrm>
        </p:spPr>
        <p:txBody>
          <a:bodyPr>
            <a:noAutofit/>
          </a:bodyPr>
          <a:lstStyle/>
          <a:p>
            <a:pPr marL="0" indent="0">
              <a:lnSpc>
                <a:spcPct val="100000"/>
              </a:lnSpc>
              <a:spcBef>
                <a:spcPts val="2400"/>
              </a:spcBef>
              <a:buNone/>
            </a:pPr>
            <a:r>
              <a:rPr lang="en-US" sz="2200" dirty="0">
                <a:solidFill>
                  <a:schemeClr val="tx1">
                    <a:lumMod val="50000"/>
                    <a:lumOff val="50000"/>
                  </a:schemeClr>
                </a:solidFill>
              </a:rPr>
              <a:t>Focus on desired attributes of the technology, e.g., fair, trustworthy, accountable, transparent, and ethical</a:t>
            </a:r>
          </a:p>
          <a:p>
            <a:pPr marL="0" indent="0">
              <a:lnSpc>
                <a:spcPct val="100000"/>
              </a:lnSpc>
              <a:spcBef>
                <a:spcPts val="2400"/>
              </a:spcBef>
              <a:buNone/>
            </a:pPr>
            <a:r>
              <a:rPr lang="en-US" sz="2200" dirty="0">
                <a:solidFill>
                  <a:schemeClr val="tx1">
                    <a:lumMod val="50000"/>
                    <a:lumOff val="50000"/>
                  </a:schemeClr>
                </a:solidFill>
              </a:rPr>
              <a:t>Focus on technological harm mitigation (e.g., representational and allocative harms, misinformation) and support for privacy, transparency, and explainability</a:t>
            </a:r>
          </a:p>
          <a:p>
            <a:pPr marL="0" indent="0">
              <a:lnSpc>
                <a:spcPct val="100000"/>
              </a:lnSpc>
              <a:spcBef>
                <a:spcPts val="2400"/>
              </a:spcBef>
              <a:buNone/>
            </a:pPr>
            <a:r>
              <a:rPr lang="en-US" sz="2200" dirty="0">
                <a:solidFill>
                  <a:schemeClr val="tx1">
                    <a:lumMod val="50000"/>
                    <a:lumOff val="50000"/>
                  </a:schemeClr>
                </a:solidFill>
              </a:rPr>
              <a:t>Sometimes (mis-)represented as apolitical; politically focused on individual rights, equality, freedom of speech, and free-market capitalism</a:t>
            </a:r>
          </a:p>
        </p:txBody>
      </p:sp>
      <p:sp>
        <p:nvSpPr>
          <p:cNvPr id="7" name="Text Placeholder 6">
            <a:extLst>
              <a:ext uri="{FF2B5EF4-FFF2-40B4-BE49-F238E27FC236}">
                <a16:creationId xmlns:a16="http://schemas.microsoft.com/office/drawing/2014/main" id="{ABFB826B-818D-7646-2A86-442FB46509D6}"/>
              </a:ext>
            </a:extLst>
          </p:cNvPr>
          <p:cNvSpPr>
            <a:spLocks noGrp="1"/>
          </p:cNvSpPr>
          <p:nvPr>
            <p:ph type="body" sz="quarter" idx="3"/>
          </p:nvPr>
        </p:nvSpPr>
        <p:spPr>
          <a:xfrm>
            <a:off x="6172200" y="407308"/>
            <a:ext cx="5183188" cy="823912"/>
          </a:xfrm>
        </p:spPr>
        <p:txBody>
          <a:bodyPr>
            <a:normAutofit/>
          </a:bodyPr>
          <a:lstStyle/>
          <a:p>
            <a:r>
              <a:rPr lang="en-CA" sz="3600" dirty="0"/>
              <a:t>The critical approach</a:t>
            </a:r>
          </a:p>
        </p:txBody>
      </p:sp>
      <p:sp>
        <p:nvSpPr>
          <p:cNvPr id="8" name="Content Placeholder 7">
            <a:extLst>
              <a:ext uri="{FF2B5EF4-FFF2-40B4-BE49-F238E27FC236}">
                <a16:creationId xmlns:a16="http://schemas.microsoft.com/office/drawing/2014/main" id="{A8941BBE-21F4-CF8F-B83F-44B86AA1AACF}"/>
              </a:ext>
            </a:extLst>
          </p:cNvPr>
          <p:cNvSpPr>
            <a:spLocks noGrp="1"/>
          </p:cNvSpPr>
          <p:nvPr>
            <p:ph sz="quarter" idx="4"/>
          </p:nvPr>
        </p:nvSpPr>
        <p:spPr>
          <a:xfrm>
            <a:off x="6172199" y="1463042"/>
            <a:ext cx="5469059" cy="4987650"/>
          </a:xfrm>
        </p:spPr>
        <p:txBody>
          <a:bodyPr vert="horz" lIns="91440" tIns="45720" rIns="91440" bIns="45720" rtlCol="0">
            <a:noAutofit/>
          </a:bodyPr>
          <a:lstStyle/>
          <a:p>
            <a:pPr marL="0" indent="0">
              <a:lnSpc>
                <a:spcPct val="100000"/>
              </a:lnSpc>
              <a:spcBef>
                <a:spcPts val="2400"/>
              </a:spcBef>
              <a:buNone/>
            </a:pPr>
            <a:r>
              <a:rPr lang="en-CA" sz="2200" dirty="0"/>
              <a:t>Focus on desired societal outcomes, e.g., social justice, emancipation, and democracy</a:t>
            </a:r>
          </a:p>
          <a:p>
            <a:pPr marL="0" indent="0">
              <a:lnSpc>
                <a:spcPct val="100000"/>
              </a:lnSpc>
              <a:spcBef>
                <a:spcPts val="2400"/>
              </a:spcBef>
              <a:buNone/>
            </a:pPr>
            <a:r>
              <a:rPr lang="en-CA" sz="2200" dirty="0"/>
              <a:t>Reject techno-determinism; focus on sociotechnical mitigation, repair, refusal, building counter-technologies; challenge power and oppression</a:t>
            </a:r>
          </a:p>
          <a:p>
            <a:pPr marL="0" indent="0">
              <a:lnSpc>
                <a:spcPct val="100000"/>
              </a:lnSpc>
              <a:spcBef>
                <a:spcPts val="2400"/>
              </a:spcBef>
              <a:buNone/>
            </a:pPr>
            <a:r>
              <a:rPr lang="en-CA" sz="2200" dirty="0"/>
              <a:t>Explicitly political and politically decolonial, anti-racist, feminist, queer, pro-labor, anti-capitalist, anti-</a:t>
            </a:r>
            <a:r>
              <a:rPr lang="en-CA" sz="2200" dirty="0" err="1"/>
              <a:t>casteist</a:t>
            </a:r>
            <a:r>
              <a:rPr lang="en-CA" sz="2200" dirty="0"/>
              <a:t>, anti-ableist, and abolitionist; grounded in praxis, collective organizing, and movement building</a:t>
            </a:r>
          </a:p>
        </p:txBody>
      </p:sp>
    </p:spTree>
    <p:extLst>
      <p:ext uri="{BB962C8B-B14F-4D97-AF65-F5344CB8AC3E}">
        <p14:creationId xmlns:p14="http://schemas.microsoft.com/office/powerpoint/2010/main" val="784438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y be an image of 1 person and table">
            <a:extLst>
              <a:ext uri="{FF2B5EF4-FFF2-40B4-BE49-F238E27FC236}">
                <a16:creationId xmlns:a16="http://schemas.microsoft.com/office/drawing/2014/main" id="{18142A98-1A7E-8376-C75D-DDE07ABFEA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43" r="5525"/>
          <a:stretch/>
        </p:blipFill>
        <p:spPr bwMode="auto">
          <a:xfrm>
            <a:off x="334643" y="1972702"/>
            <a:ext cx="4599446"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81641A81-92D9-A44D-B3A8-753805BA5395}"/>
              </a:ext>
            </a:extLst>
          </p:cNvPr>
          <p:cNvSpPr txBox="1"/>
          <p:nvPr/>
        </p:nvSpPr>
        <p:spPr>
          <a:xfrm>
            <a:off x="333289" y="1238373"/>
            <a:ext cx="4600800" cy="646331"/>
          </a:xfrm>
          <a:prstGeom prst="rect">
            <a:avLst/>
          </a:prstGeom>
          <a:noFill/>
        </p:spPr>
        <p:txBody>
          <a:bodyPr wrap="square">
            <a:spAutoFit/>
          </a:bodyPr>
          <a:lstStyle/>
          <a:p>
            <a:pPr algn="ctr"/>
            <a:r>
              <a:rPr lang="en-US" b="1" dirty="0"/>
              <a:t>The 4th Strategic Workshop on Information Retrieval in Lorne (SWIRL)</a:t>
            </a:r>
            <a:endParaRPr lang="en-CA" b="1" dirty="0"/>
          </a:p>
        </p:txBody>
      </p:sp>
      <p:pic>
        <p:nvPicPr>
          <p:cNvPr id="20" name="Picture 19">
            <a:extLst>
              <a:ext uri="{FF2B5EF4-FFF2-40B4-BE49-F238E27FC236}">
                <a16:creationId xmlns:a16="http://schemas.microsoft.com/office/drawing/2014/main" id="{83AB7C9E-E969-6AA8-4976-07E4FC0BEBCC}"/>
              </a:ext>
            </a:extLst>
          </p:cNvPr>
          <p:cNvPicPr>
            <a:picLocks noChangeAspect="1"/>
          </p:cNvPicPr>
          <p:nvPr/>
        </p:nvPicPr>
        <p:blipFill>
          <a:blip r:embed="rId4"/>
          <a:stretch>
            <a:fillRect/>
          </a:stretch>
        </p:blipFill>
        <p:spPr>
          <a:xfrm>
            <a:off x="404710" y="5015975"/>
            <a:ext cx="4218122" cy="433451"/>
          </a:xfrm>
          <a:custGeom>
            <a:avLst/>
            <a:gdLst>
              <a:gd name="csX0" fmla="*/ 0 w 4218122"/>
              <a:gd name="csY0" fmla="*/ 0 h 433451"/>
              <a:gd name="csX1" fmla="*/ 485084 w 4218122"/>
              <a:gd name="csY1" fmla="*/ 0 h 433451"/>
              <a:gd name="csX2" fmla="*/ 970168 w 4218122"/>
              <a:gd name="csY2" fmla="*/ 0 h 433451"/>
              <a:gd name="csX3" fmla="*/ 1581796 w 4218122"/>
              <a:gd name="csY3" fmla="*/ 0 h 433451"/>
              <a:gd name="csX4" fmla="*/ 2066880 w 4218122"/>
              <a:gd name="csY4" fmla="*/ 0 h 433451"/>
              <a:gd name="csX5" fmla="*/ 2551964 w 4218122"/>
              <a:gd name="csY5" fmla="*/ 0 h 433451"/>
              <a:gd name="csX6" fmla="*/ 3037048 w 4218122"/>
              <a:gd name="csY6" fmla="*/ 0 h 433451"/>
              <a:gd name="csX7" fmla="*/ 3564313 w 4218122"/>
              <a:gd name="csY7" fmla="*/ 0 h 433451"/>
              <a:gd name="csX8" fmla="*/ 4218122 w 4218122"/>
              <a:gd name="csY8" fmla="*/ 0 h 433451"/>
              <a:gd name="csX9" fmla="*/ 4218122 w 4218122"/>
              <a:gd name="csY9" fmla="*/ 433451 h 433451"/>
              <a:gd name="csX10" fmla="*/ 3606494 w 4218122"/>
              <a:gd name="csY10" fmla="*/ 433451 h 433451"/>
              <a:gd name="csX11" fmla="*/ 3163592 w 4218122"/>
              <a:gd name="csY11" fmla="*/ 433451 h 433451"/>
              <a:gd name="csX12" fmla="*/ 2678507 w 4218122"/>
              <a:gd name="csY12" fmla="*/ 433451 h 433451"/>
              <a:gd name="csX13" fmla="*/ 2277786 w 4218122"/>
              <a:gd name="csY13" fmla="*/ 433451 h 433451"/>
              <a:gd name="csX14" fmla="*/ 1834883 w 4218122"/>
              <a:gd name="csY14" fmla="*/ 433451 h 433451"/>
              <a:gd name="csX15" fmla="*/ 1434161 w 4218122"/>
              <a:gd name="csY15" fmla="*/ 433451 h 433451"/>
              <a:gd name="csX16" fmla="*/ 949077 w 4218122"/>
              <a:gd name="csY16" fmla="*/ 433451 h 433451"/>
              <a:gd name="csX17" fmla="*/ 506175 w 4218122"/>
              <a:gd name="csY17" fmla="*/ 433451 h 433451"/>
              <a:gd name="csX18" fmla="*/ 0 w 4218122"/>
              <a:gd name="csY18" fmla="*/ 433451 h 433451"/>
              <a:gd name="csX19" fmla="*/ 0 w 4218122"/>
              <a:gd name="csY19" fmla="*/ 0 h 4334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3345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21960" y="167470"/>
                  <a:pt x="4204226" y="315105"/>
                  <a:pt x="4218122" y="433451"/>
                </a:cubicBezTo>
                <a:cubicBezTo>
                  <a:pt x="4017516" y="446680"/>
                  <a:pt x="3908673" y="425600"/>
                  <a:pt x="3606494" y="433451"/>
                </a:cubicBezTo>
                <a:cubicBezTo>
                  <a:pt x="3304315" y="441302"/>
                  <a:pt x="3326214" y="418719"/>
                  <a:pt x="3163592" y="433451"/>
                </a:cubicBezTo>
                <a:cubicBezTo>
                  <a:pt x="3000970" y="448183"/>
                  <a:pt x="2861641" y="424989"/>
                  <a:pt x="2678507" y="433451"/>
                </a:cubicBezTo>
                <a:cubicBezTo>
                  <a:pt x="2495374" y="441913"/>
                  <a:pt x="2429525" y="419932"/>
                  <a:pt x="2277786" y="433451"/>
                </a:cubicBezTo>
                <a:cubicBezTo>
                  <a:pt x="2126047" y="446970"/>
                  <a:pt x="1971316" y="425659"/>
                  <a:pt x="1834883" y="433451"/>
                </a:cubicBezTo>
                <a:cubicBezTo>
                  <a:pt x="1698450" y="441243"/>
                  <a:pt x="1571770" y="418310"/>
                  <a:pt x="1434161" y="433451"/>
                </a:cubicBezTo>
                <a:cubicBezTo>
                  <a:pt x="1296552" y="448592"/>
                  <a:pt x="1138895" y="379723"/>
                  <a:pt x="949077" y="433451"/>
                </a:cubicBezTo>
                <a:cubicBezTo>
                  <a:pt x="759259" y="487179"/>
                  <a:pt x="663859" y="387785"/>
                  <a:pt x="506175" y="433451"/>
                </a:cubicBezTo>
                <a:cubicBezTo>
                  <a:pt x="348491" y="479117"/>
                  <a:pt x="217472" y="426384"/>
                  <a:pt x="0" y="433451"/>
                </a:cubicBezTo>
                <a:cubicBezTo>
                  <a:pt x="-30439" y="342263"/>
                  <a:pt x="40380" y="145259"/>
                  <a:pt x="0" y="0"/>
                </a:cubicBezTo>
                <a:close/>
              </a:path>
              <a:path w="4218122" h="43345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26774" y="162633"/>
                  <a:pt x="4214532" y="219507"/>
                  <a:pt x="4218122" y="433451"/>
                </a:cubicBezTo>
                <a:cubicBezTo>
                  <a:pt x="4092503" y="477173"/>
                  <a:pt x="3931502" y="387466"/>
                  <a:pt x="3817400" y="433451"/>
                </a:cubicBezTo>
                <a:cubicBezTo>
                  <a:pt x="3703298" y="479436"/>
                  <a:pt x="3463879" y="389309"/>
                  <a:pt x="3247954" y="433451"/>
                </a:cubicBezTo>
                <a:cubicBezTo>
                  <a:pt x="3032029" y="477593"/>
                  <a:pt x="2987292" y="396795"/>
                  <a:pt x="2847232" y="433451"/>
                </a:cubicBezTo>
                <a:cubicBezTo>
                  <a:pt x="2707172" y="470107"/>
                  <a:pt x="2520941" y="397245"/>
                  <a:pt x="2235605" y="433451"/>
                </a:cubicBezTo>
                <a:cubicBezTo>
                  <a:pt x="1950269" y="469657"/>
                  <a:pt x="1904854" y="390710"/>
                  <a:pt x="1792702" y="433451"/>
                </a:cubicBezTo>
                <a:cubicBezTo>
                  <a:pt x="1680550" y="476192"/>
                  <a:pt x="1483653" y="397800"/>
                  <a:pt x="1391980" y="433451"/>
                </a:cubicBezTo>
                <a:cubicBezTo>
                  <a:pt x="1300307" y="469102"/>
                  <a:pt x="1064079" y="367974"/>
                  <a:pt x="822534" y="433451"/>
                </a:cubicBezTo>
                <a:cubicBezTo>
                  <a:pt x="580989" y="498928"/>
                  <a:pt x="342827" y="386316"/>
                  <a:pt x="0" y="433451"/>
                </a:cubicBezTo>
                <a:cubicBezTo>
                  <a:pt x="-46220" y="324879"/>
                  <a:pt x="27237" y="19198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pic>
        <p:nvPicPr>
          <p:cNvPr id="22" name="Picture 21">
            <a:extLst>
              <a:ext uri="{FF2B5EF4-FFF2-40B4-BE49-F238E27FC236}">
                <a16:creationId xmlns:a16="http://schemas.microsoft.com/office/drawing/2014/main" id="{27ABA51F-2414-3AB9-053A-281A79B63363}"/>
              </a:ext>
            </a:extLst>
          </p:cNvPr>
          <p:cNvPicPr>
            <a:picLocks noChangeAspect="1"/>
          </p:cNvPicPr>
          <p:nvPr/>
        </p:nvPicPr>
        <p:blipFill>
          <a:blip r:embed="rId5"/>
          <a:stretch>
            <a:fillRect/>
          </a:stretch>
        </p:blipFill>
        <p:spPr>
          <a:xfrm>
            <a:off x="404710" y="5809647"/>
            <a:ext cx="4218122" cy="478981"/>
          </a:xfrm>
          <a:custGeom>
            <a:avLst/>
            <a:gdLst>
              <a:gd name="csX0" fmla="*/ 0 w 4218122"/>
              <a:gd name="csY0" fmla="*/ 0 h 478981"/>
              <a:gd name="csX1" fmla="*/ 485084 w 4218122"/>
              <a:gd name="csY1" fmla="*/ 0 h 478981"/>
              <a:gd name="csX2" fmla="*/ 970168 w 4218122"/>
              <a:gd name="csY2" fmla="*/ 0 h 478981"/>
              <a:gd name="csX3" fmla="*/ 1581796 w 4218122"/>
              <a:gd name="csY3" fmla="*/ 0 h 478981"/>
              <a:gd name="csX4" fmla="*/ 2066880 w 4218122"/>
              <a:gd name="csY4" fmla="*/ 0 h 478981"/>
              <a:gd name="csX5" fmla="*/ 2551964 w 4218122"/>
              <a:gd name="csY5" fmla="*/ 0 h 478981"/>
              <a:gd name="csX6" fmla="*/ 3037048 w 4218122"/>
              <a:gd name="csY6" fmla="*/ 0 h 478981"/>
              <a:gd name="csX7" fmla="*/ 3564313 w 4218122"/>
              <a:gd name="csY7" fmla="*/ 0 h 478981"/>
              <a:gd name="csX8" fmla="*/ 4218122 w 4218122"/>
              <a:gd name="csY8" fmla="*/ 0 h 478981"/>
              <a:gd name="csX9" fmla="*/ 4218122 w 4218122"/>
              <a:gd name="csY9" fmla="*/ 478981 h 478981"/>
              <a:gd name="csX10" fmla="*/ 3606494 w 4218122"/>
              <a:gd name="csY10" fmla="*/ 478981 h 478981"/>
              <a:gd name="csX11" fmla="*/ 3163592 w 4218122"/>
              <a:gd name="csY11" fmla="*/ 478981 h 478981"/>
              <a:gd name="csX12" fmla="*/ 2678507 w 4218122"/>
              <a:gd name="csY12" fmla="*/ 478981 h 478981"/>
              <a:gd name="csX13" fmla="*/ 2277786 w 4218122"/>
              <a:gd name="csY13" fmla="*/ 478981 h 478981"/>
              <a:gd name="csX14" fmla="*/ 1834883 w 4218122"/>
              <a:gd name="csY14" fmla="*/ 478981 h 478981"/>
              <a:gd name="csX15" fmla="*/ 1434161 w 4218122"/>
              <a:gd name="csY15" fmla="*/ 478981 h 478981"/>
              <a:gd name="csX16" fmla="*/ 949077 w 4218122"/>
              <a:gd name="csY16" fmla="*/ 478981 h 478981"/>
              <a:gd name="csX17" fmla="*/ 506175 w 4218122"/>
              <a:gd name="csY17" fmla="*/ 478981 h 478981"/>
              <a:gd name="csX18" fmla="*/ 0 w 4218122"/>
              <a:gd name="csY18" fmla="*/ 478981 h 478981"/>
              <a:gd name="csX19" fmla="*/ 0 w 4218122"/>
              <a:gd name="csY19" fmla="*/ 0 h 478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7898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59139" y="153233"/>
                  <a:pt x="4173163" y="253237"/>
                  <a:pt x="4218122" y="478981"/>
                </a:cubicBezTo>
                <a:cubicBezTo>
                  <a:pt x="4017516" y="492210"/>
                  <a:pt x="3908673" y="471130"/>
                  <a:pt x="3606494" y="478981"/>
                </a:cubicBezTo>
                <a:cubicBezTo>
                  <a:pt x="3304315" y="486832"/>
                  <a:pt x="3326214" y="464249"/>
                  <a:pt x="3163592" y="478981"/>
                </a:cubicBezTo>
                <a:cubicBezTo>
                  <a:pt x="3000970" y="493713"/>
                  <a:pt x="2861641" y="470519"/>
                  <a:pt x="2678507" y="478981"/>
                </a:cubicBezTo>
                <a:cubicBezTo>
                  <a:pt x="2495374" y="487443"/>
                  <a:pt x="2429525" y="465462"/>
                  <a:pt x="2277786" y="478981"/>
                </a:cubicBezTo>
                <a:cubicBezTo>
                  <a:pt x="2126047" y="492500"/>
                  <a:pt x="1971316" y="471189"/>
                  <a:pt x="1834883" y="478981"/>
                </a:cubicBezTo>
                <a:cubicBezTo>
                  <a:pt x="1698450" y="486773"/>
                  <a:pt x="1571770" y="463840"/>
                  <a:pt x="1434161" y="478981"/>
                </a:cubicBezTo>
                <a:cubicBezTo>
                  <a:pt x="1296552" y="494122"/>
                  <a:pt x="1138895" y="425253"/>
                  <a:pt x="949077" y="478981"/>
                </a:cubicBezTo>
                <a:cubicBezTo>
                  <a:pt x="759259" y="532709"/>
                  <a:pt x="663859" y="433315"/>
                  <a:pt x="506175" y="478981"/>
                </a:cubicBezTo>
                <a:cubicBezTo>
                  <a:pt x="348491" y="524647"/>
                  <a:pt x="217472" y="471914"/>
                  <a:pt x="0" y="478981"/>
                </a:cubicBezTo>
                <a:cubicBezTo>
                  <a:pt x="-35763" y="359843"/>
                  <a:pt x="19387" y="198762"/>
                  <a:pt x="0" y="0"/>
                </a:cubicBezTo>
                <a:close/>
              </a:path>
              <a:path w="4218122" h="47898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73826" y="198277"/>
                  <a:pt x="4201455" y="360497"/>
                  <a:pt x="4218122" y="478981"/>
                </a:cubicBezTo>
                <a:cubicBezTo>
                  <a:pt x="4092503" y="522703"/>
                  <a:pt x="3931502" y="432996"/>
                  <a:pt x="3817400" y="478981"/>
                </a:cubicBezTo>
                <a:cubicBezTo>
                  <a:pt x="3703298" y="524966"/>
                  <a:pt x="3463879" y="434839"/>
                  <a:pt x="3247954" y="478981"/>
                </a:cubicBezTo>
                <a:cubicBezTo>
                  <a:pt x="3032029" y="523123"/>
                  <a:pt x="2987292" y="442325"/>
                  <a:pt x="2847232" y="478981"/>
                </a:cubicBezTo>
                <a:cubicBezTo>
                  <a:pt x="2707172" y="515637"/>
                  <a:pt x="2520941" y="442775"/>
                  <a:pt x="2235605" y="478981"/>
                </a:cubicBezTo>
                <a:cubicBezTo>
                  <a:pt x="1950269" y="515187"/>
                  <a:pt x="1904854" y="436240"/>
                  <a:pt x="1792702" y="478981"/>
                </a:cubicBezTo>
                <a:cubicBezTo>
                  <a:pt x="1680550" y="521722"/>
                  <a:pt x="1483653" y="443330"/>
                  <a:pt x="1391980" y="478981"/>
                </a:cubicBezTo>
                <a:cubicBezTo>
                  <a:pt x="1300307" y="514632"/>
                  <a:pt x="1064079" y="413504"/>
                  <a:pt x="822534" y="478981"/>
                </a:cubicBezTo>
                <a:cubicBezTo>
                  <a:pt x="580989" y="544458"/>
                  <a:pt x="342827" y="431846"/>
                  <a:pt x="0" y="478981"/>
                </a:cubicBezTo>
                <a:cubicBezTo>
                  <a:pt x="-49724" y="295956"/>
                  <a:pt x="55946" y="187434"/>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sp>
        <p:nvSpPr>
          <p:cNvPr id="23" name="TextBox 22">
            <a:extLst>
              <a:ext uri="{FF2B5EF4-FFF2-40B4-BE49-F238E27FC236}">
                <a16:creationId xmlns:a16="http://schemas.microsoft.com/office/drawing/2014/main" id="{24AC9635-17D3-9CB8-C802-0B4B099613CD}"/>
              </a:ext>
            </a:extLst>
          </p:cNvPr>
          <p:cNvSpPr txBox="1"/>
          <p:nvPr/>
        </p:nvSpPr>
        <p:spPr>
          <a:xfrm>
            <a:off x="4669434" y="5078811"/>
            <a:ext cx="1056571" cy="307777"/>
          </a:xfrm>
          <a:prstGeom prst="rect">
            <a:avLst/>
          </a:prstGeom>
          <a:noFill/>
        </p:spPr>
        <p:txBody>
          <a:bodyPr wrap="none" rtlCol="0">
            <a:spAutoFit/>
          </a:bodyPr>
          <a:lstStyle/>
          <a:p>
            <a:pPr algn="ctr"/>
            <a:r>
              <a:rPr lang="en-CA" sz="1400" b="1" dirty="0"/>
              <a:t>(SWIRL’18)</a:t>
            </a:r>
          </a:p>
        </p:txBody>
      </p:sp>
      <p:sp>
        <p:nvSpPr>
          <p:cNvPr id="24" name="TextBox 23">
            <a:extLst>
              <a:ext uri="{FF2B5EF4-FFF2-40B4-BE49-F238E27FC236}">
                <a16:creationId xmlns:a16="http://schemas.microsoft.com/office/drawing/2014/main" id="{72E6BD6C-457E-D3FB-2156-B3BD51CCD650}"/>
              </a:ext>
            </a:extLst>
          </p:cNvPr>
          <p:cNvSpPr txBox="1"/>
          <p:nvPr/>
        </p:nvSpPr>
        <p:spPr>
          <a:xfrm>
            <a:off x="4669434" y="5895248"/>
            <a:ext cx="1056571" cy="307777"/>
          </a:xfrm>
          <a:prstGeom prst="rect">
            <a:avLst/>
          </a:prstGeom>
          <a:noFill/>
        </p:spPr>
        <p:txBody>
          <a:bodyPr wrap="none" rtlCol="0">
            <a:spAutoFit/>
          </a:bodyPr>
          <a:lstStyle/>
          <a:p>
            <a:pPr algn="ctr"/>
            <a:r>
              <a:rPr lang="en-CA" sz="1400" b="1" dirty="0"/>
              <a:t>(SWIRL’25)</a:t>
            </a:r>
          </a:p>
        </p:txBody>
      </p:sp>
      <p:sp>
        <p:nvSpPr>
          <p:cNvPr id="25" name="Arrow: Down 24">
            <a:extLst>
              <a:ext uri="{FF2B5EF4-FFF2-40B4-BE49-F238E27FC236}">
                <a16:creationId xmlns:a16="http://schemas.microsoft.com/office/drawing/2014/main" id="{B018B2E1-5DD6-B879-AD68-86998C22B55A}"/>
              </a:ext>
            </a:extLst>
          </p:cNvPr>
          <p:cNvSpPr/>
          <p:nvPr/>
        </p:nvSpPr>
        <p:spPr>
          <a:xfrm>
            <a:off x="2457686" y="5516309"/>
            <a:ext cx="112169" cy="226455"/>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B467ECDA-908E-FF54-7397-9EC2EF692F22}"/>
              </a:ext>
            </a:extLst>
          </p:cNvPr>
          <p:cNvPicPr>
            <a:picLocks noChangeAspect="1"/>
          </p:cNvPicPr>
          <p:nvPr/>
        </p:nvPicPr>
        <p:blipFill>
          <a:blip r:embed="rId6"/>
          <a:stretch>
            <a:fillRect/>
          </a:stretch>
        </p:blipFill>
        <p:spPr>
          <a:xfrm>
            <a:off x="6096000" y="1238373"/>
            <a:ext cx="5575380" cy="329141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5FCCD2E-668F-359C-9F75-8634F616681C}"/>
              </a:ext>
            </a:extLst>
          </p:cNvPr>
          <p:cNvSpPr txBox="1"/>
          <p:nvPr/>
        </p:nvSpPr>
        <p:spPr>
          <a:xfrm>
            <a:off x="0" y="6396335"/>
            <a:ext cx="5726005" cy="461665"/>
          </a:xfrm>
          <a:prstGeom prst="rect">
            <a:avLst/>
          </a:prstGeom>
          <a:noFill/>
        </p:spPr>
        <p:txBody>
          <a:bodyPr wrap="square" anchor="b">
            <a:spAutoFit/>
          </a:bodyPr>
          <a:lstStyle/>
          <a:p>
            <a:pPr algn="ctr"/>
            <a:r>
              <a:rPr lang="en-US" sz="1200" dirty="0" err="1"/>
              <a:t>Trippas</a:t>
            </a:r>
            <a:r>
              <a:rPr lang="en-US" sz="1200" dirty="0"/>
              <a:t> et al. </a:t>
            </a:r>
            <a:r>
              <a:rPr lang="en-US" sz="1200" dirty="0">
                <a:hlinkClick r:id="rId7"/>
              </a:rPr>
              <a:t>Report from the 4th Strategic Workshop on Information Retrieval in Lorne (SWIRL 2025)</a:t>
            </a:r>
            <a:r>
              <a:rPr lang="en-US" sz="1200" dirty="0"/>
              <a:t>. In ACM SIGIR Forum, 2015.</a:t>
            </a:r>
          </a:p>
        </p:txBody>
      </p:sp>
      <p:grpSp>
        <p:nvGrpSpPr>
          <p:cNvPr id="15" name="Group 14">
            <a:extLst>
              <a:ext uri="{FF2B5EF4-FFF2-40B4-BE49-F238E27FC236}">
                <a16:creationId xmlns:a16="http://schemas.microsoft.com/office/drawing/2014/main" id="{640BEEDE-CE27-E568-E63F-262B5770A1C1}"/>
              </a:ext>
            </a:extLst>
          </p:cNvPr>
          <p:cNvGrpSpPr/>
          <p:nvPr/>
        </p:nvGrpSpPr>
        <p:grpSpPr>
          <a:xfrm>
            <a:off x="6509878" y="5203259"/>
            <a:ext cx="4747622" cy="1491099"/>
            <a:chOff x="6096000" y="5035981"/>
            <a:chExt cx="4747622" cy="1491099"/>
          </a:xfrm>
        </p:grpSpPr>
        <p:pic>
          <p:nvPicPr>
            <p:cNvPr id="13" name="Picture 12" descr="A group of buildings with a roof&#10;&#10;AI-generated content may be incorrect.">
              <a:extLst>
                <a:ext uri="{FF2B5EF4-FFF2-40B4-BE49-F238E27FC236}">
                  <a16:creationId xmlns:a16="http://schemas.microsoft.com/office/drawing/2014/main" id="{392C1F6C-BB94-5736-5271-8CA0B4F8EDA4}"/>
                </a:ext>
              </a:extLst>
            </p:cNvPr>
            <p:cNvPicPr>
              <a:picLocks noChangeAspect="1"/>
            </p:cNvPicPr>
            <p:nvPr/>
          </p:nvPicPr>
          <p:blipFill>
            <a:blip r:embed="rId8"/>
            <a:stretch>
              <a:fillRect/>
            </a:stretch>
          </p:blipFill>
          <p:spPr>
            <a:xfrm>
              <a:off x="6096000" y="5035981"/>
              <a:ext cx="195800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14" name="Picture 13" descr="A screenshot of a web page&#10;&#10;AI-generated content may be incorrect.">
              <a:extLst>
                <a:ext uri="{FF2B5EF4-FFF2-40B4-BE49-F238E27FC236}">
                  <a16:creationId xmlns:a16="http://schemas.microsoft.com/office/drawing/2014/main" id="{2C3395A5-18EC-D7B3-17DA-1DE606450A4C}"/>
                </a:ext>
              </a:extLst>
            </p:cNvPr>
            <p:cNvPicPr>
              <a:picLocks noChangeAspect="1"/>
            </p:cNvPicPr>
            <p:nvPr/>
          </p:nvPicPr>
          <p:blipFill>
            <a:blip r:embed="rId9"/>
            <a:stretch>
              <a:fillRect/>
            </a:stretch>
          </p:blipFill>
          <p:spPr>
            <a:xfrm>
              <a:off x="8686093" y="5035981"/>
              <a:ext cx="2157529" cy="1491099"/>
            </a:xfrm>
            <a:prstGeom prst="rect">
              <a:avLst/>
            </a:prstGeom>
            <a:ln>
              <a:solidFill>
                <a:schemeClr val="accent1"/>
              </a:solidFill>
            </a:ln>
            <a:effectLst>
              <a:outerShdw blurRad="292100" dist="139700" dir="2700000" algn="tl" rotWithShape="0">
                <a:srgbClr val="333333">
                  <a:alpha val="65000"/>
                </a:srgbClr>
              </a:outerShdw>
            </a:effectLst>
          </p:spPr>
        </p:pic>
      </p:grpSp>
      <p:sp>
        <p:nvSpPr>
          <p:cNvPr id="16" name="TextBox 15">
            <a:extLst>
              <a:ext uri="{FF2B5EF4-FFF2-40B4-BE49-F238E27FC236}">
                <a16:creationId xmlns:a16="http://schemas.microsoft.com/office/drawing/2014/main" id="{DD6F407B-ED6F-EEF2-D525-609F0D8B90B4}"/>
              </a:ext>
            </a:extLst>
          </p:cNvPr>
          <p:cNvSpPr txBox="1"/>
          <p:nvPr/>
        </p:nvSpPr>
        <p:spPr>
          <a:xfrm>
            <a:off x="6096000" y="4646643"/>
            <a:ext cx="5575379" cy="369332"/>
          </a:xfrm>
          <a:prstGeom prst="rect">
            <a:avLst/>
          </a:prstGeom>
          <a:noFill/>
        </p:spPr>
        <p:txBody>
          <a:bodyPr wrap="square" anchor="b">
            <a:spAutoFit/>
          </a:bodyPr>
          <a:lstStyle/>
          <a:p>
            <a:pPr algn="ctr"/>
            <a:r>
              <a:rPr lang="en-US" dirty="0">
                <a:latin typeface="Aptos SemiBold" panose="020B0004020202020204" pitchFamily="34" charset="0"/>
                <a:hlinkClick r:id="rId10"/>
              </a:rPr>
              <a:t>https://jedi.inertial.science/sigir2026</a:t>
            </a:r>
            <a:endParaRPr lang="en-US" dirty="0">
              <a:latin typeface="Aptos SemiBold" panose="020B0004020202020204" pitchFamily="34" charset="0"/>
            </a:endParaRPr>
          </a:p>
        </p:txBody>
      </p:sp>
      <p:sp>
        <p:nvSpPr>
          <p:cNvPr id="26" name="Title 6">
            <a:extLst>
              <a:ext uri="{FF2B5EF4-FFF2-40B4-BE49-F238E27FC236}">
                <a16:creationId xmlns:a16="http://schemas.microsoft.com/office/drawing/2014/main" id="{31507104-8276-CD62-2BAE-2218308B12AC}"/>
              </a:ext>
            </a:extLst>
          </p:cNvPr>
          <p:cNvSpPr>
            <a:spLocks noGrp="1"/>
          </p:cNvSpPr>
          <p:nvPr>
            <p:ph type="title"/>
          </p:nvPr>
        </p:nvSpPr>
        <p:spPr>
          <a:xfrm>
            <a:off x="838200" y="37203"/>
            <a:ext cx="10515600" cy="1325563"/>
          </a:xfrm>
        </p:spPr>
        <p:txBody>
          <a:bodyPr>
            <a:normAutofit/>
          </a:bodyPr>
          <a:lstStyle/>
          <a:p>
            <a:r>
              <a:rPr lang="en-CA" sz="4000" dirty="0"/>
              <a:t>Shifting towards critical IR theories and practices</a:t>
            </a:r>
          </a:p>
        </p:txBody>
      </p:sp>
    </p:spTree>
    <p:extLst>
      <p:ext uri="{BB962C8B-B14F-4D97-AF65-F5344CB8AC3E}">
        <p14:creationId xmlns:p14="http://schemas.microsoft.com/office/powerpoint/2010/main" val="31808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07CDA-C7A1-060A-B055-2445D9A76848}"/>
              </a:ext>
            </a:extLst>
          </p:cNvPr>
          <p:cNvSpPr>
            <a:spLocks noGrp="1"/>
          </p:cNvSpPr>
          <p:nvPr>
            <p:ph type="title"/>
          </p:nvPr>
        </p:nvSpPr>
        <p:spPr>
          <a:xfrm>
            <a:off x="839788" y="157022"/>
            <a:ext cx="10515600" cy="1325563"/>
          </a:xfrm>
        </p:spPr>
        <p:txBody>
          <a:bodyPr>
            <a:normAutofit/>
          </a:bodyPr>
          <a:lstStyle/>
          <a:p>
            <a:r>
              <a:rPr lang="en-CA" sz="4000" dirty="0"/>
              <a:t>Rethinking fairness and algorithmic interventions</a:t>
            </a:r>
          </a:p>
        </p:txBody>
      </p:sp>
      <p:sp>
        <p:nvSpPr>
          <p:cNvPr id="4" name="Text Placeholder 3">
            <a:extLst>
              <a:ext uri="{FF2B5EF4-FFF2-40B4-BE49-F238E27FC236}">
                <a16:creationId xmlns:a16="http://schemas.microsoft.com/office/drawing/2014/main" id="{A90EAAF3-FD8A-2D71-2F3A-3FF93019C0C8}"/>
              </a:ext>
            </a:extLst>
          </p:cNvPr>
          <p:cNvSpPr>
            <a:spLocks noGrp="1"/>
          </p:cNvSpPr>
          <p:nvPr>
            <p:ph type="body" idx="1"/>
          </p:nvPr>
        </p:nvSpPr>
        <p:spPr>
          <a:xfrm>
            <a:off x="839788" y="1454140"/>
            <a:ext cx="5157787" cy="823912"/>
          </a:xfrm>
        </p:spPr>
        <p:txBody>
          <a:bodyPr anchor="t">
            <a:noAutofit/>
          </a:bodyPr>
          <a:lstStyle/>
          <a:p>
            <a:pPr algn="ctr"/>
            <a:r>
              <a:rPr lang="en-CA" sz="3200" b="0" dirty="0"/>
              <a:t>The social construction of race and gender</a:t>
            </a:r>
          </a:p>
        </p:txBody>
      </p:sp>
      <p:sp>
        <p:nvSpPr>
          <p:cNvPr id="6" name="Text Placeholder 5">
            <a:extLst>
              <a:ext uri="{FF2B5EF4-FFF2-40B4-BE49-F238E27FC236}">
                <a16:creationId xmlns:a16="http://schemas.microsoft.com/office/drawing/2014/main" id="{BED63526-3A95-BC8C-ACCF-25083DAEF1B7}"/>
              </a:ext>
            </a:extLst>
          </p:cNvPr>
          <p:cNvSpPr>
            <a:spLocks noGrp="1"/>
          </p:cNvSpPr>
          <p:nvPr>
            <p:ph type="body" sz="quarter" idx="3"/>
          </p:nvPr>
        </p:nvSpPr>
        <p:spPr>
          <a:xfrm>
            <a:off x="6172200" y="1454140"/>
            <a:ext cx="5183188" cy="823912"/>
          </a:xfrm>
        </p:spPr>
        <p:txBody>
          <a:bodyPr anchor="t">
            <a:normAutofit/>
          </a:bodyPr>
          <a:lstStyle/>
          <a:p>
            <a:pPr algn="ctr"/>
            <a:r>
              <a:rPr lang="en-CA" sz="3200" b="0" dirty="0"/>
              <a:t>Beyond algorithmic fixes</a:t>
            </a:r>
          </a:p>
        </p:txBody>
      </p:sp>
      <p:pic>
        <p:nvPicPr>
          <p:cNvPr id="9" name="Picture 8">
            <a:extLst>
              <a:ext uri="{FF2B5EF4-FFF2-40B4-BE49-F238E27FC236}">
                <a16:creationId xmlns:a16="http://schemas.microsoft.com/office/drawing/2014/main" id="{481F01A0-F18B-59C5-8508-380136D09011}"/>
              </a:ext>
            </a:extLst>
          </p:cNvPr>
          <p:cNvPicPr>
            <a:picLocks noChangeAspect="1"/>
          </p:cNvPicPr>
          <p:nvPr/>
        </p:nvPicPr>
        <p:blipFill>
          <a:blip r:embed="rId2"/>
          <a:stretch>
            <a:fillRect/>
          </a:stretch>
        </p:blipFill>
        <p:spPr>
          <a:xfrm>
            <a:off x="836612" y="2523770"/>
            <a:ext cx="5157787" cy="1070320"/>
          </a:xfrm>
          <a:custGeom>
            <a:avLst/>
            <a:gdLst>
              <a:gd name="csX0" fmla="*/ 0 w 5157787"/>
              <a:gd name="csY0" fmla="*/ 0 h 1070320"/>
              <a:gd name="csX1" fmla="*/ 469932 w 5157787"/>
              <a:gd name="csY1" fmla="*/ 0 h 1070320"/>
              <a:gd name="csX2" fmla="*/ 1043019 w 5157787"/>
              <a:gd name="csY2" fmla="*/ 0 h 1070320"/>
              <a:gd name="csX3" fmla="*/ 1667684 w 5157787"/>
              <a:gd name="csY3" fmla="*/ 0 h 1070320"/>
              <a:gd name="csX4" fmla="*/ 2343928 w 5157787"/>
              <a:gd name="csY4" fmla="*/ 0 h 1070320"/>
              <a:gd name="csX5" fmla="*/ 2917015 w 5157787"/>
              <a:gd name="csY5" fmla="*/ 0 h 1070320"/>
              <a:gd name="csX6" fmla="*/ 3593258 w 5157787"/>
              <a:gd name="csY6" fmla="*/ 0 h 1070320"/>
              <a:gd name="csX7" fmla="*/ 4011612 w 5157787"/>
              <a:gd name="csY7" fmla="*/ 0 h 1070320"/>
              <a:gd name="csX8" fmla="*/ 4636277 w 5157787"/>
              <a:gd name="csY8" fmla="*/ 0 h 1070320"/>
              <a:gd name="csX9" fmla="*/ 5157787 w 5157787"/>
              <a:gd name="csY9" fmla="*/ 0 h 1070320"/>
              <a:gd name="csX10" fmla="*/ 5157787 w 5157787"/>
              <a:gd name="csY10" fmla="*/ 503050 h 1070320"/>
              <a:gd name="csX11" fmla="*/ 5157787 w 5157787"/>
              <a:gd name="csY11" fmla="*/ 1070320 h 1070320"/>
              <a:gd name="csX12" fmla="*/ 4533122 w 5157787"/>
              <a:gd name="csY12" fmla="*/ 1070320 h 1070320"/>
              <a:gd name="csX13" fmla="*/ 4011612 w 5157787"/>
              <a:gd name="csY13" fmla="*/ 1070320 h 1070320"/>
              <a:gd name="csX14" fmla="*/ 3490103 w 5157787"/>
              <a:gd name="csY14" fmla="*/ 1070320 h 1070320"/>
              <a:gd name="csX15" fmla="*/ 3020171 w 5157787"/>
              <a:gd name="csY15" fmla="*/ 1070320 h 1070320"/>
              <a:gd name="csX16" fmla="*/ 2550239 w 5157787"/>
              <a:gd name="csY16" fmla="*/ 1070320 h 1070320"/>
              <a:gd name="csX17" fmla="*/ 2131885 w 5157787"/>
              <a:gd name="csY17" fmla="*/ 1070320 h 1070320"/>
              <a:gd name="csX18" fmla="*/ 1713531 w 5157787"/>
              <a:gd name="csY18" fmla="*/ 1070320 h 1070320"/>
              <a:gd name="csX19" fmla="*/ 1295178 w 5157787"/>
              <a:gd name="csY19" fmla="*/ 1070320 h 1070320"/>
              <a:gd name="csX20" fmla="*/ 773668 w 5157787"/>
              <a:gd name="csY20" fmla="*/ 1070320 h 1070320"/>
              <a:gd name="csX21" fmla="*/ 0 w 5157787"/>
              <a:gd name="csY21" fmla="*/ 1070320 h 1070320"/>
              <a:gd name="csX22" fmla="*/ 0 w 5157787"/>
              <a:gd name="csY22" fmla="*/ 567270 h 1070320"/>
              <a:gd name="csX23" fmla="*/ 0 w 5157787"/>
              <a:gd name="csY23" fmla="*/ 0 h 10703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5157787" h="1070320" fill="none" extrusionOk="0">
                <a:moveTo>
                  <a:pt x="0" y="0"/>
                </a:moveTo>
                <a:cubicBezTo>
                  <a:pt x="181553" y="-16032"/>
                  <a:pt x="340407" y="7594"/>
                  <a:pt x="469932" y="0"/>
                </a:cubicBezTo>
                <a:cubicBezTo>
                  <a:pt x="599457" y="-7594"/>
                  <a:pt x="779320" y="28274"/>
                  <a:pt x="1043019" y="0"/>
                </a:cubicBezTo>
                <a:cubicBezTo>
                  <a:pt x="1306718" y="-28274"/>
                  <a:pt x="1414116" y="39226"/>
                  <a:pt x="1667684" y="0"/>
                </a:cubicBezTo>
                <a:cubicBezTo>
                  <a:pt x="1921253" y="-39226"/>
                  <a:pt x="2147899" y="3587"/>
                  <a:pt x="2343928" y="0"/>
                </a:cubicBezTo>
                <a:cubicBezTo>
                  <a:pt x="2539957" y="-3587"/>
                  <a:pt x="2754756" y="57863"/>
                  <a:pt x="2917015" y="0"/>
                </a:cubicBezTo>
                <a:cubicBezTo>
                  <a:pt x="3079274" y="-57863"/>
                  <a:pt x="3397466" y="36835"/>
                  <a:pt x="3593258" y="0"/>
                </a:cubicBezTo>
                <a:cubicBezTo>
                  <a:pt x="3789050" y="-36835"/>
                  <a:pt x="3896653" y="2330"/>
                  <a:pt x="4011612" y="0"/>
                </a:cubicBezTo>
                <a:cubicBezTo>
                  <a:pt x="4126571" y="-2330"/>
                  <a:pt x="4421876" y="5541"/>
                  <a:pt x="4636277" y="0"/>
                </a:cubicBezTo>
                <a:cubicBezTo>
                  <a:pt x="4850678" y="-5541"/>
                  <a:pt x="5052998" y="20239"/>
                  <a:pt x="5157787" y="0"/>
                </a:cubicBezTo>
                <a:cubicBezTo>
                  <a:pt x="5178119" y="242002"/>
                  <a:pt x="5105275" y="291374"/>
                  <a:pt x="5157787" y="503050"/>
                </a:cubicBezTo>
                <a:cubicBezTo>
                  <a:pt x="5210299" y="714726"/>
                  <a:pt x="5135158" y="882731"/>
                  <a:pt x="5157787" y="1070320"/>
                </a:cubicBezTo>
                <a:cubicBezTo>
                  <a:pt x="4898684" y="1112344"/>
                  <a:pt x="4765224" y="1033374"/>
                  <a:pt x="4533122" y="1070320"/>
                </a:cubicBezTo>
                <a:cubicBezTo>
                  <a:pt x="4301020" y="1107266"/>
                  <a:pt x="4220620" y="1036427"/>
                  <a:pt x="4011612" y="1070320"/>
                </a:cubicBezTo>
                <a:cubicBezTo>
                  <a:pt x="3802604" y="1104213"/>
                  <a:pt x="3716600" y="1010467"/>
                  <a:pt x="3490103" y="1070320"/>
                </a:cubicBezTo>
                <a:cubicBezTo>
                  <a:pt x="3263606" y="1130173"/>
                  <a:pt x="3118697" y="1067833"/>
                  <a:pt x="3020171" y="1070320"/>
                </a:cubicBezTo>
                <a:cubicBezTo>
                  <a:pt x="2921645" y="1072807"/>
                  <a:pt x="2663660" y="1014474"/>
                  <a:pt x="2550239" y="1070320"/>
                </a:cubicBezTo>
                <a:cubicBezTo>
                  <a:pt x="2436818" y="1126166"/>
                  <a:pt x="2305100" y="1041570"/>
                  <a:pt x="2131885" y="1070320"/>
                </a:cubicBezTo>
                <a:cubicBezTo>
                  <a:pt x="1958670" y="1099070"/>
                  <a:pt x="1824355" y="1038356"/>
                  <a:pt x="1713531" y="1070320"/>
                </a:cubicBezTo>
                <a:cubicBezTo>
                  <a:pt x="1602707" y="1102284"/>
                  <a:pt x="1471464" y="1045745"/>
                  <a:pt x="1295178" y="1070320"/>
                </a:cubicBezTo>
                <a:cubicBezTo>
                  <a:pt x="1118892" y="1094895"/>
                  <a:pt x="998244" y="1020679"/>
                  <a:pt x="773668" y="1070320"/>
                </a:cubicBezTo>
                <a:cubicBezTo>
                  <a:pt x="549092" y="1119961"/>
                  <a:pt x="162204" y="978023"/>
                  <a:pt x="0" y="1070320"/>
                </a:cubicBezTo>
                <a:cubicBezTo>
                  <a:pt x="-24355" y="946437"/>
                  <a:pt x="34617" y="737476"/>
                  <a:pt x="0" y="567270"/>
                </a:cubicBezTo>
                <a:cubicBezTo>
                  <a:pt x="-34617" y="397064"/>
                  <a:pt x="66842" y="173424"/>
                  <a:pt x="0" y="0"/>
                </a:cubicBezTo>
                <a:close/>
              </a:path>
              <a:path w="5157787" h="1070320" stroke="0" extrusionOk="0">
                <a:moveTo>
                  <a:pt x="0" y="0"/>
                </a:moveTo>
                <a:cubicBezTo>
                  <a:pt x="300319" y="-53423"/>
                  <a:pt x="431357" y="50373"/>
                  <a:pt x="624665" y="0"/>
                </a:cubicBezTo>
                <a:cubicBezTo>
                  <a:pt x="817974" y="-50373"/>
                  <a:pt x="969985" y="8591"/>
                  <a:pt x="1300908" y="0"/>
                </a:cubicBezTo>
                <a:cubicBezTo>
                  <a:pt x="1631831" y="-8591"/>
                  <a:pt x="1625773" y="42086"/>
                  <a:pt x="1719262" y="0"/>
                </a:cubicBezTo>
                <a:cubicBezTo>
                  <a:pt x="1812751" y="-42086"/>
                  <a:pt x="2058026" y="59035"/>
                  <a:pt x="2240772" y="0"/>
                </a:cubicBezTo>
                <a:cubicBezTo>
                  <a:pt x="2423518" y="-59035"/>
                  <a:pt x="2539294" y="61144"/>
                  <a:pt x="2762281" y="0"/>
                </a:cubicBezTo>
                <a:cubicBezTo>
                  <a:pt x="2985268" y="-61144"/>
                  <a:pt x="3083320" y="49393"/>
                  <a:pt x="3180635" y="0"/>
                </a:cubicBezTo>
                <a:cubicBezTo>
                  <a:pt x="3277950" y="-49393"/>
                  <a:pt x="3468363" y="36374"/>
                  <a:pt x="3598989" y="0"/>
                </a:cubicBezTo>
                <a:cubicBezTo>
                  <a:pt x="3729615" y="-36374"/>
                  <a:pt x="4070464" y="29871"/>
                  <a:pt x="4275232" y="0"/>
                </a:cubicBezTo>
                <a:cubicBezTo>
                  <a:pt x="4480000" y="-29871"/>
                  <a:pt x="4915725" y="19965"/>
                  <a:pt x="5157787" y="0"/>
                </a:cubicBezTo>
                <a:cubicBezTo>
                  <a:pt x="5201768" y="195615"/>
                  <a:pt x="5142392" y="271440"/>
                  <a:pt x="5157787" y="503050"/>
                </a:cubicBezTo>
                <a:cubicBezTo>
                  <a:pt x="5173182" y="734660"/>
                  <a:pt x="5135888" y="841145"/>
                  <a:pt x="5157787" y="1070320"/>
                </a:cubicBezTo>
                <a:cubicBezTo>
                  <a:pt x="5047385" y="1123988"/>
                  <a:pt x="4872879" y="1063044"/>
                  <a:pt x="4687855" y="1070320"/>
                </a:cubicBezTo>
                <a:cubicBezTo>
                  <a:pt x="4502831" y="1077596"/>
                  <a:pt x="4386131" y="1067194"/>
                  <a:pt x="4269501" y="1070320"/>
                </a:cubicBezTo>
                <a:cubicBezTo>
                  <a:pt x="4152871" y="1073446"/>
                  <a:pt x="4033329" y="1015014"/>
                  <a:pt x="3799570" y="1070320"/>
                </a:cubicBezTo>
                <a:cubicBezTo>
                  <a:pt x="3565811" y="1125626"/>
                  <a:pt x="3475236" y="996885"/>
                  <a:pt x="3174904" y="1070320"/>
                </a:cubicBezTo>
                <a:cubicBezTo>
                  <a:pt x="2874572" y="1143755"/>
                  <a:pt x="2892960" y="1045183"/>
                  <a:pt x="2756551" y="1070320"/>
                </a:cubicBezTo>
                <a:cubicBezTo>
                  <a:pt x="2620142" y="1095457"/>
                  <a:pt x="2401939" y="1023471"/>
                  <a:pt x="2131885" y="1070320"/>
                </a:cubicBezTo>
                <a:cubicBezTo>
                  <a:pt x="1861831" y="1117169"/>
                  <a:pt x="1807083" y="1044955"/>
                  <a:pt x="1661954" y="1070320"/>
                </a:cubicBezTo>
                <a:cubicBezTo>
                  <a:pt x="1516825" y="1095685"/>
                  <a:pt x="1299470" y="1053532"/>
                  <a:pt x="1140444" y="1070320"/>
                </a:cubicBezTo>
                <a:cubicBezTo>
                  <a:pt x="981418" y="1087108"/>
                  <a:pt x="792449" y="1047863"/>
                  <a:pt x="670512" y="1070320"/>
                </a:cubicBezTo>
                <a:cubicBezTo>
                  <a:pt x="548575" y="1092777"/>
                  <a:pt x="206425" y="1056060"/>
                  <a:pt x="0" y="1070320"/>
                </a:cubicBezTo>
                <a:cubicBezTo>
                  <a:pt x="-9560" y="944606"/>
                  <a:pt x="37293" y="661404"/>
                  <a:pt x="0" y="524457"/>
                </a:cubicBezTo>
                <a:cubicBezTo>
                  <a:pt x="-37293" y="387510"/>
                  <a:pt x="28793" y="170158"/>
                  <a:pt x="0" y="0"/>
                </a:cubicBezTo>
                <a:close/>
              </a:path>
            </a:pathLst>
          </a:custGeom>
          <a:ln>
            <a:solidFill>
              <a:schemeClr val="tx1"/>
            </a:solidFill>
            <a:extLst>
              <a:ext uri="{C807C97D-BFC1-408E-A445-0C87EB9F89A2}">
                <ask:lineSketchStyleProps xmlns:ask="http://schemas.microsoft.com/office/drawing/2018/sketchyshapes" sd="2034627015">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99C1EEC5-B768-6CB0-35CA-69CABBCD98D0}"/>
              </a:ext>
            </a:extLst>
          </p:cNvPr>
          <p:cNvPicPr>
            <a:picLocks noChangeAspect="1"/>
          </p:cNvPicPr>
          <p:nvPr/>
        </p:nvPicPr>
        <p:blipFill>
          <a:blip r:embed="rId3"/>
          <a:stretch>
            <a:fillRect/>
          </a:stretch>
        </p:blipFill>
        <p:spPr>
          <a:xfrm>
            <a:off x="836612" y="3839808"/>
            <a:ext cx="5157787" cy="1436604"/>
          </a:xfrm>
          <a:custGeom>
            <a:avLst/>
            <a:gdLst>
              <a:gd name="csX0" fmla="*/ 0 w 5157787"/>
              <a:gd name="csY0" fmla="*/ 0 h 1436604"/>
              <a:gd name="csX1" fmla="*/ 521510 w 5157787"/>
              <a:gd name="csY1" fmla="*/ 0 h 1436604"/>
              <a:gd name="csX2" fmla="*/ 1146175 w 5157787"/>
              <a:gd name="csY2" fmla="*/ 0 h 1436604"/>
              <a:gd name="csX3" fmla="*/ 1616107 w 5157787"/>
              <a:gd name="csY3" fmla="*/ 0 h 1436604"/>
              <a:gd name="csX4" fmla="*/ 2240772 w 5157787"/>
              <a:gd name="csY4" fmla="*/ 0 h 1436604"/>
              <a:gd name="csX5" fmla="*/ 2865437 w 5157787"/>
              <a:gd name="csY5" fmla="*/ 0 h 1436604"/>
              <a:gd name="csX6" fmla="*/ 3438525 w 5157787"/>
              <a:gd name="csY6" fmla="*/ 0 h 1436604"/>
              <a:gd name="csX7" fmla="*/ 3908456 w 5157787"/>
              <a:gd name="csY7" fmla="*/ 0 h 1436604"/>
              <a:gd name="csX8" fmla="*/ 4481544 w 5157787"/>
              <a:gd name="csY8" fmla="*/ 0 h 1436604"/>
              <a:gd name="csX9" fmla="*/ 5157787 w 5157787"/>
              <a:gd name="csY9" fmla="*/ 0 h 1436604"/>
              <a:gd name="csX10" fmla="*/ 5157787 w 5157787"/>
              <a:gd name="csY10" fmla="*/ 464502 h 1436604"/>
              <a:gd name="csX11" fmla="*/ 5157787 w 5157787"/>
              <a:gd name="csY11" fmla="*/ 957736 h 1436604"/>
              <a:gd name="csX12" fmla="*/ 5157787 w 5157787"/>
              <a:gd name="csY12" fmla="*/ 1436604 h 1436604"/>
              <a:gd name="csX13" fmla="*/ 4533122 w 5157787"/>
              <a:gd name="csY13" fmla="*/ 1436604 h 1436604"/>
              <a:gd name="csX14" fmla="*/ 3856879 w 5157787"/>
              <a:gd name="csY14" fmla="*/ 1436604 h 1436604"/>
              <a:gd name="csX15" fmla="*/ 3180635 w 5157787"/>
              <a:gd name="csY15" fmla="*/ 1436604 h 1436604"/>
              <a:gd name="csX16" fmla="*/ 2659126 w 5157787"/>
              <a:gd name="csY16" fmla="*/ 1436604 h 1436604"/>
              <a:gd name="csX17" fmla="*/ 2189194 w 5157787"/>
              <a:gd name="csY17" fmla="*/ 1436604 h 1436604"/>
              <a:gd name="csX18" fmla="*/ 1719262 w 5157787"/>
              <a:gd name="csY18" fmla="*/ 1436604 h 1436604"/>
              <a:gd name="csX19" fmla="*/ 1249331 w 5157787"/>
              <a:gd name="csY19" fmla="*/ 1436604 h 1436604"/>
              <a:gd name="csX20" fmla="*/ 676243 w 5157787"/>
              <a:gd name="csY20" fmla="*/ 1436604 h 1436604"/>
              <a:gd name="csX21" fmla="*/ 0 w 5157787"/>
              <a:gd name="csY21" fmla="*/ 1436604 h 1436604"/>
              <a:gd name="csX22" fmla="*/ 0 w 5157787"/>
              <a:gd name="csY22" fmla="*/ 929004 h 1436604"/>
              <a:gd name="csX23" fmla="*/ 0 w 5157787"/>
              <a:gd name="csY23" fmla="*/ 450136 h 1436604"/>
              <a:gd name="csX24" fmla="*/ 0 w 5157787"/>
              <a:gd name="csY24" fmla="*/ 0 h 14366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157787" h="1436604" fill="none" extrusionOk="0">
                <a:moveTo>
                  <a:pt x="0" y="0"/>
                </a:moveTo>
                <a:cubicBezTo>
                  <a:pt x="183991" y="-6039"/>
                  <a:pt x="294523" y="6054"/>
                  <a:pt x="521510" y="0"/>
                </a:cubicBezTo>
                <a:cubicBezTo>
                  <a:pt x="748497" y="-6054"/>
                  <a:pt x="897664" y="65095"/>
                  <a:pt x="1146175" y="0"/>
                </a:cubicBezTo>
                <a:cubicBezTo>
                  <a:pt x="1394686" y="-65095"/>
                  <a:pt x="1428412" y="36134"/>
                  <a:pt x="1616107" y="0"/>
                </a:cubicBezTo>
                <a:cubicBezTo>
                  <a:pt x="1803802" y="-36134"/>
                  <a:pt x="2035414" y="71178"/>
                  <a:pt x="2240772" y="0"/>
                </a:cubicBezTo>
                <a:cubicBezTo>
                  <a:pt x="2446131" y="-71178"/>
                  <a:pt x="2597190" y="36550"/>
                  <a:pt x="2865437" y="0"/>
                </a:cubicBezTo>
                <a:cubicBezTo>
                  <a:pt x="3133684" y="-36550"/>
                  <a:pt x="3208430" y="41181"/>
                  <a:pt x="3438525" y="0"/>
                </a:cubicBezTo>
                <a:cubicBezTo>
                  <a:pt x="3668620" y="-41181"/>
                  <a:pt x="3804455" y="55142"/>
                  <a:pt x="3908456" y="0"/>
                </a:cubicBezTo>
                <a:cubicBezTo>
                  <a:pt x="4012457" y="-55142"/>
                  <a:pt x="4355630" y="37324"/>
                  <a:pt x="4481544" y="0"/>
                </a:cubicBezTo>
                <a:cubicBezTo>
                  <a:pt x="4607458" y="-37324"/>
                  <a:pt x="4902367" y="61394"/>
                  <a:pt x="5157787" y="0"/>
                </a:cubicBezTo>
                <a:cubicBezTo>
                  <a:pt x="5209902" y="216133"/>
                  <a:pt x="5123433" y="300889"/>
                  <a:pt x="5157787" y="464502"/>
                </a:cubicBezTo>
                <a:cubicBezTo>
                  <a:pt x="5192141" y="628115"/>
                  <a:pt x="5107864" y="719630"/>
                  <a:pt x="5157787" y="957736"/>
                </a:cubicBezTo>
                <a:cubicBezTo>
                  <a:pt x="5207710" y="1195842"/>
                  <a:pt x="5114608" y="1316588"/>
                  <a:pt x="5157787" y="1436604"/>
                </a:cubicBezTo>
                <a:cubicBezTo>
                  <a:pt x="4965135" y="1477020"/>
                  <a:pt x="4679297" y="1404097"/>
                  <a:pt x="4533122" y="1436604"/>
                </a:cubicBezTo>
                <a:cubicBezTo>
                  <a:pt x="4386948" y="1469111"/>
                  <a:pt x="4105547" y="1408954"/>
                  <a:pt x="3856879" y="1436604"/>
                </a:cubicBezTo>
                <a:cubicBezTo>
                  <a:pt x="3608211" y="1464254"/>
                  <a:pt x="3442596" y="1392202"/>
                  <a:pt x="3180635" y="1436604"/>
                </a:cubicBezTo>
                <a:cubicBezTo>
                  <a:pt x="2918674" y="1481006"/>
                  <a:pt x="2840289" y="1382291"/>
                  <a:pt x="2659126" y="1436604"/>
                </a:cubicBezTo>
                <a:cubicBezTo>
                  <a:pt x="2477963" y="1490917"/>
                  <a:pt x="2292055" y="1399058"/>
                  <a:pt x="2189194" y="1436604"/>
                </a:cubicBezTo>
                <a:cubicBezTo>
                  <a:pt x="2086333" y="1474150"/>
                  <a:pt x="1889850" y="1390435"/>
                  <a:pt x="1719262" y="1436604"/>
                </a:cubicBezTo>
                <a:cubicBezTo>
                  <a:pt x="1548674" y="1482773"/>
                  <a:pt x="1345964" y="1405566"/>
                  <a:pt x="1249331" y="1436604"/>
                </a:cubicBezTo>
                <a:cubicBezTo>
                  <a:pt x="1152698" y="1467642"/>
                  <a:pt x="935183" y="1383673"/>
                  <a:pt x="676243" y="1436604"/>
                </a:cubicBezTo>
                <a:cubicBezTo>
                  <a:pt x="417303" y="1489535"/>
                  <a:pt x="158794" y="1410017"/>
                  <a:pt x="0" y="1436604"/>
                </a:cubicBezTo>
                <a:cubicBezTo>
                  <a:pt x="-33710" y="1191160"/>
                  <a:pt x="23" y="1058027"/>
                  <a:pt x="0" y="929004"/>
                </a:cubicBezTo>
                <a:cubicBezTo>
                  <a:pt x="-23" y="799981"/>
                  <a:pt x="33076" y="565345"/>
                  <a:pt x="0" y="450136"/>
                </a:cubicBezTo>
                <a:cubicBezTo>
                  <a:pt x="-33076" y="334927"/>
                  <a:pt x="4922" y="122032"/>
                  <a:pt x="0" y="0"/>
                </a:cubicBezTo>
                <a:close/>
              </a:path>
              <a:path w="5157787" h="1436604" stroke="0" extrusionOk="0">
                <a:moveTo>
                  <a:pt x="0" y="0"/>
                </a:moveTo>
                <a:cubicBezTo>
                  <a:pt x="159225" y="-47161"/>
                  <a:pt x="395371" y="48879"/>
                  <a:pt x="573087" y="0"/>
                </a:cubicBezTo>
                <a:cubicBezTo>
                  <a:pt x="750803" y="-48879"/>
                  <a:pt x="863280" y="7341"/>
                  <a:pt x="1146175" y="0"/>
                </a:cubicBezTo>
                <a:cubicBezTo>
                  <a:pt x="1429070" y="-7341"/>
                  <a:pt x="1370638" y="40319"/>
                  <a:pt x="1564529" y="0"/>
                </a:cubicBezTo>
                <a:cubicBezTo>
                  <a:pt x="1758420" y="-40319"/>
                  <a:pt x="1884887" y="6706"/>
                  <a:pt x="2034460" y="0"/>
                </a:cubicBezTo>
                <a:cubicBezTo>
                  <a:pt x="2184033" y="-6706"/>
                  <a:pt x="2402100" y="23350"/>
                  <a:pt x="2555970" y="0"/>
                </a:cubicBezTo>
                <a:cubicBezTo>
                  <a:pt x="2709840" y="-23350"/>
                  <a:pt x="2842999" y="32692"/>
                  <a:pt x="2974324" y="0"/>
                </a:cubicBezTo>
                <a:cubicBezTo>
                  <a:pt x="3105649" y="-32692"/>
                  <a:pt x="3409354" y="5443"/>
                  <a:pt x="3650567" y="0"/>
                </a:cubicBezTo>
                <a:cubicBezTo>
                  <a:pt x="3891780" y="-5443"/>
                  <a:pt x="3951708" y="36500"/>
                  <a:pt x="4172077" y="0"/>
                </a:cubicBezTo>
                <a:cubicBezTo>
                  <a:pt x="4392446" y="-36500"/>
                  <a:pt x="4864296" y="209"/>
                  <a:pt x="5157787" y="0"/>
                </a:cubicBezTo>
                <a:cubicBezTo>
                  <a:pt x="5163955" y="212969"/>
                  <a:pt x="5114760" y="313919"/>
                  <a:pt x="5157787" y="478868"/>
                </a:cubicBezTo>
                <a:cubicBezTo>
                  <a:pt x="5200814" y="643817"/>
                  <a:pt x="5128103" y="749254"/>
                  <a:pt x="5157787" y="972102"/>
                </a:cubicBezTo>
                <a:cubicBezTo>
                  <a:pt x="5187471" y="1194950"/>
                  <a:pt x="5141383" y="1300433"/>
                  <a:pt x="5157787" y="1436604"/>
                </a:cubicBezTo>
                <a:cubicBezTo>
                  <a:pt x="4880714" y="1474421"/>
                  <a:pt x="4732254" y="1422591"/>
                  <a:pt x="4481544" y="1436604"/>
                </a:cubicBezTo>
                <a:cubicBezTo>
                  <a:pt x="4230834" y="1450617"/>
                  <a:pt x="4096136" y="1421454"/>
                  <a:pt x="3856879" y="1436604"/>
                </a:cubicBezTo>
                <a:cubicBezTo>
                  <a:pt x="3617622" y="1451754"/>
                  <a:pt x="3480270" y="1421862"/>
                  <a:pt x="3180635" y="1436604"/>
                </a:cubicBezTo>
                <a:cubicBezTo>
                  <a:pt x="2881000" y="1451346"/>
                  <a:pt x="2646197" y="1391405"/>
                  <a:pt x="2504392" y="1436604"/>
                </a:cubicBezTo>
                <a:cubicBezTo>
                  <a:pt x="2362587" y="1481803"/>
                  <a:pt x="2097102" y="1418156"/>
                  <a:pt x="1982883" y="1436604"/>
                </a:cubicBezTo>
                <a:cubicBezTo>
                  <a:pt x="1868664" y="1455052"/>
                  <a:pt x="1488118" y="1426637"/>
                  <a:pt x="1306639" y="1436604"/>
                </a:cubicBezTo>
                <a:cubicBezTo>
                  <a:pt x="1125160" y="1446571"/>
                  <a:pt x="872881" y="1392411"/>
                  <a:pt x="681974" y="1436604"/>
                </a:cubicBezTo>
                <a:cubicBezTo>
                  <a:pt x="491068" y="1480797"/>
                  <a:pt x="305416" y="1414622"/>
                  <a:pt x="0" y="1436604"/>
                </a:cubicBezTo>
                <a:cubicBezTo>
                  <a:pt x="-58819" y="1249813"/>
                  <a:pt x="36869" y="1117466"/>
                  <a:pt x="0" y="929004"/>
                </a:cubicBezTo>
                <a:cubicBezTo>
                  <a:pt x="-36869" y="740542"/>
                  <a:pt x="34259" y="576642"/>
                  <a:pt x="0" y="450136"/>
                </a:cubicBezTo>
                <a:cubicBezTo>
                  <a:pt x="-34259" y="323630"/>
                  <a:pt x="15130" y="154366"/>
                  <a:pt x="0" y="0"/>
                </a:cubicBezTo>
                <a:close/>
              </a:path>
            </a:pathLst>
          </a:custGeom>
          <a:ln>
            <a:solidFill>
              <a:schemeClr val="tx1"/>
            </a:solidFill>
            <a:extLst>
              <a:ext uri="{C807C97D-BFC1-408E-A445-0C87EB9F89A2}">
                <ask:lineSketchStyleProps xmlns:ask="http://schemas.microsoft.com/office/drawing/2018/sketchyshapes" sd="3013931675">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F37D3A8B-F317-C6D2-9D77-5ACCD8C7364E}"/>
              </a:ext>
            </a:extLst>
          </p:cNvPr>
          <p:cNvPicPr>
            <a:picLocks noChangeAspect="1"/>
          </p:cNvPicPr>
          <p:nvPr/>
        </p:nvPicPr>
        <p:blipFill>
          <a:blip r:embed="rId4"/>
          <a:stretch>
            <a:fillRect/>
          </a:stretch>
        </p:blipFill>
        <p:spPr>
          <a:xfrm>
            <a:off x="7148045" y="2085998"/>
            <a:ext cx="3231498" cy="3706253"/>
          </a:xfrm>
          <a:custGeom>
            <a:avLst/>
            <a:gdLst>
              <a:gd name="csX0" fmla="*/ 0 w 3231498"/>
              <a:gd name="csY0" fmla="*/ 0 h 3706253"/>
              <a:gd name="csX1" fmla="*/ 570898 w 3231498"/>
              <a:gd name="csY1" fmla="*/ 0 h 3706253"/>
              <a:gd name="csX2" fmla="*/ 1141796 w 3231498"/>
              <a:gd name="csY2" fmla="*/ 0 h 3706253"/>
              <a:gd name="csX3" fmla="*/ 1648064 w 3231498"/>
              <a:gd name="csY3" fmla="*/ 0 h 3706253"/>
              <a:gd name="csX4" fmla="*/ 2251277 w 3231498"/>
              <a:gd name="csY4" fmla="*/ 0 h 3706253"/>
              <a:gd name="csX5" fmla="*/ 2757545 w 3231498"/>
              <a:gd name="csY5" fmla="*/ 0 h 3706253"/>
              <a:gd name="csX6" fmla="*/ 3231498 w 3231498"/>
              <a:gd name="csY6" fmla="*/ 0 h 3706253"/>
              <a:gd name="csX7" fmla="*/ 3231498 w 3231498"/>
              <a:gd name="csY7" fmla="*/ 455340 h 3706253"/>
              <a:gd name="csX8" fmla="*/ 3231498 w 3231498"/>
              <a:gd name="csY8" fmla="*/ 1058929 h 3706253"/>
              <a:gd name="csX9" fmla="*/ 3231498 w 3231498"/>
              <a:gd name="csY9" fmla="*/ 1514269 h 3706253"/>
              <a:gd name="csX10" fmla="*/ 3231498 w 3231498"/>
              <a:gd name="csY10" fmla="*/ 1969609 h 3706253"/>
              <a:gd name="csX11" fmla="*/ 3231498 w 3231498"/>
              <a:gd name="csY11" fmla="*/ 2462011 h 3706253"/>
              <a:gd name="csX12" fmla="*/ 3231498 w 3231498"/>
              <a:gd name="csY12" fmla="*/ 2991476 h 3706253"/>
              <a:gd name="csX13" fmla="*/ 3231498 w 3231498"/>
              <a:gd name="csY13" fmla="*/ 3706253 h 3706253"/>
              <a:gd name="csX14" fmla="*/ 2725230 w 3231498"/>
              <a:gd name="csY14" fmla="*/ 3706253 h 3706253"/>
              <a:gd name="csX15" fmla="*/ 2154332 w 3231498"/>
              <a:gd name="csY15" fmla="*/ 3706253 h 3706253"/>
              <a:gd name="csX16" fmla="*/ 1712694 w 3231498"/>
              <a:gd name="csY16" fmla="*/ 3706253 h 3706253"/>
              <a:gd name="csX17" fmla="*/ 1271056 w 3231498"/>
              <a:gd name="csY17" fmla="*/ 3706253 h 3706253"/>
              <a:gd name="csX18" fmla="*/ 829418 w 3231498"/>
              <a:gd name="csY18" fmla="*/ 3706253 h 3706253"/>
              <a:gd name="csX19" fmla="*/ 0 w 3231498"/>
              <a:gd name="csY19" fmla="*/ 3706253 h 3706253"/>
              <a:gd name="csX20" fmla="*/ 0 w 3231498"/>
              <a:gd name="csY20" fmla="*/ 3176788 h 3706253"/>
              <a:gd name="csX21" fmla="*/ 0 w 3231498"/>
              <a:gd name="csY21" fmla="*/ 2647324 h 3706253"/>
              <a:gd name="csX22" fmla="*/ 0 w 3231498"/>
              <a:gd name="csY22" fmla="*/ 2191984 h 3706253"/>
              <a:gd name="csX23" fmla="*/ 0 w 3231498"/>
              <a:gd name="csY23" fmla="*/ 1736644 h 3706253"/>
              <a:gd name="csX24" fmla="*/ 0 w 3231498"/>
              <a:gd name="csY24" fmla="*/ 1133054 h 3706253"/>
              <a:gd name="csX25" fmla="*/ 0 w 3231498"/>
              <a:gd name="csY25" fmla="*/ 714777 h 3706253"/>
              <a:gd name="csX26" fmla="*/ 0 w 3231498"/>
              <a:gd name="csY26" fmla="*/ 0 h 37062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231498" h="3706253" fill="none" extrusionOk="0">
                <a:moveTo>
                  <a:pt x="0" y="0"/>
                </a:moveTo>
                <a:cubicBezTo>
                  <a:pt x="229050" y="-15537"/>
                  <a:pt x="403951" y="18833"/>
                  <a:pt x="570898" y="0"/>
                </a:cubicBezTo>
                <a:cubicBezTo>
                  <a:pt x="737845" y="-18833"/>
                  <a:pt x="889972" y="3363"/>
                  <a:pt x="1141796" y="0"/>
                </a:cubicBezTo>
                <a:cubicBezTo>
                  <a:pt x="1393620" y="-3363"/>
                  <a:pt x="1539760" y="22980"/>
                  <a:pt x="1648064" y="0"/>
                </a:cubicBezTo>
                <a:cubicBezTo>
                  <a:pt x="1756368" y="-22980"/>
                  <a:pt x="2005154" y="37449"/>
                  <a:pt x="2251277" y="0"/>
                </a:cubicBezTo>
                <a:cubicBezTo>
                  <a:pt x="2497400" y="-37449"/>
                  <a:pt x="2655854" y="57385"/>
                  <a:pt x="2757545" y="0"/>
                </a:cubicBezTo>
                <a:cubicBezTo>
                  <a:pt x="2859236" y="-57385"/>
                  <a:pt x="3020360" y="46942"/>
                  <a:pt x="3231498" y="0"/>
                </a:cubicBezTo>
                <a:cubicBezTo>
                  <a:pt x="3246231" y="161408"/>
                  <a:pt x="3203159" y="284083"/>
                  <a:pt x="3231498" y="455340"/>
                </a:cubicBezTo>
                <a:cubicBezTo>
                  <a:pt x="3259837" y="626597"/>
                  <a:pt x="3193873" y="907642"/>
                  <a:pt x="3231498" y="1058929"/>
                </a:cubicBezTo>
                <a:cubicBezTo>
                  <a:pt x="3269123" y="1210216"/>
                  <a:pt x="3207670" y="1380563"/>
                  <a:pt x="3231498" y="1514269"/>
                </a:cubicBezTo>
                <a:cubicBezTo>
                  <a:pt x="3255326" y="1647975"/>
                  <a:pt x="3195632" y="1800159"/>
                  <a:pt x="3231498" y="1969609"/>
                </a:cubicBezTo>
                <a:cubicBezTo>
                  <a:pt x="3267364" y="2139059"/>
                  <a:pt x="3223838" y="2295085"/>
                  <a:pt x="3231498" y="2462011"/>
                </a:cubicBezTo>
                <a:cubicBezTo>
                  <a:pt x="3239158" y="2628937"/>
                  <a:pt x="3168324" y="2840003"/>
                  <a:pt x="3231498" y="2991476"/>
                </a:cubicBezTo>
                <a:cubicBezTo>
                  <a:pt x="3294672" y="3142949"/>
                  <a:pt x="3185985" y="3402037"/>
                  <a:pt x="3231498" y="3706253"/>
                </a:cubicBezTo>
                <a:cubicBezTo>
                  <a:pt x="3044428" y="3755897"/>
                  <a:pt x="2957535" y="3699701"/>
                  <a:pt x="2725230" y="3706253"/>
                </a:cubicBezTo>
                <a:cubicBezTo>
                  <a:pt x="2492925" y="3712805"/>
                  <a:pt x="2416060" y="3694661"/>
                  <a:pt x="2154332" y="3706253"/>
                </a:cubicBezTo>
                <a:cubicBezTo>
                  <a:pt x="1892604" y="3717845"/>
                  <a:pt x="1917790" y="3680330"/>
                  <a:pt x="1712694" y="3706253"/>
                </a:cubicBezTo>
                <a:cubicBezTo>
                  <a:pt x="1507598" y="3732176"/>
                  <a:pt x="1440124" y="3696245"/>
                  <a:pt x="1271056" y="3706253"/>
                </a:cubicBezTo>
                <a:cubicBezTo>
                  <a:pt x="1101988" y="3716261"/>
                  <a:pt x="969555" y="3654170"/>
                  <a:pt x="829418" y="3706253"/>
                </a:cubicBezTo>
                <a:cubicBezTo>
                  <a:pt x="689281" y="3758336"/>
                  <a:pt x="257793" y="3703054"/>
                  <a:pt x="0" y="3706253"/>
                </a:cubicBezTo>
                <a:cubicBezTo>
                  <a:pt x="-3516" y="3449050"/>
                  <a:pt x="3814" y="3419089"/>
                  <a:pt x="0" y="3176788"/>
                </a:cubicBezTo>
                <a:cubicBezTo>
                  <a:pt x="-3814" y="2934487"/>
                  <a:pt x="14203" y="2762276"/>
                  <a:pt x="0" y="2647324"/>
                </a:cubicBezTo>
                <a:cubicBezTo>
                  <a:pt x="-14203" y="2532372"/>
                  <a:pt x="16939" y="2330441"/>
                  <a:pt x="0" y="2191984"/>
                </a:cubicBezTo>
                <a:cubicBezTo>
                  <a:pt x="-16939" y="2053527"/>
                  <a:pt x="11776" y="1962599"/>
                  <a:pt x="0" y="1736644"/>
                </a:cubicBezTo>
                <a:cubicBezTo>
                  <a:pt x="-11776" y="1510689"/>
                  <a:pt x="62524" y="1297610"/>
                  <a:pt x="0" y="1133054"/>
                </a:cubicBezTo>
                <a:cubicBezTo>
                  <a:pt x="-62524" y="968498"/>
                  <a:pt x="19303" y="865389"/>
                  <a:pt x="0" y="714777"/>
                </a:cubicBezTo>
                <a:cubicBezTo>
                  <a:pt x="-19303" y="564165"/>
                  <a:pt x="6333" y="156072"/>
                  <a:pt x="0" y="0"/>
                </a:cubicBezTo>
                <a:close/>
              </a:path>
              <a:path w="3231498" h="3706253" stroke="0" extrusionOk="0">
                <a:moveTo>
                  <a:pt x="0" y="0"/>
                </a:moveTo>
                <a:cubicBezTo>
                  <a:pt x="175752" y="-56507"/>
                  <a:pt x="367233" y="23501"/>
                  <a:pt x="473953" y="0"/>
                </a:cubicBezTo>
                <a:cubicBezTo>
                  <a:pt x="580673" y="-23501"/>
                  <a:pt x="849449" y="62785"/>
                  <a:pt x="1077166" y="0"/>
                </a:cubicBezTo>
                <a:cubicBezTo>
                  <a:pt x="1304883" y="-62785"/>
                  <a:pt x="1383968" y="11462"/>
                  <a:pt x="1583434" y="0"/>
                </a:cubicBezTo>
                <a:cubicBezTo>
                  <a:pt x="1782900" y="-11462"/>
                  <a:pt x="1913448" y="1543"/>
                  <a:pt x="2154332" y="0"/>
                </a:cubicBezTo>
                <a:cubicBezTo>
                  <a:pt x="2395216" y="-1543"/>
                  <a:pt x="2471023" y="43321"/>
                  <a:pt x="2628285" y="0"/>
                </a:cubicBezTo>
                <a:cubicBezTo>
                  <a:pt x="2785547" y="-43321"/>
                  <a:pt x="3079937" y="45972"/>
                  <a:pt x="3231498" y="0"/>
                </a:cubicBezTo>
                <a:cubicBezTo>
                  <a:pt x="3294021" y="176582"/>
                  <a:pt x="3180532" y="433552"/>
                  <a:pt x="3231498" y="603590"/>
                </a:cubicBezTo>
                <a:cubicBezTo>
                  <a:pt x="3282464" y="773628"/>
                  <a:pt x="3228372" y="928845"/>
                  <a:pt x="3231498" y="1095992"/>
                </a:cubicBezTo>
                <a:cubicBezTo>
                  <a:pt x="3234624" y="1263139"/>
                  <a:pt x="3181722" y="1447460"/>
                  <a:pt x="3231498" y="1588394"/>
                </a:cubicBezTo>
                <a:cubicBezTo>
                  <a:pt x="3281274" y="1729328"/>
                  <a:pt x="3224242" y="1884001"/>
                  <a:pt x="3231498" y="2043734"/>
                </a:cubicBezTo>
                <a:cubicBezTo>
                  <a:pt x="3238754" y="2203467"/>
                  <a:pt x="3207965" y="2451539"/>
                  <a:pt x="3231498" y="2610261"/>
                </a:cubicBezTo>
                <a:cubicBezTo>
                  <a:pt x="3255031" y="2768983"/>
                  <a:pt x="3222110" y="2967734"/>
                  <a:pt x="3231498" y="3065601"/>
                </a:cubicBezTo>
                <a:cubicBezTo>
                  <a:pt x="3240886" y="3163468"/>
                  <a:pt x="3198881" y="3574779"/>
                  <a:pt x="3231498" y="3706253"/>
                </a:cubicBezTo>
                <a:cubicBezTo>
                  <a:pt x="3032145" y="3741406"/>
                  <a:pt x="2903596" y="3677712"/>
                  <a:pt x="2692915" y="3706253"/>
                </a:cubicBezTo>
                <a:cubicBezTo>
                  <a:pt x="2482234" y="3734794"/>
                  <a:pt x="2346439" y="3700695"/>
                  <a:pt x="2186647" y="3706253"/>
                </a:cubicBezTo>
                <a:cubicBezTo>
                  <a:pt x="2026855" y="3711811"/>
                  <a:pt x="1849364" y="3701938"/>
                  <a:pt x="1712694" y="3706253"/>
                </a:cubicBezTo>
                <a:cubicBezTo>
                  <a:pt x="1576024" y="3710568"/>
                  <a:pt x="1236539" y="3685953"/>
                  <a:pt x="1109481" y="3706253"/>
                </a:cubicBezTo>
                <a:cubicBezTo>
                  <a:pt x="982423" y="3726553"/>
                  <a:pt x="774932" y="3690334"/>
                  <a:pt x="667843" y="3706253"/>
                </a:cubicBezTo>
                <a:cubicBezTo>
                  <a:pt x="560754" y="3722172"/>
                  <a:pt x="195370" y="3662349"/>
                  <a:pt x="0" y="3706253"/>
                </a:cubicBezTo>
                <a:cubicBezTo>
                  <a:pt x="-36030" y="3580651"/>
                  <a:pt x="50360" y="3367309"/>
                  <a:pt x="0" y="3213851"/>
                </a:cubicBezTo>
                <a:cubicBezTo>
                  <a:pt x="-50360" y="3060393"/>
                  <a:pt x="23209" y="2828236"/>
                  <a:pt x="0" y="2721449"/>
                </a:cubicBezTo>
                <a:cubicBezTo>
                  <a:pt x="-23209" y="2614662"/>
                  <a:pt x="4776" y="2422583"/>
                  <a:pt x="0" y="2266109"/>
                </a:cubicBezTo>
                <a:cubicBezTo>
                  <a:pt x="-4776" y="2109635"/>
                  <a:pt x="6057" y="1900522"/>
                  <a:pt x="0" y="1736644"/>
                </a:cubicBezTo>
                <a:cubicBezTo>
                  <a:pt x="-6057" y="1572767"/>
                  <a:pt x="58381" y="1316616"/>
                  <a:pt x="0" y="1133054"/>
                </a:cubicBezTo>
                <a:cubicBezTo>
                  <a:pt x="-58381" y="949492"/>
                  <a:pt x="22672" y="822296"/>
                  <a:pt x="0" y="677715"/>
                </a:cubicBezTo>
                <a:cubicBezTo>
                  <a:pt x="-22672" y="533134"/>
                  <a:pt x="28938" y="232812"/>
                  <a:pt x="0" y="0"/>
                </a:cubicBezTo>
                <a:close/>
              </a:path>
            </a:pathLst>
          </a:custGeom>
          <a:ln>
            <a:solidFill>
              <a:schemeClr val="tx1"/>
            </a:solidFill>
            <a:extLst>
              <a:ext uri="{C807C97D-BFC1-408E-A445-0C87EB9F89A2}">
                <ask:lineSketchStyleProps xmlns:ask="http://schemas.microsoft.com/office/drawing/2018/sketchyshapes" sd="3683866134">
                  <a:prstGeom prst="rect">
                    <a:avLst/>
                  </a:prstGeom>
                  <ask:type>
                    <ask:lineSketchScribble/>
                  </ask:type>
                </ask:lineSketchStyleProps>
              </a:ext>
            </a:extLst>
          </a:ln>
        </p:spPr>
      </p:pic>
      <p:sp>
        <p:nvSpPr>
          <p:cNvPr id="14" name="TextBox 13">
            <a:extLst>
              <a:ext uri="{FF2B5EF4-FFF2-40B4-BE49-F238E27FC236}">
                <a16:creationId xmlns:a16="http://schemas.microsoft.com/office/drawing/2014/main" id="{CAE1B57C-435B-ACD0-61A4-04AFEF4F2F38}"/>
              </a:ext>
            </a:extLst>
          </p:cNvPr>
          <p:cNvSpPr txBox="1"/>
          <p:nvPr/>
        </p:nvSpPr>
        <p:spPr>
          <a:xfrm>
            <a:off x="5976104" y="5792251"/>
            <a:ext cx="5575379" cy="369332"/>
          </a:xfrm>
          <a:prstGeom prst="rect">
            <a:avLst/>
          </a:prstGeom>
          <a:noFill/>
        </p:spPr>
        <p:txBody>
          <a:bodyPr wrap="square" anchor="b">
            <a:spAutoFit/>
          </a:bodyPr>
          <a:lstStyle/>
          <a:p>
            <a:pPr algn="ctr"/>
            <a:r>
              <a:rPr lang="en-US" dirty="0">
                <a:latin typeface="Aptos SemiBold" panose="020B0004020202020204" pitchFamily="34" charset="0"/>
                <a:hlinkClick r:id="rId5"/>
              </a:rPr>
              <a:t>https://when-not-to-build.github.io</a:t>
            </a:r>
            <a:endParaRPr lang="en-US" dirty="0">
              <a:latin typeface="Aptos SemiBold" panose="020B0004020202020204" pitchFamily="34" charset="0"/>
            </a:endParaRPr>
          </a:p>
        </p:txBody>
      </p:sp>
      <p:sp>
        <p:nvSpPr>
          <p:cNvPr id="15" name="TextBox 14">
            <a:extLst>
              <a:ext uri="{FF2B5EF4-FFF2-40B4-BE49-F238E27FC236}">
                <a16:creationId xmlns:a16="http://schemas.microsoft.com/office/drawing/2014/main" id="{0B0CE0A0-9277-5CB2-DEE5-200B7A086324}"/>
              </a:ext>
            </a:extLst>
          </p:cNvPr>
          <p:cNvSpPr txBox="1"/>
          <p:nvPr/>
        </p:nvSpPr>
        <p:spPr>
          <a:xfrm>
            <a:off x="0" y="6257836"/>
            <a:ext cx="12192000" cy="600164"/>
          </a:xfrm>
          <a:prstGeom prst="rect">
            <a:avLst/>
          </a:prstGeom>
          <a:noFill/>
        </p:spPr>
        <p:txBody>
          <a:bodyPr wrap="square" anchor="b">
            <a:spAutoFit/>
          </a:bodyPr>
          <a:lstStyle/>
          <a:p>
            <a:pPr algn="ctr"/>
            <a:r>
              <a:rPr lang="en-US" sz="1100" dirty="0"/>
              <a:t>Hanna, Denton, Smart, and Smith-Loud. </a:t>
            </a:r>
            <a:r>
              <a:rPr lang="en-US" sz="1100" dirty="0">
                <a:hlinkClick r:id="rId6"/>
              </a:rPr>
              <a:t>Towards a Critical Race Methodology in Algorithmic Fairness</a:t>
            </a:r>
            <a:r>
              <a:rPr lang="en-US" sz="1100" dirty="0"/>
              <a:t>. In proc. </a:t>
            </a:r>
            <a:r>
              <a:rPr lang="en-US" sz="1100" dirty="0" err="1"/>
              <a:t>FAccT</a:t>
            </a:r>
            <a:r>
              <a:rPr lang="en-US" sz="1100" dirty="0"/>
              <a:t>, 2020.</a:t>
            </a:r>
            <a:endParaRPr lang="en-CA" sz="1100" dirty="0"/>
          </a:p>
          <a:p>
            <a:pPr algn="ctr"/>
            <a:r>
              <a:rPr lang="en-US" sz="1100" dirty="0"/>
              <a:t>Pinney, Raj, Hanna, and Ekstrand. </a:t>
            </a:r>
            <a:r>
              <a:rPr lang="en-US" sz="1100" dirty="0">
                <a:hlinkClick r:id="rId7"/>
              </a:rPr>
              <a:t>Much Ado About Gender: Current Practices and Future Recommendations for Appropriate Gender-Aware Information Access</a:t>
            </a:r>
            <a:r>
              <a:rPr lang="en-US" sz="1100" dirty="0"/>
              <a:t>. In proc. CHIIR, 2023.</a:t>
            </a:r>
          </a:p>
          <a:p>
            <a:pPr algn="ctr"/>
            <a:r>
              <a:rPr lang="en-US" sz="1100" dirty="0"/>
              <a:t>Barocas, Biega, Fish, Niklas, and Stark. </a:t>
            </a:r>
            <a:r>
              <a:rPr lang="en-US" sz="1100" dirty="0">
                <a:hlinkClick r:id="rId8"/>
              </a:rPr>
              <a:t>When Not to Design, Build, or Deploy</a:t>
            </a:r>
            <a:r>
              <a:rPr lang="en-US" sz="1100" dirty="0"/>
              <a:t>. In proc. </a:t>
            </a:r>
            <a:r>
              <a:rPr lang="en-US" sz="1100" dirty="0" err="1"/>
              <a:t>FAccT</a:t>
            </a:r>
            <a:r>
              <a:rPr lang="en-US" sz="1100" dirty="0"/>
              <a:t>, 2020.</a:t>
            </a:r>
            <a:endParaRPr lang="en-CA" sz="1100" dirty="0"/>
          </a:p>
        </p:txBody>
      </p:sp>
    </p:spTree>
    <p:extLst>
      <p:ext uri="{BB962C8B-B14F-4D97-AF65-F5344CB8AC3E}">
        <p14:creationId xmlns:p14="http://schemas.microsoft.com/office/powerpoint/2010/main" val="1162947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F556-322F-BDC5-0081-F47D2DED2AEF}"/>
              </a:ext>
            </a:extLst>
          </p:cNvPr>
          <p:cNvSpPr>
            <a:spLocks noGrp="1"/>
          </p:cNvSpPr>
          <p:nvPr>
            <p:ph type="title"/>
          </p:nvPr>
        </p:nvSpPr>
        <p:spPr/>
        <p:txBody>
          <a:bodyPr>
            <a:normAutofit/>
          </a:bodyPr>
          <a:lstStyle/>
          <a:p>
            <a:r>
              <a:rPr lang="en-CA" sz="4000" dirty="0"/>
              <a:t>Search result pages as sites of pedagogy</a:t>
            </a:r>
          </a:p>
        </p:txBody>
      </p:sp>
      <p:pic>
        <p:nvPicPr>
          <p:cNvPr id="4" name="Picture 2">
            <a:extLst>
              <a:ext uri="{FF2B5EF4-FFF2-40B4-BE49-F238E27FC236}">
                <a16:creationId xmlns:a16="http://schemas.microsoft.com/office/drawing/2014/main" id="{0995EC03-37D2-72AB-BF18-80D7B2A34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600" y="2123172"/>
            <a:ext cx="5589308" cy="3533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BDA6DA-3707-C463-29AB-DB2C47EE2063}"/>
              </a:ext>
            </a:extLst>
          </p:cNvPr>
          <p:cNvSpPr txBox="1"/>
          <p:nvPr/>
        </p:nvSpPr>
        <p:spPr>
          <a:xfrm>
            <a:off x="7098223" y="1997199"/>
            <a:ext cx="4014177"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Instead of trying to algorithmically fix under-representation of women and people of color in image search results for occupational roles, can we reclaim that digital space as a site of resistance and emancipatory pedagogy by allowing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feminist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queer</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anti-racist</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scholars, activists, and artists to create experiences that teach the history of erasure and representational injustice?</a:t>
            </a:r>
            <a:endParaRPr kumimoji="0" lang="en-CA"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E6D0AA35-FB4D-794A-6064-787EC3EBD3D4}"/>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3"/>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3761247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9C5E9F-F214-5FF5-A975-83A2950369A3}"/>
              </a:ext>
            </a:extLst>
          </p:cNvPr>
          <p:cNvGrpSpPr/>
          <p:nvPr/>
        </p:nvGrpSpPr>
        <p:grpSpPr>
          <a:xfrm>
            <a:off x="396749" y="410865"/>
            <a:ext cx="10101109" cy="6036270"/>
            <a:chOff x="396749" y="410865"/>
            <a:chExt cx="10101109" cy="6036270"/>
          </a:xfrm>
        </p:grpSpPr>
        <p:pic>
          <p:nvPicPr>
            <p:cNvPr id="4" name="Picture 3">
              <a:extLst>
                <a:ext uri="{FF2B5EF4-FFF2-40B4-BE49-F238E27FC236}">
                  <a16:creationId xmlns:a16="http://schemas.microsoft.com/office/drawing/2014/main" id="{EA79D188-4FD6-6E89-93B2-B50E55D52B7F}"/>
                </a:ext>
              </a:extLst>
            </p:cNvPr>
            <p:cNvPicPr>
              <a:picLocks noChangeAspect="1"/>
            </p:cNvPicPr>
            <p:nvPr/>
          </p:nvPicPr>
          <p:blipFill>
            <a:blip r:embed="rId2"/>
            <a:stretch>
              <a:fillRect/>
            </a:stretch>
          </p:blipFill>
          <p:spPr>
            <a:xfrm>
              <a:off x="396749" y="410865"/>
              <a:ext cx="5353970" cy="6036270"/>
            </a:xfrm>
            <a:prstGeom prst="rect">
              <a:avLst/>
            </a:prstGeom>
          </p:spPr>
        </p:pic>
        <p:pic>
          <p:nvPicPr>
            <p:cNvPr id="5" name="Picture 4">
              <a:extLst>
                <a:ext uri="{FF2B5EF4-FFF2-40B4-BE49-F238E27FC236}">
                  <a16:creationId xmlns:a16="http://schemas.microsoft.com/office/drawing/2014/main" id="{D7057A81-464D-329E-1B52-9CA7187C337E}"/>
                </a:ext>
              </a:extLst>
            </p:cNvPr>
            <p:cNvPicPr>
              <a:picLocks noChangeAspect="1"/>
            </p:cNvPicPr>
            <p:nvPr/>
          </p:nvPicPr>
          <p:blipFill>
            <a:blip r:embed="rId3"/>
            <a:stretch>
              <a:fillRect/>
            </a:stretch>
          </p:blipFill>
          <p:spPr>
            <a:xfrm>
              <a:off x="6014528" y="4542774"/>
              <a:ext cx="4483330" cy="1282766"/>
            </a:xfrm>
            <a:prstGeom prst="rect">
              <a:avLst/>
            </a:prstGeom>
          </p:spPr>
        </p:pic>
      </p:grpSp>
      <p:pic>
        <p:nvPicPr>
          <p:cNvPr id="13" name="Picture 12">
            <a:extLst>
              <a:ext uri="{FF2B5EF4-FFF2-40B4-BE49-F238E27FC236}">
                <a16:creationId xmlns:a16="http://schemas.microsoft.com/office/drawing/2014/main" id="{320B650B-1D68-9588-9A3E-FB2CC55A0576}"/>
              </a:ext>
            </a:extLst>
          </p:cNvPr>
          <p:cNvPicPr>
            <a:picLocks noChangeAspect="1"/>
          </p:cNvPicPr>
          <p:nvPr/>
        </p:nvPicPr>
        <p:blipFill>
          <a:blip r:embed="rId4"/>
          <a:stretch>
            <a:fillRect/>
          </a:stretch>
        </p:blipFill>
        <p:spPr>
          <a:xfrm>
            <a:off x="6532696" y="829140"/>
            <a:ext cx="1489487" cy="1486086"/>
          </a:xfrm>
          <a:prstGeom prst="rect">
            <a:avLst/>
          </a:prstGeom>
        </p:spPr>
      </p:pic>
      <p:pic>
        <p:nvPicPr>
          <p:cNvPr id="14" name="Picture 13">
            <a:extLst>
              <a:ext uri="{FF2B5EF4-FFF2-40B4-BE49-F238E27FC236}">
                <a16:creationId xmlns:a16="http://schemas.microsoft.com/office/drawing/2014/main" id="{1114B62E-76D3-8C3F-F7A6-1BE4F8046C43}"/>
              </a:ext>
            </a:extLst>
          </p:cNvPr>
          <p:cNvPicPr>
            <a:picLocks noChangeAspect="1"/>
          </p:cNvPicPr>
          <p:nvPr/>
        </p:nvPicPr>
        <p:blipFill>
          <a:blip r:embed="rId5"/>
          <a:stretch>
            <a:fillRect/>
          </a:stretch>
        </p:blipFill>
        <p:spPr>
          <a:xfrm>
            <a:off x="8339913" y="829140"/>
            <a:ext cx="1489487" cy="1486086"/>
          </a:xfrm>
          <a:prstGeom prst="rect">
            <a:avLst/>
          </a:prstGeom>
        </p:spPr>
      </p:pic>
      <p:pic>
        <p:nvPicPr>
          <p:cNvPr id="15" name="Picture 14">
            <a:extLst>
              <a:ext uri="{FF2B5EF4-FFF2-40B4-BE49-F238E27FC236}">
                <a16:creationId xmlns:a16="http://schemas.microsoft.com/office/drawing/2014/main" id="{3FF90745-08BF-4496-BA05-6287799DF55A}"/>
              </a:ext>
            </a:extLst>
          </p:cNvPr>
          <p:cNvPicPr>
            <a:picLocks noChangeAspect="1"/>
          </p:cNvPicPr>
          <p:nvPr/>
        </p:nvPicPr>
        <p:blipFill>
          <a:blip r:embed="rId6"/>
          <a:stretch>
            <a:fillRect/>
          </a:stretch>
        </p:blipFill>
        <p:spPr>
          <a:xfrm>
            <a:off x="6532696" y="2632958"/>
            <a:ext cx="1489487" cy="1489486"/>
          </a:xfrm>
          <a:prstGeom prst="rect">
            <a:avLst/>
          </a:prstGeom>
        </p:spPr>
      </p:pic>
      <p:pic>
        <p:nvPicPr>
          <p:cNvPr id="16" name="Picture 15">
            <a:extLst>
              <a:ext uri="{FF2B5EF4-FFF2-40B4-BE49-F238E27FC236}">
                <a16:creationId xmlns:a16="http://schemas.microsoft.com/office/drawing/2014/main" id="{ECAF1889-7CDB-02E5-1908-BC943CA81827}"/>
              </a:ext>
            </a:extLst>
          </p:cNvPr>
          <p:cNvPicPr>
            <a:picLocks noChangeAspect="1"/>
          </p:cNvPicPr>
          <p:nvPr/>
        </p:nvPicPr>
        <p:blipFill>
          <a:blip r:embed="rId7"/>
          <a:stretch>
            <a:fillRect/>
          </a:stretch>
        </p:blipFill>
        <p:spPr>
          <a:xfrm>
            <a:off x="8339913" y="2636358"/>
            <a:ext cx="1489487" cy="1486086"/>
          </a:xfrm>
          <a:prstGeom prst="rect">
            <a:avLst/>
          </a:prstGeom>
        </p:spPr>
      </p:pic>
      <p:sp>
        <p:nvSpPr>
          <p:cNvPr id="6" name="TextBox 5">
            <a:extLst>
              <a:ext uri="{FF2B5EF4-FFF2-40B4-BE49-F238E27FC236}">
                <a16:creationId xmlns:a16="http://schemas.microsoft.com/office/drawing/2014/main" id="{3F1C4885-4B9B-A919-E66C-E920ABE33FD7}"/>
              </a:ext>
            </a:extLst>
          </p:cNvPr>
          <p:cNvSpPr txBox="1"/>
          <p:nvPr/>
        </p:nvSpPr>
        <p:spPr>
          <a:xfrm>
            <a:off x="0" y="6581001"/>
            <a:ext cx="12192000" cy="276999"/>
          </a:xfrm>
          <a:prstGeom prst="rect">
            <a:avLst/>
          </a:prstGeom>
          <a:noFill/>
        </p:spPr>
        <p:txBody>
          <a:bodyPr wrap="square" anchor="b">
            <a:spAutoFit/>
          </a:bodyPr>
          <a:lstStyle/>
          <a:p>
            <a:pPr algn="ctr"/>
            <a:r>
              <a:rPr lang="en-US" sz="1200" dirty="0"/>
              <a:t>Oremus. </a:t>
            </a:r>
            <a:r>
              <a:rPr lang="en-US" sz="1200" dirty="0">
                <a:hlinkClick r:id="rId8"/>
              </a:rPr>
              <a:t>Big Tobacco. Big Pharma. Big Tech?</a:t>
            </a:r>
            <a:r>
              <a:rPr lang="en-US" sz="1200" dirty="0"/>
              <a:t> Slate, 2017.</a:t>
            </a:r>
            <a:endParaRPr lang="en-CA" sz="1200" dirty="0"/>
          </a:p>
        </p:txBody>
      </p:sp>
    </p:spTree>
    <p:extLst>
      <p:ext uri="{BB962C8B-B14F-4D97-AF65-F5344CB8AC3E}">
        <p14:creationId xmlns:p14="http://schemas.microsoft.com/office/powerpoint/2010/main" val="69053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73F3CC-3E4C-F2FD-FF24-B265C5F07ED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Variety of books on shelves in library">
            <a:extLst>
              <a:ext uri="{FF2B5EF4-FFF2-40B4-BE49-F238E27FC236}">
                <a16:creationId xmlns:a16="http://schemas.microsoft.com/office/drawing/2014/main" id="{42EE515E-47CC-CA5B-00C4-AB5811D72679}"/>
              </a:ext>
            </a:extLst>
          </p:cNvPr>
          <p:cNvPicPr>
            <a:picLocks noChangeAspect="1"/>
          </p:cNvPicPr>
          <p:nvPr/>
        </p:nvPicPr>
        <p:blipFill>
          <a:blip r:embed="rId2">
            <a:extLst>
              <a:ext uri="{28A0092B-C50C-407E-A947-70E740481C1C}">
                <a14:useLocalDpi xmlns:a14="http://schemas.microsoft.com/office/drawing/2010/main" val="0"/>
              </a:ext>
            </a:extLst>
          </a:blip>
          <a:srcRect l="23088" r="17788"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397190B8-120C-5698-9DAB-65298DF52D98}"/>
              </a:ext>
            </a:extLst>
          </p:cNvPr>
          <p:cNvSpPr txBox="1"/>
          <p:nvPr/>
        </p:nvSpPr>
        <p:spPr>
          <a:xfrm>
            <a:off x="314458" y="782122"/>
            <a:ext cx="5962785" cy="5293757"/>
          </a:xfrm>
          <a:prstGeom prst="rect">
            <a:avLst/>
          </a:prstGeom>
          <a:noFill/>
        </p:spPr>
        <p:txBody>
          <a:bodyPr wrap="square">
            <a:spAutoFit/>
          </a:bodyPr>
          <a:lstStyle/>
          <a:p>
            <a:pPr>
              <a:spcBef>
                <a:spcPts val="1800"/>
              </a:spcBef>
            </a:pPr>
            <a:r>
              <a:rPr lang="en-CA" sz="2800" b="1" dirty="0"/>
              <a:t>Information retrieval (IR)</a:t>
            </a:r>
            <a:r>
              <a:rPr lang="en-CA" sz="2800" dirty="0"/>
              <a:t> is the study of tools and methods for </a:t>
            </a:r>
            <a:r>
              <a:rPr lang="en-US" sz="2800" dirty="0"/>
              <a:t>satisfying people’s information need by finding relevant information—</a:t>
            </a:r>
            <a:r>
              <a:rPr lang="en-US" sz="2800" i="1" dirty="0"/>
              <a:t>e.g.</a:t>
            </a:r>
            <a:r>
              <a:rPr lang="en-US" sz="2800" dirty="0"/>
              <a:t>, </a:t>
            </a:r>
            <a:r>
              <a:rPr lang="en-CA" sz="2800" dirty="0"/>
              <a:t>search engines and recommender systems</a:t>
            </a:r>
            <a:endParaRPr lang="en-US" sz="2400" dirty="0"/>
          </a:p>
          <a:p>
            <a:pPr>
              <a:spcBef>
                <a:spcPts val="1800"/>
              </a:spcBef>
            </a:pPr>
            <a:r>
              <a:rPr lang="en-US" sz="2400" dirty="0"/>
              <a:t>IR has roots in library and information science and linguistics</a:t>
            </a:r>
          </a:p>
          <a:p>
            <a:pPr>
              <a:spcBef>
                <a:spcPts val="1800"/>
              </a:spcBef>
            </a:pPr>
            <a:r>
              <a:rPr lang="en-US" sz="2400" b="1" i="1" dirty="0"/>
              <a:t>Societal implications. </a:t>
            </a:r>
            <a:r>
              <a:rPr lang="en-US" sz="2400" dirty="0"/>
              <a:t> These systems affect what information receive exposure which shapes consumer behavior, political discourse, and culture, and influence economic outcomes</a:t>
            </a:r>
            <a:endParaRPr lang="en-CA" sz="2400" dirty="0"/>
          </a:p>
        </p:txBody>
      </p:sp>
    </p:spTree>
    <p:extLst>
      <p:ext uri="{BB962C8B-B14F-4D97-AF65-F5344CB8AC3E}">
        <p14:creationId xmlns:p14="http://schemas.microsoft.com/office/powerpoint/2010/main" val="1001963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7E2F-8BB6-D548-2C57-27A268682BF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DBD4B5F-6AB1-A30E-23C2-8F9725B2C089}"/>
              </a:ext>
            </a:extLst>
          </p:cNvPr>
          <p:cNvPicPr>
            <a:picLocks noChangeAspect="1"/>
          </p:cNvPicPr>
          <p:nvPr/>
        </p:nvPicPr>
        <p:blipFill>
          <a:blip r:embed="rId3"/>
          <a:stretch>
            <a:fillRect/>
          </a:stretch>
        </p:blipFill>
        <p:spPr>
          <a:xfrm>
            <a:off x="4579277" y="364756"/>
            <a:ext cx="6651312" cy="5681964"/>
          </a:xfrm>
          <a:prstGeom prst="rect">
            <a:avLst/>
          </a:prstGeom>
        </p:spPr>
      </p:pic>
      <p:pic>
        <p:nvPicPr>
          <p:cNvPr id="4" name="Picture 3">
            <a:extLst>
              <a:ext uri="{FF2B5EF4-FFF2-40B4-BE49-F238E27FC236}">
                <a16:creationId xmlns:a16="http://schemas.microsoft.com/office/drawing/2014/main" id="{29FCE6AF-259C-EE3A-60B4-9F3799C8FE3D}"/>
              </a:ext>
            </a:extLst>
          </p:cNvPr>
          <p:cNvPicPr>
            <a:picLocks noChangeAspect="1"/>
          </p:cNvPicPr>
          <p:nvPr/>
        </p:nvPicPr>
        <p:blipFill>
          <a:blip r:embed="rId4"/>
          <a:stretch>
            <a:fillRect/>
          </a:stretch>
        </p:blipFill>
        <p:spPr>
          <a:xfrm>
            <a:off x="805962" y="2425687"/>
            <a:ext cx="1490400" cy="1486998"/>
          </a:xfrm>
          <a:prstGeom prst="rect">
            <a:avLst/>
          </a:prstGeom>
        </p:spPr>
      </p:pic>
      <p:pic>
        <p:nvPicPr>
          <p:cNvPr id="6" name="Picture 5">
            <a:extLst>
              <a:ext uri="{FF2B5EF4-FFF2-40B4-BE49-F238E27FC236}">
                <a16:creationId xmlns:a16="http://schemas.microsoft.com/office/drawing/2014/main" id="{7D9BEF74-5936-6F47-A7E4-7E0BA330745F}"/>
              </a:ext>
            </a:extLst>
          </p:cNvPr>
          <p:cNvPicPr>
            <a:picLocks noChangeAspect="1"/>
          </p:cNvPicPr>
          <p:nvPr/>
        </p:nvPicPr>
        <p:blipFill>
          <a:blip r:embed="rId5"/>
          <a:stretch>
            <a:fillRect/>
          </a:stretch>
        </p:blipFill>
        <p:spPr>
          <a:xfrm>
            <a:off x="1417312" y="1819836"/>
            <a:ext cx="1490400" cy="1486998"/>
          </a:xfrm>
          <a:prstGeom prst="rect">
            <a:avLst/>
          </a:prstGeom>
        </p:spPr>
      </p:pic>
      <p:pic>
        <p:nvPicPr>
          <p:cNvPr id="7" name="Picture 6">
            <a:extLst>
              <a:ext uri="{FF2B5EF4-FFF2-40B4-BE49-F238E27FC236}">
                <a16:creationId xmlns:a16="http://schemas.microsoft.com/office/drawing/2014/main" id="{41533D31-FAF4-8F39-23F4-2DB8952D27A9}"/>
              </a:ext>
            </a:extLst>
          </p:cNvPr>
          <p:cNvPicPr>
            <a:picLocks noChangeAspect="1"/>
          </p:cNvPicPr>
          <p:nvPr/>
        </p:nvPicPr>
        <p:blipFill>
          <a:blip r:embed="rId6"/>
          <a:stretch>
            <a:fillRect/>
          </a:stretch>
        </p:blipFill>
        <p:spPr>
          <a:xfrm>
            <a:off x="1416780" y="3038071"/>
            <a:ext cx="1490400" cy="1490400"/>
          </a:xfrm>
          <a:prstGeom prst="rect">
            <a:avLst/>
          </a:prstGeom>
        </p:spPr>
      </p:pic>
      <p:pic>
        <p:nvPicPr>
          <p:cNvPr id="9" name="Picture 8">
            <a:extLst>
              <a:ext uri="{FF2B5EF4-FFF2-40B4-BE49-F238E27FC236}">
                <a16:creationId xmlns:a16="http://schemas.microsoft.com/office/drawing/2014/main" id="{31F6A9F3-E8AA-C746-F8D2-019885C107C0}"/>
              </a:ext>
            </a:extLst>
          </p:cNvPr>
          <p:cNvPicPr>
            <a:picLocks noChangeAspect="1"/>
          </p:cNvPicPr>
          <p:nvPr/>
        </p:nvPicPr>
        <p:blipFill>
          <a:blip r:embed="rId7"/>
          <a:stretch>
            <a:fillRect/>
          </a:stretch>
        </p:blipFill>
        <p:spPr>
          <a:xfrm>
            <a:off x="2027332" y="2437690"/>
            <a:ext cx="1490400" cy="1486998"/>
          </a:xfrm>
          <a:prstGeom prst="rect">
            <a:avLst/>
          </a:prstGeom>
        </p:spPr>
      </p:pic>
      <p:grpSp>
        <p:nvGrpSpPr>
          <p:cNvPr id="2" name="Group 1">
            <a:extLst>
              <a:ext uri="{FF2B5EF4-FFF2-40B4-BE49-F238E27FC236}">
                <a16:creationId xmlns:a16="http://schemas.microsoft.com/office/drawing/2014/main" id="{E2C35442-EA05-7E44-7992-F45E91EA201A}"/>
              </a:ext>
            </a:extLst>
          </p:cNvPr>
          <p:cNvGrpSpPr/>
          <p:nvPr/>
        </p:nvGrpSpPr>
        <p:grpSpPr>
          <a:xfrm>
            <a:off x="2161980" y="386753"/>
            <a:ext cx="2196144" cy="5580000"/>
            <a:chOff x="2161980" y="639000"/>
            <a:chExt cx="2196144" cy="5580000"/>
          </a:xfrm>
        </p:grpSpPr>
        <p:cxnSp>
          <p:nvCxnSpPr>
            <p:cNvPr id="13" name="Straight Connector 12">
              <a:extLst>
                <a:ext uri="{FF2B5EF4-FFF2-40B4-BE49-F238E27FC236}">
                  <a16:creationId xmlns:a16="http://schemas.microsoft.com/office/drawing/2014/main" id="{9B6CFF60-856B-01D9-3CA5-F1BF450DADAA}"/>
                </a:ext>
              </a:extLst>
            </p:cNvPr>
            <p:cNvCxnSpPr/>
            <p:nvPr/>
          </p:nvCxnSpPr>
          <p:spPr>
            <a:xfrm>
              <a:off x="3746124" y="2522271"/>
              <a:ext cx="61200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ABE159-ABE3-3B96-5CA2-71DC11D248B9}"/>
                </a:ext>
              </a:extLst>
            </p:cNvPr>
            <p:cNvCxnSpPr>
              <a:cxnSpLocks/>
            </p:cNvCxnSpPr>
            <p:nvPr/>
          </p:nvCxnSpPr>
          <p:spPr>
            <a:xfrm flipV="1">
              <a:off x="2161980" y="2522271"/>
              <a:ext cx="1587674" cy="899162"/>
            </a:xfrm>
            <a:prstGeom prst="line">
              <a:avLst/>
            </a:prstGeom>
            <a:ln>
              <a:solidFill>
                <a:schemeClr val="accent2">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2A8693F-454B-199C-D251-D81206200F2A}"/>
                </a:ext>
              </a:extLst>
            </p:cNvPr>
            <p:cNvCxnSpPr>
              <a:cxnSpLocks/>
            </p:cNvCxnSpPr>
            <p:nvPr/>
          </p:nvCxnSpPr>
          <p:spPr>
            <a:xfrm>
              <a:off x="4358124" y="639000"/>
              <a:ext cx="0" cy="5580000"/>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5BFAF80-A645-E4B7-CA1A-7AC099F7DFFE}"/>
              </a:ext>
            </a:extLst>
          </p:cNvPr>
          <p:cNvSpPr txBox="1"/>
          <p:nvPr/>
        </p:nvSpPr>
        <p:spPr>
          <a:xfrm>
            <a:off x="0" y="6257836"/>
            <a:ext cx="12192000" cy="600164"/>
          </a:xfrm>
          <a:prstGeom prst="rect">
            <a:avLst/>
          </a:prstGeom>
          <a:noFill/>
        </p:spPr>
        <p:txBody>
          <a:bodyPr wrap="square" anchor="b">
            <a:spAutoFit/>
          </a:bodyPr>
          <a:lstStyle/>
          <a:p>
            <a:pPr algn="ctr"/>
            <a:r>
              <a:rPr lang="en-US" sz="1100" dirty="0"/>
              <a:t>Whittaker. </a:t>
            </a:r>
            <a:r>
              <a:rPr lang="en-US" sz="1100" dirty="0">
                <a:hlinkClick r:id="rId8"/>
              </a:rPr>
              <a:t>The steep cost of capture</a:t>
            </a:r>
            <a:r>
              <a:rPr lang="en-US" sz="1100" dirty="0"/>
              <a:t>. In Interactions, 2021.</a:t>
            </a:r>
            <a:endParaRPr lang="en-CA" sz="1100" dirty="0"/>
          </a:p>
          <a:p>
            <a:pPr algn="ctr"/>
            <a:r>
              <a:rPr lang="en-US" sz="1100" dirty="0"/>
              <a:t>Birhane, </a:t>
            </a:r>
            <a:r>
              <a:rPr lang="en-US" sz="1100" dirty="0" err="1"/>
              <a:t>Angius</a:t>
            </a:r>
            <a:r>
              <a:rPr lang="en-US" sz="1100" dirty="0"/>
              <a:t>, Agnew, Pandit, Mitra, Dobbe, and Talat. Big AI's Regulatory Capture: Mapping Industry Interference and Government Complicity. In proc. </a:t>
            </a:r>
            <a:r>
              <a:rPr lang="en-US" sz="1100" dirty="0" err="1"/>
              <a:t>FAccT</a:t>
            </a:r>
            <a:r>
              <a:rPr lang="en-US" sz="1100" dirty="0"/>
              <a:t> (preprint forthcoming) , 2026.</a:t>
            </a:r>
          </a:p>
          <a:p>
            <a:pPr algn="ctr"/>
            <a:r>
              <a:rPr lang="en-US" sz="1100" dirty="0"/>
              <a:t>Barakat. </a:t>
            </a:r>
            <a:r>
              <a:rPr lang="en-US" sz="1100" dirty="0">
                <a:hlinkClick r:id="rId9"/>
              </a:rPr>
              <a:t>Selective perspectives: A content analysis of The New York Times’ reporting on artificial intelligence</a:t>
            </a:r>
            <a:r>
              <a:rPr lang="en-US" sz="1100" dirty="0"/>
              <a:t>. Computer Says Maybe, 2024.</a:t>
            </a:r>
          </a:p>
        </p:txBody>
      </p:sp>
    </p:spTree>
    <p:extLst>
      <p:ext uri="{BB962C8B-B14F-4D97-AF65-F5344CB8AC3E}">
        <p14:creationId xmlns:p14="http://schemas.microsoft.com/office/powerpoint/2010/main" val="199747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2BE29D49-BC7A-D853-D14F-645CB463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19"/>
          <a:stretch/>
        </p:blipFill>
        <p:spPr bwMode="auto">
          <a:xfrm>
            <a:off x="659959" y="647700"/>
            <a:ext cx="2721168" cy="5562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0A9DB26-EAE1-7A52-66AF-440CFFF8D17A}"/>
              </a:ext>
            </a:extLst>
          </p:cNvPr>
          <p:cNvSpPr>
            <a:spLocks noGrp="1"/>
          </p:cNvSpPr>
          <p:nvPr>
            <p:ph type="title"/>
          </p:nvPr>
        </p:nvSpPr>
        <p:spPr>
          <a:xfrm>
            <a:off x="4301656" y="365125"/>
            <a:ext cx="7052144" cy="854075"/>
          </a:xfrm>
        </p:spPr>
        <p:txBody>
          <a:bodyPr anchor="b"/>
          <a:lstStyle/>
          <a:p>
            <a:r>
              <a:rPr lang="en-CA" b="1" dirty="0"/>
              <a:t>Sociotechnical imaginaries</a:t>
            </a:r>
          </a:p>
        </p:txBody>
      </p:sp>
      <p:sp>
        <p:nvSpPr>
          <p:cNvPr id="11" name="Content Placeholder 10">
            <a:extLst>
              <a:ext uri="{FF2B5EF4-FFF2-40B4-BE49-F238E27FC236}">
                <a16:creationId xmlns:a16="http://schemas.microsoft.com/office/drawing/2014/main" id="{ABB0F6B9-71EC-BD77-4FAA-ACD3599B42D7}"/>
              </a:ext>
            </a:extLst>
          </p:cNvPr>
          <p:cNvSpPr>
            <a:spLocks noGrp="1"/>
          </p:cNvSpPr>
          <p:nvPr>
            <p:ph idx="1"/>
          </p:nvPr>
        </p:nvSpPr>
        <p:spPr>
          <a:xfrm>
            <a:off x="4301656" y="1219200"/>
            <a:ext cx="7052144" cy="4957763"/>
          </a:xfrm>
        </p:spPr>
        <p:txBody>
          <a:bodyPr>
            <a:normAutofit fontScale="92500" lnSpcReduction="10000"/>
          </a:bodyPr>
          <a:lstStyle/>
          <a:p>
            <a:pPr marL="0" indent="0">
              <a:lnSpc>
                <a:spcPct val="110000"/>
              </a:lnSpc>
              <a:buNone/>
            </a:pPr>
            <a:r>
              <a:rPr lang="en" sz="2400" dirty="0">
                <a:latin typeface="Aptos Light" panose="020B0004020202020204" pitchFamily="34" charset="0"/>
              </a:rPr>
              <a:t>“Visions of desirable futures, animated by shared understandings of forms of social life and social order attainable through, and supportive of, advances in science and technology” </a:t>
            </a:r>
          </a:p>
          <a:p>
            <a:pPr marL="0" indent="0" algn="r">
              <a:lnSpc>
                <a:spcPct val="110000"/>
              </a:lnSpc>
              <a:buNone/>
            </a:pPr>
            <a:r>
              <a:rPr lang="en" sz="2400" dirty="0">
                <a:latin typeface="Aptos Light" panose="020B0004020202020204" pitchFamily="34" charset="0"/>
              </a:rPr>
              <a:t>~Jasanoff and Kim (2015)</a:t>
            </a:r>
          </a:p>
          <a:p>
            <a:pPr marL="0" indent="0">
              <a:lnSpc>
                <a:spcPct val="110000"/>
              </a:lnSpc>
              <a:spcBef>
                <a:spcPts val="3000"/>
              </a:spcBef>
              <a:buNone/>
            </a:pPr>
            <a:r>
              <a:rPr lang="en-US" sz="2000" i="1" dirty="0">
                <a:latin typeface="Aptos Light" panose="020B0004020202020204" pitchFamily="34" charset="0"/>
              </a:rPr>
              <a:t>Whose sociotechnical imaginaries are granted normative status and what myriad of radically alternative futures are we overlooking?</a:t>
            </a:r>
          </a:p>
          <a:p>
            <a:pPr marL="0" indent="0">
              <a:lnSpc>
                <a:spcPct val="110000"/>
              </a:lnSpc>
              <a:spcBef>
                <a:spcPts val="1200"/>
              </a:spcBef>
              <a:buNone/>
            </a:pPr>
            <a:r>
              <a:rPr lang="en-US" sz="2000" i="1" dirty="0">
                <a:latin typeface="Aptos Light" panose="020B0004020202020204" pitchFamily="34" charset="0"/>
              </a:rPr>
              <a:t>How does increasing dominance of established for-profit platforms over academic research influences and/or homogenizes the kinds of IR systems we build?</a:t>
            </a:r>
          </a:p>
          <a:p>
            <a:pPr marL="0" indent="0">
              <a:lnSpc>
                <a:spcPct val="110000"/>
              </a:lnSpc>
              <a:spcBef>
                <a:spcPts val="1200"/>
              </a:spcBef>
              <a:buNone/>
            </a:pPr>
            <a:r>
              <a:rPr lang="en-US" sz="2000" i="1" dirty="0">
                <a:latin typeface="Aptos Light" panose="020B0004020202020204" pitchFamily="34" charset="0"/>
              </a:rPr>
              <a:t>What would information access systems look like if designed for futures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anti-ableist, and abolitionist thoughts?</a:t>
            </a:r>
          </a:p>
        </p:txBody>
      </p:sp>
      <p:sp>
        <p:nvSpPr>
          <p:cNvPr id="3" name="TextBox 2">
            <a:extLst>
              <a:ext uri="{FF2B5EF4-FFF2-40B4-BE49-F238E27FC236}">
                <a16:creationId xmlns:a16="http://schemas.microsoft.com/office/drawing/2014/main" id="{E4801A3C-DA05-C927-5BF6-0A59A48010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1025479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01F1-0121-4B15-8517-0FF73DE25E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F719E-A60A-B1FC-47D1-78AF615CDA4D}"/>
              </a:ext>
            </a:extLst>
          </p:cNvPr>
          <p:cNvSpPr>
            <a:spLocks noGrp="1"/>
          </p:cNvSpPr>
          <p:nvPr>
            <p:ph idx="1"/>
          </p:nvPr>
        </p:nvSpPr>
        <p:spPr>
          <a:xfrm>
            <a:off x="1958645" y="2206014"/>
            <a:ext cx="8274711" cy="2058747"/>
          </a:xfrm>
        </p:spPr>
        <p:txBody>
          <a:bodyPr>
            <a:normAutofit/>
          </a:bodyPr>
          <a:lstStyle/>
          <a:p>
            <a:pPr marL="0" indent="0" algn="ctr">
              <a:lnSpc>
                <a:spcPct val="110000"/>
              </a:lnSpc>
              <a:buNone/>
            </a:pPr>
            <a:r>
              <a:rPr lang="en-US" b="1"/>
              <a:t>Emancipatory IR </a:t>
            </a:r>
            <a:r>
              <a:rPr lang="en-US"/>
              <a:t>is the study and development of information access methods that challenge all forms of human oppression and situates its activities within broader collective emancipatory praxis</a:t>
            </a:r>
            <a:endParaRPr lang="en-CA"/>
          </a:p>
        </p:txBody>
      </p:sp>
      <p:grpSp>
        <p:nvGrpSpPr>
          <p:cNvPr id="9" name="Group 8">
            <a:extLst>
              <a:ext uri="{FF2B5EF4-FFF2-40B4-BE49-F238E27FC236}">
                <a16:creationId xmlns:a16="http://schemas.microsoft.com/office/drawing/2014/main" id="{A3870C9E-758D-920F-0AA0-2D9907D07744}"/>
              </a:ext>
            </a:extLst>
          </p:cNvPr>
          <p:cNvGrpSpPr/>
          <p:nvPr/>
        </p:nvGrpSpPr>
        <p:grpSpPr>
          <a:xfrm>
            <a:off x="333730" y="2585923"/>
            <a:ext cx="7638897" cy="3442119"/>
            <a:chOff x="48438" y="2585923"/>
            <a:chExt cx="7638897" cy="3442119"/>
          </a:xfrm>
        </p:grpSpPr>
        <p:sp>
          <p:nvSpPr>
            <p:cNvPr id="5" name="TextBox 4">
              <a:extLst>
                <a:ext uri="{FF2B5EF4-FFF2-40B4-BE49-F238E27FC236}">
                  <a16:creationId xmlns:a16="http://schemas.microsoft.com/office/drawing/2014/main" id="{3EC86F17-4191-98CC-F256-7D5AD02FCEF5}"/>
                </a:ext>
              </a:extLst>
            </p:cNvPr>
            <p:cNvSpPr txBox="1"/>
            <p:nvPr/>
          </p:nvSpPr>
          <p:spPr>
            <a:xfrm>
              <a:off x="48438" y="4827713"/>
              <a:ext cx="76388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Signifies the moral concerns of universal humanization of all peoples and the elimination of oppression to create the conditions under which we can collectively flourish</a:t>
              </a:r>
              <a:endParaRPr kumimoji="0" lang="en-CA"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C9D07EF8-D362-08C2-ADE2-85AEC7352939}"/>
                </a:ext>
              </a:extLst>
            </p:cNvPr>
            <p:cNvSpPr/>
            <p:nvPr/>
          </p:nvSpPr>
          <p:spPr>
            <a:xfrm>
              <a:off x="1975104" y="2585923"/>
              <a:ext cx="2326234" cy="95098"/>
            </a:xfrm>
            <a:prstGeom prst="rect">
              <a:avLst/>
            </a:prstGeom>
            <a:solidFill>
              <a:srgbClr val="FFC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 name="Straight Arrow Connector 5">
              <a:extLst>
                <a:ext uri="{FF2B5EF4-FFF2-40B4-BE49-F238E27FC236}">
                  <a16:creationId xmlns:a16="http://schemas.microsoft.com/office/drawing/2014/main" id="{40B28145-B37D-4E2D-F8A2-7330A92AA52A}"/>
                </a:ext>
              </a:extLst>
            </p:cNvPr>
            <p:cNvCxnSpPr>
              <a:cxnSpLocks/>
              <a:stCxn id="2" idx="2"/>
            </p:cNvCxnSpPr>
            <p:nvPr/>
          </p:nvCxnSpPr>
          <p:spPr>
            <a:xfrm>
              <a:off x="3138221" y="2681021"/>
              <a:ext cx="0" cy="2146692"/>
            </a:xfrm>
            <a:prstGeom prst="straightConnector1">
              <a:avLst/>
            </a:prstGeom>
            <a:ln w="57150">
              <a:solidFill>
                <a:srgbClr val="FFC000">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32204A56-0E4B-3037-52C8-77DAF51A15A0}"/>
              </a:ext>
            </a:extLst>
          </p:cNvPr>
          <p:cNvGrpSpPr/>
          <p:nvPr/>
        </p:nvGrpSpPr>
        <p:grpSpPr>
          <a:xfrm>
            <a:off x="2471982" y="764760"/>
            <a:ext cx="9523704" cy="2900741"/>
            <a:chOff x="2471982" y="764760"/>
            <a:chExt cx="9523704" cy="2900741"/>
          </a:xfrm>
        </p:grpSpPr>
        <p:sp>
          <p:nvSpPr>
            <p:cNvPr id="7" name="Left Bracket 6">
              <a:extLst>
                <a:ext uri="{FF2B5EF4-FFF2-40B4-BE49-F238E27FC236}">
                  <a16:creationId xmlns:a16="http://schemas.microsoft.com/office/drawing/2014/main" id="{FF0F5487-DCF0-81DA-376C-A8090856887D}"/>
                </a:ext>
              </a:extLst>
            </p:cNvPr>
            <p:cNvSpPr/>
            <p:nvPr/>
          </p:nvSpPr>
          <p:spPr>
            <a:xfrm>
              <a:off x="8760739" y="2766447"/>
              <a:ext cx="216974" cy="410705"/>
            </a:xfrm>
            <a:prstGeom prst="lef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ight Bracket 7">
              <a:extLst>
                <a:ext uri="{FF2B5EF4-FFF2-40B4-BE49-F238E27FC236}">
                  <a16:creationId xmlns:a16="http://schemas.microsoft.com/office/drawing/2014/main" id="{9297E1F4-D03D-4697-A5F3-834677A6452E}"/>
                </a:ext>
              </a:extLst>
            </p:cNvPr>
            <p:cNvSpPr/>
            <p:nvPr/>
          </p:nvSpPr>
          <p:spPr>
            <a:xfrm>
              <a:off x="5617767" y="3254796"/>
              <a:ext cx="216000" cy="410400"/>
            </a:xfrm>
            <a:prstGeom prst="righ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F48766D-9762-3249-9731-EA9A76784A0A}"/>
                </a:ext>
              </a:extLst>
            </p:cNvPr>
            <p:cNvSpPr/>
            <p:nvPr/>
          </p:nvSpPr>
          <p:spPr>
            <a:xfrm>
              <a:off x="8768488" y="2766447"/>
              <a:ext cx="1464867"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958B038-6B85-EF04-AA82-BEB78227151C}"/>
                </a:ext>
              </a:extLst>
            </p:cNvPr>
            <p:cNvSpPr/>
            <p:nvPr/>
          </p:nvSpPr>
          <p:spPr>
            <a:xfrm>
              <a:off x="2471982" y="3254796"/>
              <a:ext cx="3361786"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55DF8FC-9CE6-624F-D5B2-B4027A4A1C57}"/>
                </a:ext>
              </a:extLst>
            </p:cNvPr>
            <p:cNvSpPr txBox="1"/>
            <p:nvPr/>
          </p:nvSpPr>
          <p:spPr>
            <a:xfrm rot="20894533">
              <a:off x="8245096" y="764760"/>
              <a:ext cx="3750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e.g.</a:t>
              </a: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 colonialism, racism, patriarchy, casteism, transphobia, ableism, …</a:t>
              </a:r>
            </a:p>
          </p:txBody>
        </p:sp>
        <p:cxnSp>
          <p:nvCxnSpPr>
            <p:cNvPr id="14" name="Connector: Curved 13">
              <a:extLst>
                <a:ext uri="{FF2B5EF4-FFF2-40B4-BE49-F238E27FC236}">
                  <a16:creationId xmlns:a16="http://schemas.microsoft.com/office/drawing/2014/main" id="{B79B1C9D-B697-B02D-EFE8-2DB10EA83D48}"/>
                </a:ext>
              </a:extLst>
            </p:cNvPr>
            <p:cNvCxnSpPr>
              <a:stCxn id="10" idx="1"/>
              <a:endCxn id="12" idx="1"/>
            </p:cNvCxnSpPr>
            <p:nvPr/>
          </p:nvCxnSpPr>
          <p:spPr>
            <a:xfrm rot="10800000">
              <a:off x="8284444" y="1470064"/>
              <a:ext cx="484044" cy="1501736"/>
            </a:xfrm>
            <a:prstGeom prst="curvedConnector3">
              <a:avLst>
                <a:gd name="adj1" fmla="val 155356"/>
              </a:avLst>
            </a:prstGeom>
            <a:ln w="57150">
              <a:solidFill>
                <a:schemeClr val="accent4">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45F790A6-CCB3-BFA0-DE91-EFAE1040B519}"/>
              </a:ext>
            </a:extLst>
          </p:cNvPr>
          <p:cNvGrpSpPr/>
          <p:nvPr/>
        </p:nvGrpSpPr>
        <p:grpSpPr>
          <a:xfrm>
            <a:off x="2577595" y="3533463"/>
            <a:ext cx="9444597" cy="2797577"/>
            <a:chOff x="2577595" y="3502467"/>
            <a:chExt cx="9444597" cy="2797577"/>
          </a:xfrm>
        </p:grpSpPr>
        <p:sp>
          <p:nvSpPr>
            <p:cNvPr id="19" name="Rectangle 18">
              <a:extLst>
                <a:ext uri="{FF2B5EF4-FFF2-40B4-BE49-F238E27FC236}">
                  <a16:creationId xmlns:a16="http://schemas.microsoft.com/office/drawing/2014/main" id="{4FE0D8F1-8D5B-850D-B3CD-A96FA70C8BBF}"/>
                </a:ext>
              </a:extLst>
            </p:cNvPr>
            <p:cNvSpPr/>
            <p:nvPr/>
          </p:nvSpPr>
          <p:spPr>
            <a:xfrm>
              <a:off x="6531004" y="3502467"/>
              <a:ext cx="3150559" cy="85240"/>
            </a:xfrm>
            <a:custGeom>
              <a:avLst/>
              <a:gdLst>
                <a:gd name="csX0" fmla="*/ 0 w 3150559"/>
                <a:gd name="csY0" fmla="*/ 0 h 85240"/>
                <a:gd name="csX1" fmla="*/ 462082 w 3150559"/>
                <a:gd name="csY1" fmla="*/ 0 h 85240"/>
                <a:gd name="csX2" fmla="*/ 955670 w 3150559"/>
                <a:gd name="csY2" fmla="*/ 0 h 85240"/>
                <a:gd name="csX3" fmla="*/ 1512268 w 3150559"/>
                <a:gd name="csY3" fmla="*/ 0 h 85240"/>
                <a:gd name="csX4" fmla="*/ 2100373 w 3150559"/>
                <a:gd name="csY4" fmla="*/ 0 h 85240"/>
                <a:gd name="csX5" fmla="*/ 2530949 w 3150559"/>
                <a:gd name="csY5" fmla="*/ 0 h 85240"/>
                <a:gd name="csX6" fmla="*/ 3150559 w 3150559"/>
                <a:gd name="csY6" fmla="*/ 0 h 85240"/>
                <a:gd name="csX7" fmla="*/ 3150559 w 3150559"/>
                <a:gd name="csY7" fmla="*/ 85240 h 85240"/>
                <a:gd name="csX8" fmla="*/ 2656971 w 3150559"/>
                <a:gd name="csY8" fmla="*/ 85240 h 85240"/>
                <a:gd name="csX9" fmla="*/ 2068867 w 3150559"/>
                <a:gd name="csY9" fmla="*/ 85240 h 85240"/>
                <a:gd name="csX10" fmla="*/ 1638291 w 3150559"/>
                <a:gd name="csY10" fmla="*/ 85240 h 85240"/>
                <a:gd name="csX11" fmla="*/ 1176209 w 3150559"/>
                <a:gd name="csY11" fmla="*/ 85240 h 85240"/>
                <a:gd name="csX12" fmla="*/ 588104 w 3150559"/>
                <a:gd name="csY12" fmla="*/ 85240 h 85240"/>
                <a:gd name="csX13" fmla="*/ 0 w 3150559"/>
                <a:gd name="csY13" fmla="*/ 85240 h 85240"/>
                <a:gd name="csX14" fmla="*/ 0 w 3150559"/>
                <a:gd name="csY14"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50559" h="85240" fill="none" extrusionOk="0">
                  <a:moveTo>
                    <a:pt x="0" y="0"/>
                  </a:moveTo>
                  <a:cubicBezTo>
                    <a:pt x="192814" y="-54945"/>
                    <a:pt x="367718" y="7524"/>
                    <a:pt x="462082" y="0"/>
                  </a:cubicBezTo>
                  <a:cubicBezTo>
                    <a:pt x="556446" y="-7524"/>
                    <a:pt x="748152" y="28689"/>
                    <a:pt x="955670" y="0"/>
                  </a:cubicBezTo>
                  <a:cubicBezTo>
                    <a:pt x="1163188" y="-28689"/>
                    <a:pt x="1336156" y="62929"/>
                    <a:pt x="1512268" y="0"/>
                  </a:cubicBezTo>
                  <a:cubicBezTo>
                    <a:pt x="1688380" y="-62929"/>
                    <a:pt x="1811984" y="15368"/>
                    <a:pt x="2100373" y="0"/>
                  </a:cubicBezTo>
                  <a:cubicBezTo>
                    <a:pt x="2388762" y="-15368"/>
                    <a:pt x="2321484" y="23305"/>
                    <a:pt x="2530949" y="0"/>
                  </a:cubicBezTo>
                  <a:cubicBezTo>
                    <a:pt x="2740414" y="-23305"/>
                    <a:pt x="2914031" y="44397"/>
                    <a:pt x="3150559" y="0"/>
                  </a:cubicBezTo>
                  <a:cubicBezTo>
                    <a:pt x="3158317" y="34204"/>
                    <a:pt x="3145889" y="64344"/>
                    <a:pt x="3150559" y="85240"/>
                  </a:cubicBezTo>
                  <a:cubicBezTo>
                    <a:pt x="2941986" y="91729"/>
                    <a:pt x="2866049" y="28907"/>
                    <a:pt x="2656971" y="85240"/>
                  </a:cubicBezTo>
                  <a:cubicBezTo>
                    <a:pt x="2447893" y="141573"/>
                    <a:pt x="2279137" y="16168"/>
                    <a:pt x="2068867" y="85240"/>
                  </a:cubicBezTo>
                  <a:cubicBezTo>
                    <a:pt x="1858597" y="154312"/>
                    <a:pt x="1830381" y="76347"/>
                    <a:pt x="1638291" y="85240"/>
                  </a:cubicBezTo>
                  <a:cubicBezTo>
                    <a:pt x="1446201" y="94133"/>
                    <a:pt x="1332991" y="34313"/>
                    <a:pt x="1176209" y="85240"/>
                  </a:cubicBezTo>
                  <a:cubicBezTo>
                    <a:pt x="1019427" y="136167"/>
                    <a:pt x="728187" y="39112"/>
                    <a:pt x="588104" y="85240"/>
                  </a:cubicBezTo>
                  <a:cubicBezTo>
                    <a:pt x="448022" y="131368"/>
                    <a:pt x="192219" y="23180"/>
                    <a:pt x="0" y="85240"/>
                  </a:cubicBezTo>
                  <a:cubicBezTo>
                    <a:pt x="-1701" y="61165"/>
                    <a:pt x="2996" y="30010"/>
                    <a:pt x="0" y="0"/>
                  </a:cubicBezTo>
                  <a:close/>
                </a:path>
                <a:path w="3150559" h="85240" stroke="0" extrusionOk="0">
                  <a:moveTo>
                    <a:pt x="0" y="0"/>
                  </a:moveTo>
                  <a:cubicBezTo>
                    <a:pt x="187840" y="-34032"/>
                    <a:pt x="323556" y="22018"/>
                    <a:pt x="462082" y="0"/>
                  </a:cubicBezTo>
                  <a:cubicBezTo>
                    <a:pt x="600608" y="-22018"/>
                    <a:pt x="779788" y="42406"/>
                    <a:pt x="1018681" y="0"/>
                  </a:cubicBezTo>
                  <a:cubicBezTo>
                    <a:pt x="1257574" y="-42406"/>
                    <a:pt x="1349336" y="44673"/>
                    <a:pt x="1575280" y="0"/>
                  </a:cubicBezTo>
                  <a:cubicBezTo>
                    <a:pt x="1801224" y="-44673"/>
                    <a:pt x="1921038" y="12727"/>
                    <a:pt x="2163384" y="0"/>
                  </a:cubicBezTo>
                  <a:cubicBezTo>
                    <a:pt x="2405730" y="-12727"/>
                    <a:pt x="2430166" y="27716"/>
                    <a:pt x="2625466" y="0"/>
                  </a:cubicBezTo>
                  <a:cubicBezTo>
                    <a:pt x="2820766" y="-27716"/>
                    <a:pt x="3022088" y="53681"/>
                    <a:pt x="3150559" y="0"/>
                  </a:cubicBezTo>
                  <a:cubicBezTo>
                    <a:pt x="3154618" y="32932"/>
                    <a:pt x="3143952" y="55158"/>
                    <a:pt x="3150559" y="85240"/>
                  </a:cubicBezTo>
                  <a:cubicBezTo>
                    <a:pt x="3023040" y="114399"/>
                    <a:pt x="2728967" y="52084"/>
                    <a:pt x="2593960" y="85240"/>
                  </a:cubicBezTo>
                  <a:cubicBezTo>
                    <a:pt x="2458953" y="118396"/>
                    <a:pt x="2146448" y="18598"/>
                    <a:pt x="2005856" y="85240"/>
                  </a:cubicBezTo>
                  <a:cubicBezTo>
                    <a:pt x="1865264" y="151882"/>
                    <a:pt x="1728911" y="30107"/>
                    <a:pt x="1543774" y="85240"/>
                  </a:cubicBezTo>
                  <a:cubicBezTo>
                    <a:pt x="1358637" y="140373"/>
                    <a:pt x="1177801" y="46791"/>
                    <a:pt x="1050186" y="85240"/>
                  </a:cubicBezTo>
                  <a:cubicBezTo>
                    <a:pt x="922571" y="123689"/>
                    <a:pt x="750445" y="75767"/>
                    <a:pt x="462082" y="85240"/>
                  </a:cubicBezTo>
                  <a:cubicBezTo>
                    <a:pt x="173719" y="94713"/>
                    <a:pt x="130965" y="39092"/>
                    <a:pt x="0" y="85240"/>
                  </a:cubicBezTo>
                  <a:cubicBezTo>
                    <a:pt x="-4375" y="42758"/>
                    <a:pt x="4626" y="41880"/>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295D2096-A359-8D46-0353-A2571DD54E74}"/>
                </a:ext>
              </a:extLst>
            </p:cNvPr>
            <p:cNvSpPr/>
            <p:nvPr/>
          </p:nvSpPr>
          <p:spPr>
            <a:xfrm>
              <a:off x="2577595" y="3965791"/>
              <a:ext cx="7048608" cy="85240"/>
            </a:xfrm>
            <a:custGeom>
              <a:avLst/>
              <a:gdLst>
                <a:gd name="csX0" fmla="*/ 0 w 7048608"/>
                <a:gd name="csY0" fmla="*/ 0 h 85240"/>
                <a:gd name="csX1" fmla="*/ 728356 w 7048608"/>
                <a:gd name="csY1" fmla="*/ 0 h 85240"/>
                <a:gd name="csX2" fmla="*/ 1386226 w 7048608"/>
                <a:gd name="csY2" fmla="*/ 0 h 85240"/>
                <a:gd name="csX3" fmla="*/ 1903124 w 7048608"/>
                <a:gd name="csY3" fmla="*/ 0 h 85240"/>
                <a:gd name="csX4" fmla="*/ 2631480 w 7048608"/>
                <a:gd name="csY4" fmla="*/ 0 h 85240"/>
                <a:gd name="csX5" fmla="*/ 3359836 w 7048608"/>
                <a:gd name="csY5" fmla="*/ 0 h 85240"/>
                <a:gd name="csX6" fmla="*/ 3876734 w 7048608"/>
                <a:gd name="csY6" fmla="*/ 0 h 85240"/>
                <a:gd name="csX7" fmla="*/ 4605091 w 7048608"/>
                <a:gd name="csY7" fmla="*/ 0 h 85240"/>
                <a:gd name="csX8" fmla="*/ 5262961 w 7048608"/>
                <a:gd name="csY8" fmla="*/ 0 h 85240"/>
                <a:gd name="csX9" fmla="*/ 5779859 w 7048608"/>
                <a:gd name="csY9" fmla="*/ 0 h 85240"/>
                <a:gd name="csX10" fmla="*/ 6508215 w 7048608"/>
                <a:gd name="csY10" fmla="*/ 0 h 85240"/>
                <a:gd name="csX11" fmla="*/ 7048608 w 7048608"/>
                <a:gd name="csY11" fmla="*/ 0 h 85240"/>
                <a:gd name="csX12" fmla="*/ 7048608 w 7048608"/>
                <a:gd name="csY12" fmla="*/ 85240 h 85240"/>
                <a:gd name="csX13" fmla="*/ 6672682 w 7048608"/>
                <a:gd name="csY13" fmla="*/ 85240 h 85240"/>
                <a:gd name="csX14" fmla="*/ 6085298 w 7048608"/>
                <a:gd name="csY14" fmla="*/ 85240 h 85240"/>
                <a:gd name="csX15" fmla="*/ 5427428 w 7048608"/>
                <a:gd name="csY15" fmla="*/ 85240 h 85240"/>
                <a:gd name="csX16" fmla="*/ 4769558 w 7048608"/>
                <a:gd name="csY16" fmla="*/ 85240 h 85240"/>
                <a:gd name="csX17" fmla="*/ 4252660 w 7048608"/>
                <a:gd name="csY17" fmla="*/ 85240 h 85240"/>
                <a:gd name="csX18" fmla="*/ 3524304 w 7048608"/>
                <a:gd name="csY18" fmla="*/ 85240 h 85240"/>
                <a:gd name="csX19" fmla="*/ 2936920 w 7048608"/>
                <a:gd name="csY19" fmla="*/ 85240 h 85240"/>
                <a:gd name="csX20" fmla="*/ 2420022 w 7048608"/>
                <a:gd name="csY20" fmla="*/ 85240 h 85240"/>
                <a:gd name="csX21" fmla="*/ 1832638 w 7048608"/>
                <a:gd name="csY21" fmla="*/ 85240 h 85240"/>
                <a:gd name="csX22" fmla="*/ 1245254 w 7048608"/>
                <a:gd name="csY22" fmla="*/ 85240 h 85240"/>
                <a:gd name="csX23" fmla="*/ 657870 w 7048608"/>
                <a:gd name="csY23" fmla="*/ 85240 h 85240"/>
                <a:gd name="csX24" fmla="*/ 0 w 7048608"/>
                <a:gd name="csY24" fmla="*/ 85240 h 85240"/>
                <a:gd name="csX25" fmla="*/ 0 w 7048608"/>
                <a:gd name="csY25"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048608" h="85240" fill="none" extrusionOk="0">
                  <a:moveTo>
                    <a:pt x="0" y="0"/>
                  </a:moveTo>
                  <a:cubicBezTo>
                    <a:pt x="190003" y="-22731"/>
                    <a:pt x="501196" y="78586"/>
                    <a:pt x="728356" y="0"/>
                  </a:cubicBezTo>
                  <a:cubicBezTo>
                    <a:pt x="955516" y="-78586"/>
                    <a:pt x="1119831" y="1350"/>
                    <a:pt x="1386226" y="0"/>
                  </a:cubicBezTo>
                  <a:cubicBezTo>
                    <a:pt x="1652621" y="-1350"/>
                    <a:pt x="1797679" y="26591"/>
                    <a:pt x="1903124" y="0"/>
                  </a:cubicBezTo>
                  <a:cubicBezTo>
                    <a:pt x="2008569" y="-26591"/>
                    <a:pt x="2437635" y="46768"/>
                    <a:pt x="2631480" y="0"/>
                  </a:cubicBezTo>
                  <a:cubicBezTo>
                    <a:pt x="2825325" y="-46768"/>
                    <a:pt x="3161012" y="58463"/>
                    <a:pt x="3359836" y="0"/>
                  </a:cubicBezTo>
                  <a:cubicBezTo>
                    <a:pt x="3558660" y="-58463"/>
                    <a:pt x="3671858" y="34914"/>
                    <a:pt x="3876734" y="0"/>
                  </a:cubicBezTo>
                  <a:cubicBezTo>
                    <a:pt x="4081610" y="-34914"/>
                    <a:pt x="4445630" y="12330"/>
                    <a:pt x="4605091" y="0"/>
                  </a:cubicBezTo>
                  <a:cubicBezTo>
                    <a:pt x="4764552" y="-12330"/>
                    <a:pt x="5111776" y="57287"/>
                    <a:pt x="5262961" y="0"/>
                  </a:cubicBezTo>
                  <a:cubicBezTo>
                    <a:pt x="5414146" y="-57287"/>
                    <a:pt x="5565506" y="31244"/>
                    <a:pt x="5779859" y="0"/>
                  </a:cubicBezTo>
                  <a:cubicBezTo>
                    <a:pt x="5994212" y="-31244"/>
                    <a:pt x="6322460" y="67836"/>
                    <a:pt x="6508215" y="0"/>
                  </a:cubicBezTo>
                  <a:cubicBezTo>
                    <a:pt x="6693970" y="-67836"/>
                    <a:pt x="6821429" y="61991"/>
                    <a:pt x="7048608" y="0"/>
                  </a:cubicBezTo>
                  <a:cubicBezTo>
                    <a:pt x="7057871" y="18770"/>
                    <a:pt x="7046014" y="62427"/>
                    <a:pt x="7048608" y="85240"/>
                  </a:cubicBezTo>
                  <a:cubicBezTo>
                    <a:pt x="6942537" y="128055"/>
                    <a:pt x="6842180" y="54363"/>
                    <a:pt x="6672682" y="85240"/>
                  </a:cubicBezTo>
                  <a:cubicBezTo>
                    <a:pt x="6503184" y="116117"/>
                    <a:pt x="6328125" y="79068"/>
                    <a:pt x="6085298" y="85240"/>
                  </a:cubicBezTo>
                  <a:cubicBezTo>
                    <a:pt x="5842471" y="91412"/>
                    <a:pt x="5710178" y="67273"/>
                    <a:pt x="5427428" y="85240"/>
                  </a:cubicBezTo>
                  <a:cubicBezTo>
                    <a:pt x="5144678" y="103207"/>
                    <a:pt x="4912222" y="39833"/>
                    <a:pt x="4769558" y="85240"/>
                  </a:cubicBezTo>
                  <a:cubicBezTo>
                    <a:pt x="4626894" y="130647"/>
                    <a:pt x="4373568" y="32496"/>
                    <a:pt x="4252660" y="85240"/>
                  </a:cubicBezTo>
                  <a:cubicBezTo>
                    <a:pt x="4131752" y="137984"/>
                    <a:pt x="3854646" y="69078"/>
                    <a:pt x="3524304" y="85240"/>
                  </a:cubicBezTo>
                  <a:cubicBezTo>
                    <a:pt x="3193962" y="101402"/>
                    <a:pt x="3185159" y="65570"/>
                    <a:pt x="2936920" y="85240"/>
                  </a:cubicBezTo>
                  <a:cubicBezTo>
                    <a:pt x="2688681" y="104910"/>
                    <a:pt x="2527961" y="68232"/>
                    <a:pt x="2420022" y="85240"/>
                  </a:cubicBezTo>
                  <a:cubicBezTo>
                    <a:pt x="2312083" y="102248"/>
                    <a:pt x="2114147" y="62552"/>
                    <a:pt x="1832638" y="85240"/>
                  </a:cubicBezTo>
                  <a:cubicBezTo>
                    <a:pt x="1551129" y="107928"/>
                    <a:pt x="1528750" y="51341"/>
                    <a:pt x="1245254" y="85240"/>
                  </a:cubicBezTo>
                  <a:cubicBezTo>
                    <a:pt x="961758" y="119139"/>
                    <a:pt x="943287" y="74312"/>
                    <a:pt x="657870" y="85240"/>
                  </a:cubicBezTo>
                  <a:cubicBezTo>
                    <a:pt x="372453" y="96168"/>
                    <a:pt x="210341" y="82666"/>
                    <a:pt x="0" y="85240"/>
                  </a:cubicBezTo>
                  <a:cubicBezTo>
                    <a:pt x="-611" y="52410"/>
                    <a:pt x="9979" y="41715"/>
                    <a:pt x="0" y="0"/>
                  </a:cubicBezTo>
                  <a:close/>
                </a:path>
                <a:path w="7048608" h="85240" stroke="0" extrusionOk="0">
                  <a:moveTo>
                    <a:pt x="0" y="0"/>
                  </a:moveTo>
                  <a:cubicBezTo>
                    <a:pt x="104325" y="-49881"/>
                    <a:pt x="338022" y="899"/>
                    <a:pt x="446412" y="0"/>
                  </a:cubicBezTo>
                  <a:cubicBezTo>
                    <a:pt x="554802" y="-899"/>
                    <a:pt x="874439" y="4290"/>
                    <a:pt x="1104282" y="0"/>
                  </a:cubicBezTo>
                  <a:cubicBezTo>
                    <a:pt x="1334125" y="-4290"/>
                    <a:pt x="1502067" y="53026"/>
                    <a:pt x="1762152" y="0"/>
                  </a:cubicBezTo>
                  <a:cubicBezTo>
                    <a:pt x="2022237" y="-53026"/>
                    <a:pt x="2294195" y="31759"/>
                    <a:pt x="2490508" y="0"/>
                  </a:cubicBezTo>
                  <a:cubicBezTo>
                    <a:pt x="2686821" y="-31759"/>
                    <a:pt x="2796873" y="3586"/>
                    <a:pt x="2936920" y="0"/>
                  </a:cubicBezTo>
                  <a:cubicBezTo>
                    <a:pt x="3076967" y="-3586"/>
                    <a:pt x="3277009" y="28992"/>
                    <a:pt x="3383332" y="0"/>
                  </a:cubicBezTo>
                  <a:cubicBezTo>
                    <a:pt x="3489655" y="-28992"/>
                    <a:pt x="3725833" y="28702"/>
                    <a:pt x="3970716" y="0"/>
                  </a:cubicBezTo>
                  <a:cubicBezTo>
                    <a:pt x="4215599" y="-28702"/>
                    <a:pt x="4304230" y="60949"/>
                    <a:pt x="4558100" y="0"/>
                  </a:cubicBezTo>
                  <a:cubicBezTo>
                    <a:pt x="4811970" y="-60949"/>
                    <a:pt x="4750612" y="22715"/>
                    <a:pt x="4934026" y="0"/>
                  </a:cubicBezTo>
                  <a:cubicBezTo>
                    <a:pt x="5117440" y="-22715"/>
                    <a:pt x="5279985" y="51594"/>
                    <a:pt x="5450924" y="0"/>
                  </a:cubicBezTo>
                  <a:cubicBezTo>
                    <a:pt x="5621863" y="-51594"/>
                    <a:pt x="5812838" y="77386"/>
                    <a:pt x="6108794" y="0"/>
                  </a:cubicBezTo>
                  <a:cubicBezTo>
                    <a:pt x="6404750" y="-77386"/>
                    <a:pt x="6633447" y="106597"/>
                    <a:pt x="7048608" y="0"/>
                  </a:cubicBezTo>
                  <a:cubicBezTo>
                    <a:pt x="7058688" y="21966"/>
                    <a:pt x="7040631" y="57402"/>
                    <a:pt x="7048608" y="85240"/>
                  </a:cubicBezTo>
                  <a:cubicBezTo>
                    <a:pt x="6827871" y="92306"/>
                    <a:pt x="6718522" y="60006"/>
                    <a:pt x="6602196" y="85240"/>
                  </a:cubicBezTo>
                  <a:cubicBezTo>
                    <a:pt x="6485870" y="110474"/>
                    <a:pt x="6212427" y="79485"/>
                    <a:pt x="6014812" y="85240"/>
                  </a:cubicBezTo>
                  <a:cubicBezTo>
                    <a:pt x="5817197" y="90995"/>
                    <a:pt x="5646582" y="59633"/>
                    <a:pt x="5427428" y="85240"/>
                  </a:cubicBezTo>
                  <a:cubicBezTo>
                    <a:pt x="5208274" y="110847"/>
                    <a:pt x="5044001" y="59499"/>
                    <a:pt x="4769558" y="85240"/>
                  </a:cubicBezTo>
                  <a:cubicBezTo>
                    <a:pt x="4495115" y="110981"/>
                    <a:pt x="4304296" y="53451"/>
                    <a:pt x="4182174" y="85240"/>
                  </a:cubicBezTo>
                  <a:cubicBezTo>
                    <a:pt x="4060052" y="117029"/>
                    <a:pt x="3876474" y="52895"/>
                    <a:pt x="3665276" y="85240"/>
                  </a:cubicBezTo>
                  <a:cubicBezTo>
                    <a:pt x="3454078" y="117585"/>
                    <a:pt x="3397400" y="77348"/>
                    <a:pt x="3289350" y="85240"/>
                  </a:cubicBezTo>
                  <a:cubicBezTo>
                    <a:pt x="3181300" y="93132"/>
                    <a:pt x="2956863" y="24738"/>
                    <a:pt x="2772452" y="85240"/>
                  </a:cubicBezTo>
                  <a:cubicBezTo>
                    <a:pt x="2588041" y="145742"/>
                    <a:pt x="2372145" y="14776"/>
                    <a:pt x="2185068" y="85240"/>
                  </a:cubicBezTo>
                  <a:cubicBezTo>
                    <a:pt x="1997991" y="155704"/>
                    <a:pt x="1948394" y="46392"/>
                    <a:pt x="1809143" y="85240"/>
                  </a:cubicBezTo>
                  <a:cubicBezTo>
                    <a:pt x="1669892" y="124088"/>
                    <a:pt x="1524037" y="45485"/>
                    <a:pt x="1292245" y="85240"/>
                  </a:cubicBezTo>
                  <a:cubicBezTo>
                    <a:pt x="1060453" y="124995"/>
                    <a:pt x="804213" y="46455"/>
                    <a:pt x="563889" y="85240"/>
                  </a:cubicBezTo>
                  <a:cubicBezTo>
                    <a:pt x="323565" y="124025"/>
                    <a:pt x="192598" y="43029"/>
                    <a:pt x="0" y="85240"/>
                  </a:cubicBezTo>
                  <a:cubicBezTo>
                    <a:pt x="-9655" y="43586"/>
                    <a:pt x="8094" y="32496"/>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 name="Connector: Curved 21">
              <a:extLst>
                <a:ext uri="{FF2B5EF4-FFF2-40B4-BE49-F238E27FC236}">
                  <a16:creationId xmlns:a16="http://schemas.microsoft.com/office/drawing/2014/main" id="{65B70401-7544-4487-0DBA-F957D5880C20}"/>
                </a:ext>
              </a:extLst>
            </p:cNvPr>
            <p:cNvCxnSpPr>
              <a:cxnSpLocks/>
            </p:cNvCxnSpPr>
            <p:nvPr/>
          </p:nvCxnSpPr>
          <p:spPr>
            <a:xfrm rot="16200000" flipH="1">
              <a:off x="7611482" y="4010471"/>
              <a:ext cx="751006" cy="661645"/>
            </a:xfrm>
            <a:prstGeom prst="curvedConnector2">
              <a:avLst/>
            </a:prstGeom>
            <a:ln w="57150">
              <a:solidFill>
                <a:schemeClr val="accent2">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4F46377-18E9-DC14-9D63-F5A864E784E2}"/>
                </a:ext>
              </a:extLst>
            </p:cNvPr>
            <p:cNvSpPr txBox="1"/>
            <p:nvPr/>
          </p:nvSpPr>
          <p:spPr>
            <a:xfrm>
              <a:off x="8343442" y="4545718"/>
              <a:ext cx="36787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Discourages non-performative academic gaze, urges this research to be situated in movement building, and calls for the recognizing the role of movement building in this research</a:t>
              </a: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E7E3AA58-5DFF-042E-67D6-0626128A839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318947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D84D-478C-A5BE-0B8F-F649CC1659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3B325E9-F9E2-880A-D8B4-398C2B0A0299}"/>
              </a:ext>
            </a:extLst>
          </p:cNvPr>
          <p:cNvGrpSpPr/>
          <p:nvPr/>
        </p:nvGrpSpPr>
        <p:grpSpPr>
          <a:xfrm>
            <a:off x="2554589" y="252043"/>
            <a:ext cx="8935155" cy="6522013"/>
            <a:chOff x="213818" y="376027"/>
            <a:chExt cx="8935155" cy="6522013"/>
          </a:xfrm>
        </p:grpSpPr>
        <p:sp>
          <p:nvSpPr>
            <p:cNvPr id="30" name="Rectangle 29">
              <a:extLst>
                <a:ext uri="{FF2B5EF4-FFF2-40B4-BE49-F238E27FC236}">
                  <a16:creationId xmlns:a16="http://schemas.microsoft.com/office/drawing/2014/main" id="{5BFB334C-1581-E0D5-72DC-D0A4837447B2}"/>
                </a:ext>
              </a:extLst>
            </p:cNvPr>
            <p:cNvSpPr/>
            <p:nvPr/>
          </p:nvSpPr>
          <p:spPr>
            <a:xfrm rot="3444722">
              <a:off x="3043027" y="376027"/>
              <a:ext cx="6105946" cy="6105946"/>
            </a:xfrm>
            <a:prstGeom prst="rect">
              <a:avLst/>
            </a:prstGeom>
            <a:noFill/>
          </p:spPr>
          <p:txBody>
            <a:bodyPr wrap="none" lIns="91440" tIns="45720" rIns="91440" bIns="4572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uLnTx/>
                  <a:uFillTx/>
                  <a:latin typeface="Aptos" panose="02110004020202020204"/>
                  <a:ea typeface="+mn-ea"/>
                  <a:cs typeface="+mn-cs"/>
                </a:rPr>
                <a:t>Diagnose and critique      ◦◦◦◦◦      Imagine viable alternatives      ◦◦◦◦◦      Elaborate theories of change      ◦◦◦◦◦      </a:t>
              </a:r>
            </a:p>
          </p:txBody>
        </p:sp>
        <p:pic>
          <p:nvPicPr>
            <p:cNvPr id="32" name="Graphic 31" descr="Right pointing backhand index outline">
              <a:extLst>
                <a:ext uri="{FF2B5EF4-FFF2-40B4-BE49-F238E27FC236}">
                  <a16:creationId xmlns:a16="http://schemas.microsoft.com/office/drawing/2014/main" id="{8C2EBD9F-266D-7F78-6E59-1BB73CFB5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800000">
              <a:off x="213818" y="3887092"/>
              <a:ext cx="3010948" cy="3010948"/>
            </a:xfrm>
            <a:prstGeom prst="rect">
              <a:avLst/>
            </a:prstGeom>
          </p:spPr>
        </p:pic>
        <p:sp>
          <p:nvSpPr>
            <p:cNvPr id="33" name="TextBox 32">
              <a:extLst>
                <a:ext uri="{FF2B5EF4-FFF2-40B4-BE49-F238E27FC236}">
                  <a16:creationId xmlns:a16="http://schemas.microsoft.com/office/drawing/2014/main" id="{CEAF9939-1DF5-9A4E-6357-B7C936FAEAC2}"/>
                </a:ext>
              </a:extLst>
            </p:cNvPr>
            <p:cNvSpPr txBox="1"/>
            <p:nvPr/>
          </p:nvSpPr>
          <p:spPr>
            <a:xfrm rot="19800000">
              <a:off x="231944" y="5519902"/>
              <a:ext cx="21751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Aptos" panose="02110004020202020204"/>
                  <a:ea typeface="+mn-ea"/>
                  <a:cs typeface="+mn-cs"/>
                </a:rPr>
                <a:t>Provocations for emancipatory IR</a:t>
              </a:r>
            </a:p>
          </p:txBody>
        </p:sp>
        <p:grpSp>
          <p:nvGrpSpPr>
            <p:cNvPr id="34" name="Group 33">
              <a:extLst>
                <a:ext uri="{FF2B5EF4-FFF2-40B4-BE49-F238E27FC236}">
                  <a16:creationId xmlns:a16="http://schemas.microsoft.com/office/drawing/2014/main" id="{E257A3E4-BAFF-0554-DE7B-AA20FF39979F}"/>
                </a:ext>
              </a:extLst>
            </p:cNvPr>
            <p:cNvGrpSpPr/>
            <p:nvPr/>
          </p:nvGrpSpPr>
          <p:grpSpPr>
            <a:xfrm>
              <a:off x="3457963" y="1039906"/>
              <a:ext cx="5269920" cy="4778189"/>
              <a:chOff x="3350973" y="1011830"/>
              <a:chExt cx="5269920" cy="4778189"/>
            </a:xfrm>
          </p:grpSpPr>
          <p:sp>
            <p:nvSpPr>
              <p:cNvPr id="35" name="Freeform: Shape 34">
                <a:extLst>
                  <a:ext uri="{FF2B5EF4-FFF2-40B4-BE49-F238E27FC236}">
                    <a16:creationId xmlns:a16="http://schemas.microsoft.com/office/drawing/2014/main" id="{AFD42D34-7FB9-BF33-3A00-ADA097E186BC}"/>
                  </a:ext>
                </a:extLst>
              </p:cNvPr>
              <p:cNvSpPr/>
              <p:nvPr/>
            </p:nvSpPr>
            <p:spPr>
              <a:xfrm>
                <a:off x="4621155" y="3804497"/>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Hexagon 35">
                <a:extLst>
                  <a:ext uri="{FF2B5EF4-FFF2-40B4-BE49-F238E27FC236}">
                    <a16:creationId xmlns:a16="http://schemas.microsoft.com/office/drawing/2014/main" id="{D6476CAC-176D-E8CE-BC86-CCD8AC831693}"/>
                  </a:ext>
                </a:extLst>
              </p:cNvPr>
              <p:cNvSpPr/>
              <p:nvPr/>
            </p:nvSpPr>
            <p:spPr>
              <a:xfrm>
                <a:off x="3359076" y="3120763"/>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153BCD74-DE85-F6C3-024E-F32055326FDF}"/>
                  </a:ext>
                </a:extLst>
              </p:cNvPr>
              <p:cNvSpPr/>
              <p:nvPr/>
            </p:nvSpPr>
            <p:spPr>
              <a:xfrm>
                <a:off x="5879031" y="310562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Hexagon 37">
                <a:extLst>
                  <a:ext uri="{FF2B5EF4-FFF2-40B4-BE49-F238E27FC236}">
                    <a16:creationId xmlns:a16="http://schemas.microsoft.com/office/drawing/2014/main" id="{24BE599A-1A7C-8CBB-9DD9-5242CC3FEE34}"/>
                  </a:ext>
                </a:extLst>
              </p:cNvPr>
              <p:cNvSpPr/>
              <p:nvPr/>
            </p:nvSpPr>
            <p:spPr>
              <a:xfrm>
                <a:off x="7136907" y="3804497"/>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AAFE2B5-C6BF-503E-4626-1ABE2FE196D9}"/>
                  </a:ext>
                </a:extLst>
              </p:cNvPr>
              <p:cNvSpPr/>
              <p:nvPr/>
            </p:nvSpPr>
            <p:spPr>
              <a:xfrm>
                <a:off x="4621155" y="240978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Hexagon 39">
                <a:extLst>
                  <a:ext uri="{FF2B5EF4-FFF2-40B4-BE49-F238E27FC236}">
                    <a16:creationId xmlns:a16="http://schemas.microsoft.com/office/drawing/2014/main" id="{7ECE4F3E-0358-3B51-213B-B24D165DFDC7}"/>
                  </a:ext>
                </a:extLst>
              </p:cNvPr>
              <p:cNvSpPr/>
              <p:nvPr/>
            </p:nvSpPr>
            <p:spPr>
              <a:xfrm>
                <a:off x="5879031"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Hexagon 40">
                <a:extLst>
                  <a:ext uri="{FF2B5EF4-FFF2-40B4-BE49-F238E27FC236}">
                    <a16:creationId xmlns:a16="http://schemas.microsoft.com/office/drawing/2014/main" id="{B066007F-740C-09FA-9375-87B3F6CE4A33}"/>
                  </a:ext>
                </a:extLst>
              </p:cNvPr>
              <p:cNvSpPr/>
              <p:nvPr/>
            </p:nvSpPr>
            <p:spPr>
              <a:xfrm>
                <a:off x="7141110" y="2406761"/>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9DEB2217-5D51-0C79-C8F3-D97303300135}"/>
                  </a:ext>
                </a:extLst>
              </p:cNvPr>
              <p:cNvSpPr txBox="1"/>
              <p:nvPr/>
            </p:nvSpPr>
            <p:spPr>
              <a:xfrm>
                <a:off x="3350973" y="3190220"/>
                <a:ext cx="1476453"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dehumanization and inequitable outcomes</a:t>
                </a:r>
              </a:p>
            </p:txBody>
          </p:sp>
          <p:sp>
            <p:nvSpPr>
              <p:cNvPr id="43" name="TextBox 42">
                <a:extLst>
                  <a:ext uri="{FF2B5EF4-FFF2-40B4-BE49-F238E27FC236}">
                    <a16:creationId xmlns:a16="http://schemas.microsoft.com/office/drawing/2014/main" id="{687C9DA1-4E45-297D-FC83-0D6B88335C2B}"/>
                  </a:ext>
                </a:extLst>
              </p:cNvPr>
              <p:cNvSpPr txBox="1"/>
              <p:nvPr/>
            </p:nvSpPr>
            <p:spPr>
              <a:xfrm>
                <a:off x="7144440" y="406265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Mitigate ecological and human costs</a:t>
                </a:r>
              </a:p>
            </p:txBody>
          </p:sp>
          <p:sp>
            <p:nvSpPr>
              <p:cNvPr id="44" name="TextBox 43">
                <a:extLst>
                  <a:ext uri="{FF2B5EF4-FFF2-40B4-BE49-F238E27FC236}">
                    <a16:creationId xmlns:a16="http://schemas.microsoft.com/office/drawing/2014/main" id="{0D3CC00C-0C91-D6D0-4F6F-9A4219FDFDB8}"/>
                  </a:ext>
                </a:extLst>
              </p:cNvPr>
              <p:cNvSpPr txBox="1"/>
              <p:nvPr/>
            </p:nvSpPr>
            <p:spPr>
              <a:xfrm>
                <a:off x="4621154" y="4094995"/>
                <a:ext cx="1476453" cy="63370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manipulation</a:t>
                </a:r>
              </a:p>
            </p:txBody>
          </p:sp>
          <p:sp>
            <p:nvSpPr>
              <p:cNvPr id="45" name="TextBox 44">
                <a:extLst>
                  <a:ext uri="{FF2B5EF4-FFF2-40B4-BE49-F238E27FC236}">
                    <a16:creationId xmlns:a16="http://schemas.microsoft.com/office/drawing/2014/main" id="{08E38ADC-62AF-59CD-B5CD-C52C93623383}"/>
                  </a:ext>
                </a:extLst>
              </p:cNvPr>
              <p:cNvSpPr txBox="1"/>
              <p:nvPr/>
            </p:nvSpPr>
            <p:spPr>
              <a:xfrm>
                <a:off x="4619053" y="2679341"/>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surveillance</a:t>
                </a:r>
              </a:p>
            </p:txBody>
          </p:sp>
          <p:sp>
            <p:nvSpPr>
              <p:cNvPr id="46" name="TextBox 45">
                <a:extLst>
                  <a:ext uri="{FF2B5EF4-FFF2-40B4-BE49-F238E27FC236}">
                    <a16:creationId xmlns:a16="http://schemas.microsoft.com/office/drawing/2014/main" id="{5C0B3BD2-DD9E-BAF7-303E-41BC1242B7A8}"/>
                  </a:ext>
                </a:extLst>
              </p:cNvPr>
              <p:cNvSpPr txBox="1"/>
              <p:nvPr/>
            </p:nvSpPr>
            <p:spPr>
              <a:xfrm>
                <a:off x="5879031" y="3444712"/>
                <a:ext cx="1476453" cy="45365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capture</a:t>
                </a:r>
              </a:p>
            </p:txBody>
          </p:sp>
          <p:sp>
            <p:nvSpPr>
              <p:cNvPr id="47" name="TextBox 46">
                <a:extLst>
                  <a:ext uri="{FF2B5EF4-FFF2-40B4-BE49-F238E27FC236}">
                    <a16:creationId xmlns:a16="http://schemas.microsoft.com/office/drawing/2014/main" id="{EF9BE0D8-CA62-C25B-7817-C5084834705C}"/>
                  </a:ext>
                </a:extLst>
              </p:cNvPr>
              <p:cNvSpPr txBox="1"/>
              <p:nvPr/>
            </p:nvSpPr>
            <p:spPr>
              <a:xfrm>
                <a:off x="7133008" y="2654082"/>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Promote emancipatory pedagogy</a:t>
                </a:r>
              </a:p>
            </p:txBody>
          </p:sp>
          <p:sp>
            <p:nvSpPr>
              <p:cNvPr id="48" name="TextBox 47">
                <a:extLst>
                  <a:ext uri="{FF2B5EF4-FFF2-40B4-BE49-F238E27FC236}">
                    <a16:creationId xmlns:a16="http://schemas.microsoft.com/office/drawing/2014/main" id="{6376C205-99B9-EE67-69A7-12F0FD20005D}"/>
                  </a:ext>
                </a:extLst>
              </p:cNvPr>
              <p:cNvSpPr txBox="1"/>
              <p:nvPr/>
            </p:nvSpPr>
            <p:spPr>
              <a:xfrm>
                <a:off x="5877082" y="200379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Community building and organizing</a:t>
                </a:r>
              </a:p>
            </p:txBody>
          </p:sp>
          <p:sp>
            <p:nvSpPr>
              <p:cNvPr id="49" name="Hexagon 48">
                <a:extLst>
                  <a:ext uri="{FF2B5EF4-FFF2-40B4-BE49-F238E27FC236}">
                    <a16:creationId xmlns:a16="http://schemas.microsoft.com/office/drawing/2014/main" id="{B74C841C-E046-F6DC-1328-788D072983ED}"/>
                  </a:ext>
                </a:extLst>
              </p:cNvPr>
              <p:cNvSpPr/>
              <p:nvPr/>
            </p:nvSpPr>
            <p:spPr>
              <a:xfrm>
                <a:off x="4623106" y="1011830"/>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Hexagon 49">
                <a:extLst>
                  <a:ext uri="{FF2B5EF4-FFF2-40B4-BE49-F238E27FC236}">
                    <a16:creationId xmlns:a16="http://schemas.microsoft.com/office/drawing/2014/main" id="{AF7E8B2E-0C71-1195-56DE-BE8CAA0DD570}"/>
                  </a:ext>
                </a:extLst>
              </p:cNvPr>
              <p:cNvSpPr/>
              <p:nvPr/>
            </p:nvSpPr>
            <p:spPr>
              <a:xfrm>
                <a:off x="5877082" y="4517059"/>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Hexagon 50">
                <a:extLst>
                  <a:ext uri="{FF2B5EF4-FFF2-40B4-BE49-F238E27FC236}">
                    <a16:creationId xmlns:a16="http://schemas.microsoft.com/office/drawing/2014/main" id="{C494764E-5C02-78C4-F50C-717EC756A6DF}"/>
                  </a:ext>
                </a:extLst>
              </p:cNvPr>
              <p:cNvSpPr/>
              <p:nvPr/>
            </p:nvSpPr>
            <p:spPr>
              <a:xfrm>
                <a:off x="3357127"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3" name="Title 2">
            <a:extLst>
              <a:ext uri="{FF2B5EF4-FFF2-40B4-BE49-F238E27FC236}">
                <a16:creationId xmlns:a16="http://schemas.microsoft.com/office/drawing/2014/main" id="{3B645DA3-2E29-8929-6531-FBFCD488439B}"/>
              </a:ext>
            </a:extLst>
          </p:cNvPr>
          <p:cNvSpPr>
            <a:spLocks noGrp="1"/>
          </p:cNvSpPr>
          <p:nvPr>
            <p:ph type="title"/>
          </p:nvPr>
        </p:nvSpPr>
        <p:spPr>
          <a:xfrm>
            <a:off x="549468" y="744934"/>
            <a:ext cx="4456417" cy="2591116"/>
          </a:xfrm>
        </p:spPr>
        <p:txBody>
          <a:bodyPr anchor="ctr">
            <a:normAutofit/>
          </a:bodyPr>
          <a:lstStyle/>
          <a:p>
            <a:pPr>
              <a:lnSpc>
                <a:spcPct val="100000"/>
              </a:lnSpc>
            </a:pPr>
            <a:r>
              <a:rPr lang="en-CA" sz="4000" dirty="0"/>
              <a:t>A framework of practices, projects, and provocations for emancipatory IR</a:t>
            </a:r>
          </a:p>
        </p:txBody>
      </p:sp>
      <p:sp>
        <p:nvSpPr>
          <p:cNvPr id="4" name="TextBox 3">
            <a:extLst>
              <a:ext uri="{FF2B5EF4-FFF2-40B4-BE49-F238E27FC236}">
                <a16:creationId xmlns:a16="http://schemas.microsoft.com/office/drawing/2014/main" id="{6F79DF66-1F2E-6179-C85A-0D8A91B0F39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4257949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B9294-54B9-0802-1F53-D24A3840C4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139C82-3FF4-D523-FAD6-30C0558F70FB}"/>
              </a:ext>
            </a:extLst>
          </p:cNvPr>
          <p:cNvSpPr>
            <a:spLocks noGrp="1"/>
          </p:cNvSpPr>
          <p:nvPr>
            <p:ph type="title"/>
          </p:nvPr>
        </p:nvSpPr>
        <p:spPr/>
        <p:txBody>
          <a:bodyPr/>
          <a:lstStyle/>
          <a:p>
            <a:r>
              <a:rPr lang="en-CA" dirty="0"/>
              <a:t>The politics of information access</a:t>
            </a:r>
          </a:p>
        </p:txBody>
      </p:sp>
      <p:sp>
        <p:nvSpPr>
          <p:cNvPr id="10" name="Rectangle: Rounded Corners 9">
            <a:extLst>
              <a:ext uri="{FF2B5EF4-FFF2-40B4-BE49-F238E27FC236}">
                <a16:creationId xmlns:a16="http://schemas.microsoft.com/office/drawing/2014/main" id="{55EC53F0-8587-4144-9B29-0F0094AF2C71}"/>
              </a:ext>
            </a:extLst>
          </p:cNvPr>
          <p:cNvSpPr/>
          <p:nvPr/>
        </p:nvSpPr>
        <p:spPr>
          <a:xfrm>
            <a:off x="760709" y="1549046"/>
            <a:ext cx="10515600" cy="1006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 to information is critical to collective sense-making of our place and relationships in this world; therefore, throughout history authoritarian forces have tried to control what information is disseminated and how; and information access media have been a site of conflict between liberation and oppression</a:t>
            </a:r>
          </a:p>
        </p:txBody>
      </p:sp>
      <p:grpSp>
        <p:nvGrpSpPr>
          <p:cNvPr id="8" name="Group 7">
            <a:extLst>
              <a:ext uri="{FF2B5EF4-FFF2-40B4-BE49-F238E27FC236}">
                <a16:creationId xmlns:a16="http://schemas.microsoft.com/office/drawing/2014/main" id="{E3223346-90A5-054B-6C43-5962FA3A50FA}"/>
              </a:ext>
            </a:extLst>
          </p:cNvPr>
          <p:cNvGrpSpPr/>
          <p:nvPr/>
        </p:nvGrpSpPr>
        <p:grpSpPr>
          <a:xfrm>
            <a:off x="640071" y="2813417"/>
            <a:ext cx="10911859" cy="3780666"/>
            <a:chOff x="760709" y="2791988"/>
            <a:chExt cx="10911859" cy="3780666"/>
          </a:xfrm>
        </p:grpSpPr>
        <p:grpSp>
          <p:nvGrpSpPr>
            <p:cNvPr id="2" name="Group 1">
              <a:extLst>
                <a:ext uri="{FF2B5EF4-FFF2-40B4-BE49-F238E27FC236}">
                  <a16:creationId xmlns:a16="http://schemas.microsoft.com/office/drawing/2014/main" id="{DE4CF475-ECEC-1785-6C8B-E5873AF0DADC}"/>
                </a:ext>
              </a:extLst>
            </p:cNvPr>
            <p:cNvGrpSpPr/>
            <p:nvPr/>
          </p:nvGrpSpPr>
          <p:grpSpPr>
            <a:xfrm>
              <a:off x="760709" y="2791988"/>
              <a:ext cx="4962918" cy="3763426"/>
              <a:chOff x="6543282" y="2942579"/>
              <a:chExt cx="4962918" cy="3763426"/>
            </a:xfrm>
          </p:grpSpPr>
          <p:pic>
            <p:nvPicPr>
              <p:cNvPr id="3" name="Picture 6" descr="When people talk about bad futures, they often use the phrase “literally 1984.” This is a reference to Wonder Woman 1984, because watching that movie is equally as bad as living in">
                <a:extLst>
                  <a:ext uri="{FF2B5EF4-FFF2-40B4-BE49-F238E27FC236}">
                    <a16:creationId xmlns:a16="http://schemas.microsoft.com/office/drawing/2014/main" id="{709C23C5-A6C4-1742-8087-011C20F5F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796" y="3264572"/>
                <a:ext cx="4440404" cy="3441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1984 by George Orwell | Goodreads">
                <a:extLst>
                  <a:ext uri="{FF2B5EF4-FFF2-40B4-BE49-F238E27FC236}">
                    <a16:creationId xmlns:a16="http://schemas.microsoft.com/office/drawing/2014/main" id="{BCD910C0-274D-1D3E-4704-1E2E4BA5A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282" y="2942579"/>
                <a:ext cx="1981090" cy="3233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4CC01EB-60B7-0486-88DE-9D3845DD008C}"/>
                </a:ext>
              </a:extLst>
            </p:cNvPr>
            <p:cNvGrpSpPr/>
            <p:nvPr/>
          </p:nvGrpSpPr>
          <p:grpSpPr>
            <a:xfrm>
              <a:off x="6096000" y="2843001"/>
              <a:ext cx="5576568" cy="3729653"/>
              <a:chOff x="596151" y="2791988"/>
              <a:chExt cx="5576568" cy="3729653"/>
            </a:xfrm>
          </p:grpSpPr>
          <p:pic>
            <p:nvPicPr>
              <p:cNvPr id="6" name="Picture 5">
                <a:extLst>
                  <a:ext uri="{FF2B5EF4-FFF2-40B4-BE49-F238E27FC236}">
                    <a16:creationId xmlns:a16="http://schemas.microsoft.com/office/drawing/2014/main" id="{6FDF49A1-1878-566D-BD9A-49D850F1FD1D}"/>
                  </a:ext>
                </a:extLst>
              </p:cNvPr>
              <p:cNvPicPr>
                <a:picLocks noChangeAspect="1"/>
              </p:cNvPicPr>
              <p:nvPr/>
            </p:nvPicPr>
            <p:blipFill>
              <a:blip r:embed="rId4"/>
              <a:stretch>
                <a:fillRect/>
              </a:stretch>
            </p:blipFill>
            <p:spPr>
              <a:xfrm>
                <a:off x="596151" y="2791988"/>
                <a:ext cx="3033668" cy="1586573"/>
              </a:xfrm>
              <a:custGeom>
                <a:avLst/>
                <a:gdLst>
                  <a:gd name="csX0" fmla="*/ 0 w 3033668"/>
                  <a:gd name="csY0" fmla="*/ 0 h 1586573"/>
                  <a:gd name="csX1" fmla="*/ 535948 w 3033668"/>
                  <a:gd name="csY1" fmla="*/ 0 h 1586573"/>
                  <a:gd name="csX2" fmla="*/ 1102233 w 3033668"/>
                  <a:gd name="csY2" fmla="*/ 0 h 1586573"/>
                  <a:gd name="csX3" fmla="*/ 1668517 w 3033668"/>
                  <a:gd name="csY3" fmla="*/ 0 h 1586573"/>
                  <a:gd name="csX4" fmla="*/ 2113455 w 3033668"/>
                  <a:gd name="csY4" fmla="*/ 0 h 1586573"/>
                  <a:gd name="csX5" fmla="*/ 2528057 w 3033668"/>
                  <a:gd name="csY5" fmla="*/ 0 h 1586573"/>
                  <a:gd name="csX6" fmla="*/ 3033668 w 3033668"/>
                  <a:gd name="csY6" fmla="*/ 0 h 1586573"/>
                  <a:gd name="csX7" fmla="*/ 3033668 w 3033668"/>
                  <a:gd name="csY7" fmla="*/ 528858 h 1586573"/>
                  <a:gd name="csX8" fmla="*/ 3033668 w 3033668"/>
                  <a:gd name="csY8" fmla="*/ 1073581 h 1586573"/>
                  <a:gd name="csX9" fmla="*/ 3033668 w 3033668"/>
                  <a:gd name="csY9" fmla="*/ 1586573 h 1586573"/>
                  <a:gd name="csX10" fmla="*/ 2528057 w 3033668"/>
                  <a:gd name="csY10" fmla="*/ 1586573 h 1586573"/>
                  <a:gd name="csX11" fmla="*/ 1992109 w 3033668"/>
                  <a:gd name="csY11" fmla="*/ 1586573 h 1586573"/>
                  <a:gd name="csX12" fmla="*/ 1516834 w 3033668"/>
                  <a:gd name="csY12" fmla="*/ 1586573 h 1586573"/>
                  <a:gd name="csX13" fmla="*/ 1102233 w 3033668"/>
                  <a:gd name="csY13" fmla="*/ 1586573 h 1586573"/>
                  <a:gd name="csX14" fmla="*/ 535948 w 3033668"/>
                  <a:gd name="csY14" fmla="*/ 1586573 h 1586573"/>
                  <a:gd name="csX15" fmla="*/ 0 w 3033668"/>
                  <a:gd name="csY15" fmla="*/ 1586573 h 1586573"/>
                  <a:gd name="csX16" fmla="*/ 0 w 3033668"/>
                  <a:gd name="csY16" fmla="*/ 1105313 h 1586573"/>
                  <a:gd name="csX17" fmla="*/ 0 w 3033668"/>
                  <a:gd name="csY17" fmla="*/ 608186 h 1586573"/>
                  <a:gd name="csX18" fmla="*/ 0 w 3033668"/>
                  <a:gd name="csY18" fmla="*/ 0 h 1586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33668" h="1586573" fill="none" extrusionOk="0">
                    <a:moveTo>
                      <a:pt x="0" y="0"/>
                    </a:moveTo>
                    <a:cubicBezTo>
                      <a:pt x="241692" y="-59638"/>
                      <a:pt x="380241" y="33123"/>
                      <a:pt x="535948" y="0"/>
                    </a:cubicBezTo>
                    <a:cubicBezTo>
                      <a:pt x="691655" y="-33123"/>
                      <a:pt x="953567" y="34579"/>
                      <a:pt x="1102233" y="0"/>
                    </a:cubicBezTo>
                    <a:cubicBezTo>
                      <a:pt x="1250900" y="-34579"/>
                      <a:pt x="1510583" y="27457"/>
                      <a:pt x="1668517" y="0"/>
                    </a:cubicBezTo>
                    <a:cubicBezTo>
                      <a:pt x="1826451" y="-27457"/>
                      <a:pt x="1938478" y="38600"/>
                      <a:pt x="2113455" y="0"/>
                    </a:cubicBezTo>
                    <a:cubicBezTo>
                      <a:pt x="2288432" y="-38600"/>
                      <a:pt x="2413739" y="39630"/>
                      <a:pt x="2528057" y="0"/>
                    </a:cubicBezTo>
                    <a:cubicBezTo>
                      <a:pt x="2642375" y="-39630"/>
                      <a:pt x="2831878" y="18862"/>
                      <a:pt x="3033668" y="0"/>
                    </a:cubicBezTo>
                    <a:cubicBezTo>
                      <a:pt x="3064901" y="152173"/>
                      <a:pt x="3008973" y="319187"/>
                      <a:pt x="3033668" y="528858"/>
                    </a:cubicBezTo>
                    <a:cubicBezTo>
                      <a:pt x="3058363" y="738529"/>
                      <a:pt x="3015783" y="944555"/>
                      <a:pt x="3033668" y="1073581"/>
                    </a:cubicBezTo>
                    <a:cubicBezTo>
                      <a:pt x="3051553" y="1202607"/>
                      <a:pt x="2982671" y="1469405"/>
                      <a:pt x="3033668" y="1586573"/>
                    </a:cubicBezTo>
                    <a:cubicBezTo>
                      <a:pt x="2922317" y="1636717"/>
                      <a:pt x="2648939" y="1554008"/>
                      <a:pt x="2528057" y="1586573"/>
                    </a:cubicBezTo>
                    <a:cubicBezTo>
                      <a:pt x="2407175" y="1619138"/>
                      <a:pt x="2255870" y="1563894"/>
                      <a:pt x="1992109" y="1586573"/>
                    </a:cubicBezTo>
                    <a:cubicBezTo>
                      <a:pt x="1728348" y="1609252"/>
                      <a:pt x="1683981" y="1542535"/>
                      <a:pt x="1516834" y="1586573"/>
                    </a:cubicBezTo>
                    <a:cubicBezTo>
                      <a:pt x="1349688" y="1630611"/>
                      <a:pt x="1251190" y="1551838"/>
                      <a:pt x="1102233" y="1586573"/>
                    </a:cubicBezTo>
                    <a:cubicBezTo>
                      <a:pt x="953276" y="1621308"/>
                      <a:pt x="649362" y="1532014"/>
                      <a:pt x="535948" y="1586573"/>
                    </a:cubicBezTo>
                    <a:cubicBezTo>
                      <a:pt x="422535" y="1641132"/>
                      <a:pt x="200197" y="1585748"/>
                      <a:pt x="0" y="1586573"/>
                    </a:cubicBezTo>
                    <a:cubicBezTo>
                      <a:pt x="-10930" y="1402819"/>
                      <a:pt x="19597" y="1304305"/>
                      <a:pt x="0" y="1105313"/>
                    </a:cubicBezTo>
                    <a:cubicBezTo>
                      <a:pt x="-19597" y="906321"/>
                      <a:pt x="25079" y="828773"/>
                      <a:pt x="0" y="608186"/>
                    </a:cubicBezTo>
                    <a:cubicBezTo>
                      <a:pt x="-25079" y="387599"/>
                      <a:pt x="25842" y="184824"/>
                      <a:pt x="0" y="0"/>
                    </a:cubicBezTo>
                    <a:close/>
                  </a:path>
                  <a:path w="3033668" h="1586573" stroke="0" extrusionOk="0">
                    <a:moveTo>
                      <a:pt x="0" y="0"/>
                    </a:moveTo>
                    <a:cubicBezTo>
                      <a:pt x="169656" y="-15489"/>
                      <a:pt x="349327" y="33607"/>
                      <a:pt x="505611" y="0"/>
                    </a:cubicBezTo>
                    <a:cubicBezTo>
                      <a:pt x="661895" y="-33607"/>
                      <a:pt x="934199" y="24493"/>
                      <a:pt x="1071896" y="0"/>
                    </a:cubicBezTo>
                    <a:cubicBezTo>
                      <a:pt x="1209593" y="-24493"/>
                      <a:pt x="1287011" y="11098"/>
                      <a:pt x="1486497" y="0"/>
                    </a:cubicBezTo>
                    <a:cubicBezTo>
                      <a:pt x="1685983" y="-11098"/>
                      <a:pt x="1851429" y="55800"/>
                      <a:pt x="1961772" y="0"/>
                    </a:cubicBezTo>
                    <a:cubicBezTo>
                      <a:pt x="2072115" y="-55800"/>
                      <a:pt x="2305847" y="29434"/>
                      <a:pt x="2497720" y="0"/>
                    </a:cubicBezTo>
                    <a:cubicBezTo>
                      <a:pt x="2689593" y="-29434"/>
                      <a:pt x="2791143" y="45714"/>
                      <a:pt x="3033668" y="0"/>
                    </a:cubicBezTo>
                    <a:cubicBezTo>
                      <a:pt x="3033804" y="273788"/>
                      <a:pt x="3005166" y="433024"/>
                      <a:pt x="3033668" y="560589"/>
                    </a:cubicBezTo>
                    <a:cubicBezTo>
                      <a:pt x="3062170" y="688154"/>
                      <a:pt x="2992861" y="919754"/>
                      <a:pt x="3033668" y="1105313"/>
                    </a:cubicBezTo>
                    <a:cubicBezTo>
                      <a:pt x="3074475" y="1290872"/>
                      <a:pt x="3025500" y="1422581"/>
                      <a:pt x="3033668" y="1586573"/>
                    </a:cubicBezTo>
                    <a:cubicBezTo>
                      <a:pt x="2807898" y="1618101"/>
                      <a:pt x="2695342" y="1536379"/>
                      <a:pt x="2558393" y="1586573"/>
                    </a:cubicBezTo>
                    <a:cubicBezTo>
                      <a:pt x="2421444" y="1636767"/>
                      <a:pt x="2304211" y="1538808"/>
                      <a:pt x="2143792" y="1586573"/>
                    </a:cubicBezTo>
                    <a:cubicBezTo>
                      <a:pt x="1983373" y="1634338"/>
                      <a:pt x="1817997" y="1584266"/>
                      <a:pt x="1577507" y="1586573"/>
                    </a:cubicBezTo>
                    <a:cubicBezTo>
                      <a:pt x="1337018" y="1588880"/>
                      <a:pt x="1292129" y="1552008"/>
                      <a:pt x="1132569" y="1586573"/>
                    </a:cubicBezTo>
                    <a:cubicBezTo>
                      <a:pt x="973009" y="1621138"/>
                      <a:pt x="812139" y="1537693"/>
                      <a:pt x="657295" y="1586573"/>
                    </a:cubicBezTo>
                    <a:cubicBezTo>
                      <a:pt x="502451" y="1635453"/>
                      <a:pt x="135515" y="1560385"/>
                      <a:pt x="0" y="1586573"/>
                    </a:cubicBezTo>
                    <a:cubicBezTo>
                      <a:pt x="-49722" y="1394428"/>
                      <a:pt x="6774" y="1207947"/>
                      <a:pt x="0" y="1089447"/>
                    </a:cubicBezTo>
                    <a:cubicBezTo>
                      <a:pt x="-6774" y="970947"/>
                      <a:pt x="53922" y="830880"/>
                      <a:pt x="0" y="592321"/>
                    </a:cubicBezTo>
                    <a:cubicBezTo>
                      <a:pt x="-53922" y="353762"/>
                      <a:pt x="20896" y="13529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E1C23171-7E8A-0F66-EE73-3C147C3F6C32}"/>
                  </a:ext>
                </a:extLst>
              </p:cNvPr>
              <p:cNvPicPr>
                <a:picLocks noChangeAspect="1"/>
              </p:cNvPicPr>
              <p:nvPr/>
            </p:nvPicPr>
            <p:blipFill>
              <a:blip r:embed="rId5"/>
              <a:stretch>
                <a:fillRect/>
              </a:stretch>
            </p:blipFill>
            <p:spPr>
              <a:xfrm>
                <a:off x="596151" y="4635073"/>
                <a:ext cx="3147218" cy="1886568"/>
              </a:xfrm>
              <a:custGeom>
                <a:avLst/>
                <a:gdLst>
                  <a:gd name="csX0" fmla="*/ 0 w 3147218"/>
                  <a:gd name="csY0" fmla="*/ 0 h 1886568"/>
                  <a:gd name="csX1" fmla="*/ 461592 w 3147218"/>
                  <a:gd name="csY1" fmla="*/ 0 h 1886568"/>
                  <a:gd name="csX2" fmla="*/ 923184 w 3147218"/>
                  <a:gd name="csY2" fmla="*/ 0 h 1886568"/>
                  <a:gd name="csX3" fmla="*/ 1353304 w 3147218"/>
                  <a:gd name="csY3" fmla="*/ 0 h 1886568"/>
                  <a:gd name="csX4" fmla="*/ 1814896 w 3147218"/>
                  <a:gd name="csY4" fmla="*/ 0 h 1886568"/>
                  <a:gd name="csX5" fmla="*/ 2339432 w 3147218"/>
                  <a:gd name="csY5" fmla="*/ 0 h 1886568"/>
                  <a:gd name="csX6" fmla="*/ 3147218 w 3147218"/>
                  <a:gd name="csY6" fmla="*/ 0 h 1886568"/>
                  <a:gd name="csX7" fmla="*/ 3147218 w 3147218"/>
                  <a:gd name="csY7" fmla="*/ 471642 h 1886568"/>
                  <a:gd name="csX8" fmla="*/ 3147218 w 3147218"/>
                  <a:gd name="csY8" fmla="*/ 943284 h 1886568"/>
                  <a:gd name="csX9" fmla="*/ 3147218 w 3147218"/>
                  <a:gd name="csY9" fmla="*/ 1433792 h 1886568"/>
                  <a:gd name="csX10" fmla="*/ 3147218 w 3147218"/>
                  <a:gd name="csY10" fmla="*/ 1886568 h 1886568"/>
                  <a:gd name="csX11" fmla="*/ 2622682 w 3147218"/>
                  <a:gd name="csY11" fmla="*/ 1886568 h 1886568"/>
                  <a:gd name="csX12" fmla="*/ 2035201 w 3147218"/>
                  <a:gd name="csY12" fmla="*/ 1886568 h 1886568"/>
                  <a:gd name="csX13" fmla="*/ 1479192 w 3147218"/>
                  <a:gd name="csY13" fmla="*/ 1886568 h 1886568"/>
                  <a:gd name="csX14" fmla="*/ 1049073 w 3147218"/>
                  <a:gd name="csY14" fmla="*/ 1886568 h 1886568"/>
                  <a:gd name="csX15" fmla="*/ 556009 w 3147218"/>
                  <a:gd name="csY15" fmla="*/ 1886568 h 1886568"/>
                  <a:gd name="csX16" fmla="*/ 0 w 3147218"/>
                  <a:gd name="csY16" fmla="*/ 1886568 h 1886568"/>
                  <a:gd name="csX17" fmla="*/ 0 w 3147218"/>
                  <a:gd name="csY17" fmla="*/ 1433792 h 1886568"/>
                  <a:gd name="csX18" fmla="*/ 0 w 3147218"/>
                  <a:gd name="csY18" fmla="*/ 924418 h 1886568"/>
                  <a:gd name="csX19" fmla="*/ 0 w 3147218"/>
                  <a:gd name="csY19" fmla="*/ 452776 h 1886568"/>
                  <a:gd name="csX20" fmla="*/ 0 w 3147218"/>
                  <a:gd name="csY20" fmla="*/ 0 h 18865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147218" h="1886568" fill="none" extrusionOk="0">
                    <a:moveTo>
                      <a:pt x="0" y="0"/>
                    </a:moveTo>
                    <a:cubicBezTo>
                      <a:pt x="189565" y="-51693"/>
                      <a:pt x="289039" y="1096"/>
                      <a:pt x="461592" y="0"/>
                    </a:cubicBezTo>
                    <a:cubicBezTo>
                      <a:pt x="634145" y="-1096"/>
                      <a:pt x="700125" y="6365"/>
                      <a:pt x="923184" y="0"/>
                    </a:cubicBezTo>
                    <a:cubicBezTo>
                      <a:pt x="1146243" y="-6365"/>
                      <a:pt x="1262550" y="35499"/>
                      <a:pt x="1353304" y="0"/>
                    </a:cubicBezTo>
                    <a:cubicBezTo>
                      <a:pt x="1444058" y="-35499"/>
                      <a:pt x="1634331" y="8844"/>
                      <a:pt x="1814896" y="0"/>
                    </a:cubicBezTo>
                    <a:cubicBezTo>
                      <a:pt x="1995461" y="-8844"/>
                      <a:pt x="2099641" y="44770"/>
                      <a:pt x="2339432" y="0"/>
                    </a:cubicBezTo>
                    <a:cubicBezTo>
                      <a:pt x="2579223" y="-44770"/>
                      <a:pt x="2762173" y="38050"/>
                      <a:pt x="3147218" y="0"/>
                    </a:cubicBezTo>
                    <a:cubicBezTo>
                      <a:pt x="3169760" y="174854"/>
                      <a:pt x="3144563" y="285637"/>
                      <a:pt x="3147218" y="471642"/>
                    </a:cubicBezTo>
                    <a:cubicBezTo>
                      <a:pt x="3149873" y="657647"/>
                      <a:pt x="3097775" y="848074"/>
                      <a:pt x="3147218" y="943284"/>
                    </a:cubicBezTo>
                    <a:cubicBezTo>
                      <a:pt x="3196661" y="1038494"/>
                      <a:pt x="3145698" y="1299472"/>
                      <a:pt x="3147218" y="1433792"/>
                    </a:cubicBezTo>
                    <a:cubicBezTo>
                      <a:pt x="3148738" y="1568112"/>
                      <a:pt x="3103173" y="1765757"/>
                      <a:pt x="3147218" y="1886568"/>
                    </a:cubicBezTo>
                    <a:cubicBezTo>
                      <a:pt x="3024734" y="1929396"/>
                      <a:pt x="2727933" y="1855913"/>
                      <a:pt x="2622682" y="1886568"/>
                    </a:cubicBezTo>
                    <a:cubicBezTo>
                      <a:pt x="2517431" y="1917223"/>
                      <a:pt x="2196877" y="1880987"/>
                      <a:pt x="2035201" y="1886568"/>
                    </a:cubicBezTo>
                    <a:cubicBezTo>
                      <a:pt x="1873525" y="1892149"/>
                      <a:pt x="1657441" y="1854984"/>
                      <a:pt x="1479192" y="1886568"/>
                    </a:cubicBezTo>
                    <a:cubicBezTo>
                      <a:pt x="1300943" y="1918152"/>
                      <a:pt x="1258957" y="1858014"/>
                      <a:pt x="1049073" y="1886568"/>
                    </a:cubicBezTo>
                    <a:cubicBezTo>
                      <a:pt x="839189" y="1915122"/>
                      <a:pt x="698916" y="1835443"/>
                      <a:pt x="556009" y="1886568"/>
                    </a:cubicBezTo>
                    <a:cubicBezTo>
                      <a:pt x="413102" y="1937693"/>
                      <a:pt x="255948" y="1822904"/>
                      <a:pt x="0" y="1886568"/>
                    </a:cubicBezTo>
                    <a:cubicBezTo>
                      <a:pt x="-28694" y="1667376"/>
                      <a:pt x="29961" y="1579823"/>
                      <a:pt x="0" y="1433792"/>
                    </a:cubicBezTo>
                    <a:cubicBezTo>
                      <a:pt x="-29961" y="1287761"/>
                      <a:pt x="56781" y="1134409"/>
                      <a:pt x="0" y="924418"/>
                    </a:cubicBezTo>
                    <a:cubicBezTo>
                      <a:pt x="-56781" y="714427"/>
                      <a:pt x="45864" y="620016"/>
                      <a:pt x="0" y="452776"/>
                    </a:cubicBezTo>
                    <a:cubicBezTo>
                      <a:pt x="-45864" y="285536"/>
                      <a:pt x="37101" y="103275"/>
                      <a:pt x="0" y="0"/>
                    </a:cubicBezTo>
                    <a:close/>
                  </a:path>
                  <a:path w="3147218" h="1886568" stroke="0" extrusionOk="0">
                    <a:moveTo>
                      <a:pt x="0" y="0"/>
                    </a:moveTo>
                    <a:cubicBezTo>
                      <a:pt x="217580" y="-43875"/>
                      <a:pt x="376149" y="56657"/>
                      <a:pt x="524536" y="0"/>
                    </a:cubicBezTo>
                    <a:cubicBezTo>
                      <a:pt x="672923" y="-56657"/>
                      <a:pt x="919504" y="949"/>
                      <a:pt x="1112017" y="0"/>
                    </a:cubicBezTo>
                    <a:cubicBezTo>
                      <a:pt x="1304530" y="-949"/>
                      <a:pt x="1361813" y="34770"/>
                      <a:pt x="1542137" y="0"/>
                    </a:cubicBezTo>
                    <a:cubicBezTo>
                      <a:pt x="1722461" y="-34770"/>
                      <a:pt x="1891395" y="277"/>
                      <a:pt x="2035201" y="0"/>
                    </a:cubicBezTo>
                    <a:cubicBezTo>
                      <a:pt x="2179007" y="-277"/>
                      <a:pt x="2360003" y="58466"/>
                      <a:pt x="2591209" y="0"/>
                    </a:cubicBezTo>
                    <a:cubicBezTo>
                      <a:pt x="2822415" y="-58466"/>
                      <a:pt x="2956965" y="12681"/>
                      <a:pt x="3147218" y="0"/>
                    </a:cubicBezTo>
                    <a:cubicBezTo>
                      <a:pt x="3179420" y="194416"/>
                      <a:pt x="3118503" y="318206"/>
                      <a:pt x="3147218" y="509373"/>
                    </a:cubicBezTo>
                    <a:cubicBezTo>
                      <a:pt x="3175933" y="700540"/>
                      <a:pt x="3109351" y="860005"/>
                      <a:pt x="3147218" y="999881"/>
                    </a:cubicBezTo>
                    <a:cubicBezTo>
                      <a:pt x="3185085" y="1139757"/>
                      <a:pt x="3102124" y="1221084"/>
                      <a:pt x="3147218" y="1414926"/>
                    </a:cubicBezTo>
                    <a:cubicBezTo>
                      <a:pt x="3192312" y="1608768"/>
                      <a:pt x="3123026" y="1771465"/>
                      <a:pt x="3147218" y="1886568"/>
                    </a:cubicBezTo>
                    <a:cubicBezTo>
                      <a:pt x="3044250" y="1935067"/>
                      <a:pt x="2792652" y="1846258"/>
                      <a:pt x="2654154" y="1886568"/>
                    </a:cubicBezTo>
                    <a:cubicBezTo>
                      <a:pt x="2515656" y="1926878"/>
                      <a:pt x="2359051" y="1862041"/>
                      <a:pt x="2066673" y="1886568"/>
                    </a:cubicBezTo>
                    <a:cubicBezTo>
                      <a:pt x="1774295" y="1911095"/>
                      <a:pt x="1830809" y="1853057"/>
                      <a:pt x="1605081" y="1886568"/>
                    </a:cubicBezTo>
                    <a:cubicBezTo>
                      <a:pt x="1379353" y="1920079"/>
                      <a:pt x="1285358" y="1827513"/>
                      <a:pt x="1112017" y="1886568"/>
                    </a:cubicBezTo>
                    <a:cubicBezTo>
                      <a:pt x="938676" y="1945623"/>
                      <a:pt x="771852" y="1826896"/>
                      <a:pt x="587481" y="1886568"/>
                    </a:cubicBezTo>
                    <a:cubicBezTo>
                      <a:pt x="403110" y="1946240"/>
                      <a:pt x="153569" y="1846805"/>
                      <a:pt x="0" y="1886568"/>
                    </a:cubicBezTo>
                    <a:cubicBezTo>
                      <a:pt x="-24196" y="1665063"/>
                      <a:pt x="15364" y="1515775"/>
                      <a:pt x="0" y="1377195"/>
                    </a:cubicBezTo>
                    <a:cubicBezTo>
                      <a:pt x="-15364" y="1238615"/>
                      <a:pt x="20906" y="1091531"/>
                      <a:pt x="0" y="943284"/>
                    </a:cubicBezTo>
                    <a:cubicBezTo>
                      <a:pt x="-20906" y="795037"/>
                      <a:pt x="14640" y="573123"/>
                      <a:pt x="0" y="452776"/>
                    </a:cubicBezTo>
                    <a:cubicBezTo>
                      <a:pt x="-14640" y="332429"/>
                      <a:pt x="27988" y="16290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94655D7F-ABAD-1741-7F19-DE6DC1ED53B6}"/>
                  </a:ext>
                </a:extLst>
              </p:cNvPr>
              <p:cNvPicPr>
                <a:picLocks noChangeAspect="1"/>
              </p:cNvPicPr>
              <p:nvPr/>
            </p:nvPicPr>
            <p:blipFill>
              <a:blip r:embed="rId6"/>
              <a:srcRect b="8353"/>
              <a:stretch>
                <a:fillRect/>
              </a:stretch>
            </p:blipFill>
            <p:spPr>
              <a:xfrm>
                <a:off x="3887748" y="2791988"/>
                <a:ext cx="2284971" cy="3650671"/>
              </a:xfrm>
              <a:custGeom>
                <a:avLst/>
                <a:gdLst>
                  <a:gd name="csX0" fmla="*/ 0 w 2284971"/>
                  <a:gd name="csY0" fmla="*/ 0 h 3650671"/>
                  <a:gd name="csX1" fmla="*/ 571243 w 2284971"/>
                  <a:gd name="csY1" fmla="*/ 0 h 3650671"/>
                  <a:gd name="csX2" fmla="*/ 1096786 w 2284971"/>
                  <a:gd name="csY2" fmla="*/ 0 h 3650671"/>
                  <a:gd name="csX3" fmla="*/ 1668029 w 2284971"/>
                  <a:gd name="csY3" fmla="*/ 0 h 3650671"/>
                  <a:gd name="csX4" fmla="*/ 2284971 w 2284971"/>
                  <a:gd name="csY4" fmla="*/ 0 h 3650671"/>
                  <a:gd name="csX5" fmla="*/ 2284971 w 2284971"/>
                  <a:gd name="csY5" fmla="*/ 521524 h 3650671"/>
                  <a:gd name="csX6" fmla="*/ 2284971 w 2284971"/>
                  <a:gd name="csY6" fmla="*/ 1043049 h 3650671"/>
                  <a:gd name="csX7" fmla="*/ 2284971 w 2284971"/>
                  <a:gd name="csY7" fmla="*/ 1601080 h 3650671"/>
                  <a:gd name="csX8" fmla="*/ 2284971 w 2284971"/>
                  <a:gd name="csY8" fmla="*/ 2122604 h 3650671"/>
                  <a:gd name="csX9" fmla="*/ 2284971 w 2284971"/>
                  <a:gd name="csY9" fmla="*/ 2644129 h 3650671"/>
                  <a:gd name="csX10" fmla="*/ 2284971 w 2284971"/>
                  <a:gd name="csY10" fmla="*/ 3165653 h 3650671"/>
                  <a:gd name="csX11" fmla="*/ 2284971 w 2284971"/>
                  <a:gd name="csY11" fmla="*/ 3650671 h 3650671"/>
                  <a:gd name="csX12" fmla="*/ 1736578 w 2284971"/>
                  <a:gd name="csY12" fmla="*/ 3650671 h 3650671"/>
                  <a:gd name="csX13" fmla="*/ 1188185 w 2284971"/>
                  <a:gd name="csY13" fmla="*/ 3650671 h 3650671"/>
                  <a:gd name="csX14" fmla="*/ 594092 w 2284971"/>
                  <a:gd name="csY14" fmla="*/ 3650671 h 3650671"/>
                  <a:gd name="csX15" fmla="*/ 0 w 2284971"/>
                  <a:gd name="csY15" fmla="*/ 3650671 h 3650671"/>
                  <a:gd name="csX16" fmla="*/ 0 w 2284971"/>
                  <a:gd name="csY16" fmla="*/ 3092640 h 3650671"/>
                  <a:gd name="csX17" fmla="*/ 0 w 2284971"/>
                  <a:gd name="csY17" fmla="*/ 2571115 h 3650671"/>
                  <a:gd name="csX18" fmla="*/ 0 w 2284971"/>
                  <a:gd name="csY18" fmla="*/ 1976578 h 3650671"/>
                  <a:gd name="csX19" fmla="*/ 0 w 2284971"/>
                  <a:gd name="csY19" fmla="*/ 1418546 h 3650671"/>
                  <a:gd name="csX20" fmla="*/ 0 w 2284971"/>
                  <a:gd name="csY20" fmla="*/ 897022 h 3650671"/>
                  <a:gd name="csX21" fmla="*/ 0 w 2284971"/>
                  <a:gd name="csY21" fmla="*/ 448511 h 3650671"/>
                  <a:gd name="csX22" fmla="*/ 0 w 2284971"/>
                  <a:gd name="csY22" fmla="*/ 0 h 3650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284971" h="3650671" fill="none" extrusionOk="0">
                    <a:moveTo>
                      <a:pt x="0" y="0"/>
                    </a:moveTo>
                    <a:cubicBezTo>
                      <a:pt x="160371" y="-29415"/>
                      <a:pt x="326915" y="28128"/>
                      <a:pt x="571243" y="0"/>
                    </a:cubicBezTo>
                    <a:cubicBezTo>
                      <a:pt x="815571" y="-28128"/>
                      <a:pt x="846323" y="21297"/>
                      <a:pt x="1096786" y="0"/>
                    </a:cubicBezTo>
                    <a:cubicBezTo>
                      <a:pt x="1347249" y="-21297"/>
                      <a:pt x="1435046" y="44649"/>
                      <a:pt x="1668029" y="0"/>
                    </a:cubicBezTo>
                    <a:cubicBezTo>
                      <a:pt x="1901012" y="-44649"/>
                      <a:pt x="2087622" y="69538"/>
                      <a:pt x="2284971" y="0"/>
                    </a:cubicBezTo>
                    <a:cubicBezTo>
                      <a:pt x="2300479" y="172880"/>
                      <a:pt x="2276500" y="404474"/>
                      <a:pt x="2284971" y="521524"/>
                    </a:cubicBezTo>
                    <a:cubicBezTo>
                      <a:pt x="2293442" y="638574"/>
                      <a:pt x="2257777" y="795733"/>
                      <a:pt x="2284971" y="1043049"/>
                    </a:cubicBezTo>
                    <a:cubicBezTo>
                      <a:pt x="2312165" y="1290365"/>
                      <a:pt x="2267311" y="1336470"/>
                      <a:pt x="2284971" y="1601080"/>
                    </a:cubicBezTo>
                    <a:cubicBezTo>
                      <a:pt x="2302631" y="1865690"/>
                      <a:pt x="2243907" y="1907491"/>
                      <a:pt x="2284971" y="2122604"/>
                    </a:cubicBezTo>
                    <a:cubicBezTo>
                      <a:pt x="2326035" y="2337717"/>
                      <a:pt x="2277927" y="2471833"/>
                      <a:pt x="2284971" y="2644129"/>
                    </a:cubicBezTo>
                    <a:cubicBezTo>
                      <a:pt x="2292015" y="2816426"/>
                      <a:pt x="2265629" y="2906331"/>
                      <a:pt x="2284971" y="3165653"/>
                    </a:cubicBezTo>
                    <a:cubicBezTo>
                      <a:pt x="2304313" y="3424975"/>
                      <a:pt x="2271842" y="3495345"/>
                      <a:pt x="2284971" y="3650671"/>
                    </a:cubicBezTo>
                    <a:cubicBezTo>
                      <a:pt x="2154356" y="3677315"/>
                      <a:pt x="1892326" y="3646305"/>
                      <a:pt x="1736578" y="3650671"/>
                    </a:cubicBezTo>
                    <a:cubicBezTo>
                      <a:pt x="1580830" y="3655037"/>
                      <a:pt x="1332828" y="3641350"/>
                      <a:pt x="1188185" y="3650671"/>
                    </a:cubicBezTo>
                    <a:cubicBezTo>
                      <a:pt x="1043542" y="3659992"/>
                      <a:pt x="726885" y="3582385"/>
                      <a:pt x="594092" y="3650671"/>
                    </a:cubicBezTo>
                    <a:cubicBezTo>
                      <a:pt x="461299" y="3718957"/>
                      <a:pt x="184009" y="3581389"/>
                      <a:pt x="0" y="3650671"/>
                    </a:cubicBezTo>
                    <a:cubicBezTo>
                      <a:pt x="-10557" y="3500261"/>
                      <a:pt x="3874" y="3211689"/>
                      <a:pt x="0" y="3092640"/>
                    </a:cubicBezTo>
                    <a:cubicBezTo>
                      <a:pt x="-3874" y="2973591"/>
                      <a:pt x="41345" y="2742699"/>
                      <a:pt x="0" y="2571115"/>
                    </a:cubicBezTo>
                    <a:cubicBezTo>
                      <a:pt x="-41345" y="2399531"/>
                      <a:pt x="33922" y="2160898"/>
                      <a:pt x="0" y="1976578"/>
                    </a:cubicBezTo>
                    <a:cubicBezTo>
                      <a:pt x="-33922" y="1792258"/>
                      <a:pt x="61248" y="1536844"/>
                      <a:pt x="0" y="1418546"/>
                    </a:cubicBezTo>
                    <a:cubicBezTo>
                      <a:pt x="-61248" y="1300248"/>
                      <a:pt x="45729" y="1011489"/>
                      <a:pt x="0" y="897022"/>
                    </a:cubicBezTo>
                    <a:cubicBezTo>
                      <a:pt x="-45729" y="782555"/>
                      <a:pt x="1119" y="574926"/>
                      <a:pt x="0" y="448511"/>
                    </a:cubicBezTo>
                    <a:cubicBezTo>
                      <a:pt x="-1119" y="322096"/>
                      <a:pt x="22142" y="213570"/>
                      <a:pt x="0" y="0"/>
                    </a:cubicBezTo>
                    <a:close/>
                  </a:path>
                  <a:path w="2284971" h="3650671" stroke="0" extrusionOk="0">
                    <a:moveTo>
                      <a:pt x="0" y="0"/>
                    </a:moveTo>
                    <a:cubicBezTo>
                      <a:pt x="151046" y="-24261"/>
                      <a:pt x="289146" y="25329"/>
                      <a:pt x="571243" y="0"/>
                    </a:cubicBezTo>
                    <a:cubicBezTo>
                      <a:pt x="853340" y="-25329"/>
                      <a:pt x="984372" y="38047"/>
                      <a:pt x="1188185" y="0"/>
                    </a:cubicBezTo>
                    <a:cubicBezTo>
                      <a:pt x="1391998" y="-38047"/>
                      <a:pt x="1480280" y="52609"/>
                      <a:pt x="1690879" y="0"/>
                    </a:cubicBezTo>
                    <a:cubicBezTo>
                      <a:pt x="1901478" y="-52609"/>
                      <a:pt x="2044515" y="59693"/>
                      <a:pt x="2284971" y="0"/>
                    </a:cubicBezTo>
                    <a:cubicBezTo>
                      <a:pt x="2338115" y="239474"/>
                      <a:pt x="2281754" y="370372"/>
                      <a:pt x="2284971" y="558031"/>
                    </a:cubicBezTo>
                    <a:cubicBezTo>
                      <a:pt x="2288188" y="745690"/>
                      <a:pt x="2245483" y="857106"/>
                      <a:pt x="2284971" y="1079556"/>
                    </a:cubicBezTo>
                    <a:cubicBezTo>
                      <a:pt x="2324459" y="1302007"/>
                      <a:pt x="2260192" y="1387837"/>
                      <a:pt x="2284971" y="1674093"/>
                    </a:cubicBezTo>
                    <a:cubicBezTo>
                      <a:pt x="2309750" y="1960349"/>
                      <a:pt x="2238552" y="2095041"/>
                      <a:pt x="2284971" y="2232125"/>
                    </a:cubicBezTo>
                    <a:cubicBezTo>
                      <a:pt x="2331390" y="2369209"/>
                      <a:pt x="2246862" y="2531178"/>
                      <a:pt x="2284971" y="2644129"/>
                    </a:cubicBezTo>
                    <a:cubicBezTo>
                      <a:pt x="2323080" y="2757080"/>
                      <a:pt x="2251444" y="2978455"/>
                      <a:pt x="2284971" y="3129147"/>
                    </a:cubicBezTo>
                    <a:cubicBezTo>
                      <a:pt x="2318498" y="3279839"/>
                      <a:pt x="2270757" y="3475280"/>
                      <a:pt x="2284971" y="3650671"/>
                    </a:cubicBezTo>
                    <a:cubicBezTo>
                      <a:pt x="2022435" y="3712188"/>
                      <a:pt x="1855052" y="3607776"/>
                      <a:pt x="1690879" y="3650671"/>
                    </a:cubicBezTo>
                    <a:cubicBezTo>
                      <a:pt x="1526706" y="3693566"/>
                      <a:pt x="1299692" y="3611888"/>
                      <a:pt x="1165335" y="3650671"/>
                    </a:cubicBezTo>
                    <a:cubicBezTo>
                      <a:pt x="1030978" y="3689454"/>
                      <a:pt x="881398" y="3632199"/>
                      <a:pt x="616942" y="3650671"/>
                    </a:cubicBezTo>
                    <a:cubicBezTo>
                      <a:pt x="352486" y="3669143"/>
                      <a:pt x="282607" y="3595970"/>
                      <a:pt x="0" y="3650671"/>
                    </a:cubicBezTo>
                    <a:cubicBezTo>
                      <a:pt x="-53428" y="3448256"/>
                      <a:pt x="44325" y="3419904"/>
                      <a:pt x="0" y="3202160"/>
                    </a:cubicBezTo>
                    <a:cubicBezTo>
                      <a:pt x="-44325" y="2984416"/>
                      <a:pt x="12960" y="2947820"/>
                      <a:pt x="0" y="2753649"/>
                    </a:cubicBezTo>
                    <a:cubicBezTo>
                      <a:pt x="-12960" y="2559478"/>
                      <a:pt x="36006" y="2466116"/>
                      <a:pt x="0" y="2305138"/>
                    </a:cubicBezTo>
                    <a:cubicBezTo>
                      <a:pt x="-36006" y="2144160"/>
                      <a:pt x="58589" y="2000920"/>
                      <a:pt x="0" y="1747107"/>
                    </a:cubicBezTo>
                    <a:cubicBezTo>
                      <a:pt x="-58589" y="1493294"/>
                      <a:pt x="49945" y="1362076"/>
                      <a:pt x="0" y="1262089"/>
                    </a:cubicBezTo>
                    <a:cubicBezTo>
                      <a:pt x="-49945" y="1162102"/>
                      <a:pt x="27604" y="1031069"/>
                      <a:pt x="0" y="813578"/>
                    </a:cubicBezTo>
                    <a:cubicBezTo>
                      <a:pt x="-27604" y="596087"/>
                      <a:pt x="90988" y="269037"/>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grpSp>
      </p:grpSp>
    </p:spTree>
    <p:extLst>
      <p:ext uri="{BB962C8B-B14F-4D97-AF65-F5344CB8AC3E}">
        <p14:creationId xmlns:p14="http://schemas.microsoft.com/office/powerpoint/2010/main" val="3856041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DA0DCE4-BC8F-0BD0-055A-CDEB87756EBB}"/>
              </a:ext>
            </a:extLst>
          </p:cNvPr>
          <p:cNvSpPr/>
          <p:nvPr/>
        </p:nvSpPr>
        <p:spPr>
          <a:xfrm>
            <a:off x="0" y="0"/>
            <a:ext cx="12192000" cy="51976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6" name="Picture 35">
            <a:extLst>
              <a:ext uri="{FF2B5EF4-FFF2-40B4-BE49-F238E27FC236}">
                <a16:creationId xmlns:a16="http://schemas.microsoft.com/office/drawing/2014/main" id="{B61A40FE-8C07-F99D-7238-3E6DB0A6C2FE}"/>
              </a:ext>
            </a:extLst>
          </p:cNvPr>
          <p:cNvPicPr>
            <a:picLocks noChangeAspect="1"/>
          </p:cNvPicPr>
          <p:nvPr/>
        </p:nvPicPr>
        <p:blipFill>
          <a:blip r:embed="rId2"/>
          <a:stretch>
            <a:fillRect/>
          </a:stretch>
        </p:blipFill>
        <p:spPr>
          <a:xfrm>
            <a:off x="4922779" y="5370276"/>
            <a:ext cx="3886646" cy="1443843"/>
          </a:xfrm>
          <a:custGeom>
            <a:avLst/>
            <a:gdLst>
              <a:gd name="csX0" fmla="*/ 0 w 3886646"/>
              <a:gd name="csY0" fmla="*/ 0 h 1443843"/>
              <a:gd name="csX1" fmla="*/ 516369 w 3886646"/>
              <a:gd name="csY1" fmla="*/ 0 h 1443843"/>
              <a:gd name="csX2" fmla="*/ 955004 w 3886646"/>
              <a:gd name="csY2" fmla="*/ 0 h 1443843"/>
              <a:gd name="csX3" fmla="*/ 1432507 w 3886646"/>
              <a:gd name="csY3" fmla="*/ 0 h 1443843"/>
              <a:gd name="csX4" fmla="*/ 2065475 w 3886646"/>
              <a:gd name="csY4" fmla="*/ 0 h 1443843"/>
              <a:gd name="csX5" fmla="*/ 2542977 w 3886646"/>
              <a:gd name="csY5" fmla="*/ 0 h 1443843"/>
              <a:gd name="csX6" fmla="*/ 3059346 w 3886646"/>
              <a:gd name="csY6" fmla="*/ 0 h 1443843"/>
              <a:gd name="csX7" fmla="*/ 3886646 w 3886646"/>
              <a:gd name="csY7" fmla="*/ 0 h 1443843"/>
              <a:gd name="csX8" fmla="*/ 3886646 w 3886646"/>
              <a:gd name="csY8" fmla="*/ 452404 h 1443843"/>
              <a:gd name="csX9" fmla="*/ 3886646 w 3886646"/>
              <a:gd name="csY9" fmla="*/ 919247 h 1443843"/>
              <a:gd name="csX10" fmla="*/ 3886646 w 3886646"/>
              <a:gd name="csY10" fmla="*/ 1443843 h 1443843"/>
              <a:gd name="csX11" fmla="*/ 3448010 w 3886646"/>
              <a:gd name="csY11" fmla="*/ 1443843 h 1443843"/>
              <a:gd name="csX12" fmla="*/ 2931642 w 3886646"/>
              <a:gd name="csY12" fmla="*/ 1443843 h 1443843"/>
              <a:gd name="csX13" fmla="*/ 2415273 w 3886646"/>
              <a:gd name="csY13" fmla="*/ 1443843 h 1443843"/>
              <a:gd name="csX14" fmla="*/ 1821171 w 3886646"/>
              <a:gd name="csY14" fmla="*/ 1443843 h 1443843"/>
              <a:gd name="csX15" fmla="*/ 1382536 w 3886646"/>
              <a:gd name="csY15" fmla="*/ 1443843 h 1443843"/>
              <a:gd name="csX16" fmla="*/ 866167 w 3886646"/>
              <a:gd name="csY16" fmla="*/ 1443843 h 1443843"/>
              <a:gd name="csX17" fmla="*/ 0 w 3886646"/>
              <a:gd name="csY17" fmla="*/ 1443843 h 1443843"/>
              <a:gd name="csX18" fmla="*/ 0 w 3886646"/>
              <a:gd name="csY18" fmla="*/ 933685 h 1443843"/>
              <a:gd name="csX19" fmla="*/ 0 w 3886646"/>
              <a:gd name="csY19" fmla="*/ 423527 h 1443843"/>
              <a:gd name="csX20" fmla="*/ 0 w 3886646"/>
              <a:gd name="csY20" fmla="*/ 0 h 1443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886646" h="1443843" fill="none" extrusionOk="0">
                <a:moveTo>
                  <a:pt x="0" y="0"/>
                </a:moveTo>
                <a:cubicBezTo>
                  <a:pt x="189461" y="-35234"/>
                  <a:pt x="395579" y="27444"/>
                  <a:pt x="516369" y="0"/>
                </a:cubicBezTo>
                <a:cubicBezTo>
                  <a:pt x="637159" y="-27444"/>
                  <a:pt x="760628" y="46284"/>
                  <a:pt x="955004" y="0"/>
                </a:cubicBezTo>
                <a:cubicBezTo>
                  <a:pt x="1149381" y="-46284"/>
                  <a:pt x="1227552" y="25412"/>
                  <a:pt x="1432507" y="0"/>
                </a:cubicBezTo>
                <a:cubicBezTo>
                  <a:pt x="1637462" y="-25412"/>
                  <a:pt x="1826197" y="21457"/>
                  <a:pt x="2065475" y="0"/>
                </a:cubicBezTo>
                <a:cubicBezTo>
                  <a:pt x="2304753" y="-21457"/>
                  <a:pt x="2438846" y="30771"/>
                  <a:pt x="2542977" y="0"/>
                </a:cubicBezTo>
                <a:cubicBezTo>
                  <a:pt x="2647108" y="-30771"/>
                  <a:pt x="2937428" y="8334"/>
                  <a:pt x="3059346" y="0"/>
                </a:cubicBezTo>
                <a:cubicBezTo>
                  <a:pt x="3181264" y="-8334"/>
                  <a:pt x="3513443" y="18298"/>
                  <a:pt x="3886646" y="0"/>
                </a:cubicBezTo>
                <a:cubicBezTo>
                  <a:pt x="3914069" y="165920"/>
                  <a:pt x="3838258" y="331812"/>
                  <a:pt x="3886646" y="452404"/>
                </a:cubicBezTo>
                <a:cubicBezTo>
                  <a:pt x="3935034" y="572996"/>
                  <a:pt x="3834066" y="807210"/>
                  <a:pt x="3886646" y="919247"/>
                </a:cubicBezTo>
                <a:cubicBezTo>
                  <a:pt x="3939226" y="1031284"/>
                  <a:pt x="3846035" y="1214554"/>
                  <a:pt x="3886646" y="1443843"/>
                </a:cubicBezTo>
                <a:cubicBezTo>
                  <a:pt x="3677285" y="1488727"/>
                  <a:pt x="3607430" y="1419079"/>
                  <a:pt x="3448010" y="1443843"/>
                </a:cubicBezTo>
                <a:cubicBezTo>
                  <a:pt x="3288590" y="1468607"/>
                  <a:pt x="3131902" y="1427316"/>
                  <a:pt x="2931642" y="1443843"/>
                </a:cubicBezTo>
                <a:cubicBezTo>
                  <a:pt x="2731382" y="1460370"/>
                  <a:pt x="2621916" y="1440738"/>
                  <a:pt x="2415273" y="1443843"/>
                </a:cubicBezTo>
                <a:cubicBezTo>
                  <a:pt x="2208630" y="1446948"/>
                  <a:pt x="1967013" y="1413457"/>
                  <a:pt x="1821171" y="1443843"/>
                </a:cubicBezTo>
                <a:cubicBezTo>
                  <a:pt x="1675329" y="1474229"/>
                  <a:pt x="1521591" y="1396641"/>
                  <a:pt x="1382536" y="1443843"/>
                </a:cubicBezTo>
                <a:cubicBezTo>
                  <a:pt x="1243481" y="1491045"/>
                  <a:pt x="1060403" y="1384803"/>
                  <a:pt x="866167" y="1443843"/>
                </a:cubicBezTo>
                <a:cubicBezTo>
                  <a:pt x="671931" y="1502883"/>
                  <a:pt x="423534" y="1415796"/>
                  <a:pt x="0" y="1443843"/>
                </a:cubicBezTo>
                <a:cubicBezTo>
                  <a:pt x="-6807" y="1234944"/>
                  <a:pt x="58360" y="1161198"/>
                  <a:pt x="0" y="933685"/>
                </a:cubicBezTo>
                <a:cubicBezTo>
                  <a:pt x="-58360" y="706172"/>
                  <a:pt x="41753" y="607974"/>
                  <a:pt x="0" y="423527"/>
                </a:cubicBezTo>
                <a:cubicBezTo>
                  <a:pt x="-41753" y="239080"/>
                  <a:pt x="30879" y="193410"/>
                  <a:pt x="0" y="0"/>
                </a:cubicBezTo>
                <a:close/>
              </a:path>
              <a:path w="3886646" h="1443843" stroke="0" extrusionOk="0">
                <a:moveTo>
                  <a:pt x="0" y="0"/>
                </a:moveTo>
                <a:cubicBezTo>
                  <a:pt x="175287" y="-49361"/>
                  <a:pt x="307627" y="60874"/>
                  <a:pt x="516369" y="0"/>
                </a:cubicBezTo>
                <a:cubicBezTo>
                  <a:pt x="725111" y="-60874"/>
                  <a:pt x="886953" y="45395"/>
                  <a:pt x="1032737" y="0"/>
                </a:cubicBezTo>
                <a:cubicBezTo>
                  <a:pt x="1178521" y="-45395"/>
                  <a:pt x="1316397" y="41286"/>
                  <a:pt x="1549106" y="0"/>
                </a:cubicBezTo>
                <a:cubicBezTo>
                  <a:pt x="1781815" y="-41286"/>
                  <a:pt x="1882679" y="20600"/>
                  <a:pt x="2065475" y="0"/>
                </a:cubicBezTo>
                <a:cubicBezTo>
                  <a:pt x="2248271" y="-20600"/>
                  <a:pt x="2432805" y="35964"/>
                  <a:pt x="2620710" y="0"/>
                </a:cubicBezTo>
                <a:cubicBezTo>
                  <a:pt x="2808616" y="-35964"/>
                  <a:pt x="2936580" y="49795"/>
                  <a:pt x="3098212" y="0"/>
                </a:cubicBezTo>
                <a:cubicBezTo>
                  <a:pt x="3259844" y="-49795"/>
                  <a:pt x="3592781" y="81143"/>
                  <a:pt x="3886646" y="0"/>
                </a:cubicBezTo>
                <a:cubicBezTo>
                  <a:pt x="3905186" y="113994"/>
                  <a:pt x="3856424" y="347530"/>
                  <a:pt x="3886646" y="437966"/>
                </a:cubicBezTo>
                <a:cubicBezTo>
                  <a:pt x="3916868" y="528402"/>
                  <a:pt x="3841234" y="744161"/>
                  <a:pt x="3886646" y="890370"/>
                </a:cubicBezTo>
                <a:cubicBezTo>
                  <a:pt x="3932058" y="1036579"/>
                  <a:pt x="3832298" y="1188791"/>
                  <a:pt x="3886646" y="1443843"/>
                </a:cubicBezTo>
                <a:cubicBezTo>
                  <a:pt x="3671484" y="1485348"/>
                  <a:pt x="3556997" y="1426790"/>
                  <a:pt x="3448010" y="1443843"/>
                </a:cubicBezTo>
                <a:cubicBezTo>
                  <a:pt x="3339023" y="1460896"/>
                  <a:pt x="2962444" y="1375594"/>
                  <a:pt x="2815042" y="1443843"/>
                </a:cubicBezTo>
                <a:cubicBezTo>
                  <a:pt x="2667640" y="1512092"/>
                  <a:pt x="2480409" y="1381306"/>
                  <a:pt x="2220941" y="1443843"/>
                </a:cubicBezTo>
                <a:cubicBezTo>
                  <a:pt x="1961473" y="1506380"/>
                  <a:pt x="1852914" y="1383180"/>
                  <a:pt x="1587973" y="1443843"/>
                </a:cubicBezTo>
                <a:cubicBezTo>
                  <a:pt x="1323032" y="1504506"/>
                  <a:pt x="1124504" y="1390568"/>
                  <a:pt x="993871" y="1443843"/>
                </a:cubicBezTo>
                <a:cubicBezTo>
                  <a:pt x="863238" y="1497118"/>
                  <a:pt x="216749" y="1411093"/>
                  <a:pt x="0" y="1443843"/>
                </a:cubicBezTo>
                <a:cubicBezTo>
                  <a:pt x="-8796" y="1240496"/>
                  <a:pt x="37679" y="1105937"/>
                  <a:pt x="0" y="948124"/>
                </a:cubicBezTo>
                <a:cubicBezTo>
                  <a:pt x="-37679" y="790311"/>
                  <a:pt x="42957" y="595506"/>
                  <a:pt x="0" y="495719"/>
                </a:cubicBezTo>
                <a:cubicBezTo>
                  <a:pt x="-42957" y="395932"/>
                  <a:pt x="37895" y="205871"/>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5" name="Title 4">
            <a:extLst>
              <a:ext uri="{FF2B5EF4-FFF2-40B4-BE49-F238E27FC236}">
                <a16:creationId xmlns:a16="http://schemas.microsoft.com/office/drawing/2014/main" id="{C8CA6368-5CF7-2926-B66A-1280784ACC0F}"/>
              </a:ext>
            </a:extLst>
          </p:cNvPr>
          <p:cNvSpPr>
            <a:spLocks noGrp="1"/>
          </p:cNvSpPr>
          <p:nvPr>
            <p:ph type="title"/>
          </p:nvPr>
        </p:nvSpPr>
        <p:spPr/>
        <p:txBody>
          <a:bodyPr/>
          <a:lstStyle/>
          <a:p>
            <a:r>
              <a:rPr lang="en-CA" dirty="0"/>
              <a:t>AI Persuasion</a:t>
            </a:r>
          </a:p>
        </p:txBody>
      </p:sp>
      <p:sp>
        <p:nvSpPr>
          <p:cNvPr id="28" name="TextBox 27">
            <a:extLst>
              <a:ext uri="{FF2B5EF4-FFF2-40B4-BE49-F238E27FC236}">
                <a16:creationId xmlns:a16="http://schemas.microsoft.com/office/drawing/2014/main" id="{7812A8AA-3198-079F-F893-7112EF5E594C}"/>
              </a:ext>
            </a:extLst>
          </p:cNvPr>
          <p:cNvSpPr txBox="1"/>
          <p:nvPr/>
        </p:nvSpPr>
        <p:spPr>
          <a:xfrm>
            <a:off x="838200" y="3723705"/>
            <a:ext cx="6094854" cy="1323439"/>
          </a:xfrm>
          <a:prstGeom prst="rect">
            <a:avLst/>
          </a:prstGeom>
          <a:noFill/>
        </p:spPr>
        <p:txBody>
          <a:bodyPr wrap="square">
            <a:spAutoFit/>
          </a:bodyPr>
          <a:lstStyle/>
          <a:p>
            <a:pPr lvl="0" algn="ctr">
              <a:defRPr/>
            </a:pP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Imagine every time you searched online or accessed information via your digital assistant, the information was presented to you exactly in the form mostly likely alter your </a:t>
            </a:r>
            <a:r>
              <a:rPr lang="en-US" sz="2000" i="1" dirty="0">
                <a:solidFill>
                  <a:srgbClr val="494E52"/>
                </a:solidFill>
              </a:rPr>
              <a:t>political opinions or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consumer preferences</a:t>
            </a:r>
            <a:endParaRPr kumimoji="0" lang="en-CA" sz="20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303FBC0A-811F-DA0C-C1CB-016350453D05}"/>
              </a:ext>
            </a:extLst>
          </p:cNvPr>
          <p:cNvSpPr txBox="1"/>
          <p:nvPr/>
        </p:nvSpPr>
        <p:spPr>
          <a:xfrm>
            <a:off x="7479780" y="3785259"/>
            <a:ext cx="3192311" cy="1200329"/>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E52"/>
                </a:solidFill>
                <a:effectLst/>
                <a:uLnTx/>
                <a:uFillTx/>
                <a:latin typeface="Aptos" panose="02110004020202020204"/>
                <a:ea typeface="+mn-ea"/>
                <a:cs typeface="+mn-cs"/>
              </a:rPr>
              <a:t>The existence of such capabilities incentivizes authoritarian capture of online information access platforms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2" name="Picture 31">
            <a:extLst>
              <a:ext uri="{FF2B5EF4-FFF2-40B4-BE49-F238E27FC236}">
                <a16:creationId xmlns:a16="http://schemas.microsoft.com/office/drawing/2014/main" id="{BBC17EF7-56F5-6B0E-3F4D-51D8C9BC0065}"/>
              </a:ext>
            </a:extLst>
          </p:cNvPr>
          <p:cNvPicPr>
            <a:picLocks noChangeAspect="1"/>
          </p:cNvPicPr>
          <p:nvPr/>
        </p:nvPicPr>
        <p:blipFill>
          <a:blip r:embed="rId3"/>
          <a:stretch>
            <a:fillRect/>
          </a:stretch>
        </p:blipFill>
        <p:spPr>
          <a:xfrm>
            <a:off x="124357" y="5569660"/>
            <a:ext cx="3761270" cy="703722"/>
          </a:xfrm>
          <a:custGeom>
            <a:avLst/>
            <a:gdLst>
              <a:gd name="csX0" fmla="*/ 0 w 3761270"/>
              <a:gd name="csY0" fmla="*/ 0 h 703722"/>
              <a:gd name="csX1" fmla="*/ 537324 w 3761270"/>
              <a:gd name="csY1" fmla="*/ 0 h 703722"/>
              <a:gd name="csX2" fmla="*/ 1149874 w 3761270"/>
              <a:gd name="csY2" fmla="*/ 0 h 703722"/>
              <a:gd name="csX3" fmla="*/ 1687198 w 3761270"/>
              <a:gd name="csY3" fmla="*/ 0 h 703722"/>
              <a:gd name="csX4" fmla="*/ 2224523 w 3761270"/>
              <a:gd name="csY4" fmla="*/ 0 h 703722"/>
              <a:gd name="csX5" fmla="*/ 2686621 w 3761270"/>
              <a:gd name="csY5" fmla="*/ 0 h 703722"/>
              <a:gd name="csX6" fmla="*/ 3261558 w 3761270"/>
              <a:gd name="csY6" fmla="*/ 0 h 703722"/>
              <a:gd name="csX7" fmla="*/ 3761270 w 3761270"/>
              <a:gd name="csY7" fmla="*/ 0 h 703722"/>
              <a:gd name="csX8" fmla="*/ 3761270 w 3761270"/>
              <a:gd name="csY8" fmla="*/ 358898 h 703722"/>
              <a:gd name="csX9" fmla="*/ 3761270 w 3761270"/>
              <a:gd name="csY9" fmla="*/ 703722 h 703722"/>
              <a:gd name="csX10" fmla="*/ 3261558 w 3761270"/>
              <a:gd name="csY10" fmla="*/ 703722 h 703722"/>
              <a:gd name="csX11" fmla="*/ 2724234 w 3761270"/>
              <a:gd name="csY11" fmla="*/ 703722 h 703722"/>
              <a:gd name="csX12" fmla="*/ 2224523 w 3761270"/>
              <a:gd name="csY12" fmla="*/ 703722 h 703722"/>
              <a:gd name="csX13" fmla="*/ 1762424 w 3761270"/>
              <a:gd name="csY13" fmla="*/ 703722 h 703722"/>
              <a:gd name="csX14" fmla="*/ 1337937 w 3761270"/>
              <a:gd name="csY14" fmla="*/ 703722 h 703722"/>
              <a:gd name="csX15" fmla="*/ 763000 w 3761270"/>
              <a:gd name="csY15" fmla="*/ 703722 h 703722"/>
              <a:gd name="csX16" fmla="*/ 0 w 3761270"/>
              <a:gd name="csY16" fmla="*/ 703722 h 703722"/>
              <a:gd name="csX17" fmla="*/ 0 w 3761270"/>
              <a:gd name="csY17" fmla="*/ 351861 h 703722"/>
              <a:gd name="csX18" fmla="*/ 0 w 3761270"/>
              <a:gd name="csY18" fmla="*/ 0 h 703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761270" h="703722" fill="none" extrusionOk="0">
                <a:moveTo>
                  <a:pt x="0" y="0"/>
                </a:moveTo>
                <a:cubicBezTo>
                  <a:pt x="238596" y="-1328"/>
                  <a:pt x="392633" y="48769"/>
                  <a:pt x="537324" y="0"/>
                </a:cubicBezTo>
                <a:cubicBezTo>
                  <a:pt x="682015" y="-48769"/>
                  <a:pt x="974575" y="42059"/>
                  <a:pt x="1149874" y="0"/>
                </a:cubicBezTo>
                <a:cubicBezTo>
                  <a:pt x="1325173" y="-42059"/>
                  <a:pt x="1553787" y="27192"/>
                  <a:pt x="1687198" y="0"/>
                </a:cubicBezTo>
                <a:cubicBezTo>
                  <a:pt x="1820609" y="-27192"/>
                  <a:pt x="2086167" y="57411"/>
                  <a:pt x="2224523" y="0"/>
                </a:cubicBezTo>
                <a:cubicBezTo>
                  <a:pt x="2362879" y="-57411"/>
                  <a:pt x="2466717" y="18190"/>
                  <a:pt x="2686621" y="0"/>
                </a:cubicBezTo>
                <a:cubicBezTo>
                  <a:pt x="2906525" y="-18190"/>
                  <a:pt x="2977176" y="43816"/>
                  <a:pt x="3261558" y="0"/>
                </a:cubicBezTo>
                <a:cubicBezTo>
                  <a:pt x="3545940" y="-43816"/>
                  <a:pt x="3544529" y="39715"/>
                  <a:pt x="3761270" y="0"/>
                </a:cubicBezTo>
                <a:cubicBezTo>
                  <a:pt x="3800248" y="103593"/>
                  <a:pt x="3723315" y="208273"/>
                  <a:pt x="3761270" y="358898"/>
                </a:cubicBezTo>
                <a:cubicBezTo>
                  <a:pt x="3799225" y="509523"/>
                  <a:pt x="3754023" y="565204"/>
                  <a:pt x="3761270" y="703722"/>
                </a:cubicBezTo>
                <a:cubicBezTo>
                  <a:pt x="3610508" y="729921"/>
                  <a:pt x="3501687" y="677685"/>
                  <a:pt x="3261558" y="703722"/>
                </a:cubicBezTo>
                <a:cubicBezTo>
                  <a:pt x="3021429" y="729759"/>
                  <a:pt x="2914368" y="644808"/>
                  <a:pt x="2724234" y="703722"/>
                </a:cubicBezTo>
                <a:cubicBezTo>
                  <a:pt x="2534100" y="762636"/>
                  <a:pt x="2401288" y="657911"/>
                  <a:pt x="2224523" y="703722"/>
                </a:cubicBezTo>
                <a:cubicBezTo>
                  <a:pt x="2047758" y="749533"/>
                  <a:pt x="1932766" y="675708"/>
                  <a:pt x="1762424" y="703722"/>
                </a:cubicBezTo>
                <a:cubicBezTo>
                  <a:pt x="1592082" y="731736"/>
                  <a:pt x="1505947" y="685069"/>
                  <a:pt x="1337937" y="703722"/>
                </a:cubicBezTo>
                <a:cubicBezTo>
                  <a:pt x="1169927" y="722375"/>
                  <a:pt x="890361" y="695767"/>
                  <a:pt x="763000" y="703722"/>
                </a:cubicBezTo>
                <a:cubicBezTo>
                  <a:pt x="635639" y="711677"/>
                  <a:pt x="330411" y="620370"/>
                  <a:pt x="0" y="703722"/>
                </a:cubicBezTo>
                <a:cubicBezTo>
                  <a:pt x="-13918" y="617463"/>
                  <a:pt x="32630" y="453744"/>
                  <a:pt x="0" y="351861"/>
                </a:cubicBezTo>
                <a:cubicBezTo>
                  <a:pt x="-32630" y="249978"/>
                  <a:pt x="39365" y="121301"/>
                  <a:pt x="0" y="0"/>
                </a:cubicBezTo>
                <a:close/>
              </a:path>
              <a:path w="3761270" h="703722" stroke="0" extrusionOk="0">
                <a:moveTo>
                  <a:pt x="0" y="0"/>
                </a:moveTo>
                <a:cubicBezTo>
                  <a:pt x="157701" y="-48965"/>
                  <a:pt x="370338" y="59735"/>
                  <a:pt x="499712" y="0"/>
                </a:cubicBezTo>
                <a:cubicBezTo>
                  <a:pt x="629086" y="-59735"/>
                  <a:pt x="805977" y="32709"/>
                  <a:pt x="1037036" y="0"/>
                </a:cubicBezTo>
                <a:cubicBezTo>
                  <a:pt x="1268095" y="-32709"/>
                  <a:pt x="1370911" y="664"/>
                  <a:pt x="1649586" y="0"/>
                </a:cubicBezTo>
                <a:cubicBezTo>
                  <a:pt x="1928261" y="-664"/>
                  <a:pt x="1983464" y="31297"/>
                  <a:pt x="2224523" y="0"/>
                </a:cubicBezTo>
                <a:cubicBezTo>
                  <a:pt x="2465582" y="-31297"/>
                  <a:pt x="2575177" y="13896"/>
                  <a:pt x="2724234" y="0"/>
                </a:cubicBezTo>
                <a:cubicBezTo>
                  <a:pt x="2873291" y="-13896"/>
                  <a:pt x="2979478" y="49022"/>
                  <a:pt x="3223946" y="0"/>
                </a:cubicBezTo>
                <a:cubicBezTo>
                  <a:pt x="3468414" y="-49022"/>
                  <a:pt x="3555241" y="18376"/>
                  <a:pt x="3761270" y="0"/>
                </a:cubicBezTo>
                <a:cubicBezTo>
                  <a:pt x="3770293" y="91916"/>
                  <a:pt x="3751163" y="199546"/>
                  <a:pt x="3761270" y="337787"/>
                </a:cubicBezTo>
                <a:cubicBezTo>
                  <a:pt x="3771377" y="476028"/>
                  <a:pt x="3753481" y="621355"/>
                  <a:pt x="3761270" y="703722"/>
                </a:cubicBezTo>
                <a:cubicBezTo>
                  <a:pt x="3502668" y="761502"/>
                  <a:pt x="3351244" y="644306"/>
                  <a:pt x="3148720" y="703722"/>
                </a:cubicBezTo>
                <a:cubicBezTo>
                  <a:pt x="2946196" y="763138"/>
                  <a:pt x="2805900" y="669094"/>
                  <a:pt x="2686621" y="703722"/>
                </a:cubicBezTo>
                <a:cubicBezTo>
                  <a:pt x="2567342" y="738350"/>
                  <a:pt x="2447070" y="653401"/>
                  <a:pt x="2224523" y="703722"/>
                </a:cubicBezTo>
                <a:cubicBezTo>
                  <a:pt x="2001976" y="754043"/>
                  <a:pt x="1881767" y="660369"/>
                  <a:pt x="1724811" y="703722"/>
                </a:cubicBezTo>
                <a:cubicBezTo>
                  <a:pt x="1567855" y="747075"/>
                  <a:pt x="1416466" y="655490"/>
                  <a:pt x="1262712" y="703722"/>
                </a:cubicBezTo>
                <a:cubicBezTo>
                  <a:pt x="1108958" y="751954"/>
                  <a:pt x="875679" y="664764"/>
                  <a:pt x="687775" y="703722"/>
                </a:cubicBezTo>
                <a:cubicBezTo>
                  <a:pt x="499871" y="742680"/>
                  <a:pt x="339145" y="693302"/>
                  <a:pt x="0" y="703722"/>
                </a:cubicBezTo>
                <a:cubicBezTo>
                  <a:pt x="-38191" y="624460"/>
                  <a:pt x="3118" y="512725"/>
                  <a:pt x="0" y="372973"/>
                </a:cubicBezTo>
                <a:cubicBezTo>
                  <a:pt x="-3118" y="233221"/>
                  <a:pt x="43409" y="102978"/>
                  <a:pt x="0" y="0"/>
                </a:cubicBezTo>
                <a:close/>
              </a:path>
            </a:pathLst>
          </a:custGeom>
          <a:ln>
            <a:solidFill>
              <a:schemeClr val="tx1"/>
            </a:solidFill>
            <a:extLst>
              <a:ext uri="{C807C97D-BFC1-408E-A445-0C87EB9F89A2}">
                <ask:lineSketchStyleProps xmlns:ask="http://schemas.microsoft.com/office/drawing/2018/sketchyshapes" sd="2817191736">
                  <a:prstGeom prst="rect">
                    <a:avLst/>
                  </a:prstGeom>
                  <ask:type>
                    <ask:lineSketchScribble/>
                  </ask:type>
                </ask:lineSketchStyleProps>
              </a:ext>
            </a:extLst>
          </a:ln>
        </p:spPr>
      </p:pic>
      <p:pic>
        <p:nvPicPr>
          <p:cNvPr id="34" name="Picture 33">
            <a:extLst>
              <a:ext uri="{FF2B5EF4-FFF2-40B4-BE49-F238E27FC236}">
                <a16:creationId xmlns:a16="http://schemas.microsoft.com/office/drawing/2014/main" id="{5DDC104A-7EFE-17AA-8FAE-167E8E5A8492}"/>
              </a:ext>
            </a:extLst>
          </p:cNvPr>
          <p:cNvPicPr>
            <a:picLocks noChangeAspect="1"/>
          </p:cNvPicPr>
          <p:nvPr/>
        </p:nvPicPr>
        <p:blipFill>
          <a:blip r:embed="rId4"/>
          <a:stretch>
            <a:fillRect/>
          </a:stretch>
        </p:blipFill>
        <p:spPr>
          <a:xfrm>
            <a:off x="1771229" y="6015358"/>
            <a:ext cx="3292123" cy="1144558"/>
          </a:xfrm>
          <a:custGeom>
            <a:avLst/>
            <a:gdLst>
              <a:gd name="csX0" fmla="*/ 0 w 3292123"/>
              <a:gd name="csY0" fmla="*/ 0 h 1144558"/>
              <a:gd name="csX1" fmla="*/ 548687 w 3292123"/>
              <a:gd name="csY1" fmla="*/ 0 h 1144558"/>
              <a:gd name="csX2" fmla="*/ 1064453 w 3292123"/>
              <a:gd name="csY2" fmla="*/ 0 h 1144558"/>
              <a:gd name="csX3" fmla="*/ 1580219 w 3292123"/>
              <a:gd name="csY3" fmla="*/ 0 h 1144558"/>
              <a:gd name="csX4" fmla="*/ 2030143 w 3292123"/>
              <a:gd name="csY4" fmla="*/ 0 h 1144558"/>
              <a:gd name="csX5" fmla="*/ 2512987 w 3292123"/>
              <a:gd name="csY5" fmla="*/ 0 h 1144558"/>
              <a:gd name="csX6" fmla="*/ 3292123 w 3292123"/>
              <a:gd name="csY6" fmla="*/ 0 h 1144558"/>
              <a:gd name="csX7" fmla="*/ 3292123 w 3292123"/>
              <a:gd name="csY7" fmla="*/ 549388 h 1144558"/>
              <a:gd name="csX8" fmla="*/ 3292123 w 3292123"/>
              <a:gd name="csY8" fmla="*/ 1144558 h 1144558"/>
              <a:gd name="csX9" fmla="*/ 2842200 w 3292123"/>
              <a:gd name="csY9" fmla="*/ 1144558 h 1144558"/>
              <a:gd name="csX10" fmla="*/ 2359355 w 3292123"/>
              <a:gd name="csY10" fmla="*/ 1144558 h 1144558"/>
              <a:gd name="csX11" fmla="*/ 1744825 w 3292123"/>
              <a:gd name="csY11" fmla="*/ 1144558 h 1144558"/>
              <a:gd name="csX12" fmla="*/ 1196138 w 3292123"/>
              <a:gd name="csY12" fmla="*/ 1144558 h 1144558"/>
              <a:gd name="csX13" fmla="*/ 614530 w 3292123"/>
              <a:gd name="csY13" fmla="*/ 1144558 h 1144558"/>
              <a:gd name="csX14" fmla="*/ 0 w 3292123"/>
              <a:gd name="csY14" fmla="*/ 1144558 h 1144558"/>
              <a:gd name="csX15" fmla="*/ 0 w 3292123"/>
              <a:gd name="csY15" fmla="*/ 606616 h 1144558"/>
              <a:gd name="csX16" fmla="*/ 0 w 3292123"/>
              <a:gd name="csY16" fmla="*/ 0 h 1144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92123" h="1144558" fill="none" extrusionOk="0">
                <a:moveTo>
                  <a:pt x="0" y="0"/>
                </a:moveTo>
                <a:cubicBezTo>
                  <a:pt x="179945" y="-34128"/>
                  <a:pt x="380525" y="4904"/>
                  <a:pt x="548687" y="0"/>
                </a:cubicBezTo>
                <a:cubicBezTo>
                  <a:pt x="716849" y="-4904"/>
                  <a:pt x="918464" y="23027"/>
                  <a:pt x="1064453" y="0"/>
                </a:cubicBezTo>
                <a:cubicBezTo>
                  <a:pt x="1210442" y="-23027"/>
                  <a:pt x="1455725" y="31659"/>
                  <a:pt x="1580219" y="0"/>
                </a:cubicBezTo>
                <a:cubicBezTo>
                  <a:pt x="1704713" y="-31659"/>
                  <a:pt x="1923525" y="15116"/>
                  <a:pt x="2030143" y="0"/>
                </a:cubicBezTo>
                <a:cubicBezTo>
                  <a:pt x="2136761" y="-15116"/>
                  <a:pt x="2414831" y="37701"/>
                  <a:pt x="2512987" y="0"/>
                </a:cubicBezTo>
                <a:cubicBezTo>
                  <a:pt x="2611143" y="-37701"/>
                  <a:pt x="3027326" y="91689"/>
                  <a:pt x="3292123" y="0"/>
                </a:cubicBezTo>
                <a:cubicBezTo>
                  <a:pt x="3298091" y="111659"/>
                  <a:pt x="3235453" y="405773"/>
                  <a:pt x="3292123" y="549388"/>
                </a:cubicBezTo>
                <a:cubicBezTo>
                  <a:pt x="3348793" y="693003"/>
                  <a:pt x="3221229" y="1019761"/>
                  <a:pt x="3292123" y="1144558"/>
                </a:cubicBezTo>
                <a:cubicBezTo>
                  <a:pt x="3134286" y="1165684"/>
                  <a:pt x="2966197" y="1108073"/>
                  <a:pt x="2842200" y="1144558"/>
                </a:cubicBezTo>
                <a:cubicBezTo>
                  <a:pt x="2718203" y="1181043"/>
                  <a:pt x="2481262" y="1137904"/>
                  <a:pt x="2359355" y="1144558"/>
                </a:cubicBezTo>
                <a:cubicBezTo>
                  <a:pt x="2237449" y="1151212"/>
                  <a:pt x="2037354" y="1136234"/>
                  <a:pt x="1744825" y="1144558"/>
                </a:cubicBezTo>
                <a:cubicBezTo>
                  <a:pt x="1452296" y="1152882"/>
                  <a:pt x="1357094" y="1118355"/>
                  <a:pt x="1196138" y="1144558"/>
                </a:cubicBezTo>
                <a:cubicBezTo>
                  <a:pt x="1035182" y="1170761"/>
                  <a:pt x="782523" y="1075423"/>
                  <a:pt x="614530" y="1144558"/>
                </a:cubicBezTo>
                <a:cubicBezTo>
                  <a:pt x="446537" y="1213693"/>
                  <a:pt x="207367" y="1129565"/>
                  <a:pt x="0" y="1144558"/>
                </a:cubicBezTo>
                <a:cubicBezTo>
                  <a:pt x="-4245" y="929296"/>
                  <a:pt x="40759" y="813926"/>
                  <a:pt x="0" y="606616"/>
                </a:cubicBezTo>
                <a:cubicBezTo>
                  <a:pt x="-40759" y="399306"/>
                  <a:pt x="41597" y="266453"/>
                  <a:pt x="0" y="0"/>
                </a:cubicBezTo>
                <a:close/>
              </a:path>
              <a:path w="3292123" h="1144558" stroke="0" extrusionOk="0">
                <a:moveTo>
                  <a:pt x="0" y="0"/>
                </a:moveTo>
                <a:cubicBezTo>
                  <a:pt x="194053" y="-46661"/>
                  <a:pt x="321359" y="45767"/>
                  <a:pt x="581608" y="0"/>
                </a:cubicBezTo>
                <a:cubicBezTo>
                  <a:pt x="841857" y="-45767"/>
                  <a:pt x="934589" y="46959"/>
                  <a:pt x="1031532" y="0"/>
                </a:cubicBezTo>
                <a:cubicBezTo>
                  <a:pt x="1128475" y="-46959"/>
                  <a:pt x="1289220" y="22434"/>
                  <a:pt x="1514377" y="0"/>
                </a:cubicBezTo>
                <a:cubicBezTo>
                  <a:pt x="1739535" y="-22434"/>
                  <a:pt x="1817989" y="50952"/>
                  <a:pt x="1964300" y="0"/>
                </a:cubicBezTo>
                <a:cubicBezTo>
                  <a:pt x="2110611" y="-50952"/>
                  <a:pt x="2386727" y="49401"/>
                  <a:pt x="2578830" y="0"/>
                </a:cubicBezTo>
                <a:cubicBezTo>
                  <a:pt x="2770933" y="-49401"/>
                  <a:pt x="2985038" y="21081"/>
                  <a:pt x="3292123" y="0"/>
                </a:cubicBezTo>
                <a:cubicBezTo>
                  <a:pt x="3339608" y="248025"/>
                  <a:pt x="3227245" y="424090"/>
                  <a:pt x="3292123" y="549388"/>
                </a:cubicBezTo>
                <a:cubicBezTo>
                  <a:pt x="3357001" y="674686"/>
                  <a:pt x="3225306" y="973561"/>
                  <a:pt x="3292123" y="1144558"/>
                </a:cubicBezTo>
                <a:cubicBezTo>
                  <a:pt x="3164530" y="1153731"/>
                  <a:pt x="3019144" y="1084503"/>
                  <a:pt x="2776357" y="1144558"/>
                </a:cubicBezTo>
                <a:cubicBezTo>
                  <a:pt x="2533570" y="1204613"/>
                  <a:pt x="2430081" y="1114687"/>
                  <a:pt x="2161827" y="1144558"/>
                </a:cubicBezTo>
                <a:cubicBezTo>
                  <a:pt x="1893573" y="1174429"/>
                  <a:pt x="1861069" y="1095436"/>
                  <a:pt x="1580219" y="1144558"/>
                </a:cubicBezTo>
                <a:cubicBezTo>
                  <a:pt x="1299369" y="1193680"/>
                  <a:pt x="1270054" y="1086514"/>
                  <a:pt x="1064453" y="1144558"/>
                </a:cubicBezTo>
                <a:cubicBezTo>
                  <a:pt x="858852" y="1202602"/>
                  <a:pt x="691946" y="1134880"/>
                  <a:pt x="581608" y="1144558"/>
                </a:cubicBezTo>
                <a:cubicBezTo>
                  <a:pt x="471270" y="1154236"/>
                  <a:pt x="127772" y="1123880"/>
                  <a:pt x="0" y="1144558"/>
                </a:cubicBezTo>
                <a:cubicBezTo>
                  <a:pt x="-48428" y="941814"/>
                  <a:pt x="59908" y="818048"/>
                  <a:pt x="0" y="549388"/>
                </a:cubicBezTo>
                <a:cubicBezTo>
                  <a:pt x="-59908" y="280728"/>
                  <a:pt x="44230" y="274039"/>
                  <a:pt x="0" y="0"/>
                </a:cubicBezTo>
                <a:close/>
              </a:path>
            </a:pathLst>
          </a:custGeom>
          <a:ln>
            <a:solidFill>
              <a:schemeClr val="tx1"/>
            </a:solidFill>
            <a:extLst>
              <a:ext uri="{C807C97D-BFC1-408E-A445-0C87EB9F89A2}">
                <ask:lineSketchStyleProps xmlns:ask="http://schemas.microsoft.com/office/drawing/2018/sketchyshapes" sd="605285794">
                  <a:prstGeom prst="rect">
                    <a:avLst/>
                  </a:prstGeom>
                  <ask:type>
                    <ask:lineSketchScribble/>
                  </ask:type>
                </ask:lineSketchStyleProps>
              </a:ext>
            </a:extLst>
          </a:ln>
        </p:spPr>
      </p:pic>
      <p:pic>
        <p:nvPicPr>
          <p:cNvPr id="38" name="Picture 37">
            <a:extLst>
              <a:ext uri="{FF2B5EF4-FFF2-40B4-BE49-F238E27FC236}">
                <a16:creationId xmlns:a16="http://schemas.microsoft.com/office/drawing/2014/main" id="{71BEB79D-795A-D8D7-BF85-651F9489C8E2}"/>
              </a:ext>
            </a:extLst>
          </p:cNvPr>
          <p:cNvPicPr>
            <a:picLocks noChangeAspect="1"/>
          </p:cNvPicPr>
          <p:nvPr/>
        </p:nvPicPr>
        <p:blipFill>
          <a:blip r:embed="rId5"/>
          <a:stretch>
            <a:fillRect/>
          </a:stretch>
        </p:blipFill>
        <p:spPr>
          <a:xfrm>
            <a:off x="8626591" y="5701553"/>
            <a:ext cx="3215279" cy="1201180"/>
          </a:xfrm>
          <a:custGeom>
            <a:avLst/>
            <a:gdLst>
              <a:gd name="csX0" fmla="*/ 0 w 3215279"/>
              <a:gd name="csY0" fmla="*/ 0 h 1201180"/>
              <a:gd name="csX1" fmla="*/ 535880 w 3215279"/>
              <a:gd name="csY1" fmla="*/ 0 h 1201180"/>
              <a:gd name="csX2" fmla="*/ 1103912 w 3215279"/>
              <a:gd name="csY2" fmla="*/ 0 h 1201180"/>
              <a:gd name="csX3" fmla="*/ 1639792 w 3215279"/>
              <a:gd name="csY3" fmla="*/ 0 h 1201180"/>
              <a:gd name="csX4" fmla="*/ 2207825 w 3215279"/>
              <a:gd name="csY4" fmla="*/ 0 h 1201180"/>
              <a:gd name="csX5" fmla="*/ 3215279 w 3215279"/>
              <a:gd name="csY5" fmla="*/ 0 h 1201180"/>
              <a:gd name="csX6" fmla="*/ 3215279 w 3215279"/>
              <a:gd name="csY6" fmla="*/ 424417 h 1201180"/>
              <a:gd name="csX7" fmla="*/ 3215279 w 3215279"/>
              <a:gd name="csY7" fmla="*/ 836822 h 1201180"/>
              <a:gd name="csX8" fmla="*/ 3215279 w 3215279"/>
              <a:gd name="csY8" fmla="*/ 1201180 h 1201180"/>
              <a:gd name="csX9" fmla="*/ 2775858 w 3215279"/>
              <a:gd name="csY9" fmla="*/ 1201180 h 1201180"/>
              <a:gd name="csX10" fmla="*/ 2207825 w 3215279"/>
              <a:gd name="csY10" fmla="*/ 1201180 h 1201180"/>
              <a:gd name="csX11" fmla="*/ 1704098 w 3215279"/>
              <a:gd name="csY11" fmla="*/ 1201180 h 1201180"/>
              <a:gd name="csX12" fmla="*/ 1264676 w 3215279"/>
              <a:gd name="csY12" fmla="*/ 1201180 h 1201180"/>
              <a:gd name="csX13" fmla="*/ 825255 w 3215279"/>
              <a:gd name="csY13" fmla="*/ 1201180 h 1201180"/>
              <a:gd name="csX14" fmla="*/ 0 w 3215279"/>
              <a:gd name="csY14" fmla="*/ 1201180 h 1201180"/>
              <a:gd name="csX15" fmla="*/ 0 w 3215279"/>
              <a:gd name="csY15" fmla="*/ 788775 h 1201180"/>
              <a:gd name="csX16" fmla="*/ 0 w 3215279"/>
              <a:gd name="csY16" fmla="*/ 364358 h 1201180"/>
              <a:gd name="csX17" fmla="*/ 0 w 3215279"/>
              <a:gd name="csY17" fmla="*/ 0 h 1201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15279" h="1201180" fill="none" extrusionOk="0">
                <a:moveTo>
                  <a:pt x="0" y="0"/>
                </a:moveTo>
                <a:cubicBezTo>
                  <a:pt x="148516" y="-42304"/>
                  <a:pt x="391410" y="32530"/>
                  <a:pt x="535880" y="0"/>
                </a:cubicBezTo>
                <a:cubicBezTo>
                  <a:pt x="680350" y="-32530"/>
                  <a:pt x="977149" y="63464"/>
                  <a:pt x="1103912" y="0"/>
                </a:cubicBezTo>
                <a:cubicBezTo>
                  <a:pt x="1230675" y="-63464"/>
                  <a:pt x="1456539" y="33965"/>
                  <a:pt x="1639792" y="0"/>
                </a:cubicBezTo>
                <a:cubicBezTo>
                  <a:pt x="1823045" y="-33965"/>
                  <a:pt x="2051004" y="63593"/>
                  <a:pt x="2207825" y="0"/>
                </a:cubicBezTo>
                <a:cubicBezTo>
                  <a:pt x="2364646" y="-63593"/>
                  <a:pt x="2899900" y="84629"/>
                  <a:pt x="3215279" y="0"/>
                </a:cubicBezTo>
                <a:cubicBezTo>
                  <a:pt x="3248447" y="86441"/>
                  <a:pt x="3173843" y="321788"/>
                  <a:pt x="3215279" y="424417"/>
                </a:cubicBezTo>
                <a:cubicBezTo>
                  <a:pt x="3256715" y="527046"/>
                  <a:pt x="3214118" y="734853"/>
                  <a:pt x="3215279" y="836822"/>
                </a:cubicBezTo>
                <a:cubicBezTo>
                  <a:pt x="3216440" y="938791"/>
                  <a:pt x="3214805" y="1050119"/>
                  <a:pt x="3215279" y="1201180"/>
                </a:cubicBezTo>
                <a:cubicBezTo>
                  <a:pt x="3120378" y="1252451"/>
                  <a:pt x="2905697" y="1155811"/>
                  <a:pt x="2775858" y="1201180"/>
                </a:cubicBezTo>
                <a:cubicBezTo>
                  <a:pt x="2646019" y="1246549"/>
                  <a:pt x="2421387" y="1160818"/>
                  <a:pt x="2207825" y="1201180"/>
                </a:cubicBezTo>
                <a:cubicBezTo>
                  <a:pt x="1994263" y="1241542"/>
                  <a:pt x="1873583" y="1181232"/>
                  <a:pt x="1704098" y="1201180"/>
                </a:cubicBezTo>
                <a:cubicBezTo>
                  <a:pt x="1534613" y="1221128"/>
                  <a:pt x="1359566" y="1173643"/>
                  <a:pt x="1264676" y="1201180"/>
                </a:cubicBezTo>
                <a:cubicBezTo>
                  <a:pt x="1169786" y="1228717"/>
                  <a:pt x="930063" y="1170962"/>
                  <a:pt x="825255" y="1201180"/>
                </a:cubicBezTo>
                <a:cubicBezTo>
                  <a:pt x="720447" y="1231398"/>
                  <a:pt x="351420" y="1135462"/>
                  <a:pt x="0" y="1201180"/>
                </a:cubicBezTo>
                <a:cubicBezTo>
                  <a:pt x="-46970" y="1076106"/>
                  <a:pt x="38283" y="971902"/>
                  <a:pt x="0" y="788775"/>
                </a:cubicBezTo>
                <a:cubicBezTo>
                  <a:pt x="-38283" y="605648"/>
                  <a:pt x="37349" y="571166"/>
                  <a:pt x="0" y="364358"/>
                </a:cubicBezTo>
                <a:cubicBezTo>
                  <a:pt x="-37349" y="157550"/>
                  <a:pt x="42728" y="90441"/>
                  <a:pt x="0" y="0"/>
                </a:cubicBezTo>
                <a:close/>
              </a:path>
              <a:path w="3215279" h="1201180" stroke="0" extrusionOk="0">
                <a:moveTo>
                  <a:pt x="0" y="0"/>
                </a:moveTo>
                <a:cubicBezTo>
                  <a:pt x="102500" y="-46064"/>
                  <a:pt x="300271" y="52140"/>
                  <a:pt x="439421" y="0"/>
                </a:cubicBezTo>
                <a:cubicBezTo>
                  <a:pt x="578571" y="-52140"/>
                  <a:pt x="785708" y="67695"/>
                  <a:pt x="1039607" y="0"/>
                </a:cubicBezTo>
                <a:cubicBezTo>
                  <a:pt x="1293506" y="-67695"/>
                  <a:pt x="1348423" y="5313"/>
                  <a:pt x="1511181" y="0"/>
                </a:cubicBezTo>
                <a:cubicBezTo>
                  <a:pt x="1673939" y="-5313"/>
                  <a:pt x="1878650" y="24947"/>
                  <a:pt x="2111367" y="0"/>
                </a:cubicBezTo>
                <a:cubicBezTo>
                  <a:pt x="2344084" y="-24947"/>
                  <a:pt x="2480352" y="21203"/>
                  <a:pt x="2711552" y="0"/>
                </a:cubicBezTo>
                <a:cubicBezTo>
                  <a:pt x="2942752" y="-21203"/>
                  <a:pt x="3101815" y="38094"/>
                  <a:pt x="3215279" y="0"/>
                </a:cubicBezTo>
                <a:cubicBezTo>
                  <a:pt x="3246519" y="99674"/>
                  <a:pt x="3207132" y="261686"/>
                  <a:pt x="3215279" y="376370"/>
                </a:cubicBezTo>
                <a:cubicBezTo>
                  <a:pt x="3223426" y="491054"/>
                  <a:pt x="3214100" y="593222"/>
                  <a:pt x="3215279" y="800787"/>
                </a:cubicBezTo>
                <a:cubicBezTo>
                  <a:pt x="3216458" y="1008352"/>
                  <a:pt x="3170204" y="1034399"/>
                  <a:pt x="3215279" y="1201180"/>
                </a:cubicBezTo>
                <a:cubicBezTo>
                  <a:pt x="3053140" y="1239944"/>
                  <a:pt x="2947670" y="1191765"/>
                  <a:pt x="2775858" y="1201180"/>
                </a:cubicBezTo>
                <a:cubicBezTo>
                  <a:pt x="2604046" y="1210595"/>
                  <a:pt x="2427650" y="1164549"/>
                  <a:pt x="2175672" y="1201180"/>
                </a:cubicBezTo>
                <a:cubicBezTo>
                  <a:pt x="1923694" y="1237811"/>
                  <a:pt x="1725271" y="1161869"/>
                  <a:pt x="1607640" y="1201180"/>
                </a:cubicBezTo>
                <a:cubicBezTo>
                  <a:pt x="1490009" y="1240491"/>
                  <a:pt x="1336543" y="1163245"/>
                  <a:pt x="1136065" y="1201180"/>
                </a:cubicBezTo>
                <a:cubicBezTo>
                  <a:pt x="935588" y="1239115"/>
                  <a:pt x="774676" y="1179268"/>
                  <a:pt x="568033" y="1201180"/>
                </a:cubicBezTo>
                <a:cubicBezTo>
                  <a:pt x="361390" y="1223092"/>
                  <a:pt x="261185" y="1160250"/>
                  <a:pt x="0" y="1201180"/>
                </a:cubicBezTo>
                <a:cubicBezTo>
                  <a:pt x="-28907" y="1039927"/>
                  <a:pt x="27155" y="958486"/>
                  <a:pt x="0" y="836822"/>
                </a:cubicBezTo>
                <a:cubicBezTo>
                  <a:pt x="-27155" y="715158"/>
                  <a:pt x="32269" y="542654"/>
                  <a:pt x="0" y="412405"/>
                </a:cubicBezTo>
                <a:cubicBezTo>
                  <a:pt x="-32269" y="282156"/>
                  <a:pt x="44265" y="126549"/>
                  <a:pt x="0" y="0"/>
                </a:cubicBezTo>
                <a:close/>
              </a:path>
            </a:pathLst>
          </a:custGeom>
          <a:ln>
            <a:solidFill>
              <a:schemeClr val="tx1"/>
            </a:solidFill>
            <a:extLst>
              <a:ext uri="{C807C97D-BFC1-408E-A445-0C87EB9F89A2}">
                <ask:lineSketchStyleProps xmlns:ask="http://schemas.microsoft.com/office/drawing/2018/sketchyshapes" sd="2984356317">
                  <a:prstGeom prst="rect">
                    <a:avLst/>
                  </a:prstGeom>
                  <ask:type>
                    <ask:lineSketchScribble/>
                  </ask:type>
                </ask:lineSketchStyleProps>
              </a:ext>
            </a:extLst>
          </a:ln>
        </p:spPr>
      </p:pic>
      <p:grpSp>
        <p:nvGrpSpPr>
          <p:cNvPr id="40" name="Group 39">
            <a:extLst>
              <a:ext uri="{FF2B5EF4-FFF2-40B4-BE49-F238E27FC236}">
                <a16:creationId xmlns:a16="http://schemas.microsoft.com/office/drawing/2014/main" id="{F4A10EE2-B909-46B6-0BF4-F3A783D27CF0}"/>
              </a:ext>
            </a:extLst>
          </p:cNvPr>
          <p:cNvGrpSpPr/>
          <p:nvPr/>
        </p:nvGrpSpPr>
        <p:grpSpPr>
          <a:xfrm>
            <a:off x="250647" y="1540550"/>
            <a:ext cx="11690706" cy="2114730"/>
            <a:chOff x="314191" y="1540550"/>
            <a:chExt cx="11690706" cy="2114730"/>
          </a:xfrm>
        </p:grpSpPr>
        <p:grpSp>
          <p:nvGrpSpPr>
            <p:cNvPr id="41" name="Group 40">
              <a:extLst>
                <a:ext uri="{FF2B5EF4-FFF2-40B4-BE49-F238E27FC236}">
                  <a16:creationId xmlns:a16="http://schemas.microsoft.com/office/drawing/2014/main" id="{D8477621-0A60-E5AF-FA94-5ECE1756A6CA}"/>
                </a:ext>
              </a:extLst>
            </p:cNvPr>
            <p:cNvGrpSpPr/>
            <p:nvPr/>
          </p:nvGrpSpPr>
          <p:grpSpPr>
            <a:xfrm>
              <a:off x="314191" y="1540550"/>
              <a:ext cx="2172560" cy="2114730"/>
              <a:chOff x="376433" y="1540551"/>
              <a:chExt cx="2172560" cy="2114730"/>
            </a:xfrm>
          </p:grpSpPr>
          <p:pic>
            <p:nvPicPr>
              <p:cNvPr id="54" name="Graphic 53" descr="Database outline">
                <a:extLst>
                  <a:ext uri="{FF2B5EF4-FFF2-40B4-BE49-F238E27FC236}">
                    <a16:creationId xmlns:a16="http://schemas.microsoft.com/office/drawing/2014/main" id="{B4E515E8-64D1-DE80-BB00-21AB39B566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513" y="1540551"/>
                <a:ext cx="914400" cy="914400"/>
              </a:xfrm>
              <a:prstGeom prst="rect">
                <a:avLst/>
              </a:prstGeom>
            </p:spPr>
          </p:pic>
          <p:sp>
            <p:nvSpPr>
              <p:cNvPr id="55" name="TextBox 54">
                <a:extLst>
                  <a:ext uri="{FF2B5EF4-FFF2-40B4-BE49-F238E27FC236}">
                    <a16:creationId xmlns:a16="http://schemas.microsoft.com/office/drawing/2014/main" id="{AEA70D68-D394-6BC8-2312-5EBB9CDC9B92}"/>
                  </a:ext>
                </a:extLst>
              </p:cNvPr>
              <p:cNvSpPr txBox="1"/>
              <p:nvPr/>
            </p:nvSpPr>
            <p:spPr>
              <a:xfrm>
                <a:off x="376433" y="2454952"/>
                <a:ext cx="2172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Massive amounts of user behavior data from surveillance capitalism</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2" name="Group 41">
              <a:extLst>
                <a:ext uri="{FF2B5EF4-FFF2-40B4-BE49-F238E27FC236}">
                  <a16:creationId xmlns:a16="http://schemas.microsoft.com/office/drawing/2014/main" id="{20838DEF-7719-DB3F-002C-DB136439E9E6}"/>
                </a:ext>
              </a:extLst>
            </p:cNvPr>
            <p:cNvGrpSpPr/>
            <p:nvPr/>
          </p:nvGrpSpPr>
          <p:grpSpPr>
            <a:xfrm>
              <a:off x="3102755" y="1540552"/>
              <a:ext cx="2545640" cy="2114728"/>
              <a:chOff x="3102755" y="1540552"/>
              <a:chExt cx="2545640" cy="2114728"/>
            </a:xfrm>
          </p:grpSpPr>
          <p:pic>
            <p:nvPicPr>
              <p:cNvPr id="52" name="Graphic 51" descr="Factory outline">
                <a:extLst>
                  <a:ext uri="{FF2B5EF4-FFF2-40B4-BE49-F238E27FC236}">
                    <a16:creationId xmlns:a16="http://schemas.microsoft.com/office/drawing/2014/main" id="{AE0BD0C1-E2B7-50CE-9F89-08FCA2E95A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8375" y="1540552"/>
                <a:ext cx="914400" cy="914400"/>
              </a:xfrm>
              <a:prstGeom prst="rect">
                <a:avLst/>
              </a:prstGeom>
            </p:spPr>
          </p:pic>
          <p:sp>
            <p:nvSpPr>
              <p:cNvPr id="53" name="TextBox 52">
                <a:extLst>
                  <a:ext uri="{FF2B5EF4-FFF2-40B4-BE49-F238E27FC236}">
                    <a16:creationId xmlns:a16="http://schemas.microsoft.com/office/drawing/2014/main" id="{B918C1A0-5849-51D0-1F45-56D294DF9F84}"/>
                  </a:ext>
                </a:extLst>
              </p:cNvPr>
              <p:cNvSpPr txBox="1"/>
              <p:nvPr/>
            </p:nvSpPr>
            <p:spPr>
              <a:xfrm>
                <a:off x="3102755"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Generative AI’s capability to produce persuasive language and visualizations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0687E1CA-45D1-203C-578A-8B40E5DFE0C7}"/>
                </a:ext>
              </a:extLst>
            </p:cNvPr>
            <p:cNvGrpSpPr/>
            <p:nvPr/>
          </p:nvGrpSpPr>
          <p:grpSpPr>
            <a:xfrm>
              <a:off x="9459257" y="1540551"/>
              <a:ext cx="2545640" cy="2114729"/>
              <a:chOff x="8504211" y="1540551"/>
              <a:chExt cx="2545640" cy="2114729"/>
            </a:xfrm>
          </p:grpSpPr>
          <p:pic>
            <p:nvPicPr>
              <p:cNvPr id="50" name="Graphic 49" descr="Puppet outline">
                <a:extLst>
                  <a:ext uri="{FF2B5EF4-FFF2-40B4-BE49-F238E27FC236}">
                    <a16:creationId xmlns:a16="http://schemas.microsoft.com/office/drawing/2014/main" id="{10CA2854-553A-01C0-0584-1C0488C7BC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19831" y="1540551"/>
                <a:ext cx="914400" cy="914400"/>
              </a:xfrm>
              <a:prstGeom prst="rect">
                <a:avLst/>
              </a:prstGeom>
            </p:spPr>
          </p:pic>
          <p:sp>
            <p:nvSpPr>
              <p:cNvPr id="51" name="TextBox 50">
                <a:extLst>
                  <a:ext uri="{FF2B5EF4-FFF2-40B4-BE49-F238E27FC236}">
                    <a16:creationId xmlns:a16="http://schemas.microsoft.com/office/drawing/2014/main" id="{D9B5D412-F008-882A-4B3B-6D67EC862E0C}"/>
                  </a:ext>
                </a:extLst>
              </p:cNvPr>
              <p:cNvSpPr txBox="1"/>
              <p:nvPr/>
            </p:nvSpPr>
            <p:spPr>
              <a:xfrm>
                <a:off x="8504211"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Effective tools for mass manipulation of public consumer preferences and political opinion</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A27EDD2D-96B5-F86E-3854-1C6A55F558AB}"/>
                </a:ext>
              </a:extLst>
            </p:cNvPr>
            <p:cNvGrpSpPr/>
            <p:nvPr/>
          </p:nvGrpSpPr>
          <p:grpSpPr>
            <a:xfrm>
              <a:off x="6281006" y="1540550"/>
              <a:ext cx="2545640" cy="1976229"/>
              <a:chOff x="5386537" y="1540551"/>
              <a:chExt cx="2545640" cy="1976229"/>
            </a:xfrm>
          </p:grpSpPr>
          <p:pic>
            <p:nvPicPr>
              <p:cNvPr id="48" name="Graphic 47" descr="Compass outline">
                <a:extLst>
                  <a:ext uri="{FF2B5EF4-FFF2-40B4-BE49-F238E27FC236}">
                    <a16:creationId xmlns:a16="http://schemas.microsoft.com/office/drawing/2014/main" id="{F9794349-808B-6665-E69A-9ADCD9C1DE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02157" y="1540551"/>
                <a:ext cx="914400" cy="914400"/>
              </a:xfrm>
              <a:prstGeom prst="rect">
                <a:avLst/>
              </a:prstGeom>
            </p:spPr>
          </p:pic>
          <p:sp>
            <p:nvSpPr>
              <p:cNvPr id="49" name="TextBox 48">
                <a:extLst>
                  <a:ext uri="{FF2B5EF4-FFF2-40B4-BE49-F238E27FC236}">
                    <a16:creationId xmlns:a16="http://schemas.microsoft.com/office/drawing/2014/main" id="{2567D90C-7D13-E3D8-4739-1F76A2636C3A}"/>
                  </a:ext>
                </a:extLst>
              </p:cNvPr>
              <p:cNvSpPr txBox="1"/>
              <p:nvPr/>
            </p:nvSpPr>
            <p:spPr>
              <a:xfrm>
                <a:off x="5386537" y="2593450"/>
                <a:ext cx="25456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Our ability to align generative AI models towards specific values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5" name="Cross 44">
              <a:extLst>
                <a:ext uri="{FF2B5EF4-FFF2-40B4-BE49-F238E27FC236}">
                  <a16:creationId xmlns:a16="http://schemas.microsoft.com/office/drawing/2014/main" id="{B820E643-03CD-FB07-553E-7134FF23E0F6}"/>
                </a:ext>
              </a:extLst>
            </p:cNvPr>
            <p:cNvSpPr/>
            <p:nvPr/>
          </p:nvSpPr>
          <p:spPr>
            <a:xfrm>
              <a:off x="2712555"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Cross 45">
              <a:extLst>
                <a:ext uri="{FF2B5EF4-FFF2-40B4-BE49-F238E27FC236}">
                  <a16:creationId xmlns:a16="http://schemas.microsoft.com/office/drawing/2014/main" id="{931A3A36-2415-69EC-9AA6-09FF1C8B038C}"/>
                </a:ext>
              </a:extLst>
            </p:cNvPr>
            <p:cNvSpPr/>
            <p:nvPr/>
          </p:nvSpPr>
          <p:spPr>
            <a:xfrm>
              <a:off x="5748690"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Equals 46">
              <a:extLst>
                <a:ext uri="{FF2B5EF4-FFF2-40B4-BE49-F238E27FC236}">
                  <a16:creationId xmlns:a16="http://schemas.microsoft.com/office/drawing/2014/main" id="{94487A26-B983-CAD8-DE1A-08DB3F47FF84}"/>
                </a:ext>
              </a:extLst>
            </p:cNvPr>
            <p:cNvSpPr/>
            <p:nvPr/>
          </p:nvSpPr>
          <p:spPr>
            <a:xfrm>
              <a:off x="8832754" y="2063064"/>
              <a:ext cx="531187" cy="783772"/>
            </a:xfrm>
            <a:prstGeom prst="mathEqual">
              <a:avLst>
                <a:gd name="adj1" fmla="val 9484"/>
                <a:gd name="adj2"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5" name="Group 64">
            <a:extLst>
              <a:ext uri="{FF2B5EF4-FFF2-40B4-BE49-F238E27FC236}">
                <a16:creationId xmlns:a16="http://schemas.microsoft.com/office/drawing/2014/main" id="{0FD0CF62-0DE5-3576-2DC1-5DA4CB1BC41E}"/>
              </a:ext>
            </a:extLst>
          </p:cNvPr>
          <p:cNvGrpSpPr/>
          <p:nvPr/>
        </p:nvGrpSpPr>
        <p:grpSpPr>
          <a:xfrm>
            <a:off x="4767807" y="63863"/>
            <a:ext cx="7199034" cy="1779806"/>
            <a:chOff x="4767807" y="63863"/>
            <a:chExt cx="7199034" cy="1779806"/>
          </a:xfrm>
        </p:grpSpPr>
        <p:pic>
          <p:nvPicPr>
            <p:cNvPr id="57" name="Picture 56">
              <a:extLst>
                <a:ext uri="{FF2B5EF4-FFF2-40B4-BE49-F238E27FC236}">
                  <a16:creationId xmlns:a16="http://schemas.microsoft.com/office/drawing/2014/main" id="{3F68738C-F790-13BB-CF04-26A9B8F5FAE1}"/>
                </a:ext>
              </a:extLst>
            </p:cNvPr>
            <p:cNvPicPr>
              <a:picLocks noChangeAspect="1"/>
            </p:cNvPicPr>
            <p:nvPr/>
          </p:nvPicPr>
          <p:blipFill>
            <a:blip r:embed="rId14"/>
            <a:stretch>
              <a:fillRect/>
            </a:stretch>
          </p:blipFill>
          <p:spPr>
            <a:xfrm>
              <a:off x="5559362" y="63863"/>
              <a:ext cx="6407479" cy="1187511"/>
            </a:xfrm>
            <a:prstGeom prst="rect">
              <a:avLst/>
            </a:prstGeom>
            <a:ln>
              <a:noFill/>
            </a:ln>
            <a:effectLst>
              <a:softEdge rad="101600"/>
            </a:effectLst>
          </p:spPr>
        </p:pic>
        <p:sp>
          <p:nvSpPr>
            <p:cNvPr id="60" name="Oval 59">
              <a:extLst>
                <a:ext uri="{FF2B5EF4-FFF2-40B4-BE49-F238E27FC236}">
                  <a16:creationId xmlns:a16="http://schemas.microsoft.com/office/drawing/2014/main" id="{1C38C85E-4435-3208-C771-CF348AD65C79}"/>
                </a:ext>
              </a:extLst>
            </p:cNvPr>
            <p:cNvSpPr/>
            <p:nvPr/>
          </p:nvSpPr>
          <p:spPr>
            <a:xfrm>
              <a:off x="4952868" y="1555768"/>
              <a:ext cx="180101" cy="180101"/>
            </a:xfrm>
            <a:prstGeom prst="ellipse">
              <a:avLst/>
            </a:prstGeom>
            <a:noFill/>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Oval 60">
              <a:extLst>
                <a:ext uri="{FF2B5EF4-FFF2-40B4-BE49-F238E27FC236}">
                  <a16:creationId xmlns:a16="http://schemas.microsoft.com/office/drawing/2014/main" id="{CDE8EC06-1D79-E850-2F01-D916A4F2C951}"/>
                </a:ext>
              </a:extLst>
            </p:cNvPr>
            <p:cNvSpPr/>
            <p:nvPr/>
          </p:nvSpPr>
          <p:spPr>
            <a:xfrm>
              <a:off x="5171910" y="1203811"/>
              <a:ext cx="324585" cy="324585"/>
            </a:xfrm>
            <a:prstGeom prst="ellipse">
              <a:avLst/>
            </a:prstGeom>
            <a:noFill/>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Oval 62">
              <a:extLst>
                <a:ext uri="{FF2B5EF4-FFF2-40B4-BE49-F238E27FC236}">
                  <a16:creationId xmlns:a16="http://schemas.microsoft.com/office/drawing/2014/main" id="{09D326BC-EE2A-BD93-794B-F1384DBC497C}"/>
                </a:ext>
              </a:extLst>
            </p:cNvPr>
            <p:cNvSpPr/>
            <p:nvPr/>
          </p:nvSpPr>
          <p:spPr>
            <a:xfrm>
              <a:off x="4767807" y="1752195"/>
              <a:ext cx="91474" cy="91474"/>
            </a:xfrm>
            <a:prstGeom prst="ellipse">
              <a:avLst/>
            </a:prstGeom>
            <a:noFill/>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TextBox 63">
              <a:extLst>
                <a:ext uri="{FF2B5EF4-FFF2-40B4-BE49-F238E27FC236}">
                  <a16:creationId xmlns:a16="http://schemas.microsoft.com/office/drawing/2014/main" id="{596B9743-16BA-4519-D28C-8460183F1699}"/>
                </a:ext>
              </a:extLst>
            </p:cNvPr>
            <p:cNvSpPr txBox="1"/>
            <p:nvPr/>
          </p:nvSpPr>
          <p:spPr>
            <a:xfrm>
              <a:off x="6275360" y="1225969"/>
              <a:ext cx="497548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Yom-Tov, Dumais, &amp; Guo.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15"/>
                </a:rPr>
                <a:t>Promoting Civil Discourse Through Search Engine Diversity</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In SSCR, 2014.</a:t>
              </a:r>
              <a:endParaRPr kumimoji="0" lang="en-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87925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F96012E-AE21-0D68-3A63-7BA916DDD0C5}"/>
              </a:ext>
            </a:extLst>
          </p:cNvPr>
          <p:cNvSpPr/>
          <p:nvPr/>
        </p:nvSpPr>
        <p:spPr>
          <a:xfrm>
            <a:off x="7774052" y="2743200"/>
            <a:ext cx="4319751" cy="3955869"/>
          </a:xfrm>
          <a:prstGeom prst="roundRect">
            <a:avLst>
              <a:gd name="adj" fmla="val 3566"/>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sz="1200" dirty="0">
                <a:solidFill>
                  <a:schemeClr val="tx1"/>
                </a:solidFill>
                <a:latin typeface="Aptos Slab SemiBold" panose="020F0502020204030204" pitchFamily="34" charset="0"/>
              </a:rPr>
              <a:t>⚠️Beware of the pseudo-scientific community on x-risk / AI Safety; and the harmful TESCREAL bundle of ideologies</a:t>
            </a:r>
          </a:p>
          <a:p>
            <a:pPr>
              <a:spcBef>
                <a:spcPts val="600"/>
              </a:spcBef>
            </a:pPr>
            <a:r>
              <a:rPr lang="en-CA" sz="1100" dirty="0">
                <a:solidFill>
                  <a:schemeClr val="tx1"/>
                </a:solidFill>
              </a:rPr>
              <a:t>For more details, please read Gebru and Torres (2024) and Ahmed et al. (2024) </a:t>
            </a:r>
          </a:p>
        </p:txBody>
      </p:sp>
      <p:sp>
        <p:nvSpPr>
          <p:cNvPr id="5" name="Title 4">
            <a:extLst>
              <a:ext uri="{FF2B5EF4-FFF2-40B4-BE49-F238E27FC236}">
                <a16:creationId xmlns:a16="http://schemas.microsoft.com/office/drawing/2014/main" id="{8D226CA1-68BD-9CB4-6444-9E2A2FABB8FE}"/>
              </a:ext>
            </a:extLst>
          </p:cNvPr>
          <p:cNvSpPr>
            <a:spLocks noGrp="1"/>
          </p:cNvSpPr>
          <p:nvPr>
            <p:ph type="title"/>
          </p:nvPr>
        </p:nvSpPr>
        <p:spPr>
          <a:xfrm>
            <a:off x="637926" y="378615"/>
            <a:ext cx="3469192" cy="1848176"/>
          </a:xfrm>
        </p:spPr>
        <p:txBody>
          <a:bodyPr anchor="ctr">
            <a:noAutofit/>
          </a:bodyPr>
          <a:lstStyle/>
          <a:p>
            <a:r>
              <a:rPr lang="en-CA" sz="2000" dirty="0"/>
              <a:t>The Authoritarian tendencies of</a:t>
            </a:r>
            <a:br>
              <a:rPr lang="en-CA" sz="3600" dirty="0"/>
            </a:br>
            <a:r>
              <a:rPr lang="en-CA" sz="4800" dirty="0"/>
              <a:t>Big Tech &amp;</a:t>
            </a:r>
            <a:br>
              <a:rPr lang="en-CA" sz="4800" dirty="0"/>
            </a:br>
            <a:r>
              <a:rPr lang="en-CA" sz="4800" dirty="0"/>
              <a:t>Silicon Valley</a:t>
            </a:r>
            <a:endParaRPr lang="en-CA" sz="4800" dirty="0">
              <a:solidFill>
                <a:schemeClr val="bg1">
                  <a:lumMod val="75000"/>
                </a:schemeClr>
              </a:solidFill>
            </a:endParaRPr>
          </a:p>
        </p:txBody>
      </p:sp>
      <p:pic>
        <p:nvPicPr>
          <p:cNvPr id="7" name="Picture 6">
            <a:extLst>
              <a:ext uri="{FF2B5EF4-FFF2-40B4-BE49-F238E27FC236}">
                <a16:creationId xmlns:a16="http://schemas.microsoft.com/office/drawing/2014/main" id="{F73F2476-8403-C04F-A397-C08952ADBCDF}"/>
              </a:ext>
            </a:extLst>
          </p:cNvPr>
          <p:cNvPicPr>
            <a:picLocks noChangeAspect="1"/>
          </p:cNvPicPr>
          <p:nvPr/>
        </p:nvPicPr>
        <p:blipFill>
          <a:blip r:embed="rId3"/>
          <a:stretch>
            <a:fillRect/>
          </a:stretch>
        </p:blipFill>
        <p:spPr>
          <a:xfrm>
            <a:off x="241057" y="2226791"/>
            <a:ext cx="4056626" cy="1972105"/>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5C82184-2205-1C55-8420-A1D15018329B}"/>
              </a:ext>
            </a:extLst>
          </p:cNvPr>
          <p:cNvPicPr>
            <a:picLocks noChangeAspect="1"/>
          </p:cNvPicPr>
          <p:nvPr/>
        </p:nvPicPr>
        <p:blipFill>
          <a:blip r:embed="rId4"/>
          <a:stretch>
            <a:fillRect/>
          </a:stretch>
        </p:blipFill>
        <p:spPr>
          <a:xfrm>
            <a:off x="8394200" y="158931"/>
            <a:ext cx="3159874" cy="228663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E68DF73-F526-E458-313A-E9D037A3596C}"/>
              </a:ext>
            </a:extLst>
          </p:cNvPr>
          <p:cNvPicPr>
            <a:picLocks noChangeAspect="1"/>
          </p:cNvPicPr>
          <p:nvPr/>
        </p:nvPicPr>
        <p:blipFill>
          <a:blip r:embed="rId5"/>
          <a:stretch>
            <a:fillRect/>
          </a:stretch>
        </p:blipFill>
        <p:spPr>
          <a:xfrm>
            <a:off x="4488248" y="158931"/>
            <a:ext cx="3406072" cy="24415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5668C51A-0F2D-DA0B-5AF9-FC24F40C1BB8}"/>
              </a:ext>
            </a:extLst>
          </p:cNvPr>
          <p:cNvPicPr>
            <a:picLocks noChangeAspect="1"/>
          </p:cNvPicPr>
          <p:nvPr/>
        </p:nvPicPr>
        <p:blipFill>
          <a:blip r:embed="rId6"/>
          <a:srcRect t="11953"/>
          <a:stretch>
            <a:fillRect/>
          </a:stretch>
        </p:blipFill>
        <p:spPr>
          <a:xfrm>
            <a:off x="1992953" y="4399595"/>
            <a:ext cx="2806070" cy="22269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6C96F57E-FA65-D95A-7B73-342EF7315783}"/>
              </a:ext>
            </a:extLst>
          </p:cNvPr>
          <p:cNvPicPr>
            <a:picLocks noChangeAspect="1"/>
          </p:cNvPicPr>
          <p:nvPr/>
        </p:nvPicPr>
        <p:blipFill>
          <a:blip r:embed="rId7"/>
          <a:srcRect l="436" r="1036" b="1641"/>
          <a:stretch>
            <a:fillRect/>
          </a:stretch>
        </p:blipFill>
        <p:spPr>
          <a:xfrm>
            <a:off x="4989311" y="4435353"/>
            <a:ext cx="2649444" cy="215543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026" name="Picture 2" descr="Empire of AI: Dreams and Nightmares in Sam Altman's OpenAI by Karen Hao">
            <a:extLst>
              <a:ext uri="{FF2B5EF4-FFF2-40B4-BE49-F238E27FC236}">
                <a16:creationId xmlns:a16="http://schemas.microsoft.com/office/drawing/2014/main" id="{0A13CF41-6DE7-F8BE-FD0C-C1998BBDB9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734" y="4328078"/>
            <a:ext cx="1510553" cy="2295318"/>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FB501C-70D3-9372-743C-00F9B0FBBFB3}"/>
              </a:ext>
            </a:extLst>
          </p:cNvPr>
          <p:cNvPicPr>
            <a:picLocks noChangeAspect="1"/>
          </p:cNvPicPr>
          <p:nvPr/>
        </p:nvPicPr>
        <p:blipFill>
          <a:blip r:embed="rId9"/>
          <a:srcRect r="7972" b="69387"/>
          <a:stretch>
            <a:fillRect/>
          </a:stretch>
        </p:blipFill>
        <p:spPr>
          <a:xfrm>
            <a:off x="4488248" y="2801183"/>
            <a:ext cx="3003527" cy="131055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9EC044F-2A57-3D8C-7821-25DE703EC5C3}"/>
              </a:ext>
            </a:extLst>
          </p:cNvPr>
          <p:cNvPicPr>
            <a:picLocks noChangeAspect="1"/>
          </p:cNvPicPr>
          <p:nvPr/>
        </p:nvPicPr>
        <p:blipFill>
          <a:blip r:embed="rId10"/>
          <a:stretch>
            <a:fillRect/>
          </a:stretch>
        </p:blipFill>
        <p:spPr>
          <a:xfrm>
            <a:off x="7901324" y="3670669"/>
            <a:ext cx="4074843" cy="1321128"/>
          </a:xfrm>
          <a:prstGeom prst="rect">
            <a:avLst/>
          </a:prstGeom>
          <a:ln>
            <a:solidFill>
              <a:schemeClr val="tx1">
                <a:lumMod val="75000"/>
                <a:lumOff val="25000"/>
              </a:schemeClr>
            </a:solidFill>
          </a:ln>
          <a:effectLst/>
        </p:spPr>
      </p:pic>
      <p:pic>
        <p:nvPicPr>
          <p:cNvPr id="10" name="Picture 9">
            <a:extLst>
              <a:ext uri="{FF2B5EF4-FFF2-40B4-BE49-F238E27FC236}">
                <a16:creationId xmlns:a16="http://schemas.microsoft.com/office/drawing/2014/main" id="{1555CCCF-9144-C389-3BA0-4B2C87D3884D}"/>
              </a:ext>
            </a:extLst>
          </p:cNvPr>
          <p:cNvPicPr>
            <a:picLocks noChangeAspect="1"/>
          </p:cNvPicPr>
          <p:nvPr/>
        </p:nvPicPr>
        <p:blipFill>
          <a:blip r:embed="rId11"/>
          <a:stretch>
            <a:fillRect/>
          </a:stretch>
        </p:blipFill>
        <p:spPr>
          <a:xfrm>
            <a:off x="7907982" y="5082803"/>
            <a:ext cx="4051893" cy="1507986"/>
          </a:xfrm>
          <a:prstGeom prst="rect">
            <a:avLst/>
          </a:prstGeom>
          <a:ln>
            <a:solidFill>
              <a:schemeClr val="tx1">
                <a:lumMod val="75000"/>
                <a:lumOff val="25000"/>
              </a:schemeClr>
            </a:solidFill>
          </a:ln>
          <a:effectLst/>
        </p:spPr>
      </p:pic>
    </p:spTree>
    <p:extLst>
      <p:ext uri="{BB962C8B-B14F-4D97-AF65-F5344CB8AC3E}">
        <p14:creationId xmlns:p14="http://schemas.microsoft.com/office/powerpoint/2010/main" val="2255165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739F-DA8F-6E94-95FF-2F14EA1DCCF4}"/>
              </a:ext>
            </a:extLst>
          </p:cNvPr>
          <p:cNvSpPr>
            <a:spLocks noGrp="1"/>
          </p:cNvSpPr>
          <p:nvPr>
            <p:ph type="title"/>
          </p:nvPr>
        </p:nvSpPr>
        <p:spPr>
          <a:xfrm>
            <a:off x="838200" y="365125"/>
            <a:ext cx="5846379" cy="1325563"/>
          </a:xfrm>
        </p:spPr>
        <p:txBody>
          <a:bodyPr>
            <a:normAutofit fontScale="90000"/>
          </a:bodyPr>
          <a:lstStyle/>
          <a:p>
            <a:r>
              <a:rPr lang="en-CA" dirty="0"/>
              <a:t>Calls for public platforms and digital sovereignty</a:t>
            </a:r>
          </a:p>
        </p:txBody>
      </p:sp>
      <p:pic>
        <p:nvPicPr>
          <p:cNvPr id="3" name="Picture 2" descr="A close-up of a document&#10;&#10;AI-generated content may be incorrect.">
            <a:extLst>
              <a:ext uri="{FF2B5EF4-FFF2-40B4-BE49-F238E27FC236}">
                <a16:creationId xmlns:a16="http://schemas.microsoft.com/office/drawing/2014/main" id="{F0822315-3FFD-967B-9D76-1F6416F11DE9}"/>
              </a:ext>
            </a:extLst>
          </p:cNvPr>
          <p:cNvPicPr>
            <a:picLocks noChangeAspect="1"/>
          </p:cNvPicPr>
          <p:nvPr/>
        </p:nvPicPr>
        <p:blipFill>
          <a:blip r:embed="rId2"/>
          <a:stretch>
            <a:fillRect/>
          </a:stretch>
        </p:blipFill>
        <p:spPr>
          <a:xfrm>
            <a:off x="7348279" y="0"/>
            <a:ext cx="4843721" cy="6858000"/>
          </a:xfrm>
          <a:prstGeom prst="rect">
            <a:avLst/>
          </a:prstGeom>
        </p:spPr>
      </p:pic>
      <p:grpSp>
        <p:nvGrpSpPr>
          <p:cNvPr id="4" name="Group 3">
            <a:extLst>
              <a:ext uri="{FF2B5EF4-FFF2-40B4-BE49-F238E27FC236}">
                <a16:creationId xmlns:a16="http://schemas.microsoft.com/office/drawing/2014/main" id="{C612D6CD-D000-930B-CB6F-95F26287AD21}"/>
              </a:ext>
            </a:extLst>
          </p:cNvPr>
          <p:cNvGrpSpPr/>
          <p:nvPr/>
        </p:nvGrpSpPr>
        <p:grpSpPr>
          <a:xfrm>
            <a:off x="3685717" y="1744524"/>
            <a:ext cx="5071494" cy="4054136"/>
            <a:chOff x="5133628" y="1285325"/>
            <a:chExt cx="6551860" cy="5237535"/>
          </a:xfrm>
        </p:grpSpPr>
        <p:pic>
          <p:nvPicPr>
            <p:cNvPr id="5" name="Picture 4" descr="A screenshot of a phone&#10;&#10;AI-generated content may be incorrect.">
              <a:extLst>
                <a:ext uri="{FF2B5EF4-FFF2-40B4-BE49-F238E27FC236}">
                  <a16:creationId xmlns:a16="http://schemas.microsoft.com/office/drawing/2014/main" id="{3E79D492-E3B3-F831-F518-B375D01E8C1F}"/>
                </a:ext>
              </a:extLst>
            </p:cNvPr>
            <p:cNvPicPr>
              <a:picLocks noChangeAspect="1"/>
            </p:cNvPicPr>
            <p:nvPr/>
          </p:nvPicPr>
          <p:blipFill>
            <a:blip r:embed="rId3"/>
            <a:stretch>
              <a:fillRect/>
            </a:stretch>
          </p:blipFill>
          <p:spPr>
            <a:xfrm>
              <a:off x="5133628" y="1285325"/>
              <a:ext cx="4553184" cy="2457576"/>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pic>
          <p:nvPicPr>
            <p:cNvPr id="6" name="Picture 5" descr="A screenshot of a news article&#10;&#10;AI-generated content may be incorrect.">
              <a:extLst>
                <a:ext uri="{FF2B5EF4-FFF2-40B4-BE49-F238E27FC236}">
                  <a16:creationId xmlns:a16="http://schemas.microsoft.com/office/drawing/2014/main" id="{B28668F0-51DC-FF82-B3E5-B2D4EEF03495}"/>
                </a:ext>
              </a:extLst>
            </p:cNvPr>
            <p:cNvPicPr>
              <a:picLocks noChangeAspect="1"/>
            </p:cNvPicPr>
            <p:nvPr/>
          </p:nvPicPr>
          <p:blipFill>
            <a:blip r:embed="rId4"/>
            <a:stretch>
              <a:fillRect/>
            </a:stretch>
          </p:blipFill>
          <p:spPr>
            <a:xfrm>
              <a:off x="7799088" y="2426899"/>
              <a:ext cx="3886400" cy="4095961"/>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grpSp>
      <p:sp>
        <p:nvSpPr>
          <p:cNvPr id="7" name="TextBox 6">
            <a:extLst>
              <a:ext uri="{FF2B5EF4-FFF2-40B4-BE49-F238E27FC236}">
                <a16:creationId xmlns:a16="http://schemas.microsoft.com/office/drawing/2014/main" id="{B6FA4952-1219-6C19-4DC7-1055A58555FE}"/>
              </a:ext>
            </a:extLst>
          </p:cNvPr>
          <p:cNvSpPr txBox="1"/>
          <p:nvPr/>
        </p:nvSpPr>
        <p:spPr>
          <a:xfrm>
            <a:off x="0" y="6411724"/>
            <a:ext cx="7348279" cy="430887"/>
          </a:xfrm>
          <a:prstGeom prst="rect">
            <a:avLst/>
          </a:prstGeom>
          <a:noFill/>
        </p:spPr>
        <p:txBody>
          <a:bodyPr wrap="square" anchor="b">
            <a:spAutoFit/>
          </a:bodyPr>
          <a:lstStyle/>
          <a:p>
            <a:pPr algn="ctr"/>
            <a:r>
              <a:rPr lang="en-US" sz="1100" dirty="0"/>
              <a:t>Mitra, Neophytou, and Gururaja. </a:t>
            </a:r>
            <a:r>
              <a:rPr lang="en-US" sz="1100" dirty="0">
                <a:hlinkClick r:id="rId5"/>
              </a:rPr>
              <a:t>Information Access of the Oppressed: A Problem-Posing Framework for Envisioning Emancipatory Information Access Platforms </a:t>
            </a:r>
            <a:r>
              <a:rPr lang="en-CA" sz="1100" dirty="0">
                <a:hlinkClick r:id="rId5"/>
              </a:rPr>
              <a:t>✊🏽✊🏾✊🏼</a:t>
            </a:r>
            <a:r>
              <a:rPr lang="en-US" sz="1100" dirty="0"/>
              <a:t>. Preprint, 2026.</a:t>
            </a:r>
            <a:endParaRPr lang="en-CA" sz="1100" dirty="0"/>
          </a:p>
        </p:txBody>
      </p:sp>
      <p:grpSp>
        <p:nvGrpSpPr>
          <p:cNvPr id="10" name="Group 9">
            <a:extLst>
              <a:ext uri="{FF2B5EF4-FFF2-40B4-BE49-F238E27FC236}">
                <a16:creationId xmlns:a16="http://schemas.microsoft.com/office/drawing/2014/main" id="{7AFAC560-D0DC-90FA-49C4-7C8ABF783DC6}"/>
              </a:ext>
            </a:extLst>
          </p:cNvPr>
          <p:cNvGrpSpPr/>
          <p:nvPr/>
        </p:nvGrpSpPr>
        <p:grpSpPr>
          <a:xfrm>
            <a:off x="510801" y="2854091"/>
            <a:ext cx="4969293" cy="2926135"/>
            <a:chOff x="510801" y="2854091"/>
            <a:chExt cx="4969293" cy="2926135"/>
          </a:xfrm>
        </p:grpSpPr>
        <p:sp>
          <p:nvSpPr>
            <p:cNvPr id="8" name="TextBox 7">
              <a:extLst>
                <a:ext uri="{FF2B5EF4-FFF2-40B4-BE49-F238E27FC236}">
                  <a16:creationId xmlns:a16="http://schemas.microsoft.com/office/drawing/2014/main" id="{D1E6BD5E-C2BE-C57D-E966-C0CA4E9E3D98}"/>
                </a:ext>
              </a:extLst>
            </p:cNvPr>
            <p:cNvSpPr txBox="1"/>
            <p:nvPr/>
          </p:nvSpPr>
          <p:spPr>
            <a:xfrm>
              <a:off x="510802" y="3872011"/>
              <a:ext cx="4969292" cy="1908215"/>
            </a:xfrm>
            <a:prstGeom prst="rect">
              <a:avLst/>
            </a:prstGeom>
            <a:noFill/>
          </p:spPr>
          <p:txBody>
            <a:bodyPr wrap="square" rtlCol="0">
              <a:spAutoFit/>
            </a:bodyPr>
            <a:lstStyle/>
            <a:p>
              <a:pPr>
                <a:spcBef>
                  <a:spcPts val="1200"/>
                </a:spcBef>
              </a:pPr>
              <a:r>
                <a:rPr lang="en-US" dirty="0"/>
                <a:t>No search engine is truly open nor reflects the internet in all its diversity  if it systemically erases the voices of the global south</a:t>
              </a:r>
            </a:p>
            <a:p>
              <a:pPr>
                <a:spcBef>
                  <a:spcPts val="1200"/>
                </a:spcBef>
              </a:pPr>
              <a:r>
                <a:rPr lang="en-US" dirty="0"/>
                <a:t>Emancipatory IA seeks epistemic justice for the global south and marginalized populations within powerful nation-states</a:t>
              </a:r>
              <a:endParaRPr lang="en-CA" dirty="0"/>
            </a:p>
          </p:txBody>
        </p:sp>
        <p:sp>
          <p:nvSpPr>
            <p:cNvPr id="9" name="TextBox 8">
              <a:extLst>
                <a:ext uri="{FF2B5EF4-FFF2-40B4-BE49-F238E27FC236}">
                  <a16:creationId xmlns:a16="http://schemas.microsoft.com/office/drawing/2014/main" id="{8D1DD790-5D3F-0BAD-EE8A-0B4FF44A2F84}"/>
                </a:ext>
              </a:extLst>
            </p:cNvPr>
            <p:cNvSpPr txBox="1"/>
            <p:nvPr/>
          </p:nvSpPr>
          <p:spPr>
            <a:xfrm>
              <a:off x="510801" y="2854091"/>
              <a:ext cx="2963919" cy="923330"/>
            </a:xfrm>
            <a:prstGeom prst="rect">
              <a:avLst/>
            </a:prstGeom>
            <a:noFill/>
          </p:spPr>
          <p:txBody>
            <a:bodyPr wrap="square" rtlCol="0" anchor="b">
              <a:spAutoFit/>
            </a:bodyPr>
            <a:lstStyle/>
            <a:p>
              <a:pPr>
                <a:spcBef>
                  <a:spcPts val="1200"/>
                </a:spcBef>
              </a:pPr>
              <a:r>
                <a:rPr lang="en-CA" dirty="0"/>
                <a:t>However, </a:t>
              </a:r>
              <a:r>
                <a:rPr lang="en-US" dirty="0"/>
                <a:t>Eurocentrism is not a meaningful antidote to American Exceptionalism</a:t>
              </a:r>
              <a:endParaRPr lang="en-CA" dirty="0"/>
            </a:p>
          </p:txBody>
        </p:sp>
      </p:grpSp>
    </p:spTree>
    <p:extLst>
      <p:ext uri="{BB962C8B-B14F-4D97-AF65-F5344CB8AC3E}">
        <p14:creationId xmlns:p14="http://schemas.microsoft.com/office/powerpoint/2010/main" val="17892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7D3D2-3CCE-8652-3F0C-9C2695E505F9}"/>
              </a:ext>
            </a:extLst>
          </p:cNvPr>
          <p:cNvSpPr>
            <a:spLocks noGrp="1"/>
          </p:cNvSpPr>
          <p:nvPr>
            <p:ph type="title"/>
          </p:nvPr>
        </p:nvSpPr>
        <p:spPr/>
        <p:txBody>
          <a:bodyPr/>
          <a:lstStyle/>
          <a:p>
            <a:r>
              <a:rPr lang="en-CA" dirty="0"/>
              <a:t>Open, to what end?</a:t>
            </a:r>
          </a:p>
        </p:txBody>
      </p:sp>
      <p:sp>
        <p:nvSpPr>
          <p:cNvPr id="4" name="Content Placeholder 3">
            <a:extLst>
              <a:ext uri="{FF2B5EF4-FFF2-40B4-BE49-F238E27FC236}">
                <a16:creationId xmlns:a16="http://schemas.microsoft.com/office/drawing/2014/main" id="{AA26E160-2D9E-CC59-7D36-522AD852AF5A}"/>
              </a:ext>
            </a:extLst>
          </p:cNvPr>
          <p:cNvSpPr>
            <a:spLocks noGrp="1"/>
          </p:cNvSpPr>
          <p:nvPr>
            <p:ph sz="half" idx="1"/>
          </p:nvPr>
        </p:nvSpPr>
        <p:spPr/>
        <p:txBody>
          <a:bodyPr>
            <a:normAutofit fontScale="62500" lnSpcReduction="20000"/>
          </a:bodyPr>
          <a:lstStyle/>
          <a:p>
            <a:pPr marL="0" indent="0">
              <a:lnSpc>
                <a:spcPct val="120000"/>
              </a:lnSpc>
              <a:buNone/>
            </a:pPr>
            <a:r>
              <a:rPr lang="en-US" dirty="0"/>
              <a:t>Computing has a long tradition of pursuing openness to challenge tech oligopolies (e.g., open source, open AI models)</a:t>
            </a:r>
          </a:p>
          <a:p>
            <a:pPr marL="0" indent="0">
              <a:lnSpc>
                <a:spcPct val="120000"/>
              </a:lnSpc>
              <a:buNone/>
            </a:pPr>
            <a:r>
              <a:rPr lang="en-US" dirty="0"/>
              <a:t>Within these movements, there is tension of values (e.g., free software vs. open source), and issues of co-option and open-washing by corporations defending their dominance</a:t>
            </a:r>
          </a:p>
          <a:p>
            <a:pPr marL="0" indent="0">
              <a:lnSpc>
                <a:spcPct val="120000"/>
              </a:lnSpc>
              <a:buNone/>
            </a:pPr>
            <a:r>
              <a:rPr lang="en-US" dirty="0"/>
              <a:t>Openness should not be appraised </a:t>
            </a:r>
            <a:r>
              <a:rPr lang="en-US" dirty="0" err="1"/>
              <a:t>w.r.t.</a:t>
            </a:r>
            <a:r>
              <a:rPr lang="en-US" dirty="0"/>
              <a:t> what is being made open; but rather </a:t>
            </a:r>
            <a:r>
              <a:rPr lang="en-US" dirty="0" err="1"/>
              <a:t>w.r.t.</a:t>
            </a:r>
            <a:r>
              <a:rPr lang="en-US" dirty="0"/>
              <a:t> what capabilities and </a:t>
            </a:r>
            <a:r>
              <a:rPr lang="en-US" dirty="0" err="1"/>
              <a:t>functionings</a:t>
            </a:r>
            <a:r>
              <a:rPr lang="en-US" dirty="0"/>
              <a:t> it affords to those the system is being opened to</a:t>
            </a:r>
          </a:p>
          <a:p>
            <a:pPr marL="0" indent="0">
              <a:lnSpc>
                <a:spcPct val="120000"/>
              </a:lnSpc>
              <a:buNone/>
            </a:pPr>
            <a:r>
              <a:rPr lang="en-US" dirty="0"/>
              <a:t>Formalized using Amartya Sen’s Capability-Theory from welfare economics</a:t>
            </a:r>
            <a:endParaRPr lang="en-CA" dirty="0"/>
          </a:p>
        </p:txBody>
      </p:sp>
      <p:sp>
        <p:nvSpPr>
          <p:cNvPr id="3" name="TextBox 2">
            <a:extLst>
              <a:ext uri="{FF2B5EF4-FFF2-40B4-BE49-F238E27FC236}">
                <a16:creationId xmlns:a16="http://schemas.microsoft.com/office/drawing/2014/main" id="{03A81EA2-EA47-D806-496D-B0978E0F3444}"/>
              </a:ext>
            </a:extLst>
          </p:cNvPr>
          <p:cNvSpPr txBox="1"/>
          <p:nvPr/>
        </p:nvSpPr>
        <p:spPr>
          <a:xfrm>
            <a:off x="0" y="6396335"/>
            <a:ext cx="12192000" cy="461665"/>
          </a:xfrm>
          <a:prstGeom prst="rect">
            <a:avLst/>
          </a:prstGeom>
          <a:noFill/>
        </p:spPr>
        <p:txBody>
          <a:bodyPr wrap="square" anchor="b">
            <a:spAutoFit/>
          </a:bodyPr>
          <a:lstStyle/>
          <a:p>
            <a:pPr algn="ctr"/>
            <a:r>
              <a:rPr lang="en-CA" sz="1200" dirty="0"/>
              <a:t>Sen. </a:t>
            </a:r>
            <a:r>
              <a:rPr lang="en-CA" sz="1200" dirty="0">
                <a:hlinkClick r:id="rId2"/>
              </a:rPr>
              <a:t>Commodities and Capabilities</a:t>
            </a:r>
            <a:r>
              <a:rPr lang="en-CA" sz="1200" dirty="0"/>
              <a:t>. Oxford university press, 1999.</a:t>
            </a:r>
          </a:p>
          <a:p>
            <a:pPr algn="ctr"/>
            <a:r>
              <a:rPr lang="en-US" sz="1200" dirty="0"/>
              <a:t>Neophytou, Mitra, and Gururaja. Open, to What End? A Capability-Theoretic Perspective on Open Search. Preprint forthcoming, 2026.</a:t>
            </a:r>
          </a:p>
        </p:txBody>
      </p:sp>
      <p:sp>
        <p:nvSpPr>
          <p:cNvPr id="9" name="TextBox 8">
            <a:extLst>
              <a:ext uri="{FF2B5EF4-FFF2-40B4-BE49-F238E27FC236}">
                <a16:creationId xmlns:a16="http://schemas.microsoft.com/office/drawing/2014/main" id="{B2C77E23-1271-B836-92DC-F131E06F6A6C}"/>
              </a:ext>
            </a:extLst>
          </p:cNvPr>
          <p:cNvSpPr txBox="1"/>
          <p:nvPr/>
        </p:nvSpPr>
        <p:spPr>
          <a:xfrm>
            <a:off x="6683300" y="2364822"/>
            <a:ext cx="2518508" cy="830997"/>
          </a:xfrm>
          <a:prstGeom prst="rect">
            <a:avLst/>
          </a:prstGeom>
          <a:noFill/>
        </p:spPr>
        <p:txBody>
          <a:bodyPr wrap="square" rtlCol="0" anchor="ctr">
            <a:spAutoFit/>
          </a:bodyPr>
          <a:lstStyle/>
          <a:p>
            <a:pPr algn="ctr"/>
            <a:r>
              <a:rPr lang="en-CA" sz="2800" dirty="0"/>
              <a:t>Capabilities</a:t>
            </a:r>
          </a:p>
          <a:p>
            <a:pPr algn="ctr"/>
            <a:r>
              <a:rPr lang="en-CA" dirty="0"/>
              <a:t>(to function)</a:t>
            </a:r>
          </a:p>
        </p:txBody>
      </p:sp>
      <p:sp>
        <p:nvSpPr>
          <p:cNvPr id="10" name="TextBox 9">
            <a:extLst>
              <a:ext uri="{FF2B5EF4-FFF2-40B4-BE49-F238E27FC236}">
                <a16:creationId xmlns:a16="http://schemas.microsoft.com/office/drawing/2014/main" id="{510E6165-90D7-B94F-E1C3-68ECE7F80EB7}"/>
              </a:ext>
            </a:extLst>
          </p:cNvPr>
          <p:cNvSpPr txBox="1"/>
          <p:nvPr/>
        </p:nvSpPr>
        <p:spPr>
          <a:xfrm>
            <a:off x="6683300" y="1180306"/>
            <a:ext cx="2518508" cy="523220"/>
          </a:xfrm>
          <a:prstGeom prst="rect">
            <a:avLst/>
          </a:prstGeom>
          <a:noFill/>
        </p:spPr>
        <p:txBody>
          <a:bodyPr wrap="square" rtlCol="0" anchor="ctr">
            <a:spAutoFit/>
          </a:bodyPr>
          <a:lstStyle/>
          <a:p>
            <a:pPr algn="ctr"/>
            <a:r>
              <a:rPr lang="en-CA" sz="2800" dirty="0"/>
              <a:t>Commodities</a:t>
            </a:r>
          </a:p>
        </p:txBody>
      </p:sp>
      <p:sp>
        <p:nvSpPr>
          <p:cNvPr id="11" name="TextBox 10">
            <a:extLst>
              <a:ext uri="{FF2B5EF4-FFF2-40B4-BE49-F238E27FC236}">
                <a16:creationId xmlns:a16="http://schemas.microsoft.com/office/drawing/2014/main" id="{6C98643B-B50A-85CC-FA0B-FE91FDF9D2DC}"/>
              </a:ext>
            </a:extLst>
          </p:cNvPr>
          <p:cNvSpPr txBox="1"/>
          <p:nvPr/>
        </p:nvSpPr>
        <p:spPr>
          <a:xfrm>
            <a:off x="6683300" y="3857115"/>
            <a:ext cx="2518508" cy="523220"/>
          </a:xfrm>
          <a:prstGeom prst="rect">
            <a:avLst/>
          </a:prstGeom>
          <a:noFill/>
        </p:spPr>
        <p:txBody>
          <a:bodyPr wrap="square" rtlCol="0" anchor="ctr">
            <a:spAutoFit/>
          </a:bodyPr>
          <a:lstStyle/>
          <a:p>
            <a:pPr algn="ctr"/>
            <a:r>
              <a:rPr lang="en-CA" sz="2800" dirty="0" err="1"/>
              <a:t>Functionings</a:t>
            </a:r>
            <a:endParaRPr lang="en-CA" sz="2800" dirty="0"/>
          </a:p>
        </p:txBody>
      </p:sp>
      <p:sp>
        <p:nvSpPr>
          <p:cNvPr id="12" name="TextBox 11">
            <a:extLst>
              <a:ext uri="{FF2B5EF4-FFF2-40B4-BE49-F238E27FC236}">
                <a16:creationId xmlns:a16="http://schemas.microsoft.com/office/drawing/2014/main" id="{75383D0F-F272-53E7-30FE-45EBC556E153}"/>
              </a:ext>
            </a:extLst>
          </p:cNvPr>
          <p:cNvSpPr txBox="1"/>
          <p:nvPr/>
        </p:nvSpPr>
        <p:spPr>
          <a:xfrm>
            <a:off x="6683300" y="5041631"/>
            <a:ext cx="2518508" cy="523220"/>
          </a:xfrm>
          <a:prstGeom prst="rect">
            <a:avLst/>
          </a:prstGeom>
          <a:noFill/>
        </p:spPr>
        <p:txBody>
          <a:bodyPr wrap="square" rtlCol="0" anchor="ctr">
            <a:spAutoFit/>
          </a:bodyPr>
          <a:lstStyle/>
          <a:p>
            <a:pPr algn="ctr"/>
            <a:r>
              <a:rPr lang="en-CA" sz="2800" dirty="0"/>
              <a:t>Well-beings</a:t>
            </a:r>
          </a:p>
        </p:txBody>
      </p:sp>
      <p:sp>
        <p:nvSpPr>
          <p:cNvPr id="17" name="TextBox 16">
            <a:extLst>
              <a:ext uri="{FF2B5EF4-FFF2-40B4-BE49-F238E27FC236}">
                <a16:creationId xmlns:a16="http://schemas.microsoft.com/office/drawing/2014/main" id="{0492AB30-C09D-5345-17AB-58B7D1EC6118}"/>
              </a:ext>
            </a:extLst>
          </p:cNvPr>
          <p:cNvSpPr txBox="1"/>
          <p:nvPr/>
        </p:nvSpPr>
        <p:spPr>
          <a:xfrm>
            <a:off x="9428371" y="2226323"/>
            <a:ext cx="2518508" cy="954107"/>
          </a:xfrm>
          <a:prstGeom prst="rect">
            <a:avLst/>
          </a:prstGeom>
          <a:noFill/>
        </p:spPr>
        <p:txBody>
          <a:bodyPr wrap="square" rtlCol="0" anchor="ctr">
            <a:spAutoFit/>
          </a:bodyPr>
          <a:lstStyle/>
          <a:p>
            <a:r>
              <a:rPr lang="en-CA" sz="1400" dirty="0"/>
              <a:t>Depends on both the commodities being made open and actor-specific circumstances</a:t>
            </a:r>
            <a:endParaRPr lang="en-CA" sz="1050" dirty="0"/>
          </a:p>
        </p:txBody>
      </p:sp>
      <p:sp>
        <p:nvSpPr>
          <p:cNvPr id="18" name="TextBox 17">
            <a:extLst>
              <a:ext uri="{FF2B5EF4-FFF2-40B4-BE49-F238E27FC236}">
                <a16:creationId xmlns:a16="http://schemas.microsoft.com/office/drawing/2014/main" id="{8DC24D64-0F47-42C6-8463-15029C880015}"/>
              </a:ext>
            </a:extLst>
          </p:cNvPr>
          <p:cNvSpPr txBox="1"/>
          <p:nvPr/>
        </p:nvSpPr>
        <p:spPr>
          <a:xfrm>
            <a:off x="9428371" y="995640"/>
            <a:ext cx="2518508" cy="738664"/>
          </a:xfrm>
          <a:prstGeom prst="rect">
            <a:avLst/>
          </a:prstGeom>
          <a:noFill/>
        </p:spPr>
        <p:txBody>
          <a:bodyPr wrap="square" rtlCol="0" anchor="ctr">
            <a:spAutoFit/>
          </a:bodyPr>
          <a:lstStyle/>
          <a:p>
            <a:r>
              <a:rPr lang="en-CA" sz="1400" dirty="0"/>
              <a:t>E.g., </a:t>
            </a:r>
            <a:r>
              <a:rPr lang="en-US" sz="1400" dirty="0"/>
              <a:t>code, data, models, tooling, compute, labor, and governance</a:t>
            </a:r>
            <a:endParaRPr lang="en-CA" sz="1050" dirty="0"/>
          </a:p>
        </p:txBody>
      </p:sp>
      <p:sp>
        <p:nvSpPr>
          <p:cNvPr id="19" name="TextBox 18">
            <a:extLst>
              <a:ext uri="{FF2B5EF4-FFF2-40B4-BE49-F238E27FC236}">
                <a16:creationId xmlns:a16="http://schemas.microsoft.com/office/drawing/2014/main" id="{BA414C28-72CF-A9D3-7866-951B5595A023}"/>
              </a:ext>
            </a:extLst>
          </p:cNvPr>
          <p:cNvSpPr txBox="1"/>
          <p:nvPr/>
        </p:nvSpPr>
        <p:spPr>
          <a:xfrm>
            <a:off x="9428371" y="3780171"/>
            <a:ext cx="2518508" cy="523220"/>
          </a:xfrm>
          <a:prstGeom prst="rect">
            <a:avLst/>
          </a:prstGeom>
          <a:noFill/>
        </p:spPr>
        <p:txBody>
          <a:bodyPr wrap="square" rtlCol="0" anchor="ctr">
            <a:spAutoFit/>
          </a:bodyPr>
          <a:lstStyle/>
          <a:p>
            <a:r>
              <a:rPr lang="en-CA" sz="1400" dirty="0"/>
              <a:t>E.g., critique, copy, and co-opt and co-construct</a:t>
            </a:r>
            <a:endParaRPr lang="en-CA" sz="1050" dirty="0"/>
          </a:p>
        </p:txBody>
      </p:sp>
      <p:sp>
        <p:nvSpPr>
          <p:cNvPr id="20" name="TextBox 19">
            <a:extLst>
              <a:ext uri="{FF2B5EF4-FFF2-40B4-BE49-F238E27FC236}">
                <a16:creationId xmlns:a16="http://schemas.microsoft.com/office/drawing/2014/main" id="{47E4B5D9-4F98-EF74-168B-4D35623FE97F}"/>
              </a:ext>
            </a:extLst>
          </p:cNvPr>
          <p:cNvSpPr txBox="1"/>
          <p:nvPr/>
        </p:nvSpPr>
        <p:spPr>
          <a:xfrm>
            <a:off x="9428371" y="4641520"/>
            <a:ext cx="2518508" cy="1169551"/>
          </a:xfrm>
          <a:prstGeom prst="rect">
            <a:avLst/>
          </a:prstGeom>
          <a:noFill/>
        </p:spPr>
        <p:txBody>
          <a:bodyPr wrap="square" rtlCol="0" anchor="ctr">
            <a:spAutoFit/>
          </a:bodyPr>
          <a:lstStyle/>
          <a:p>
            <a:r>
              <a:rPr lang="en-CA" sz="1400" dirty="0"/>
              <a:t>E.g., </a:t>
            </a:r>
            <a:r>
              <a:rPr lang="en-US" sz="1400" dirty="0"/>
              <a:t>digital sovereignty, localization, market competition, open science, social justice, emancipation, and democracy</a:t>
            </a:r>
            <a:endParaRPr lang="en-CA" sz="1050" dirty="0"/>
          </a:p>
        </p:txBody>
      </p:sp>
      <p:cxnSp>
        <p:nvCxnSpPr>
          <p:cNvPr id="22" name="Straight Arrow Connector 21">
            <a:extLst>
              <a:ext uri="{FF2B5EF4-FFF2-40B4-BE49-F238E27FC236}">
                <a16:creationId xmlns:a16="http://schemas.microsoft.com/office/drawing/2014/main" id="{5EC79CE7-A84E-ECA3-333E-F35DCB53D696}"/>
              </a:ext>
            </a:extLst>
          </p:cNvPr>
          <p:cNvCxnSpPr>
            <a:stCxn id="10" idx="2"/>
            <a:endCxn id="9" idx="0"/>
          </p:cNvCxnSpPr>
          <p:nvPr/>
        </p:nvCxnSpPr>
        <p:spPr>
          <a:xfrm>
            <a:off x="7942554" y="1703526"/>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C9DB7CE-1E72-8754-5E56-7EE959B9121D}"/>
              </a:ext>
            </a:extLst>
          </p:cNvPr>
          <p:cNvCxnSpPr>
            <a:cxnSpLocks/>
            <a:stCxn id="9" idx="2"/>
            <a:endCxn id="11" idx="0"/>
          </p:cNvCxnSpPr>
          <p:nvPr/>
        </p:nvCxnSpPr>
        <p:spPr>
          <a:xfrm>
            <a:off x="7942554" y="3195819"/>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1BEACBF6-B6EE-D251-D42A-C20CEAF3EB33}"/>
              </a:ext>
            </a:extLst>
          </p:cNvPr>
          <p:cNvCxnSpPr>
            <a:cxnSpLocks/>
            <a:stCxn id="11" idx="2"/>
            <a:endCxn id="12" idx="0"/>
          </p:cNvCxnSpPr>
          <p:nvPr/>
        </p:nvCxnSpPr>
        <p:spPr>
          <a:xfrm>
            <a:off x="7942554" y="4380335"/>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67018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6E8DCB-2C69-30FC-4B7A-6816E261867E}"/>
              </a:ext>
            </a:extLst>
          </p:cNvPr>
          <p:cNvSpPr>
            <a:spLocks noGrp="1"/>
          </p:cNvSpPr>
          <p:nvPr>
            <p:ph sz="half" idx="2"/>
          </p:nvPr>
        </p:nvSpPr>
        <p:spPr>
          <a:xfrm>
            <a:off x="4531196" y="3109033"/>
            <a:ext cx="6824752" cy="1325563"/>
          </a:xfrm>
        </p:spPr>
        <p:txBody>
          <a:bodyPr>
            <a:normAutofit fontScale="85000" lnSpcReduction="20000"/>
          </a:bodyPr>
          <a:lstStyle/>
          <a:p>
            <a:pPr marL="0" indent="0">
              <a:lnSpc>
                <a:spcPct val="120000"/>
              </a:lnSpc>
              <a:spcBef>
                <a:spcPts val="600"/>
              </a:spcBef>
              <a:buNone/>
            </a:pPr>
            <a:r>
              <a:rPr lang="en-CA" sz="2400" dirty="0"/>
              <a:t>Beyond participatory design, challenging the technologists-as-liberator frame by </a:t>
            </a:r>
            <a:r>
              <a:rPr lang="en-US" sz="2400" dirty="0"/>
              <a:t>structurally exposing spaces for community members to co-opt and co-construct the technology in aid of their emancipatory struggles</a:t>
            </a:r>
            <a:endParaRPr lang="en-CA" sz="2400" dirty="0"/>
          </a:p>
        </p:txBody>
      </p:sp>
      <p:pic>
        <p:nvPicPr>
          <p:cNvPr id="2050" name="Picture 2" descr="Pedagogy of the oppressed by Paulo Freire">
            <a:extLst>
              <a:ext uri="{FF2B5EF4-FFF2-40B4-BE49-F238E27FC236}">
                <a16:creationId xmlns:a16="http://schemas.microsoft.com/office/drawing/2014/main" id="{12D1929E-01DD-010D-81F2-572ECEE4FC5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6136" y="365126"/>
            <a:ext cx="3700506" cy="5811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664093-8FA9-4519-DB24-AC1DF5BE870F}"/>
              </a:ext>
            </a:extLst>
          </p:cNvPr>
          <p:cNvSpPr txBox="1"/>
          <p:nvPr/>
        </p:nvSpPr>
        <p:spPr>
          <a:xfrm>
            <a:off x="0" y="658100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A Problem-Posing Framework for Envisioning Emancipatory Information Access Platforms </a:t>
            </a:r>
            <a:r>
              <a:rPr lang="en-CA" sz="1100" dirty="0">
                <a:hlinkClick r:id="rId3"/>
              </a:rPr>
              <a:t>✊🏽✊🏾✊🏼</a:t>
            </a:r>
            <a:r>
              <a:rPr lang="en-US" sz="1100" dirty="0"/>
              <a:t>. Preprint, 2026.</a:t>
            </a:r>
            <a:endParaRPr lang="en-CA" sz="1100" dirty="0"/>
          </a:p>
        </p:txBody>
      </p:sp>
      <p:sp>
        <p:nvSpPr>
          <p:cNvPr id="7" name="Title 6">
            <a:extLst>
              <a:ext uri="{FF2B5EF4-FFF2-40B4-BE49-F238E27FC236}">
                <a16:creationId xmlns:a16="http://schemas.microsoft.com/office/drawing/2014/main" id="{8A8C041A-070A-7407-1A72-86D233EDAAAA}"/>
              </a:ext>
            </a:extLst>
          </p:cNvPr>
          <p:cNvSpPr>
            <a:spLocks noGrp="1"/>
          </p:cNvSpPr>
          <p:nvPr>
            <p:ph type="title"/>
          </p:nvPr>
        </p:nvSpPr>
        <p:spPr>
          <a:xfrm>
            <a:off x="4531196" y="365125"/>
            <a:ext cx="6450539" cy="1325563"/>
          </a:xfrm>
        </p:spPr>
        <p:txBody>
          <a:bodyPr anchor="t">
            <a:normAutofit/>
          </a:bodyPr>
          <a:lstStyle/>
          <a:p>
            <a:r>
              <a:rPr lang="en-CA" sz="3200" dirty="0"/>
              <a:t>Problem-posing framework for emancipatory IR</a:t>
            </a:r>
          </a:p>
        </p:txBody>
      </p:sp>
      <p:pic>
        <p:nvPicPr>
          <p:cNvPr id="9" name="Picture 8">
            <a:extLst>
              <a:ext uri="{FF2B5EF4-FFF2-40B4-BE49-F238E27FC236}">
                <a16:creationId xmlns:a16="http://schemas.microsoft.com/office/drawing/2014/main" id="{FE74DACD-0E15-3229-0907-AFA5C280A3B2}"/>
              </a:ext>
            </a:extLst>
          </p:cNvPr>
          <p:cNvPicPr>
            <a:picLocks noChangeAspect="1"/>
          </p:cNvPicPr>
          <p:nvPr/>
        </p:nvPicPr>
        <p:blipFill>
          <a:blip r:embed="rId4"/>
          <a:stretch>
            <a:fillRect/>
          </a:stretch>
        </p:blipFill>
        <p:spPr>
          <a:xfrm>
            <a:off x="3829829" y="1548373"/>
            <a:ext cx="6902805" cy="1257365"/>
          </a:xfrm>
          <a:prstGeom prst="rect">
            <a:avLst/>
          </a:prstGeom>
          <a:ln>
            <a:noFill/>
          </a:ln>
          <a:effectLst>
            <a:outerShdw blurRad="292100" dist="139700" dir="2700000" algn="tl" rotWithShape="0">
              <a:srgbClr val="333333">
                <a:alpha val="65000"/>
              </a:srgbClr>
            </a:outerShdw>
          </a:effectLst>
        </p:spPr>
      </p:pic>
      <p:grpSp>
        <p:nvGrpSpPr>
          <p:cNvPr id="37" name="Group 36">
            <a:extLst>
              <a:ext uri="{FF2B5EF4-FFF2-40B4-BE49-F238E27FC236}">
                <a16:creationId xmlns:a16="http://schemas.microsoft.com/office/drawing/2014/main" id="{418BD1B9-7101-CF8A-14FA-BDA7502F9077}"/>
              </a:ext>
            </a:extLst>
          </p:cNvPr>
          <p:cNvGrpSpPr/>
          <p:nvPr/>
        </p:nvGrpSpPr>
        <p:grpSpPr>
          <a:xfrm>
            <a:off x="4419168" y="4595914"/>
            <a:ext cx="7687267" cy="1782138"/>
            <a:chOff x="4419168" y="4652668"/>
            <a:chExt cx="7687267" cy="1782138"/>
          </a:xfrm>
        </p:grpSpPr>
        <p:sp>
          <p:nvSpPr>
            <p:cNvPr id="36" name="Rectangle: Rounded Corners 35">
              <a:extLst>
                <a:ext uri="{FF2B5EF4-FFF2-40B4-BE49-F238E27FC236}">
                  <a16:creationId xmlns:a16="http://schemas.microsoft.com/office/drawing/2014/main" id="{C8A30773-CF91-BA8C-CECC-BF2295DC7E7E}"/>
                </a:ext>
              </a:extLst>
            </p:cNvPr>
            <p:cNvSpPr/>
            <p:nvPr/>
          </p:nvSpPr>
          <p:spPr>
            <a:xfrm>
              <a:off x="4419168" y="4652668"/>
              <a:ext cx="7687267" cy="1782138"/>
            </a:xfrm>
            <a:prstGeom prst="roundRect">
              <a:avLst>
                <a:gd name="adj" fmla="val 4636"/>
              </a:avLst>
            </a:prstGeom>
            <a:solidFill>
              <a:schemeClr val="bg1">
                <a:lumMod val="9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5" name="Group 34">
              <a:extLst>
                <a:ext uri="{FF2B5EF4-FFF2-40B4-BE49-F238E27FC236}">
                  <a16:creationId xmlns:a16="http://schemas.microsoft.com/office/drawing/2014/main" id="{ED44E385-9C0A-A707-2BA7-9A73AD9ACEA1}"/>
                </a:ext>
              </a:extLst>
            </p:cNvPr>
            <p:cNvGrpSpPr/>
            <p:nvPr/>
          </p:nvGrpSpPr>
          <p:grpSpPr>
            <a:xfrm>
              <a:off x="4531195" y="4851399"/>
              <a:ext cx="7463212" cy="1393228"/>
              <a:chOff x="4531196" y="4895383"/>
              <a:chExt cx="7463212" cy="1393228"/>
            </a:xfrm>
          </p:grpSpPr>
          <p:sp>
            <p:nvSpPr>
              <p:cNvPr id="18" name="TextBox 17">
                <a:extLst>
                  <a:ext uri="{FF2B5EF4-FFF2-40B4-BE49-F238E27FC236}">
                    <a16:creationId xmlns:a16="http://schemas.microsoft.com/office/drawing/2014/main" id="{6ADED67E-587B-DFB5-9928-ADAE323ECC24}"/>
                  </a:ext>
                </a:extLst>
              </p:cNvPr>
              <p:cNvSpPr txBox="1"/>
              <p:nvPr/>
            </p:nvSpPr>
            <p:spPr>
              <a:xfrm>
                <a:off x="4531196" y="4895387"/>
                <a:ext cx="1329376" cy="584775"/>
              </a:xfrm>
              <a:prstGeom prst="rect">
                <a:avLst/>
              </a:prstGeom>
              <a:noFill/>
              <a:ln>
                <a:solidFill>
                  <a:schemeClr val="tx1"/>
                </a:solidFill>
                <a:prstDash val="dash"/>
              </a:ln>
            </p:spPr>
            <p:txBody>
              <a:bodyPr wrap="square" rtlCol="0" anchor="ctr">
                <a:spAutoFit/>
              </a:bodyPr>
              <a:lstStyle/>
              <a:p>
                <a:pPr algn="ctr"/>
                <a:r>
                  <a:rPr lang="en-CA" sz="1600" dirty="0"/>
                  <a:t>No user involvement</a:t>
                </a:r>
              </a:p>
            </p:txBody>
          </p:sp>
          <p:sp>
            <p:nvSpPr>
              <p:cNvPr id="19" name="TextBox 18">
                <a:extLst>
                  <a:ext uri="{FF2B5EF4-FFF2-40B4-BE49-F238E27FC236}">
                    <a16:creationId xmlns:a16="http://schemas.microsoft.com/office/drawing/2014/main" id="{ACE478B3-C464-F7EC-D561-CB22C1AA2D6D}"/>
                  </a:ext>
                </a:extLst>
              </p:cNvPr>
              <p:cNvSpPr txBox="1"/>
              <p:nvPr/>
            </p:nvSpPr>
            <p:spPr>
              <a:xfrm>
                <a:off x="5993896" y="4895386"/>
                <a:ext cx="1329376" cy="584775"/>
              </a:xfrm>
              <a:prstGeom prst="rect">
                <a:avLst/>
              </a:prstGeom>
              <a:noFill/>
              <a:ln>
                <a:solidFill>
                  <a:schemeClr val="tx1"/>
                </a:solidFill>
                <a:prstDash val="dash"/>
              </a:ln>
            </p:spPr>
            <p:txBody>
              <a:bodyPr wrap="square" rtlCol="0" anchor="ctr">
                <a:spAutoFit/>
              </a:bodyPr>
              <a:lstStyle/>
              <a:p>
                <a:pPr algn="ctr"/>
                <a:r>
                  <a:rPr lang="en-CA" sz="1600" dirty="0"/>
                  <a:t>Implicit user feedback</a:t>
                </a:r>
              </a:p>
            </p:txBody>
          </p:sp>
          <p:sp>
            <p:nvSpPr>
              <p:cNvPr id="20" name="TextBox 19">
                <a:extLst>
                  <a:ext uri="{FF2B5EF4-FFF2-40B4-BE49-F238E27FC236}">
                    <a16:creationId xmlns:a16="http://schemas.microsoft.com/office/drawing/2014/main" id="{FAAFEBFC-7491-E5D9-219D-37599AE65502}"/>
                  </a:ext>
                </a:extLst>
              </p:cNvPr>
              <p:cNvSpPr txBox="1"/>
              <p:nvPr/>
            </p:nvSpPr>
            <p:spPr>
              <a:xfrm>
                <a:off x="7456596" y="4895385"/>
                <a:ext cx="1329376" cy="584775"/>
              </a:xfrm>
              <a:prstGeom prst="rect">
                <a:avLst/>
              </a:prstGeom>
              <a:noFill/>
              <a:ln>
                <a:solidFill>
                  <a:schemeClr val="tx1"/>
                </a:solidFill>
                <a:prstDash val="dash"/>
              </a:ln>
            </p:spPr>
            <p:txBody>
              <a:bodyPr wrap="square" rtlCol="0" anchor="ctr">
                <a:spAutoFit/>
              </a:bodyPr>
              <a:lstStyle/>
              <a:p>
                <a:pPr algn="ctr"/>
                <a:r>
                  <a:rPr lang="en-CA" sz="1600" dirty="0"/>
                  <a:t>User consultation</a:t>
                </a:r>
              </a:p>
            </p:txBody>
          </p:sp>
          <p:sp>
            <p:nvSpPr>
              <p:cNvPr id="21" name="TextBox 20">
                <a:extLst>
                  <a:ext uri="{FF2B5EF4-FFF2-40B4-BE49-F238E27FC236}">
                    <a16:creationId xmlns:a16="http://schemas.microsoft.com/office/drawing/2014/main" id="{19ACBA1D-4407-EA34-0CDC-AC8D9C9B5A02}"/>
                  </a:ext>
                </a:extLst>
              </p:cNvPr>
              <p:cNvSpPr txBox="1"/>
              <p:nvPr/>
            </p:nvSpPr>
            <p:spPr>
              <a:xfrm>
                <a:off x="8919296" y="4895384"/>
                <a:ext cx="1329376" cy="584775"/>
              </a:xfrm>
              <a:prstGeom prst="rect">
                <a:avLst/>
              </a:prstGeom>
              <a:noFill/>
              <a:ln>
                <a:solidFill>
                  <a:schemeClr val="tx1"/>
                </a:solidFill>
                <a:prstDash val="dash"/>
              </a:ln>
            </p:spPr>
            <p:txBody>
              <a:bodyPr wrap="square" rtlCol="0" anchor="ctr">
                <a:spAutoFit/>
              </a:bodyPr>
              <a:lstStyle/>
              <a:p>
                <a:pPr algn="ctr"/>
                <a:r>
                  <a:rPr lang="en-CA" sz="1600" dirty="0"/>
                  <a:t>Participatory design</a:t>
                </a:r>
              </a:p>
            </p:txBody>
          </p:sp>
          <p:sp>
            <p:nvSpPr>
              <p:cNvPr id="22" name="TextBox 21">
                <a:extLst>
                  <a:ext uri="{FF2B5EF4-FFF2-40B4-BE49-F238E27FC236}">
                    <a16:creationId xmlns:a16="http://schemas.microsoft.com/office/drawing/2014/main" id="{0CEBF570-E308-A1C1-108F-02FAD08A1C85}"/>
                  </a:ext>
                </a:extLst>
              </p:cNvPr>
              <p:cNvSpPr txBox="1"/>
              <p:nvPr/>
            </p:nvSpPr>
            <p:spPr>
              <a:xfrm>
                <a:off x="10381996" y="4895383"/>
                <a:ext cx="1612412" cy="584775"/>
              </a:xfrm>
              <a:prstGeom prst="rect">
                <a:avLst/>
              </a:prstGeom>
              <a:solidFill>
                <a:schemeClr val="bg1">
                  <a:lumMod val="75000"/>
                </a:schemeClr>
              </a:solidFill>
              <a:ln>
                <a:solidFill>
                  <a:schemeClr val="tx1"/>
                </a:solidFill>
                <a:prstDash val="dash"/>
              </a:ln>
            </p:spPr>
            <p:txBody>
              <a:bodyPr wrap="square" rtlCol="0" anchor="ctr">
                <a:spAutoFit/>
              </a:bodyPr>
              <a:lstStyle/>
              <a:p>
                <a:pPr algn="ctr"/>
                <a:r>
                  <a:rPr lang="en-CA" sz="1600" dirty="0"/>
                  <a:t>Co-option and co-construction</a:t>
                </a:r>
              </a:p>
            </p:txBody>
          </p:sp>
          <p:cxnSp>
            <p:nvCxnSpPr>
              <p:cNvPr id="24" name="Straight Arrow Connector 23">
                <a:extLst>
                  <a:ext uri="{FF2B5EF4-FFF2-40B4-BE49-F238E27FC236}">
                    <a16:creationId xmlns:a16="http://schemas.microsoft.com/office/drawing/2014/main" id="{D1807367-164F-DD28-C4A8-AEDEB022D196}"/>
                  </a:ext>
                </a:extLst>
              </p:cNvPr>
              <p:cNvCxnSpPr>
                <a:stCxn id="18" idx="3"/>
                <a:endCxn id="19" idx="1"/>
              </p:cNvCxnSpPr>
              <p:nvPr/>
            </p:nvCxnSpPr>
            <p:spPr>
              <a:xfrm flipV="1">
                <a:off x="5860572" y="5187774"/>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33E6DE70-941D-E105-F52B-E533B75EBE4A}"/>
                  </a:ext>
                </a:extLst>
              </p:cNvPr>
              <p:cNvCxnSpPr>
                <a:cxnSpLocks/>
                <a:stCxn id="19" idx="3"/>
                <a:endCxn id="20" idx="1"/>
              </p:cNvCxnSpPr>
              <p:nvPr/>
            </p:nvCxnSpPr>
            <p:spPr>
              <a:xfrm flipV="1">
                <a:off x="7323272" y="5187773"/>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715815A1-B4B8-4A9F-0AF1-5A55667F1918}"/>
                  </a:ext>
                </a:extLst>
              </p:cNvPr>
              <p:cNvCxnSpPr>
                <a:cxnSpLocks/>
                <a:stCxn id="20" idx="3"/>
                <a:endCxn id="21" idx="1"/>
              </p:cNvCxnSpPr>
              <p:nvPr/>
            </p:nvCxnSpPr>
            <p:spPr>
              <a:xfrm flipV="1">
                <a:off x="8785972" y="5187772"/>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26A7D61C-1BC6-0569-15EE-4498FE684E9B}"/>
                  </a:ext>
                </a:extLst>
              </p:cNvPr>
              <p:cNvCxnSpPr>
                <a:cxnSpLocks/>
                <a:stCxn id="21" idx="3"/>
                <a:endCxn id="22" idx="1"/>
              </p:cNvCxnSpPr>
              <p:nvPr/>
            </p:nvCxnSpPr>
            <p:spPr>
              <a:xfrm flipV="1">
                <a:off x="10248672" y="5187771"/>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Arrow: Right 33">
                <a:extLst>
                  <a:ext uri="{FF2B5EF4-FFF2-40B4-BE49-F238E27FC236}">
                    <a16:creationId xmlns:a16="http://schemas.microsoft.com/office/drawing/2014/main" id="{0C2BA4E8-3EDC-C205-361A-54D390819307}"/>
                  </a:ext>
                </a:extLst>
              </p:cNvPr>
              <p:cNvSpPr/>
              <p:nvPr/>
            </p:nvSpPr>
            <p:spPr>
              <a:xfrm>
                <a:off x="4531196" y="5763873"/>
                <a:ext cx="7463212" cy="524738"/>
              </a:xfrm>
              <a:prstGeom prst="rightArrow">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CA" sz="1600" dirty="0"/>
                  <a:t>More user agency</a:t>
                </a:r>
              </a:p>
            </p:txBody>
          </p:sp>
        </p:grpSp>
      </p:grpSp>
    </p:spTree>
    <p:extLst>
      <p:ext uri="{BB962C8B-B14F-4D97-AF65-F5344CB8AC3E}">
        <p14:creationId xmlns:p14="http://schemas.microsoft.com/office/powerpoint/2010/main" val="1688158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80DB0C-0D7A-B8F3-C93D-D2D1F3A5D316}"/>
              </a:ext>
            </a:extLst>
          </p:cNvPr>
          <p:cNvSpPr>
            <a:spLocks noGrp="1"/>
          </p:cNvSpPr>
          <p:nvPr>
            <p:ph type="title"/>
          </p:nvPr>
        </p:nvSpPr>
        <p:spPr/>
        <p:txBody>
          <a:bodyPr>
            <a:normAutofit/>
          </a:bodyPr>
          <a:lstStyle/>
          <a:p>
            <a:r>
              <a:rPr lang="en-CA" b="1" dirty="0"/>
              <a:t>Whose needs is IR prioritizing?</a:t>
            </a:r>
          </a:p>
        </p:txBody>
      </p:sp>
      <p:sp>
        <p:nvSpPr>
          <p:cNvPr id="6" name="Content Placeholder 5">
            <a:extLst>
              <a:ext uri="{FF2B5EF4-FFF2-40B4-BE49-F238E27FC236}">
                <a16:creationId xmlns:a16="http://schemas.microsoft.com/office/drawing/2014/main" id="{5D0744CE-AE03-BBCB-D042-EBDE5057B8F6}"/>
              </a:ext>
            </a:extLst>
          </p:cNvPr>
          <p:cNvSpPr>
            <a:spLocks noGrp="1"/>
          </p:cNvSpPr>
          <p:nvPr>
            <p:ph sz="half" idx="2"/>
          </p:nvPr>
        </p:nvSpPr>
        <p:spPr>
          <a:xfrm>
            <a:off x="6172199" y="1825625"/>
            <a:ext cx="5449111" cy="4351338"/>
          </a:xfrm>
        </p:spPr>
        <p:txBody>
          <a:bodyPr>
            <a:normAutofit lnSpcReduction="10000"/>
          </a:bodyPr>
          <a:lstStyle/>
          <a:p>
            <a:pPr marL="0" indent="0">
              <a:lnSpc>
                <a:spcPct val="110000"/>
              </a:lnSpc>
              <a:spcBef>
                <a:spcPts val="1200"/>
              </a:spcBef>
              <a:buNone/>
            </a:pPr>
            <a:r>
              <a:rPr lang="en-US" sz="1800" dirty="0">
                <a:latin typeface="Aptos Light" panose="020B0004020202020204" pitchFamily="34" charset="0"/>
              </a:rPr>
              <a:t>IR places a strong emphasis on the </a:t>
            </a:r>
            <a:r>
              <a:rPr lang="en-US" sz="1800" dirty="0">
                <a:latin typeface="Aptos SemiBold" panose="020B0004020202020204" pitchFamily="34" charset="0"/>
              </a:rPr>
              <a:t>user (consumer)</a:t>
            </a:r>
            <a:r>
              <a:rPr lang="en-US" sz="1800" dirty="0">
                <a:latin typeface="Aptos Light" panose="020B0004020202020204" pitchFamily="34" charset="0"/>
              </a:rPr>
              <a:t>; focusing on understanding user needs (lab studies, log analysis, surveys, etc.), optimizing for user needs (e.g., relevance optimization, personalization, and efficiency), and validating user impact (online experiments and lab studies)</a:t>
            </a:r>
          </a:p>
          <a:p>
            <a:pPr marL="0" indent="0">
              <a:lnSpc>
                <a:spcPct val="110000"/>
              </a:lnSpc>
              <a:spcBef>
                <a:spcPts val="1200"/>
              </a:spcBef>
              <a:buNone/>
            </a:pPr>
            <a:r>
              <a:rPr lang="en-US" sz="1800" dirty="0">
                <a:latin typeface="Aptos Light" panose="020B0004020202020204" pitchFamily="34" charset="0"/>
              </a:rPr>
              <a:t>Recommender systems and search engines also concern with </a:t>
            </a:r>
            <a:r>
              <a:rPr lang="en-US" sz="1800" dirty="0">
                <a:latin typeface="Aptos SemiBold" panose="020B0004020202020204" pitchFamily="34" charset="0"/>
              </a:rPr>
              <a:t>content producers</a:t>
            </a:r>
            <a:r>
              <a:rPr lang="en-US" sz="1800" dirty="0">
                <a:latin typeface="Aptos Light" panose="020B0004020202020204" pitchFamily="34" charset="0"/>
              </a:rPr>
              <a:t> and </a:t>
            </a:r>
            <a:r>
              <a:rPr lang="en-US" sz="1800" dirty="0">
                <a:latin typeface="Aptos SemiBold" panose="020B0004020202020204" pitchFamily="34" charset="0"/>
              </a:rPr>
              <a:t>publishers</a:t>
            </a:r>
            <a:r>
              <a:rPr lang="en-US" sz="1800" dirty="0">
                <a:latin typeface="Aptos Light" panose="020B0004020202020204" pitchFamily="34" charset="0"/>
              </a:rPr>
              <a:t>, e.g., artists, web publishers, and search engine optimization (SEO) community</a:t>
            </a:r>
          </a:p>
          <a:p>
            <a:pPr marL="0" indent="0">
              <a:lnSpc>
                <a:spcPct val="110000"/>
              </a:lnSpc>
              <a:spcBef>
                <a:spcPts val="1200"/>
              </a:spcBef>
              <a:buNone/>
            </a:pPr>
            <a:r>
              <a:rPr lang="en-US" sz="1800" dirty="0">
                <a:latin typeface="Aptos Light" panose="020B0004020202020204" pitchFamily="34" charset="0"/>
              </a:rPr>
              <a:t>Salient in industry are the needs of the </a:t>
            </a:r>
            <a:r>
              <a:rPr lang="en-US" sz="1800" dirty="0">
                <a:latin typeface="Aptos SemiBold" panose="020B0004020202020204" pitchFamily="34" charset="0"/>
              </a:rPr>
              <a:t>system owners</a:t>
            </a:r>
            <a:r>
              <a:rPr lang="en-US" sz="1800" dirty="0">
                <a:latin typeface="Aptos Light" panose="020B0004020202020204" pitchFamily="34" charset="0"/>
              </a:rPr>
              <a:t>—e.g., revenue, market share, and brand</a:t>
            </a:r>
          </a:p>
          <a:p>
            <a:pPr marL="0" indent="0">
              <a:lnSpc>
                <a:spcPct val="110000"/>
              </a:lnSpc>
              <a:spcBef>
                <a:spcPts val="1200"/>
              </a:spcBef>
              <a:buNone/>
            </a:pPr>
            <a:r>
              <a:rPr lang="en-US" sz="1800" dirty="0">
                <a:latin typeface="Aptos Light" panose="020B0004020202020204" pitchFamily="34" charset="0"/>
              </a:rPr>
              <a:t>But how should IR prioritize </a:t>
            </a:r>
            <a:r>
              <a:rPr lang="en-US" sz="1800" dirty="0">
                <a:latin typeface="Aptos SemiBold" panose="020B0004020202020204" pitchFamily="34" charset="0"/>
              </a:rPr>
              <a:t>societal needs</a:t>
            </a:r>
            <a:r>
              <a:rPr lang="en-US" sz="1800" dirty="0">
                <a:latin typeface="Aptos Light" panose="020B0004020202020204" pitchFamily="34" charset="0"/>
              </a:rPr>
              <a:t>?</a:t>
            </a:r>
            <a:endParaRPr lang="en-CA" sz="1800" dirty="0">
              <a:latin typeface="Aptos Light" panose="020B0004020202020204" pitchFamily="34" charset="0"/>
            </a:endParaRPr>
          </a:p>
        </p:txBody>
      </p:sp>
      <p:pic>
        <p:nvPicPr>
          <p:cNvPr id="1026" name="Picture 2">
            <a:extLst>
              <a:ext uri="{FF2B5EF4-FFF2-40B4-BE49-F238E27FC236}">
                <a16:creationId xmlns:a16="http://schemas.microsoft.com/office/drawing/2014/main" id="{43DC88B7-3C19-36B0-627E-AF30B59E5B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2128780"/>
            <a:ext cx="5181600" cy="37450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A4B512-307F-10A4-BE0A-28BA524D9653}"/>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241816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0A271-6006-442A-8B41-5BAD0BA3BFFB}"/>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sp>
        <p:nvSpPr>
          <p:cNvPr id="13" name="TextBox 12">
            <a:extLst>
              <a:ext uri="{FF2B5EF4-FFF2-40B4-BE49-F238E27FC236}">
                <a16:creationId xmlns:a16="http://schemas.microsoft.com/office/drawing/2014/main" id="{B20FA365-4812-8A99-2524-C8B9E422451B}"/>
              </a:ext>
            </a:extLst>
          </p:cNvPr>
          <p:cNvSpPr txBox="1"/>
          <p:nvPr/>
        </p:nvSpPr>
        <p:spPr>
          <a:xfrm>
            <a:off x="468173" y="6061622"/>
            <a:ext cx="4513478" cy="369332"/>
          </a:xfrm>
          <a:prstGeom prst="rect">
            <a:avLst/>
          </a:prstGeom>
          <a:noFill/>
        </p:spPr>
        <p:txBody>
          <a:bodyPr wrap="square">
            <a:spAutoFit/>
          </a:bodyPr>
          <a:lstStyle/>
          <a:p>
            <a:pPr algn="r"/>
            <a:r>
              <a:rPr lang="en-US" dirty="0">
                <a:hlinkClick r:id="rId2"/>
              </a:rPr>
              <a:t>https://bhaskar-mitra.github.io/reading/</a:t>
            </a:r>
            <a:r>
              <a:rPr lang="en-US" dirty="0"/>
              <a:t>   </a:t>
            </a:r>
            <a:r>
              <a:rPr lang="en-US" dirty="0">
                <a:sym typeface="Wingdings" panose="05000000000000000000" pitchFamily="2" charset="2"/>
              </a:rPr>
              <a:t></a:t>
            </a:r>
            <a:endParaRPr lang="en-CA" dirty="0"/>
          </a:p>
        </p:txBody>
      </p:sp>
      <p:pic>
        <p:nvPicPr>
          <p:cNvPr id="5" name="Picture 4">
            <a:extLst>
              <a:ext uri="{FF2B5EF4-FFF2-40B4-BE49-F238E27FC236}">
                <a16:creationId xmlns:a16="http://schemas.microsoft.com/office/drawing/2014/main" id="{8DAF79FE-EAD9-D85A-A1E8-651890CDEF63}"/>
              </a:ext>
            </a:extLst>
          </p:cNvPr>
          <p:cNvPicPr>
            <a:picLocks noChangeAspect="1"/>
          </p:cNvPicPr>
          <p:nvPr/>
        </p:nvPicPr>
        <p:blipFill>
          <a:blip r:embed="rId3"/>
          <a:srcRect l="28546" t="1557" r="12800" b="41121"/>
          <a:stretch>
            <a:fillRect/>
          </a:stretch>
        </p:blipFill>
        <p:spPr>
          <a:xfrm>
            <a:off x="5641256" y="1974107"/>
            <a:ext cx="5760000" cy="19479249"/>
          </a:xfrm>
          <a:prstGeom prst="rect">
            <a:avLst/>
          </a:prstGeom>
        </p:spPr>
      </p:pic>
    </p:spTree>
    <p:extLst>
      <p:ext uri="{BB962C8B-B14F-4D97-AF65-F5344CB8AC3E}">
        <p14:creationId xmlns:p14="http://schemas.microsoft.com/office/powerpoint/2010/main" val="3293500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77BB-F1BA-BD54-4254-7B1FEEEAB17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1E6AE6C-5158-229F-A0BE-0D2A12E2AA74}"/>
              </a:ext>
            </a:extLst>
          </p:cNvPr>
          <p:cNvSpPr txBox="1"/>
          <p:nvPr/>
        </p:nvSpPr>
        <p:spPr>
          <a:xfrm>
            <a:off x="468173" y="6061622"/>
            <a:ext cx="4513478" cy="369332"/>
          </a:xfrm>
          <a:prstGeom prst="rect">
            <a:avLst/>
          </a:prstGeom>
          <a:noFill/>
        </p:spPr>
        <p:txBody>
          <a:bodyPr wrap="square">
            <a:spAutoFit/>
          </a:bodyPr>
          <a:lstStyle/>
          <a:p>
            <a:pPr algn="r"/>
            <a:r>
              <a:rPr lang="en-US" dirty="0">
                <a:hlinkClick r:id="rId2"/>
              </a:rPr>
              <a:t>https://bhaskar-mitra.github.io/reading/</a:t>
            </a:r>
            <a:r>
              <a:rPr lang="en-US" dirty="0"/>
              <a:t>   </a:t>
            </a:r>
            <a:r>
              <a:rPr lang="en-US" dirty="0">
                <a:sym typeface="Wingdings" panose="05000000000000000000" pitchFamily="2" charset="2"/>
              </a:rPr>
              <a:t></a:t>
            </a:r>
            <a:endParaRPr lang="en-CA" dirty="0"/>
          </a:p>
        </p:txBody>
      </p:sp>
      <p:sp>
        <p:nvSpPr>
          <p:cNvPr id="9" name="Title 3">
            <a:extLst>
              <a:ext uri="{FF2B5EF4-FFF2-40B4-BE49-F238E27FC236}">
                <a16:creationId xmlns:a16="http://schemas.microsoft.com/office/drawing/2014/main" id="{19DC093E-38C4-E73F-60A2-EF8AF5DBB848}"/>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pic>
        <p:nvPicPr>
          <p:cNvPr id="3" name="Picture 2">
            <a:extLst>
              <a:ext uri="{FF2B5EF4-FFF2-40B4-BE49-F238E27FC236}">
                <a16:creationId xmlns:a16="http://schemas.microsoft.com/office/drawing/2014/main" id="{8A628A5A-2407-AEF5-6139-1DEAACC77BB0}"/>
              </a:ext>
            </a:extLst>
          </p:cNvPr>
          <p:cNvPicPr>
            <a:picLocks noChangeAspect="1"/>
          </p:cNvPicPr>
          <p:nvPr/>
        </p:nvPicPr>
        <p:blipFill>
          <a:blip r:embed="rId3"/>
          <a:srcRect l="28546" t="1557" r="12800" b="41121"/>
          <a:stretch>
            <a:fillRect/>
          </a:stretch>
        </p:blipFill>
        <p:spPr>
          <a:xfrm>
            <a:off x="5641256" y="-12621249"/>
            <a:ext cx="5760000" cy="19479249"/>
          </a:xfrm>
          <a:prstGeom prst="rect">
            <a:avLst/>
          </a:prstGeom>
        </p:spPr>
      </p:pic>
    </p:spTree>
    <p:extLst>
      <p:ext uri="{BB962C8B-B14F-4D97-AF65-F5344CB8AC3E}">
        <p14:creationId xmlns:p14="http://schemas.microsoft.com/office/powerpoint/2010/main" val="329597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rsula K. Le Guin Was a Creator of Worlds | The National Endowment for the  Humanities">
            <a:extLst>
              <a:ext uri="{FF2B5EF4-FFF2-40B4-BE49-F238E27FC236}">
                <a16:creationId xmlns:a16="http://schemas.microsoft.com/office/drawing/2014/main" id="{FD27E72C-FC52-ACB2-FA54-B5ECBE0C9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51" b="530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4034BD07-2544-94E1-D1C8-4400D3D7537A}"/>
              </a:ext>
            </a:extLst>
          </p:cNvPr>
          <p:cNvSpPr txBox="1">
            <a:spLocks/>
          </p:cNvSpPr>
          <p:nvPr/>
        </p:nvSpPr>
        <p:spPr>
          <a:xfrm>
            <a:off x="474134" y="355606"/>
            <a:ext cx="5621866" cy="395091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t>“</a:t>
            </a:r>
            <a:r>
              <a:rPr lang="en-US" sz="4000" i="1" dirty="0"/>
              <a:t>The exercise of imagination is dangerous to those who profit from the way things are because it has the power to show that the way things are is not permanent, not universal, not necessary.</a:t>
            </a:r>
            <a:r>
              <a:rPr lang="en-US" sz="4000" dirty="0"/>
              <a:t>”</a:t>
            </a:r>
          </a:p>
        </p:txBody>
      </p:sp>
      <p:sp>
        <p:nvSpPr>
          <p:cNvPr id="3" name="Text Placeholder 3">
            <a:extLst>
              <a:ext uri="{FF2B5EF4-FFF2-40B4-BE49-F238E27FC236}">
                <a16:creationId xmlns:a16="http://schemas.microsoft.com/office/drawing/2014/main" id="{DC320941-657F-324F-5E7B-BEFBDE4BAAF7}"/>
              </a:ext>
            </a:extLst>
          </p:cNvPr>
          <p:cNvSpPr txBox="1">
            <a:spLocks/>
          </p:cNvSpPr>
          <p:nvPr/>
        </p:nvSpPr>
        <p:spPr>
          <a:xfrm>
            <a:off x="474134" y="4443046"/>
            <a:ext cx="5621866"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dirty="0"/>
              <a:t>– Ursula K. Le </a:t>
            </a:r>
            <a:r>
              <a:rPr lang="en-US" dirty="0" err="1"/>
              <a:t>Guin</a:t>
            </a:r>
            <a:endParaRPr lang="en-US" dirty="0"/>
          </a:p>
        </p:txBody>
      </p:sp>
      <p:grpSp>
        <p:nvGrpSpPr>
          <p:cNvPr id="4" name="Group 3">
            <a:extLst>
              <a:ext uri="{FF2B5EF4-FFF2-40B4-BE49-F238E27FC236}">
                <a16:creationId xmlns:a16="http://schemas.microsoft.com/office/drawing/2014/main" id="{60A642A4-AD59-1E09-6C56-D7EB706FB550}"/>
              </a:ext>
            </a:extLst>
          </p:cNvPr>
          <p:cNvGrpSpPr/>
          <p:nvPr/>
        </p:nvGrpSpPr>
        <p:grpSpPr>
          <a:xfrm>
            <a:off x="123873" y="6439332"/>
            <a:ext cx="6472419" cy="310967"/>
            <a:chOff x="3995884" y="6355650"/>
            <a:chExt cx="8087191" cy="392261"/>
          </a:xfrm>
        </p:grpSpPr>
        <p:grpSp>
          <p:nvGrpSpPr>
            <p:cNvPr id="7" name="Group 6">
              <a:extLst>
                <a:ext uri="{FF2B5EF4-FFF2-40B4-BE49-F238E27FC236}">
                  <a16:creationId xmlns:a16="http://schemas.microsoft.com/office/drawing/2014/main" id="{7DC3BB86-89B4-476A-09EC-AA5C02453A10}"/>
                </a:ext>
              </a:extLst>
            </p:cNvPr>
            <p:cNvGrpSpPr/>
            <p:nvPr/>
          </p:nvGrpSpPr>
          <p:grpSpPr>
            <a:xfrm>
              <a:off x="6737013" y="6357662"/>
              <a:ext cx="2489251" cy="388237"/>
              <a:chOff x="6710352" y="6359674"/>
              <a:chExt cx="2489251" cy="388237"/>
            </a:xfrm>
          </p:grpSpPr>
          <p:sp>
            <p:nvSpPr>
              <p:cNvPr id="18" name="TextBox 17">
                <a:extLst>
                  <a:ext uri="{FF2B5EF4-FFF2-40B4-BE49-F238E27FC236}">
                    <a16:creationId xmlns:a16="http://schemas.microsoft.com/office/drawing/2014/main" id="{861685EE-E50D-FB76-DE72-D8F1F3D0CFED}"/>
                  </a:ext>
                </a:extLst>
              </p:cNvPr>
              <p:cNvSpPr txBox="1"/>
              <p:nvPr/>
            </p:nvSpPr>
            <p:spPr>
              <a:xfrm>
                <a:off x="6710352" y="6359674"/>
                <a:ext cx="2489251" cy="388237"/>
              </a:xfrm>
              <a:prstGeom prst="rect">
                <a:avLst/>
              </a:prstGeom>
              <a:noFill/>
            </p:spPr>
            <p:txBody>
              <a:bodyPr wrap="square">
                <a:spAutoFit/>
              </a:bodyPr>
              <a:lstStyle/>
              <a:p>
                <a:r>
                  <a:rPr lang="en-CA" sz="1400" dirty="0">
                    <a:latin typeface="Aptos Light" panose="020B0004020202020204" pitchFamily="34" charset="0"/>
                  </a:rPr>
                  <a:t>       @bmitra.bsky.social</a:t>
                </a:r>
              </a:p>
            </p:txBody>
          </p:sp>
          <p:pic>
            <p:nvPicPr>
              <p:cNvPr id="19" name="Picture 18">
                <a:extLst>
                  <a:ext uri="{FF2B5EF4-FFF2-40B4-BE49-F238E27FC236}">
                    <a16:creationId xmlns:a16="http://schemas.microsoft.com/office/drawing/2014/main" id="{6AFBC198-FB3D-8436-FB02-D24834FEBA41}"/>
                  </a:ext>
                </a:extLst>
              </p:cNvPr>
              <p:cNvPicPr>
                <a:picLocks noChangeAspect="1"/>
              </p:cNvPicPr>
              <p:nvPr/>
            </p:nvPicPr>
            <p:blipFill>
              <a:blip r:embed="rId4">
                <a:biLevel thresh="75000"/>
              </a:blip>
              <a:stretch>
                <a:fillRect/>
              </a:stretch>
            </p:blipFill>
            <p:spPr>
              <a:xfrm>
                <a:off x="6737013" y="6401803"/>
                <a:ext cx="323116" cy="286537"/>
              </a:xfrm>
              <a:prstGeom prst="rect">
                <a:avLst/>
              </a:prstGeom>
            </p:spPr>
          </p:pic>
        </p:grpSp>
        <p:grpSp>
          <p:nvGrpSpPr>
            <p:cNvPr id="8" name="Group 7">
              <a:extLst>
                <a:ext uri="{FF2B5EF4-FFF2-40B4-BE49-F238E27FC236}">
                  <a16:creationId xmlns:a16="http://schemas.microsoft.com/office/drawing/2014/main" id="{7CA712B3-0315-F5D8-4C09-44BB114350D9}"/>
                </a:ext>
              </a:extLst>
            </p:cNvPr>
            <p:cNvGrpSpPr/>
            <p:nvPr/>
          </p:nvGrpSpPr>
          <p:grpSpPr>
            <a:xfrm>
              <a:off x="9226264" y="6359674"/>
              <a:ext cx="2856811" cy="388237"/>
              <a:chOff x="9226264" y="6359674"/>
              <a:chExt cx="2856811" cy="388237"/>
            </a:xfrm>
          </p:grpSpPr>
          <p:sp>
            <p:nvSpPr>
              <p:cNvPr id="16" name="TextBox 15">
                <a:extLst>
                  <a:ext uri="{FF2B5EF4-FFF2-40B4-BE49-F238E27FC236}">
                    <a16:creationId xmlns:a16="http://schemas.microsoft.com/office/drawing/2014/main" id="{0E13756D-33D2-E958-F4E2-59B58B58FDB0}"/>
                  </a:ext>
                </a:extLst>
              </p:cNvPr>
              <p:cNvSpPr txBox="1"/>
              <p:nvPr/>
            </p:nvSpPr>
            <p:spPr>
              <a:xfrm>
                <a:off x="9226264" y="6359674"/>
                <a:ext cx="2856811" cy="388237"/>
              </a:xfrm>
              <a:prstGeom prst="rect">
                <a:avLst/>
              </a:prstGeom>
              <a:noFill/>
            </p:spPr>
            <p:txBody>
              <a:bodyPr wrap="square">
                <a:spAutoFit/>
              </a:bodyPr>
              <a:lstStyle/>
              <a:p>
                <a:r>
                  <a:rPr lang="en-CA" sz="1400" dirty="0">
                    <a:latin typeface="Aptos Light" panose="020B0004020202020204" pitchFamily="34" charset="0"/>
                  </a:rPr>
                  <a:t>       bhaskar.mitra@acm.org</a:t>
                </a:r>
              </a:p>
            </p:txBody>
          </p:sp>
          <p:pic>
            <p:nvPicPr>
              <p:cNvPr id="17" name="Picture 16">
                <a:extLst>
                  <a:ext uri="{FF2B5EF4-FFF2-40B4-BE49-F238E27FC236}">
                    <a16:creationId xmlns:a16="http://schemas.microsoft.com/office/drawing/2014/main" id="{FEE3A825-2C39-3FFD-F2E1-77E74E7CF0C7}"/>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9226264" y="6400340"/>
                <a:ext cx="375231" cy="288000"/>
              </a:xfrm>
              <a:prstGeom prst="rect">
                <a:avLst/>
              </a:prstGeom>
            </p:spPr>
          </p:pic>
        </p:grpSp>
        <p:grpSp>
          <p:nvGrpSpPr>
            <p:cNvPr id="9" name="Group 8">
              <a:extLst>
                <a:ext uri="{FF2B5EF4-FFF2-40B4-BE49-F238E27FC236}">
                  <a16:creationId xmlns:a16="http://schemas.microsoft.com/office/drawing/2014/main" id="{059CC6EB-59BA-F27A-9D43-E81D97B06B70}"/>
                </a:ext>
              </a:extLst>
            </p:cNvPr>
            <p:cNvGrpSpPr/>
            <p:nvPr/>
          </p:nvGrpSpPr>
          <p:grpSpPr>
            <a:xfrm>
              <a:off x="3995884" y="6355650"/>
              <a:ext cx="2741129" cy="388237"/>
              <a:chOff x="3995884" y="6355650"/>
              <a:chExt cx="2741129" cy="388237"/>
            </a:xfrm>
          </p:grpSpPr>
          <p:pic>
            <p:nvPicPr>
              <p:cNvPr id="10" name="Picture 9">
                <a:extLst>
                  <a:ext uri="{FF2B5EF4-FFF2-40B4-BE49-F238E27FC236}">
                    <a16:creationId xmlns:a16="http://schemas.microsoft.com/office/drawing/2014/main" id="{B80F493A-6E1A-B147-1D76-A61A68A7F523}"/>
                  </a:ext>
                </a:extLst>
              </p:cNvPr>
              <p:cNvPicPr>
                <a:picLocks noChangeAspect="1"/>
              </p:cNvPicPr>
              <p:nvPr/>
            </p:nvPicPr>
            <p:blipFill>
              <a:blip r:embed="rId7">
                <a:biLevel thresh="75000"/>
              </a:blip>
              <a:stretch>
                <a:fillRect/>
              </a:stretch>
            </p:blipFill>
            <p:spPr>
              <a:xfrm>
                <a:off x="4026997" y="6395767"/>
                <a:ext cx="288000" cy="288000"/>
              </a:xfrm>
              <a:prstGeom prst="rect">
                <a:avLst/>
              </a:prstGeom>
            </p:spPr>
          </p:pic>
          <p:sp>
            <p:nvSpPr>
              <p:cNvPr id="11" name="TextBox 10">
                <a:extLst>
                  <a:ext uri="{FF2B5EF4-FFF2-40B4-BE49-F238E27FC236}">
                    <a16:creationId xmlns:a16="http://schemas.microsoft.com/office/drawing/2014/main" id="{0150B3CD-4957-2626-4A6A-2281235EFEAA}"/>
                  </a:ext>
                </a:extLst>
              </p:cNvPr>
              <p:cNvSpPr txBox="1"/>
              <p:nvPr/>
            </p:nvSpPr>
            <p:spPr>
              <a:xfrm>
                <a:off x="3995884" y="6355650"/>
                <a:ext cx="2741129" cy="388237"/>
              </a:xfrm>
              <a:prstGeom prst="rect">
                <a:avLst/>
              </a:prstGeom>
              <a:noFill/>
            </p:spPr>
            <p:txBody>
              <a:bodyPr wrap="square">
                <a:spAutoFit/>
              </a:bodyPr>
              <a:lstStyle/>
              <a:p>
                <a:r>
                  <a:rPr lang="en-CA" sz="1400" dirty="0">
                    <a:latin typeface="Aptos Light" panose="020B0004020202020204" pitchFamily="34" charset="0"/>
                  </a:rPr>
                  <a:t>      bhaskar-mitra.github.io</a:t>
                </a:r>
              </a:p>
            </p:txBody>
          </p:sp>
        </p:grpSp>
      </p:grpSp>
    </p:spTree>
    <p:extLst>
      <p:ext uri="{BB962C8B-B14F-4D97-AF65-F5344CB8AC3E}">
        <p14:creationId xmlns:p14="http://schemas.microsoft.com/office/powerpoint/2010/main" val="1016274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6A6E4F-1FDE-903F-A8AA-6BDB6C5A7366}"/>
              </a:ext>
            </a:extLst>
          </p:cNvPr>
          <p:cNvPicPr>
            <a:picLocks noChangeAspect="1"/>
          </p:cNvPicPr>
          <p:nvPr/>
        </p:nvPicPr>
        <p:blipFill>
          <a:blip r:embed="rId3"/>
          <a:stretch>
            <a:fillRect/>
          </a:stretch>
        </p:blipFill>
        <p:spPr>
          <a:xfrm>
            <a:off x="1998772" y="2231871"/>
            <a:ext cx="8193052" cy="3988800"/>
          </a:xfrm>
          <a:prstGeom prst="rect">
            <a:avLst/>
          </a:prstGeom>
        </p:spPr>
      </p:pic>
      <p:pic>
        <p:nvPicPr>
          <p:cNvPr id="6" name="Picture 5" descr="A close-up of a paper&#10;&#10;AI-generated content may be incorrect.">
            <a:extLst>
              <a:ext uri="{FF2B5EF4-FFF2-40B4-BE49-F238E27FC236}">
                <a16:creationId xmlns:a16="http://schemas.microsoft.com/office/drawing/2014/main" id="{356E8B7A-3FF6-649F-E155-F862916EDD35}"/>
              </a:ext>
            </a:extLst>
          </p:cNvPr>
          <p:cNvPicPr>
            <a:picLocks noChangeAspect="1"/>
          </p:cNvPicPr>
          <p:nvPr/>
        </p:nvPicPr>
        <p:blipFill>
          <a:blip r:embed="rId4"/>
          <a:stretch>
            <a:fillRect/>
          </a:stretch>
        </p:blipFill>
        <p:spPr>
          <a:xfrm>
            <a:off x="2190549" y="275557"/>
            <a:ext cx="7810901" cy="1714588"/>
          </a:xfrm>
          <a:custGeom>
            <a:avLst/>
            <a:gdLst>
              <a:gd name="csX0" fmla="*/ 0 w 7810901"/>
              <a:gd name="csY0" fmla="*/ 0 h 1714588"/>
              <a:gd name="csX1" fmla="*/ 401703 w 7810901"/>
              <a:gd name="csY1" fmla="*/ 0 h 1714588"/>
              <a:gd name="csX2" fmla="*/ 1037734 w 7810901"/>
              <a:gd name="csY2" fmla="*/ 0 h 1714588"/>
              <a:gd name="csX3" fmla="*/ 1361328 w 7810901"/>
              <a:gd name="csY3" fmla="*/ 0 h 1714588"/>
              <a:gd name="csX4" fmla="*/ 1684923 w 7810901"/>
              <a:gd name="csY4" fmla="*/ 0 h 1714588"/>
              <a:gd name="csX5" fmla="*/ 2399062 w 7810901"/>
              <a:gd name="csY5" fmla="*/ 0 h 1714588"/>
              <a:gd name="csX6" fmla="*/ 2956984 w 7810901"/>
              <a:gd name="csY6" fmla="*/ 0 h 1714588"/>
              <a:gd name="csX7" fmla="*/ 3593014 w 7810901"/>
              <a:gd name="csY7" fmla="*/ 0 h 1714588"/>
              <a:gd name="csX8" fmla="*/ 4150936 w 7810901"/>
              <a:gd name="csY8" fmla="*/ 0 h 1714588"/>
              <a:gd name="csX9" fmla="*/ 4474530 w 7810901"/>
              <a:gd name="csY9" fmla="*/ 0 h 1714588"/>
              <a:gd name="csX10" fmla="*/ 4954343 w 7810901"/>
              <a:gd name="csY10" fmla="*/ 0 h 1714588"/>
              <a:gd name="csX11" fmla="*/ 5277937 w 7810901"/>
              <a:gd name="csY11" fmla="*/ 0 h 1714588"/>
              <a:gd name="csX12" fmla="*/ 5913968 w 7810901"/>
              <a:gd name="csY12" fmla="*/ 0 h 1714588"/>
              <a:gd name="csX13" fmla="*/ 6315671 w 7810901"/>
              <a:gd name="csY13" fmla="*/ 0 h 1714588"/>
              <a:gd name="csX14" fmla="*/ 7029811 w 7810901"/>
              <a:gd name="csY14" fmla="*/ 0 h 1714588"/>
              <a:gd name="csX15" fmla="*/ 7810901 w 7810901"/>
              <a:gd name="csY15" fmla="*/ 0 h 1714588"/>
              <a:gd name="csX16" fmla="*/ 7810901 w 7810901"/>
              <a:gd name="csY16" fmla="*/ 571529 h 1714588"/>
              <a:gd name="csX17" fmla="*/ 7810901 w 7810901"/>
              <a:gd name="csY17" fmla="*/ 1108767 h 1714588"/>
              <a:gd name="csX18" fmla="*/ 7810901 w 7810901"/>
              <a:gd name="csY18" fmla="*/ 1714588 h 1714588"/>
              <a:gd name="csX19" fmla="*/ 7174870 w 7810901"/>
              <a:gd name="csY19" fmla="*/ 1714588 h 1714588"/>
              <a:gd name="csX20" fmla="*/ 6538840 w 7810901"/>
              <a:gd name="csY20" fmla="*/ 1714588 h 1714588"/>
              <a:gd name="csX21" fmla="*/ 6215246 w 7810901"/>
              <a:gd name="csY21" fmla="*/ 1714588 h 1714588"/>
              <a:gd name="csX22" fmla="*/ 5501106 w 7810901"/>
              <a:gd name="csY22" fmla="*/ 1714588 h 1714588"/>
              <a:gd name="csX23" fmla="*/ 4865075 w 7810901"/>
              <a:gd name="csY23" fmla="*/ 1714588 h 1714588"/>
              <a:gd name="csX24" fmla="*/ 4150936 w 7810901"/>
              <a:gd name="csY24" fmla="*/ 1714588 h 1714588"/>
              <a:gd name="csX25" fmla="*/ 3593014 w 7810901"/>
              <a:gd name="csY25" fmla="*/ 1714588 h 1714588"/>
              <a:gd name="csX26" fmla="*/ 3113202 w 7810901"/>
              <a:gd name="csY26" fmla="*/ 1714588 h 1714588"/>
              <a:gd name="csX27" fmla="*/ 2633389 w 7810901"/>
              <a:gd name="csY27" fmla="*/ 1714588 h 1714588"/>
              <a:gd name="csX28" fmla="*/ 1997359 w 7810901"/>
              <a:gd name="csY28" fmla="*/ 1714588 h 1714588"/>
              <a:gd name="csX29" fmla="*/ 1361328 w 7810901"/>
              <a:gd name="csY29" fmla="*/ 1714588 h 1714588"/>
              <a:gd name="csX30" fmla="*/ 725298 w 7810901"/>
              <a:gd name="csY30" fmla="*/ 1714588 h 1714588"/>
              <a:gd name="csX31" fmla="*/ 0 w 7810901"/>
              <a:gd name="csY31" fmla="*/ 1714588 h 1714588"/>
              <a:gd name="csX32" fmla="*/ 0 w 7810901"/>
              <a:gd name="csY32" fmla="*/ 1108767 h 1714588"/>
              <a:gd name="csX33" fmla="*/ 0 w 7810901"/>
              <a:gd name="csY33" fmla="*/ 520092 h 1714588"/>
              <a:gd name="csX34" fmla="*/ 0 w 7810901"/>
              <a:gd name="csY34" fmla="*/ 0 h 1714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810901" h="1714588" fill="none" extrusionOk="0">
                <a:moveTo>
                  <a:pt x="0" y="0"/>
                </a:moveTo>
                <a:cubicBezTo>
                  <a:pt x="101332" y="-13942"/>
                  <a:pt x="286745" y="23331"/>
                  <a:pt x="401703" y="0"/>
                </a:cubicBezTo>
                <a:cubicBezTo>
                  <a:pt x="516661" y="-23331"/>
                  <a:pt x="859983" y="63786"/>
                  <a:pt x="1037734" y="0"/>
                </a:cubicBezTo>
                <a:cubicBezTo>
                  <a:pt x="1215485" y="-63786"/>
                  <a:pt x="1243465" y="16986"/>
                  <a:pt x="1361328" y="0"/>
                </a:cubicBezTo>
                <a:cubicBezTo>
                  <a:pt x="1479191" y="-16986"/>
                  <a:pt x="1608439" y="19939"/>
                  <a:pt x="1684923" y="0"/>
                </a:cubicBezTo>
                <a:cubicBezTo>
                  <a:pt x="1761408" y="-19939"/>
                  <a:pt x="2233157" y="45394"/>
                  <a:pt x="2399062" y="0"/>
                </a:cubicBezTo>
                <a:cubicBezTo>
                  <a:pt x="2564967" y="-45394"/>
                  <a:pt x="2787673" y="6887"/>
                  <a:pt x="2956984" y="0"/>
                </a:cubicBezTo>
                <a:cubicBezTo>
                  <a:pt x="3126295" y="-6887"/>
                  <a:pt x="3306604" y="25933"/>
                  <a:pt x="3593014" y="0"/>
                </a:cubicBezTo>
                <a:cubicBezTo>
                  <a:pt x="3879424" y="-25933"/>
                  <a:pt x="3992295" y="24059"/>
                  <a:pt x="4150936" y="0"/>
                </a:cubicBezTo>
                <a:cubicBezTo>
                  <a:pt x="4309577" y="-24059"/>
                  <a:pt x="4368701" y="28564"/>
                  <a:pt x="4474530" y="0"/>
                </a:cubicBezTo>
                <a:cubicBezTo>
                  <a:pt x="4580359" y="-28564"/>
                  <a:pt x="4787019" y="16029"/>
                  <a:pt x="4954343" y="0"/>
                </a:cubicBezTo>
                <a:cubicBezTo>
                  <a:pt x="5121667" y="-16029"/>
                  <a:pt x="5180716" y="31610"/>
                  <a:pt x="5277937" y="0"/>
                </a:cubicBezTo>
                <a:cubicBezTo>
                  <a:pt x="5375158" y="-31610"/>
                  <a:pt x="5693877" y="64555"/>
                  <a:pt x="5913968" y="0"/>
                </a:cubicBezTo>
                <a:cubicBezTo>
                  <a:pt x="6134059" y="-64555"/>
                  <a:pt x="6228531" y="8969"/>
                  <a:pt x="6315671" y="0"/>
                </a:cubicBezTo>
                <a:cubicBezTo>
                  <a:pt x="6402811" y="-8969"/>
                  <a:pt x="6699708" y="42374"/>
                  <a:pt x="7029811" y="0"/>
                </a:cubicBezTo>
                <a:cubicBezTo>
                  <a:pt x="7359914" y="-42374"/>
                  <a:pt x="7452102" y="52891"/>
                  <a:pt x="7810901" y="0"/>
                </a:cubicBezTo>
                <a:cubicBezTo>
                  <a:pt x="7849420" y="137238"/>
                  <a:pt x="7761882" y="416357"/>
                  <a:pt x="7810901" y="571529"/>
                </a:cubicBezTo>
                <a:cubicBezTo>
                  <a:pt x="7859920" y="726701"/>
                  <a:pt x="7767422" y="868886"/>
                  <a:pt x="7810901" y="1108767"/>
                </a:cubicBezTo>
                <a:cubicBezTo>
                  <a:pt x="7854380" y="1348648"/>
                  <a:pt x="7809237" y="1564586"/>
                  <a:pt x="7810901" y="1714588"/>
                </a:cubicBezTo>
                <a:cubicBezTo>
                  <a:pt x="7627720" y="1775854"/>
                  <a:pt x="7480439" y="1681092"/>
                  <a:pt x="7174870" y="1714588"/>
                </a:cubicBezTo>
                <a:cubicBezTo>
                  <a:pt x="6869301" y="1748084"/>
                  <a:pt x="6793067" y="1681363"/>
                  <a:pt x="6538840" y="1714588"/>
                </a:cubicBezTo>
                <a:cubicBezTo>
                  <a:pt x="6284613" y="1747813"/>
                  <a:pt x="6358206" y="1709087"/>
                  <a:pt x="6215246" y="1714588"/>
                </a:cubicBezTo>
                <a:cubicBezTo>
                  <a:pt x="6072286" y="1720089"/>
                  <a:pt x="5666899" y="1696465"/>
                  <a:pt x="5501106" y="1714588"/>
                </a:cubicBezTo>
                <a:cubicBezTo>
                  <a:pt x="5335313" y="1732711"/>
                  <a:pt x="5035855" y="1656291"/>
                  <a:pt x="4865075" y="1714588"/>
                </a:cubicBezTo>
                <a:cubicBezTo>
                  <a:pt x="4694295" y="1772885"/>
                  <a:pt x="4500915" y="1675858"/>
                  <a:pt x="4150936" y="1714588"/>
                </a:cubicBezTo>
                <a:cubicBezTo>
                  <a:pt x="3800957" y="1753318"/>
                  <a:pt x="3825279" y="1701368"/>
                  <a:pt x="3593014" y="1714588"/>
                </a:cubicBezTo>
                <a:cubicBezTo>
                  <a:pt x="3360749" y="1727808"/>
                  <a:pt x="3256385" y="1704975"/>
                  <a:pt x="3113202" y="1714588"/>
                </a:cubicBezTo>
                <a:cubicBezTo>
                  <a:pt x="2970019" y="1724201"/>
                  <a:pt x="2847068" y="1677205"/>
                  <a:pt x="2633389" y="1714588"/>
                </a:cubicBezTo>
                <a:cubicBezTo>
                  <a:pt x="2419710" y="1751971"/>
                  <a:pt x="2132411" y="1682343"/>
                  <a:pt x="1997359" y="1714588"/>
                </a:cubicBezTo>
                <a:cubicBezTo>
                  <a:pt x="1862307" y="1746833"/>
                  <a:pt x="1569359" y="1638441"/>
                  <a:pt x="1361328" y="1714588"/>
                </a:cubicBezTo>
                <a:cubicBezTo>
                  <a:pt x="1153297" y="1790735"/>
                  <a:pt x="1001207" y="1675980"/>
                  <a:pt x="725298" y="1714588"/>
                </a:cubicBezTo>
                <a:cubicBezTo>
                  <a:pt x="449389" y="1753196"/>
                  <a:pt x="330140" y="1700189"/>
                  <a:pt x="0" y="1714588"/>
                </a:cubicBezTo>
                <a:cubicBezTo>
                  <a:pt x="-16214" y="1557486"/>
                  <a:pt x="5796" y="1337079"/>
                  <a:pt x="0" y="1108767"/>
                </a:cubicBezTo>
                <a:cubicBezTo>
                  <a:pt x="-5796" y="880455"/>
                  <a:pt x="7956" y="650338"/>
                  <a:pt x="0" y="520092"/>
                </a:cubicBezTo>
                <a:cubicBezTo>
                  <a:pt x="-7956" y="389846"/>
                  <a:pt x="61050" y="256337"/>
                  <a:pt x="0" y="0"/>
                </a:cubicBezTo>
                <a:close/>
              </a:path>
              <a:path w="7810901" h="1714588" stroke="0" extrusionOk="0">
                <a:moveTo>
                  <a:pt x="0" y="0"/>
                </a:moveTo>
                <a:cubicBezTo>
                  <a:pt x="205487" y="-546"/>
                  <a:pt x="291180" y="50100"/>
                  <a:pt x="557922" y="0"/>
                </a:cubicBezTo>
                <a:cubicBezTo>
                  <a:pt x="824664" y="-50100"/>
                  <a:pt x="876480" y="9052"/>
                  <a:pt x="959625" y="0"/>
                </a:cubicBezTo>
                <a:cubicBezTo>
                  <a:pt x="1042770" y="-9052"/>
                  <a:pt x="1323196" y="4660"/>
                  <a:pt x="1673765" y="0"/>
                </a:cubicBezTo>
                <a:cubicBezTo>
                  <a:pt x="2024334" y="-4660"/>
                  <a:pt x="2159968" y="507"/>
                  <a:pt x="2309795" y="0"/>
                </a:cubicBezTo>
                <a:cubicBezTo>
                  <a:pt x="2459622" y="-507"/>
                  <a:pt x="2615849" y="20"/>
                  <a:pt x="2711498" y="0"/>
                </a:cubicBezTo>
                <a:cubicBezTo>
                  <a:pt x="2807147" y="-20"/>
                  <a:pt x="2964855" y="11396"/>
                  <a:pt x="3035093" y="0"/>
                </a:cubicBezTo>
                <a:cubicBezTo>
                  <a:pt x="3105331" y="-11396"/>
                  <a:pt x="3291716" y="25813"/>
                  <a:pt x="3358687" y="0"/>
                </a:cubicBezTo>
                <a:cubicBezTo>
                  <a:pt x="3425658" y="-25813"/>
                  <a:pt x="3673643" y="36669"/>
                  <a:pt x="3760391" y="0"/>
                </a:cubicBezTo>
                <a:cubicBezTo>
                  <a:pt x="3847139" y="-36669"/>
                  <a:pt x="3992382" y="4887"/>
                  <a:pt x="4083985" y="0"/>
                </a:cubicBezTo>
                <a:cubicBezTo>
                  <a:pt x="4175588" y="-4887"/>
                  <a:pt x="4349270" y="22833"/>
                  <a:pt x="4563798" y="0"/>
                </a:cubicBezTo>
                <a:cubicBezTo>
                  <a:pt x="4778326" y="-22833"/>
                  <a:pt x="5118971" y="75874"/>
                  <a:pt x="5277937" y="0"/>
                </a:cubicBezTo>
                <a:cubicBezTo>
                  <a:pt x="5436903" y="-75874"/>
                  <a:pt x="5796585" y="66730"/>
                  <a:pt x="5992077" y="0"/>
                </a:cubicBezTo>
                <a:cubicBezTo>
                  <a:pt x="6187569" y="-66730"/>
                  <a:pt x="6292085" y="11051"/>
                  <a:pt x="6393780" y="0"/>
                </a:cubicBezTo>
                <a:cubicBezTo>
                  <a:pt x="6495475" y="-11051"/>
                  <a:pt x="6637603" y="39442"/>
                  <a:pt x="6873593" y="0"/>
                </a:cubicBezTo>
                <a:cubicBezTo>
                  <a:pt x="7109583" y="-39442"/>
                  <a:pt x="7398683" y="13969"/>
                  <a:pt x="7810901" y="0"/>
                </a:cubicBezTo>
                <a:cubicBezTo>
                  <a:pt x="7839437" y="161751"/>
                  <a:pt x="7787170" y="338381"/>
                  <a:pt x="7810901" y="571529"/>
                </a:cubicBezTo>
                <a:cubicBezTo>
                  <a:pt x="7834632" y="804677"/>
                  <a:pt x="7785552" y="947276"/>
                  <a:pt x="7810901" y="1143059"/>
                </a:cubicBezTo>
                <a:cubicBezTo>
                  <a:pt x="7836250" y="1338842"/>
                  <a:pt x="7781694" y="1590703"/>
                  <a:pt x="7810901" y="1714588"/>
                </a:cubicBezTo>
                <a:cubicBezTo>
                  <a:pt x="7661759" y="1714709"/>
                  <a:pt x="7586276" y="1705053"/>
                  <a:pt x="7409198" y="1714588"/>
                </a:cubicBezTo>
                <a:cubicBezTo>
                  <a:pt x="7232120" y="1724123"/>
                  <a:pt x="7071462" y="1702631"/>
                  <a:pt x="6929385" y="1714588"/>
                </a:cubicBezTo>
                <a:cubicBezTo>
                  <a:pt x="6787308" y="1726545"/>
                  <a:pt x="6696540" y="1707484"/>
                  <a:pt x="6527682" y="1714588"/>
                </a:cubicBezTo>
                <a:cubicBezTo>
                  <a:pt x="6358824" y="1721692"/>
                  <a:pt x="6330692" y="1697863"/>
                  <a:pt x="6204087" y="1714588"/>
                </a:cubicBezTo>
                <a:cubicBezTo>
                  <a:pt x="6077482" y="1731313"/>
                  <a:pt x="5769630" y="1662659"/>
                  <a:pt x="5568057" y="1714588"/>
                </a:cubicBezTo>
                <a:cubicBezTo>
                  <a:pt x="5366484" y="1766517"/>
                  <a:pt x="5126877" y="1641090"/>
                  <a:pt x="4932026" y="1714588"/>
                </a:cubicBezTo>
                <a:cubicBezTo>
                  <a:pt x="4737175" y="1788086"/>
                  <a:pt x="4643763" y="1691587"/>
                  <a:pt x="4452214" y="1714588"/>
                </a:cubicBezTo>
                <a:cubicBezTo>
                  <a:pt x="4260665" y="1737589"/>
                  <a:pt x="4183825" y="1669325"/>
                  <a:pt x="4050510" y="1714588"/>
                </a:cubicBezTo>
                <a:cubicBezTo>
                  <a:pt x="3917195" y="1759851"/>
                  <a:pt x="3778864" y="1679616"/>
                  <a:pt x="3570698" y="1714588"/>
                </a:cubicBezTo>
                <a:cubicBezTo>
                  <a:pt x="3362532" y="1749560"/>
                  <a:pt x="3329416" y="1709990"/>
                  <a:pt x="3168994" y="1714588"/>
                </a:cubicBezTo>
                <a:cubicBezTo>
                  <a:pt x="3008572" y="1719186"/>
                  <a:pt x="2891922" y="1681942"/>
                  <a:pt x="2689182" y="1714588"/>
                </a:cubicBezTo>
                <a:cubicBezTo>
                  <a:pt x="2486442" y="1747234"/>
                  <a:pt x="2357104" y="1691361"/>
                  <a:pt x="2209369" y="1714588"/>
                </a:cubicBezTo>
                <a:cubicBezTo>
                  <a:pt x="2061634" y="1737815"/>
                  <a:pt x="1863319" y="1658179"/>
                  <a:pt x="1729557" y="1714588"/>
                </a:cubicBezTo>
                <a:cubicBezTo>
                  <a:pt x="1595795" y="1770997"/>
                  <a:pt x="1438869" y="1706667"/>
                  <a:pt x="1249744" y="1714588"/>
                </a:cubicBezTo>
                <a:cubicBezTo>
                  <a:pt x="1060619" y="1722509"/>
                  <a:pt x="769545" y="1703971"/>
                  <a:pt x="613714" y="1714588"/>
                </a:cubicBezTo>
                <a:cubicBezTo>
                  <a:pt x="457883" y="1725205"/>
                  <a:pt x="158549" y="1660746"/>
                  <a:pt x="0" y="1714588"/>
                </a:cubicBezTo>
                <a:cubicBezTo>
                  <a:pt x="-19607" y="1523025"/>
                  <a:pt x="26956" y="1329873"/>
                  <a:pt x="0" y="1125913"/>
                </a:cubicBezTo>
                <a:cubicBezTo>
                  <a:pt x="-26956" y="921954"/>
                  <a:pt x="43245" y="699399"/>
                  <a:pt x="0" y="588675"/>
                </a:cubicBezTo>
                <a:cubicBezTo>
                  <a:pt x="-43245" y="477951"/>
                  <a:pt x="47919" y="127598"/>
                  <a:pt x="0" y="0"/>
                </a:cubicBezTo>
                <a:close/>
              </a:path>
            </a:pathLst>
          </a:custGeom>
          <a:ln>
            <a:solidFill>
              <a:schemeClr val="tx1"/>
            </a:solidFill>
            <a:extLst>
              <a:ext uri="{C807C97D-BFC1-408E-A445-0C87EB9F89A2}">
                <ask:lineSketchStyleProps xmlns:ask="http://schemas.microsoft.com/office/drawing/2018/sketchyshapes" sd="2165498218">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5BF18A3-0F51-7A51-B230-3DD94EB6DEC0}"/>
              </a:ext>
            </a:extLst>
          </p:cNvPr>
          <p:cNvSpPr txBox="1"/>
          <p:nvPr/>
        </p:nvSpPr>
        <p:spPr>
          <a:xfrm>
            <a:off x="2986341" y="6320563"/>
            <a:ext cx="6219316" cy="461665"/>
          </a:xfrm>
          <a:prstGeom prst="rect">
            <a:avLst/>
          </a:prstGeom>
          <a:noFill/>
        </p:spPr>
        <p:txBody>
          <a:bodyPr wrap="square" rtlCol="0">
            <a:spAutoFit/>
          </a:bodyPr>
          <a:lstStyle/>
          <a:p>
            <a:pPr algn="ctr"/>
            <a:r>
              <a:rPr lang="en-CA" sz="2400" dirty="0"/>
              <a:t>Published in 1976 (half a century ago)</a:t>
            </a:r>
          </a:p>
        </p:txBody>
      </p:sp>
    </p:spTree>
    <p:extLst>
      <p:ext uri="{BB962C8B-B14F-4D97-AF65-F5344CB8AC3E}">
        <p14:creationId xmlns:p14="http://schemas.microsoft.com/office/powerpoint/2010/main" val="2271899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BD2D0E-3A47-F66B-A88D-7993DDE3CE49}"/>
              </a:ext>
            </a:extLst>
          </p:cNvPr>
          <p:cNvSpPr>
            <a:spLocks noGrp="1"/>
          </p:cNvSpPr>
          <p:nvPr>
            <p:ph type="title"/>
          </p:nvPr>
        </p:nvSpPr>
        <p:spPr/>
        <p:txBody>
          <a:bodyPr>
            <a:normAutofit/>
          </a:bodyPr>
          <a:lstStyle/>
          <a:p>
            <a:r>
              <a:rPr lang="en-CA" dirty="0"/>
              <a:t>The boundaries of</a:t>
            </a:r>
            <a:br>
              <a:rPr lang="en-CA" sz="4000" dirty="0"/>
            </a:br>
            <a:r>
              <a:rPr lang="en-CA" sz="4800" dirty="0"/>
              <a:t>IR &amp; Society</a:t>
            </a:r>
          </a:p>
        </p:txBody>
      </p:sp>
      <p:sp>
        <p:nvSpPr>
          <p:cNvPr id="8" name="Text Placeholder 7">
            <a:extLst>
              <a:ext uri="{FF2B5EF4-FFF2-40B4-BE49-F238E27FC236}">
                <a16:creationId xmlns:a16="http://schemas.microsoft.com/office/drawing/2014/main" id="{FEF5B4C7-6FF4-A79A-C0FA-01AEE5BF6359}"/>
              </a:ext>
            </a:extLst>
          </p:cNvPr>
          <p:cNvSpPr>
            <a:spLocks noGrp="1"/>
          </p:cNvSpPr>
          <p:nvPr>
            <p:ph type="body" sz="half" idx="2"/>
          </p:nvPr>
        </p:nvSpPr>
        <p:spPr>
          <a:xfrm>
            <a:off x="839788" y="2453114"/>
            <a:ext cx="4533100" cy="3415874"/>
          </a:xfrm>
        </p:spPr>
        <p:txBody>
          <a:bodyPr>
            <a:normAutofit/>
          </a:bodyPr>
          <a:lstStyle/>
          <a:p>
            <a:pPr>
              <a:lnSpc>
                <a:spcPct val="100000"/>
              </a:lnSpc>
              <a:spcBef>
                <a:spcPts val="2400"/>
              </a:spcBef>
            </a:pPr>
            <a:r>
              <a:rPr lang="en-CA" sz="2400" dirty="0"/>
              <a:t>The topic of “IR for societal good” is currently undertheorized</a:t>
            </a:r>
          </a:p>
          <a:p>
            <a:pPr>
              <a:lnSpc>
                <a:spcPct val="100000"/>
              </a:lnSpc>
              <a:spcBef>
                <a:spcPts val="2400"/>
              </a:spcBef>
            </a:pPr>
            <a:r>
              <a:rPr lang="en-CA" sz="2400" dirty="0"/>
              <a:t>As Belkin and Robertson (1976) point out, we must develop our position on what constitutes societal good to make appropriate progress and resist contradictory demands</a:t>
            </a:r>
          </a:p>
        </p:txBody>
      </p:sp>
      <p:pic>
        <p:nvPicPr>
          <p:cNvPr id="9" name="Content Placeholder 8">
            <a:extLst>
              <a:ext uri="{FF2B5EF4-FFF2-40B4-BE49-F238E27FC236}">
                <a16:creationId xmlns:a16="http://schemas.microsoft.com/office/drawing/2014/main" id="{7EDAE813-88CB-C20F-922A-2004AD902DB2}"/>
              </a:ext>
            </a:extLst>
          </p:cNvPr>
          <p:cNvPicPr>
            <a:picLocks noGrp="1" noChangeAspect="1"/>
          </p:cNvPicPr>
          <p:nvPr>
            <p:ph idx="1"/>
          </p:nvPr>
        </p:nvPicPr>
        <p:blipFill>
          <a:blip r:embed="rId3"/>
          <a:stretch>
            <a:fillRect/>
          </a:stretch>
        </p:blipFill>
        <p:spPr>
          <a:xfrm>
            <a:off x="5675070" y="244636"/>
            <a:ext cx="6172200" cy="3982231"/>
          </a:xfrm>
          <a:prstGeom prst="rect">
            <a:avLst/>
          </a:prstGeom>
        </p:spPr>
      </p:pic>
      <p:sp>
        <p:nvSpPr>
          <p:cNvPr id="10" name="TextBox 9">
            <a:extLst>
              <a:ext uri="{FF2B5EF4-FFF2-40B4-BE49-F238E27FC236}">
                <a16:creationId xmlns:a16="http://schemas.microsoft.com/office/drawing/2014/main" id="{099290F7-7A13-6B83-CE20-BB0EA5785F00}"/>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and Heuss. </a:t>
            </a:r>
            <a:r>
              <a:rPr lang="en-US" sz="1200" dirty="0">
                <a:hlinkClick r:id="rId4"/>
              </a:rPr>
              <a:t>What is IR-for-Good?</a:t>
            </a:r>
            <a:r>
              <a:rPr lang="en-US" sz="1200" dirty="0"/>
              <a:t> Blog post, 2025.</a:t>
            </a:r>
          </a:p>
          <a:p>
            <a:pPr algn="ctr"/>
            <a:r>
              <a:rPr lang="en-CA" sz="1200" dirty="0"/>
              <a:t>Belkin and Robertson. </a:t>
            </a:r>
            <a:r>
              <a:rPr lang="en-US" sz="1200" dirty="0">
                <a:hlinkClick r:id="rId5"/>
              </a:rPr>
              <a:t>Some Ethical and Political Implications of Theoretical Research in Information Science</a:t>
            </a:r>
            <a:r>
              <a:rPr lang="en-US" sz="1200" dirty="0"/>
              <a:t>. In proc. ASIS, 1976.</a:t>
            </a:r>
            <a:endParaRPr lang="en-CA" sz="1200" dirty="0"/>
          </a:p>
        </p:txBody>
      </p:sp>
      <p:pic>
        <p:nvPicPr>
          <p:cNvPr id="12" name="Picture 11" descr="A white text on a white background&#10;&#10;AI-generated content may be incorrect.">
            <a:extLst>
              <a:ext uri="{FF2B5EF4-FFF2-40B4-BE49-F238E27FC236}">
                <a16:creationId xmlns:a16="http://schemas.microsoft.com/office/drawing/2014/main" id="{D182386D-8F06-818E-49DF-00E120A10235}"/>
              </a:ext>
            </a:extLst>
          </p:cNvPr>
          <p:cNvPicPr>
            <a:picLocks noChangeAspect="1"/>
          </p:cNvPicPr>
          <p:nvPr/>
        </p:nvPicPr>
        <p:blipFill>
          <a:blip r:embed="rId6"/>
          <a:stretch>
            <a:fillRect/>
          </a:stretch>
        </p:blipFill>
        <p:spPr>
          <a:xfrm>
            <a:off x="8227961" y="4284319"/>
            <a:ext cx="3619309" cy="2262068"/>
          </a:xfrm>
          <a:custGeom>
            <a:avLst/>
            <a:gdLst>
              <a:gd name="csX0" fmla="*/ 0 w 3619309"/>
              <a:gd name="csY0" fmla="*/ 0 h 2262068"/>
              <a:gd name="csX1" fmla="*/ 553237 w 3619309"/>
              <a:gd name="csY1" fmla="*/ 0 h 2262068"/>
              <a:gd name="csX2" fmla="*/ 961702 w 3619309"/>
              <a:gd name="csY2" fmla="*/ 0 h 2262068"/>
              <a:gd name="csX3" fmla="*/ 1478746 w 3619309"/>
              <a:gd name="csY3" fmla="*/ 0 h 2262068"/>
              <a:gd name="csX4" fmla="*/ 1959597 w 3619309"/>
              <a:gd name="csY4" fmla="*/ 0 h 2262068"/>
              <a:gd name="csX5" fmla="*/ 2404255 w 3619309"/>
              <a:gd name="csY5" fmla="*/ 0 h 2262068"/>
              <a:gd name="csX6" fmla="*/ 2957492 w 3619309"/>
              <a:gd name="csY6" fmla="*/ 0 h 2262068"/>
              <a:gd name="csX7" fmla="*/ 3619309 w 3619309"/>
              <a:gd name="csY7" fmla="*/ 0 h 2262068"/>
              <a:gd name="csX8" fmla="*/ 3619309 w 3619309"/>
              <a:gd name="csY8" fmla="*/ 542896 h 2262068"/>
              <a:gd name="csX9" fmla="*/ 3619309 w 3619309"/>
              <a:gd name="csY9" fmla="*/ 1131034 h 2262068"/>
              <a:gd name="csX10" fmla="*/ 3619309 w 3619309"/>
              <a:gd name="csY10" fmla="*/ 1628689 h 2262068"/>
              <a:gd name="csX11" fmla="*/ 3619309 w 3619309"/>
              <a:gd name="csY11" fmla="*/ 2262068 h 2262068"/>
              <a:gd name="csX12" fmla="*/ 3066072 w 3619309"/>
              <a:gd name="csY12" fmla="*/ 2262068 h 2262068"/>
              <a:gd name="csX13" fmla="*/ 2549028 w 3619309"/>
              <a:gd name="csY13" fmla="*/ 2262068 h 2262068"/>
              <a:gd name="csX14" fmla="*/ 2140563 w 3619309"/>
              <a:gd name="csY14" fmla="*/ 2262068 h 2262068"/>
              <a:gd name="csX15" fmla="*/ 1659712 w 3619309"/>
              <a:gd name="csY15" fmla="*/ 2262068 h 2262068"/>
              <a:gd name="csX16" fmla="*/ 1251247 w 3619309"/>
              <a:gd name="csY16" fmla="*/ 2262068 h 2262068"/>
              <a:gd name="csX17" fmla="*/ 806589 w 3619309"/>
              <a:gd name="csY17" fmla="*/ 2262068 h 2262068"/>
              <a:gd name="csX18" fmla="*/ 0 w 3619309"/>
              <a:gd name="csY18" fmla="*/ 2262068 h 2262068"/>
              <a:gd name="csX19" fmla="*/ 0 w 3619309"/>
              <a:gd name="csY19" fmla="*/ 1764413 h 2262068"/>
              <a:gd name="csX20" fmla="*/ 0 w 3619309"/>
              <a:gd name="csY20" fmla="*/ 1244137 h 2262068"/>
              <a:gd name="csX21" fmla="*/ 0 w 3619309"/>
              <a:gd name="csY21" fmla="*/ 701241 h 2262068"/>
              <a:gd name="csX22" fmla="*/ 0 w 3619309"/>
              <a:gd name="csY22" fmla="*/ 0 h 226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19309" h="2262068" fill="none" extrusionOk="0">
                <a:moveTo>
                  <a:pt x="0" y="0"/>
                </a:moveTo>
                <a:cubicBezTo>
                  <a:pt x="204693" y="-13804"/>
                  <a:pt x="371925" y="34762"/>
                  <a:pt x="553237" y="0"/>
                </a:cubicBezTo>
                <a:cubicBezTo>
                  <a:pt x="734549" y="-34762"/>
                  <a:pt x="867872" y="40705"/>
                  <a:pt x="961702" y="0"/>
                </a:cubicBezTo>
                <a:cubicBezTo>
                  <a:pt x="1055533" y="-40705"/>
                  <a:pt x="1331275" y="58114"/>
                  <a:pt x="1478746" y="0"/>
                </a:cubicBezTo>
                <a:cubicBezTo>
                  <a:pt x="1626217" y="-58114"/>
                  <a:pt x="1751914" y="35315"/>
                  <a:pt x="1959597" y="0"/>
                </a:cubicBezTo>
                <a:cubicBezTo>
                  <a:pt x="2167280" y="-35315"/>
                  <a:pt x="2261068" y="27823"/>
                  <a:pt x="2404255" y="0"/>
                </a:cubicBezTo>
                <a:cubicBezTo>
                  <a:pt x="2547442" y="-27823"/>
                  <a:pt x="2768097" y="2152"/>
                  <a:pt x="2957492" y="0"/>
                </a:cubicBezTo>
                <a:cubicBezTo>
                  <a:pt x="3146887" y="-2152"/>
                  <a:pt x="3318517" y="38350"/>
                  <a:pt x="3619309" y="0"/>
                </a:cubicBezTo>
                <a:cubicBezTo>
                  <a:pt x="3651509" y="176727"/>
                  <a:pt x="3563110" y="403675"/>
                  <a:pt x="3619309" y="542896"/>
                </a:cubicBezTo>
                <a:cubicBezTo>
                  <a:pt x="3675508" y="682117"/>
                  <a:pt x="3551129" y="857768"/>
                  <a:pt x="3619309" y="1131034"/>
                </a:cubicBezTo>
                <a:cubicBezTo>
                  <a:pt x="3687489" y="1404300"/>
                  <a:pt x="3584720" y="1526638"/>
                  <a:pt x="3619309" y="1628689"/>
                </a:cubicBezTo>
                <a:cubicBezTo>
                  <a:pt x="3653898" y="1730741"/>
                  <a:pt x="3591535" y="2093704"/>
                  <a:pt x="3619309" y="2262068"/>
                </a:cubicBezTo>
                <a:cubicBezTo>
                  <a:pt x="3496576" y="2273790"/>
                  <a:pt x="3283879" y="2219085"/>
                  <a:pt x="3066072" y="2262068"/>
                </a:cubicBezTo>
                <a:cubicBezTo>
                  <a:pt x="2848265" y="2305051"/>
                  <a:pt x="2660963" y="2210154"/>
                  <a:pt x="2549028" y="2262068"/>
                </a:cubicBezTo>
                <a:cubicBezTo>
                  <a:pt x="2437093" y="2313982"/>
                  <a:pt x="2342891" y="2222473"/>
                  <a:pt x="2140563" y="2262068"/>
                </a:cubicBezTo>
                <a:cubicBezTo>
                  <a:pt x="1938236" y="2301663"/>
                  <a:pt x="1834870" y="2248784"/>
                  <a:pt x="1659712" y="2262068"/>
                </a:cubicBezTo>
                <a:cubicBezTo>
                  <a:pt x="1484554" y="2275352"/>
                  <a:pt x="1423449" y="2252793"/>
                  <a:pt x="1251247" y="2262068"/>
                </a:cubicBezTo>
                <a:cubicBezTo>
                  <a:pt x="1079046" y="2271343"/>
                  <a:pt x="950524" y="2220425"/>
                  <a:pt x="806589" y="2262068"/>
                </a:cubicBezTo>
                <a:cubicBezTo>
                  <a:pt x="662654" y="2303711"/>
                  <a:pt x="255616" y="2236169"/>
                  <a:pt x="0" y="2262068"/>
                </a:cubicBezTo>
                <a:cubicBezTo>
                  <a:pt x="-18083" y="2124062"/>
                  <a:pt x="32749" y="1905236"/>
                  <a:pt x="0" y="1764413"/>
                </a:cubicBezTo>
                <a:cubicBezTo>
                  <a:pt x="-32749" y="1623590"/>
                  <a:pt x="4876" y="1504166"/>
                  <a:pt x="0" y="1244137"/>
                </a:cubicBezTo>
                <a:cubicBezTo>
                  <a:pt x="-4876" y="984108"/>
                  <a:pt x="36641" y="833677"/>
                  <a:pt x="0" y="701241"/>
                </a:cubicBezTo>
                <a:cubicBezTo>
                  <a:pt x="-36641" y="568805"/>
                  <a:pt x="60294" y="298744"/>
                  <a:pt x="0" y="0"/>
                </a:cubicBezTo>
                <a:close/>
              </a:path>
              <a:path w="3619309" h="2262068" stroke="0" extrusionOk="0">
                <a:moveTo>
                  <a:pt x="0" y="0"/>
                </a:moveTo>
                <a:cubicBezTo>
                  <a:pt x="183211" y="-1312"/>
                  <a:pt x="308082" y="7869"/>
                  <a:pt x="408465" y="0"/>
                </a:cubicBezTo>
                <a:cubicBezTo>
                  <a:pt x="508849" y="-7869"/>
                  <a:pt x="717654" y="27000"/>
                  <a:pt x="853123" y="0"/>
                </a:cubicBezTo>
                <a:cubicBezTo>
                  <a:pt x="988592" y="-27000"/>
                  <a:pt x="1313658" y="39021"/>
                  <a:pt x="1442553" y="0"/>
                </a:cubicBezTo>
                <a:cubicBezTo>
                  <a:pt x="1571448" y="-39021"/>
                  <a:pt x="1768004" y="55847"/>
                  <a:pt x="2031983" y="0"/>
                </a:cubicBezTo>
                <a:cubicBezTo>
                  <a:pt x="2295962" y="-55847"/>
                  <a:pt x="2331136" y="254"/>
                  <a:pt x="2621414" y="0"/>
                </a:cubicBezTo>
                <a:cubicBezTo>
                  <a:pt x="2911692" y="-254"/>
                  <a:pt x="2951203" y="17552"/>
                  <a:pt x="3066072" y="0"/>
                </a:cubicBezTo>
                <a:cubicBezTo>
                  <a:pt x="3180941" y="-17552"/>
                  <a:pt x="3365582" y="62578"/>
                  <a:pt x="3619309" y="0"/>
                </a:cubicBezTo>
                <a:cubicBezTo>
                  <a:pt x="3620074" y="172905"/>
                  <a:pt x="3596404" y="310919"/>
                  <a:pt x="3619309" y="565517"/>
                </a:cubicBezTo>
                <a:cubicBezTo>
                  <a:pt x="3642214" y="820115"/>
                  <a:pt x="3574320" y="920342"/>
                  <a:pt x="3619309" y="1085793"/>
                </a:cubicBezTo>
                <a:cubicBezTo>
                  <a:pt x="3664298" y="1251244"/>
                  <a:pt x="3576101" y="1381229"/>
                  <a:pt x="3619309" y="1628689"/>
                </a:cubicBezTo>
                <a:cubicBezTo>
                  <a:pt x="3662517" y="1876149"/>
                  <a:pt x="3608173" y="2071036"/>
                  <a:pt x="3619309" y="2262068"/>
                </a:cubicBezTo>
                <a:cubicBezTo>
                  <a:pt x="3460402" y="2315212"/>
                  <a:pt x="3288903" y="2203464"/>
                  <a:pt x="3066072" y="2262068"/>
                </a:cubicBezTo>
                <a:cubicBezTo>
                  <a:pt x="2843241" y="2320672"/>
                  <a:pt x="2784026" y="2244021"/>
                  <a:pt x="2585221" y="2262068"/>
                </a:cubicBezTo>
                <a:cubicBezTo>
                  <a:pt x="2386416" y="2280115"/>
                  <a:pt x="2250443" y="2225774"/>
                  <a:pt x="2140563" y="2262068"/>
                </a:cubicBezTo>
                <a:cubicBezTo>
                  <a:pt x="2030683" y="2298362"/>
                  <a:pt x="1794067" y="2250051"/>
                  <a:pt x="1695905" y="2262068"/>
                </a:cubicBezTo>
                <a:cubicBezTo>
                  <a:pt x="1597743" y="2274085"/>
                  <a:pt x="1345734" y="2229110"/>
                  <a:pt x="1178861" y="2262068"/>
                </a:cubicBezTo>
                <a:cubicBezTo>
                  <a:pt x="1011988" y="2295026"/>
                  <a:pt x="797712" y="2261712"/>
                  <a:pt x="698010" y="2262068"/>
                </a:cubicBezTo>
                <a:cubicBezTo>
                  <a:pt x="598308" y="2262424"/>
                  <a:pt x="265595" y="2255562"/>
                  <a:pt x="0" y="2262068"/>
                </a:cubicBezTo>
                <a:cubicBezTo>
                  <a:pt x="-12668" y="2139322"/>
                  <a:pt x="41365" y="1804633"/>
                  <a:pt x="0" y="1651310"/>
                </a:cubicBezTo>
                <a:cubicBezTo>
                  <a:pt x="-41365" y="1497987"/>
                  <a:pt x="7662" y="1336962"/>
                  <a:pt x="0" y="1040551"/>
                </a:cubicBezTo>
                <a:cubicBezTo>
                  <a:pt x="-7662" y="744140"/>
                  <a:pt x="2305" y="396883"/>
                  <a:pt x="0" y="0"/>
                </a:cubicBezTo>
                <a:close/>
              </a:path>
            </a:pathLst>
          </a:custGeom>
          <a:ln>
            <a:solidFill>
              <a:schemeClr val="tx1"/>
            </a:solidFill>
            <a:extLst>
              <a:ext uri="{C807C97D-BFC1-408E-A445-0C87EB9F89A2}">
                <ask:lineSketchStyleProps xmlns:ask="http://schemas.microsoft.com/office/drawing/2018/sketchyshapes" sd="3024981522">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F5537849-9DE8-CCB0-5E2F-6E40D663D9A3}"/>
              </a:ext>
            </a:extLst>
          </p:cNvPr>
          <p:cNvSpPr txBox="1"/>
          <p:nvPr/>
        </p:nvSpPr>
        <p:spPr>
          <a:xfrm>
            <a:off x="5525224" y="4403660"/>
            <a:ext cx="2702737" cy="1569660"/>
          </a:xfrm>
          <a:prstGeom prst="rect">
            <a:avLst/>
          </a:prstGeom>
          <a:noFill/>
        </p:spPr>
        <p:txBody>
          <a:bodyPr wrap="square">
            <a:spAutoFit/>
          </a:bodyPr>
          <a:lstStyle/>
          <a:p>
            <a:r>
              <a:rPr lang="en-US" sz="1600" b="1" i="1" dirty="0"/>
              <a:t>Definition.</a:t>
            </a:r>
            <a:r>
              <a:rPr lang="en-US" sz="1600" dirty="0"/>
              <a:t> A theory of change is a method that explains how a given intervention, or set of interventions, is expected to lead to specific change</a:t>
            </a:r>
            <a:endParaRPr lang="en-CA" sz="1600" dirty="0"/>
          </a:p>
        </p:txBody>
      </p:sp>
    </p:spTree>
    <p:extLst>
      <p:ext uri="{BB962C8B-B14F-4D97-AF65-F5344CB8AC3E}">
        <p14:creationId xmlns:p14="http://schemas.microsoft.com/office/powerpoint/2010/main" val="162283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76FC3-78C8-D3E3-1BB4-F69FEFAA6684}"/>
              </a:ext>
            </a:extLst>
          </p:cNvPr>
          <p:cNvSpPr>
            <a:spLocks noGrp="1"/>
          </p:cNvSpPr>
          <p:nvPr>
            <p:ph type="title"/>
          </p:nvPr>
        </p:nvSpPr>
        <p:spPr>
          <a:xfrm>
            <a:off x="838200" y="812864"/>
            <a:ext cx="10515600" cy="1325563"/>
          </a:xfrm>
        </p:spPr>
        <p:txBody>
          <a:bodyPr>
            <a:normAutofit/>
          </a:bodyPr>
          <a:lstStyle/>
          <a:p>
            <a:r>
              <a:rPr lang="en-CA" sz="5400" dirty="0"/>
              <a:t>The two frames of IR &amp; Society</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6130FE58-4519-2099-F8D2-F1888B7B6E23}"/>
                  </a:ext>
                </a:extLst>
              </p:cNvPr>
              <p:cNvGraphicFramePr>
                <a:graphicFrameLocks noChangeAspect="1"/>
              </p:cNvGraphicFramePr>
              <p:nvPr>
                <p:extLst>
                  <p:ext uri="{D42A27DB-BD31-4B8C-83A1-F6EECF244321}">
                    <p14:modId xmlns:p14="http://schemas.microsoft.com/office/powerpoint/2010/main" val="3394877182"/>
                  </p:ext>
                </p:extLst>
              </p:nvPr>
            </p:nvGraphicFramePr>
            <p:xfrm>
              <a:off x="838200" y="1825625"/>
              <a:ext cx="10515600" cy="4351338"/>
            </p:xfrm>
            <a:graphic>
              <a:graphicData uri="http://schemas.microsoft.com/office/powerpoint/2016/summaryzoom">
                <psuz:summaryZm>
                  <psuz:summaryZmObj sectionId="{3A7D89E9-0CCD-45D3-96ED-210CE3FB1B0A}">
                    <psuz:zmPr id="{FF9D9D66-596A-4BB7-9D4B-FE2B2F60FC84}" transitionDur="1000">
                      <p166:blipFill xmlns:p166="http://schemas.microsoft.com/office/powerpoint/2016/6/main">
                        <a:blip r:embed="rId2"/>
                        <a:stretch>
                          <a:fillRect/>
                        </a:stretch>
                      </p166:blipFill>
                      <p166:spPr xmlns:p166="http://schemas.microsoft.com/office/powerpoint/2016/6/main">
                        <a:xfrm>
                          <a:off x="437054" y="844788"/>
                          <a:ext cx="4732020" cy="2661761"/>
                        </a:xfrm>
                        <a:prstGeom prst="rect">
                          <a:avLst/>
                        </a:prstGeom>
                        <a:ln w="3175">
                          <a:solidFill>
                            <a:prstClr val="ltGray"/>
                          </a:solidFill>
                        </a:ln>
                      </p166:spPr>
                    </psuz:zmPr>
                  </psuz:summaryZmObj>
                  <psuz:summaryZmObj sectionId="{6DAFD531-728D-4320-87CF-85D06C15F130}">
                    <psuz:zmPr id="{DAAEB476-92F5-4DE4-940E-1E62D840592A}" transitionDur="1000">
                      <p166:blipFill xmlns:p166="http://schemas.microsoft.com/office/powerpoint/2016/6/main">
                        <a:blip r:embed="rId3"/>
                        <a:stretch>
                          <a:fillRect/>
                        </a:stretch>
                      </p166:blipFill>
                      <p166:spPr xmlns:p166="http://schemas.microsoft.com/office/powerpoint/2016/6/main">
                        <a:xfrm>
                          <a:off x="5346525" y="844788"/>
                          <a:ext cx="4732020" cy="2661761"/>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6130FE58-4519-2099-F8D2-F1888B7B6E23}"/>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Picture 3">
                  <a:hlinkClick r:id="rId4"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75254" y="2670413"/>
                  <a:ext cx="4732020" cy="2661761"/>
                </a:xfrm>
                <a:prstGeom prst="rect">
                  <a:avLst/>
                </a:prstGeom>
                <a:ln w="3175">
                  <a:solidFill>
                    <a:prstClr val="ltGray"/>
                  </a:solidFill>
                </a:ln>
              </p:spPr>
            </p:pic>
            <p:pic>
              <p:nvPicPr>
                <p:cNvPr id="4" name="Picture 4">
                  <a:hlinkClick r:id="rId5"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184725" y="2670413"/>
                  <a:ext cx="4732020" cy="2661761"/>
                </a:xfrm>
                <a:prstGeom prst="rect">
                  <a:avLst/>
                </a:prstGeom>
                <a:ln w="3175">
                  <a:solidFill>
                    <a:prstClr val="ltGray"/>
                  </a:solidFill>
                </a:ln>
              </p:spPr>
            </p:pic>
          </p:grpSp>
        </mc:Fallback>
      </mc:AlternateContent>
    </p:spTree>
    <p:extLst>
      <p:ext uri="{BB962C8B-B14F-4D97-AF65-F5344CB8AC3E}">
        <p14:creationId xmlns:p14="http://schemas.microsoft.com/office/powerpoint/2010/main" val="73728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7D522D-8982-F285-B08E-013681389292}"/>
              </a:ext>
            </a:extLst>
          </p:cNvPr>
          <p:cNvSpPr>
            <a:spLocks noGrp="1"/>
          </p:cNvSpPr>
          <p:nvPr>
            <p:ph type="title"/>
          </p:nvPr>
        </p:nvSpPr>
        <p:spPr>
          <a:xfrm>
            <a:off x="831850" y="737668"/>
            <a:ext cx="10515600" cy="4802520"/>
          </a:xfrm>
        </p:spPr>
        <p:txBody>
          <a:bodyPr>
            <a:noAutofit/>
          </a:bodyPr>
          <a:lstStyle/>
          <a:p>
            <a:r>
              <a:rPr lang="en-US" sz="8000" dirty="0">
                <a:solidFill>
                  <a:schemeClr val="tx1">
                    <a:lumMod val="75000"/>
                    <a:lumOff val="25000"/>
                  </a:schemeClr>
                </a:solidFill>
              </a:rPr>
              <a:t>The</a:t>
            </a:r>
            <a:br>
              <a:rPr lang="en-US" sz="10300" dirty="0"/>
            </a:br>
            <a:r>
              <a:rPr lang="en-US" sz="10300" dirty="0">
                <a:latin typeface="Aptos SemiBold" panose="020B0004020202020204" pitchFamily="34" charset="0"/>
              </a:rPr>
              <a:t>Liberal</a:t>
            </a:r>
            <a:br>
              <a:rPr lang="en-US" sz="10300" dirty="0">
                <a:latin typeface="Aptos SemiBold" panose="020B0004020202020204" pitchFamily="34" charset="0"/>
              </a:rPr>
            </a:br>
            <a:r>
              <a:rPr lang="en-US" sz="8000" dirty="0">
                <a:solidFill>
                  <a:schemeClr val="tx1">
                    <a:lumMod val="75000"/>
                    <a:lumOff val="25000"/>
                  </a:schemeClr>
                </a:solidFill>
              </a:rPr>
              <a:t>Approach</a:t>
            </a:r>
            <a:endParaRPr lang="en-CA" sz="10300" dirty="0">
              <a:solidFill>
                <a:schemeClr val="tx1">
                  <a:lumMod val="75000"/>
                  <a:lumOff val="25000"/>
                </a:schemeClr>
              </a:solidFill>
            </a:endParaRPr>
          </a:p>
        </p:txBody>
      </p:sp>
    </p:spTree>
    <p:extLst>
      <p:ext uri="{BB962C8B-B14F-4D97-AF65-F5344CB8AC3E}">
        <p14:creationId xmlns:p14="http://schemas.microsoft.com/office/powerpoint/2010/main" val="3477441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07A8CAB-101B-D0C9-F712-41C78867D406}"/>
              </a:ext>
            </a:extLst>
          </p:cNvPr>
          <p:cNvSpPr>
            <a:spLocks noGrp="1"/>
          </p:cNvSpPr>
          <p:nvPr>
            <p:ph type="body" idx="1"/>
          </p:nvPr>
        </p:nvSpPr>
        <p:spPr>
          <a:xfrm>
            <a:off x="839788" y="407308"/>
            <a:ext cx="5157787" cy="823912"/>
          </a:xfrm>
        </p:spPr>
        <p:txBody>
          <a:bodyPr>
            <a:normAutofit/>
          </a:bodyPr>
          <a:lstStyle/>
          <a:p>
            <a:r>
              <a:rPr lang="en-CA" sz="3600" dirty="0"/>
              <a:t>The liberal approach</a:t>
            </a:r>
          </a:p>
        </p:txBody>
      </p:sp>
      <p:sp>
        <p:nvSpPr>
          <p:cNvPr id="6" name="Content Placeholder 5">
            <a:extLst>
              <a:ext uri="{FF2B5EF4-FFF2-40B4-BE49-F238E27FC236}">
                <a16:creationId xmlns:a16="http://schemas.microsoft.com/office/drawing/2014/main" id="{145D9C56-4AFC-79EA-EF47-E46B2920A737}"/>
              </a:ext>
            </a:extLst>
          </p:cNvPr>
          <p:cNvSpPr>
            <a:spLocks noGrp="1"/>
          </p:cNvSpPr>
          <p:nvPr>
            <p:ph sz="half" idx="2"/>
          </p:nvPr>
        </p:nvSpPr>
        <p:spPr>
          <a:xfrm>
            <a:off x="839788" y="1463042"/>
            <a:ext cx="5157787" cy="4987650"/>
          </a:xfrm>
        </p:spPr>
        <p:txBody>
          <a:bodyPr>
            <a:noAutofit/>
          </a:bodyPr>
          <a:lstStyle/>
          <a:p>
            <a:pPr marL="0" indent="0">
              <a:lnSpc>
                <a:spcPct val="100000"/>
              </a:lnSpc>
              <a:spcBef>
                <a:spcPts val="2400"/>
              </a:spcBef>
              <a:buNone/>
            </a:pPr>
            <a:r>
              <a:rPr lang="en-CA" sz="2200" dirty="0"/>
              <a:t>Focus on desired attributes of the technology, e.g., fair, trustworthy, accountable, transparent, and ethical</a:t>
            </a:r>
          </a:p>
          <a:p>
            <a:pPr marL="0" indent="0">
              <a:lnSpc>
                <a:spcPct val="100000"/>
              </a:lnSpc>
              <a:spcBef>
                <a:spcPts val="2400"/>
              </a:spcBef>
              <a:buNone/>
            </a:pPr>
            <a:r>
              <a:rPr lang="en-CA" sz="2200" dirty="0"/>
              <a:t>Focus on technological harm mitigation (e.g., representational and allocative harms, misinformation) and support for privacy, transparency, and explainability</a:t>
            </a:r>
          </a:p>
          <a:p>
            <a:pPr marL="0" indent="0">
              <a:lnSpc>
                <a:spcPct val="100000"/>
              </a:lnSpc>
              <a:spcBef>
                <a:spcPts val="2400"/>
              </a:spcBef>
              <a:buNone/>
            </a:pPr>
            <a:r>
              <a:rPr lang="en-CA" sz="2200" dirty="0"/>
              <a:t>Sometimes (mis-)represented as apolitical; politically focused on individual rights, equality, freedom of speech, and free-market capitalism</a:t>
            </a:r>
          </a:p>
        </p:txBody>
      </p:sp>
      <p:grpSp>
        <p:nvGrpSpPr>
          <p:cNvPr id="14" name="Group 13">
            <a:extLst>
              <a:ext uri="{FF2B5EF4-FFF2-40B4-BE49-F238E27FC236}">
                <a16:creationId xmlns:a16="http://schemas.microsoft.com/office/drawing/2014/main" id="{61A9FCD1-8BDC-2484-0C54-F29232FBF20C}"/>
              </a:ext>
            </a:extLst>
          </p:cNvPr>
          <p:cNvGrpSpPr/>
          <p:nvPr/>
        </p:nvGrpSpPr>
        <p:grpSpPr>
          <a:xfrm>
            <a:off x="5820629" y="1231220"/>
            <a:ext cx="6061378" cy="1477328"/>
            <a:chOff x="5820629" y="1231220"/>
            <a:chExt cx="6061378" cy="1477328"/>
          </a:xfrm>
        </p:grpSpPr>
        <p:sp>
          <p:nvSpPr>
            <p:cNvPr id="2" name="TextBox 1">
              <a:extLst>
                <a:ext uri="{FF2B5EF4-FFF2-40B4-BE49-F238E27FC236}">
                  <a16:creationId xmlns:a16="http://schemas.microsoft.com/office/drawing/2014/main" id="{66EBB555-1232-15A8-DDA4-776E6D6BBAA1}"/>
                </a:ext>
              </a:extLst>
            </p:cNvPr>
            <p:cNvSpPr txBox="1"/>
            <p:nvPr/>
          </p:nvSpPr>
          <p:spPr>
            <a:xfrm>
              <a:off x="6553881" y="1231220"/>
              <a:ext cx="5328126" cy="1477328"/>
            </a:xfrm>
            <a:prstGeom prst="rect">
              <a:avLst/>
            </a:prstGeom>
            <a:noFill/>
          </p:spPr>
          <p:txBody>
            <a:bodyPr wrap="square" rtlCol="0" anchor="ctr">
              <a:spAutoFit/>
            </a:bodyPr>
            <a:lstStyle/>
            <a:p>
              <a:r>
                <a:rPr lang="en-CA" i="1" dirty="0"/>
                <a:t>Towards what goal? There is an incredibly broad range of ways each of these concepts can be defined; how do we choose? How do we validate that they are having the desired societal impact without defining what we consider as social good?</a:t>
              </a:r>
            </a:p>
          </p:txBody>
        </p:sp>
        <p:cxnSp>
          <p:nvCxnSpPr>
            <p:cNvPr id="4" name="Straight Arrow Connector 3">
              <a:extLst>
                <a:ext uri="{FF2B5EF4-FFF2-40B4-BE49-F238E27FC236}">
                  <a16:creationId xmlns:a16="http://schemas.microsoft.com/office/drawing/2014/main" id="{82C40277-4488-668C-828A-83241C3B5E8B}"/>
                </a:ext>
              </a:extLst>
            </p:cNvPr>
            <p:cNvCxnSpPr>
              <a:cxnSpLocks/>
              <a:stCxn id="2" idx="1"/>
            </p:cNvCxnSpPr>
            <p:nvPr/>
          </p:nvCxnSpPr>
          <p:spPr>
            <a:xfrm flipH="1">
              <a:off x="5820629" y="1969884"/>
              <a:ext cx="733252" cy="0"/>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5" name="Group 14">
            <a:extLst>
              <a:ext uri="{FF2B5EF4-FFF2-40B4-BE49-F238E27FC236}">
                <a16:creationId xmlns:a16="http://schemas.microsoft.com/office/drawing/2014/main" id="{4C86C056-78DD-6994-0ABE-BBD760566F10}"/>
              </a:ext>
            </a:extLst>
          </p:cNvPr>
          <p:cNvGrpSpPr/>
          <p:nvPr/>
        </p:nvGrpSpPr>
        <p:grpSpPr>
          <a:xfrm>
            <a:off x="5820629" y="2708551"/>
            <a:ext cx="6061378" cy="1477328"/>
            <a:chOff x="5820629" y="2708551"/>
            <a:chExt cx="6061378" cy="1477328"/>
          </a:xfrm>
        </p:grpSpPr>
        <p:sp>
          <p:nvSpPr>
            <p:cNvPr id="10" name="TextBox 9">
              <a:extLst>
                <a:ext uri="{FF2B5EF4-FFF2-40B4-BE49-F238E27FC236}">
                  <a16:creationId xmlns:a16="http://schemas.microsoft.com/office/drawing/2014/main" id="{90D4A3E2-8E90-9A9A-8212-8FC07E22C38B}"/>
                </a:ext>
              </a:extLst>
            </p:cNvPr>
            <p:cNvSpPr txBox="1"/>
            <p:nvPr/>
          </p:nvSpPr>
          <p:spPr>
            <a:xfrm>
              <a:off x="6553881" y="2708551"/>
              <a:ext cx="5328126" cy="1477328"/>
            </a:xfrm>
            <a:prstGeom prst="rect">
              <a:avLst/>
            </a:prstGeom>
            <a:noFill/>
          </p:spPr>
          <p:txBody>
            <a:bodyPr wrap="square" rtlCol="0" anchor="ctr">
              <a:spAutoFit/>
            </a:bodyPr>
            <a:lstStyle/>
            <a:p>
              <a:r>
                <a:rPr lang="en-CA" i="1" dirty="0"/>
                <a:t>What if the technology is fundamentally flawed or harmful in its goal and design? What if the right answer is to resist the development and deployment of said technology, or reimagine a principally different approach to address the same problem?</a:t>
              </a:r>
            </a:p>
          </p:txBody>
        </p:sp>
        <p:cxnSp>
          <p:nvCxnSpPr>
            <p:cNvPr id="11" name="Straight Arrow Connector 10">
              <a:extLst>
                <a:ext uri="{FF2B5EF4-FFF2-40B4-BE49-F238E27FC236}">
                  <a16:creationId xmlns:a16="http://schemas.microsoft.com/office/drawing/2014/main" id="{5266197B-6779-8B1C-4021-11EDCAFCC4EE}"/>
                </a:ext>
              </a:extLst>
            </p:cNvPr>
            <p:cNvCxnSpPr>
              <a:cxnSpLocks/>
              <a:stCxn id="10" idx="1"/>
            </p:cNvCxnSpPr>
            <p:nvPr/>
          </p:nvCxnSpPr>
          <p:spPr>
            <a:xfrm flipH="1" flipV="1">
              <a:off x="5820629" y="3447212"/>
              <a:ext cx="733252" cy="3"/>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6" name="Group 15">
            <a:extLst>
              <a:ext uri="{FF2B5EF4-FFF2-40B4-BE49-F238E27FC236}">
                <a16:creationId xmlns:a16="http://schemas.microsoft.com/office/drawing/2014/main" id="{E6FFCDCC-BBFD-82F4-B193-051D9DA81C0F}"/>
              </a:ext>
            </a:extLst>
          </p:cNvPr>
          <p:cNvGrpSpPr/>
          <p:nvPr/>
        </p:nvGrpSpPr>
        <p:grpSpPr>
          <a:xfrm>
            <a:off x="5820629" y="4197224"/>
            <a:ext cx="6061378" cy="1754326"/>
            <a:chOff x="5820629" y="4279204"/>
            <a:chExt cx="6061378" cy="1754326"/>
          </a:xfrm>
        </p:grpSpPr>
        <p:sp>
          <p:nvSpPr>
            <p:cNvPr id="12" name="TextBox 11">
              <a:extLst>
                <a:ext uri="{FF2B5EF4-FFF2-40B4-BE49-F238E27FC236}">
                  <a16:creationId xmlns:a16="http://schemas.microsoft.com/office/drawing/2014/main" id="{17B9D516-E863-B59D-2DD1-5BB6A93D6732}"/>
                </a:ext>
              </a:extLst>
            </p:cNvPr>
            <p:cNvSpPr txBox="1"/>
            <p:nvPr/>
          </p:nvSpPr>
          <p:spPr>
            <a:xfrm>
              <a:off x="6553881" y="4279204"/>
              <a:ext cx="5328126" cy="1754326"/>
            </a:xfrm>
            <a:prstGeom prst="rect">
              <a:avLst/>
            </a:prstGeom>
            <a:noFill/>
          </p:spPr>
          <p:txBody>
            <a:bodyPr wrap="square" rtlCol="0" anchor="ctr">
              <a:spAutoFit/>
            </a:bodyPr>
            <a:lstStyle/>
            <a:p>
              <a:r>
                <a:rPr lang="en-CA" i="1" dirty="0"/>
                <a:t>Politics is salient to social progress—e.g., civil rights and liberation movement; what do we lose when we refuse to engage with our history and the existing body of critical sociopolitical scholarship? What do we miss when our analysis is not informed by theories of power and incentive structures?</a:t>
              </a:r>
            </a:p>
          </p:txBody>
        </p:sp>
        <p:cxnSp>
          <p:nvCxnSpPr>
            <p:cNvPr id="13" name="Straight Arrow Connector 12">
              <a:extLst>
                <a:ext uri="{FF2B5EF4-FFF2-40B4-BE49-F238E27FC236}">
                  <a16:creationId xmlns:a16="http://schemas.microsoft.com/office/drawing/2014/main" id="{B2890E31-25CE-07D6-24D0-8307E186BCE5}"/>
                </a:ext>
              </a:extLst>
            </p:cNvPr>
            <p:cNvCxnSpPr>
              <a:cxnSpLocks/>
              <a:stCxn id="12" idx="1"/>
            </p:cNvCxnSpPr>
            <p:nvPr/>
          </p:nvCxnSpPr>
          <p:spPr>
            <a:xfrm flipH="1" flipV="1">
              <a:off x="5820629" y="5156362"/>
              <a:ext cx="733252" cy="5"/>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45725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ocument&#10;&#10;AI-generated content may be incorrect.">
            <a:extLst>
              <a:ext uri="{FF2B5EF4-FFF2-40B4-BE49-F238E27FC236}">
                <a16:creationId xmlns:a16="http://schemas.microsoft.com/office/drawing/2014/main" id="{0FD201F0-84A5-5F23-91EE-535DE7DF451C}"/>
              </a:ext>
            </a:extLst>
          </p:cNvPr>
          <p:cNvPicPr>
            <a:picLocks noChangeAspect="1"/>
          </p:cNvPicPr>
          <p:nvPr/>
        </p:nvPicPr>
        <p:blipFill>
          <a:blip r:embed="rId3"/>
          <a:stretch>
            <a:fillRect/>
          </a:stretch>
        </p:blipFill>
        <p:spPr>
          <a:xfrm>
            <a:off x="379151" y="1064656"/>
            <a:ext cx="5296480" cy="2116783"/>
          </a:xfrm>
          <a:custGeom>
            <a:avLst/>
            <a:gdLst>
              <a:gd name="csX0" fmla="*/ 0 w 5296480"/>
              <a:gd name="csY0" fmla="*/ 0 h 2116783"/>
              <a:gd name="csX1" fmla="*/ 482568 w 5296480"/>
              <a:gd name="csY1" fmla="*/ 0 h 2116783"/>
              <a:gd name="csX2" fmla="*/ 912172 w 5296480"/>
              <a:gd name="csY2" fmla="*/ 0 h 2116783"/>
              <a:gd name="csX3" fmla="*/ 1553634 w 5296480"/>
              <a:gd name="csY3" fmla="*/ 0 h 2116783"/>
              <a:gd name="csX4" fmla="*/ 2142132 w 5296480"/>
              <a:gd name="csY4" fmla="*/ 0 h 2116783"/>
              <a:gd name="csX5" fmla="*/ 2730630 w 5296480"/>
              <a:gd name="csY5" fmla="*/ 0 h 2116783"/>
              <a:gd name="csX6" fmla="*/ 3266163 w 5296480"/>
              <a:gd name="csY6" fmla="*/ 0 h 2116783"/>
              <a:gd name="csX7" fmla="*/ 3854660 w 5296480"/>
              <a:gd name="csY7" fmla="*/ 0 h 2116783"/>
              <a:gd name="csX8" fmla="*/ 4549088 w 5296480"/>
              <a:gd name="csY8" fmla="*/ 0 h 2116783"/>
              <a:gd name="csX9" fmla="*/ 5296480 w 5296480"/>
              <a:gd name="csY9" fmla="*/ 0 h 2116783"/>
              <a:gd name="csX10" fmla="*/ 5296480 w 5296480"/>
              <a:gd name="csY10" fmla="*/ 550364 h 2116783"/>
              <a:gd name="csX11" fmla="*/ 5296480 w 5296480"/>
              <a:gd name="csY11" fmla="*/ 1100727 h 2116783"/>
              <a:gd name="csX12" fmla="*/ 5296480 w 5296480"/>
              <a:gd name="csY12" fmla="*/ 1587587 h 2116783"/>
              <a:gd name="csX13" fmla="*/ 5296480 w 5296480"/>
              <a:gd name="csY13" fmla="*/ 2116783 h 2116783"/>
              <a:gd name="csX14" fmla="*/ 4813912 w 5296480"/>
              <a:gd name="csY14" fmla="*/ 2116783 h 2116783"/>
              <a:gd name="csX15" fmla="*/ 4119484 w 5296480"/>
              <a:gd name="csY15" fmla="*/ 2116783 h 2116783"/>
              <a:gd name="csX16" fmla="*/ 3530987 w 5296480"/>
              <a:gd name="csY16" fmla="*/ 2116783 h 2116783"/>
              <a:gd name="csX17" fmla="*/ 2942489 w 5296480"/>
              <a:gd name="csY17" fmla="*/ 2116783 h 2116783"/>
              <a:gd name="csX18" fmla="*/ 2459921 w 5296480"/>
              <a:gd name="csY18" fmla="*/ 2116783 h 2116783"/>
              <a:gd name="csX19" fmla="*/ 1977353 w 5296480"/>
              <a:gd name="csY19" fmla="*/ 2116783 h 2116783"/>
              <a:gd name="csX20" fmla="*/ 1441820 w 5296480"/>
              <a:gd name="csY20" fmla="*/ 2116783 h 2116783"/>
              <a:gd name="csX21" fmla="*/ 1012216 w 5296480"/>
              <a:gd name="csY21" fmla="*/ 2116783 h 2116783"/>
              <a:gd name="csX22" fmla="*/ 582613 w 5296480"/>
              <a:gd name="csY22" fmla="*/ 2116783 h 2116783"/>
              <a:gd name="csX23" fmla="*/ 0 w 5296480"/>
              <a:gd name="csY23" fmla="*/ 2116783 h 2116783"/>
              <a:gd name="csX24" fmla="*/ 0 w 5296480"/>
              <a:gd name="csY24" fmla="*/ 1545252 h 2116783"/>
              <a:gd name="csX25" fmla="*/ 0 w 5296480"/>
              <a:gd name="csY25" fmla="*/ 1016056 h 2116783"/>
              <a:gd name="csX26" fmla="*/ 0 w 5296480"/>
              <a:gd name="csY26" fmla="*/ 465692 h 2116783"/>
              <a:gd name="csX27" fmla="*/ 0 w 5296480"/>
              <a:gd name="csY27" fmla="*/ 0 h 21167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5296480" h="2116783" fill="none" extrusionOk="0">
                <a:moveTo>
                  <a:pt x="0" y="0"/>
                </a:moveTo>
                <a:cubicBezTo>
                  <a:pt x="144291" y="-18551"/>
                  <a:pt x="276704" y="44796"/>
                  <a:pt x="482568" y="0"/>
                </a:cubicBezTo>
                <a:cubicBezTo>
                  <a:pt x="688432" y="-44796"/>
                  <a:pt x="825988" y="34930"/>
                  <a:pt x="912172" y="0"/>
                </a:cubicBezTo>
                <a:cubicBezTo>
                  <a:pt x="998356" y="-34930"/>
                  <a:pt x="1413915" y="76356"/>
                  <a:pt x="1553634" y="0"/>
                </a:cubicBezTo>
                <a:cubicBezTo>
                  <a:pt x="1693353" y="-76356"/>
                  <a:pt x="1884060" y="16693"/>
                  <a:pt x="2142132" y="0"/>
                </a:cubicBezTo>
                <a:cubicBezTo>
                  <a:pt x="2400204" y="-16693"/>
                  <a:pt x="2576708" y="50901"/>
                  <a:pt x="2730630" y="0"/>
                </a:cubicBezTo>
                <a:cubicBezTo>
                  <a:pt x="2884552" y="-50901"/>
                  <a:pt x="3005758" y="53495"/>
                  <a:pt x="3266163" y="0"/>
                </a:cubicBezTo>
                <a:cubicBezTo>
                  <a:pt x="3526568" y="-53495"/>
                  <a:pt x="3602603" y="36738"/>
                  <a:pt x="3854660" y="0"/>
                </a:cubicBezTo>
                <a:cubicBezTo>
                  <a:pt x="4106717" y="-36738"/>
                  <a:pt x="4359411" y="71499"/>
                  <a:pt x="4549088" y="0"/>
                </a:cubicBezTo>
                <a:cubicBezTo>
                  <a:pt x="4738765" y="-71499"/>
                  <a:pt x="5039900" y="65405"/>
                  <a:pt x="5296480" y="0"/>
                </a:cubicBezTo>
                <a:cubicBezTo>
                  <a:pt x="5304793" y="172361"/>
                  <a:pt x="5247380" y="289296"/>
                  <a:pt x="5296480" y="550364"/>
                </a:cubicBezTo>
                <a:cubicBezTo>
                  <a:pt x="5345580" y="811432"/>
                  <a:pt x="5263679" y="840246"/>
                  <a:pt x="5296480" y="1100727"/>
                </a:cubicBezTo>
                <a:cubicBezTo>
                  <a:pt x="5329281" y="1361208"/>
                  <a:pt x="5248085" y="1466776"/>
                  <a:pt x="5296480" y="1587587"/>
                </a:cubicBezTo>
                <a:cubicBezTo>
                  <a:pt x="5344875" y="1708398"/>
                  <a:pt x="5243758" y="1859818"/>
                  <a:pt x="5296480" y="2116783"/>
                </a:cubicBezTo>
                <a:cubicBezTo>
                  <a:pt x="5142547" y="2147066"/>
                  <a:pt x="4937093" y="2074379"/>
                  <a:pt x="4813912" y="2116783"/>
                </a:cubicBezTo>
                <a:cubicBezTo>
                  <a:pt x="4690731" y="2159187"/>
                  <a:pt x="4354117" y="2099086"/>
                  <a:pt x="4119484" y="2116783"/>
                </a:cubicBezTo>
                <a:cubicBezTo>
                  <a:pt x="3884851" y="2134480"/>
                  <a:pt x="3693567" y="2108918"/>
                  <a:pt x="3530987" y="2116783"/>
                </a:cubicBezTo>
                <a:cubicBezTo>
                  <a:pt x="3368407" y="2124648"/>
                  <a:pt x="3112868" y="2098134"/>
                  <a:pt x="2942489" y="2116783"/>
                </a:cubicBezTo>
                <a:cubicBezTo>
                  <a:pt x="2772110" y="2135432"/>
                  <a:pt x="2694514" y="2102641"/>
                  <a:pt x="2459921" y="2116783"/>
                </a:cubicBezTo>
                <a:cubicBezTo>
                  <a:pt x="2225328" y="2130925"/>
                  <a:pt x="2177098" y="2098316"/>
                  <a:pt x="1977353" y="2116783"/>
                </a:cubicBezTo>
                <a:cubicBezTo>
                  <a:pt x="1777608" y="2135250"/>
                  <a:pt x="1670820" y="2111278"/>
                  <a:pt x="1441820" y="2116783"/>
                </a:cubicBezTo>
                <a:cubicBezTo>
                  <a:pt x="1212820" y="2122288"/>
                  <a:pt x="1142524" y="2071098"/>
                  <a:pt x="1012216" y="2116783"/>
                </a:cubicBezTo>
                <a:cubicBezTo>
                  <a:pt x="881908" y="2162468"/>
                  <a:pt x="692965" y="2103744"/>
                  <a:pt x="582613" y="2116783"/>
                </a:cubicBezTo>
                <a:cubicBezTo>
                  <a:pt x="472261" y="2129822"/>
                  <a:pt x="133190" y="2050970"/>
                  <a:pt x="0" y="2116783"/>
                </a:cubicBezTo>
                <a:cubicBezTo>
                  <a:pt x="-56933" y="1918967"/>
                  <a:pt x="28586" y="1823983"/>
                  <a:pt x="0" y="1545252"/>
                </a:cubicBezTo>
                <a:cubicBezTo>
                  <a:pt x="-28586" y="1266521"/>
                  <a:pt x="30411" y="1172816"/>
                  <a:pt x="0" y="1016056"/>
                </a:cubicBezTo>
                <a:cubicBezTo>
                  <a:pt x="-30411" y="859296"/>
                  <a:pt x="31851" y="599162"/>
                  <a:pt x="0" y="465692"/>
                </a:cubicBezTo>
                <a:cubicBezTo>
                  <a:pt x="-31851" y="332222"/>
                  <a:pt x="54390" y="127087"/>
                  <a:pt x="0" y="0"/>
                </a:cubicBezTo>
                <a:close/>
              </a:path>
              <a:path w="5296480" h="2116783" stroke="0" extrusionOk="0">
                <a:moveTo>
                  <a:pt x="0" y="0"/>
                </a:moveTo>
                <a:cubicBezTo>
                  <a:pt x="186579" y="-9952"/>
                  <a:pt x="354050" y="13610"/>
                  <a:pt x="535533" y="0"/>
                </a:cubicBezTo>
                <a:cubicBezTo>
                  <a:pt x="717016" y="-13610"/>
                  <a:pt x="850150" y="21568"/>
                  <a:pt x="1071066" y="0"/>
                </a:cubicBezTo>
                <a:cubicBezTo>
                  <a:pt x="1291982" y="-21568"/>
                  <a:pt x="1500197" y="28973"/>
                  <a:pt x="1712529" y="0"/>
                </a:cubicBezTo>
                <a:cubicBezTo>
                  <a:pt x="1924861" y="-28973"/>
                  <a:pt x="2155382" y="61216"/>
                  <a:pt x="2406956" y="0"/>
                </a:cubicBezTo>
                <a:cubicBezTo>
                  <a:pt x="2658530" y="-61216"/>
                  <a:pt x="2744889" y="11490"/>
                  <a:pt x="2942489" y="0"/>
                </a:cubicBezTo>
                <a:cubicBezTo>
                  <a:pt x="3140089" y="-11490"/>
                  <a:pt x="3176064" y="8788"/>
                  <a:pt x="3372092" y="0"/>
                </a:cubicBezTo>
                <a:cubicBezTo>
                  <a:pt x="3568120" y="-8788"/>
                  <a:pt x="3590138" y="4602"/>
                  <a:pt x="3801696" y="0"/>
                </a:cubicBezTo>
                <a:cubicBezTo>
                  <a:pt x="4013254" y="-4602"/>
                  <a:pt x="4141840" y="617"/>
                  <a:pt x="4443158" y="0"/>
                </a:cubicBezTo>
                <a:cubicBezTo>
                  <a:pt x="4744476" y="-617"/>
                  <a:pt x="5031314" y="32523"/>
                  <a:pt x="5296480" y="0"/>
                </a:cubicBezTo>
                <a:cubicBezTo>
                  <a:pt x="5335669" y="156785"/>
                  <a:pt x="5278370" y="270308"/>
                  <a:pt x="5296480" y="486860"/>
                </a:cubicBezTo>
                <a:cubicBezTo>
                  <a:pt x="5314590" y="703412"/>
                  <a:pt x="5278204" y="778256"/>
                  <a:pt x="5296480" y="952552"/>
                </a:cubicBezTo>
                <a:cubicBezTo>
                  <a:pt x="5314756" y="1126848"/>
                  <a:pt x="5285213" y="1208854"/>
                  <a:pt x="5296480" y="1439412"/>
                </a:cubicBezTo>
                <a:cubicBezTo>
                  <a:pt x="5307747" y="1669970"/>
                  <a:pt x="5294851" y="1890865"/>
                  <a:pt x="5296480" y="2116783"/>
                </a:cubicBezTo>
                <a:cubicBezTo>
                  <a:pt x="5165515" y="2124817"/>
                  <a:pt x="4916177" y="2043570"/>
                  <a:pt x="4655017" y="2116783"/>
                </a:cubicBezTo>
                <a:cubicBezTo>
                  <a:pt x="4393857" y="2189996"/>
                  <a:pt x="4122182" y="2039070"/>
                  <a:pt x="3960590" y="2116783"/>
                </a:cubicBezTo>
                <a:cubicBezTo>
                  <a:pt x="3798998" y="2194496"/>
                  <a:pt x="3623724" y="2072440"/>
                  <a:pt x="3530987" y="2116783"/>
                </a:cubicBezTo>
                <a:cubicBezTo>
                  <a:pt x="3438250" y="2161126"/>
                  <a:pt x="3164421" y="2105823"/>
                  <a:pt x="3048418" y="2116783"/>
                </a:cubicBezTo>
                <a:cubicBezTo>
                  <a:pt x="2932415" y="2127743"/>
                  <a:pt x="2530465" y="2105343"/>
                  <a:pt x="2353991" y="2116783"/>
                </a:cubicBezTo>
                <a:cubicBezTo>
                  <a:pt x="2177517" y="2128223"/>
                  <a:pt x="2024541" y="2093220"/>
                  <a:pt x="1871423" y="2116783"/>
                </a:cubicBezTo>
                <a:cubicBezTo>
                  <a:pt x="1718305" y="2140346"/>
                  <a:pt x="1512136" y="2066944"/>
                  <a:pt x="1388855" y="2116783"/>
                </a:cubicBezTo>
                <a:cubicBezTo>
                  <a:pt x="1265574" y="2166622"/>
                  <a:pt x="954747" y="2045026"/>
                  <a:pt x="694427" y="2116783"/>
                </a:cubicBezTo>
                <a:cubicBezTo>
                  <a:pt x="434107" y="2188540"/>
                  <a:pt x="195418" y="2107372"/>
                  <a:pt x="0" y="2116783"/>
                </a:cubicBezTo>
                <a:cubicBezTo>
                  <a:pt x="-23738" y="1906833"/>
                  <a:pt x="19641" y="1824773"/>
                  <a:pt x="0" y="1587587"/>
                </a:cubicBezTo>
                <a:cubicBezTo>
                  <a:pt x="-19641" y="1350401"/>
                  <a:pt x="462" y="1321426"/>
                  <a:pt x="0" y="1079559"/>
                </a:cubicBezTo>
                <a:cubicBezTo>
                  <a:pt x="-462" y="837692"/>
                  <a:pt x="26266" y="714985"/>
                  <a:pt x="0" y="508028"/>
                </a:cubicBezTo>
                <a:cubicBezTo>
                  <a:pt x="-26266" y="301071"/>
                  <a:pt x="54006" y="177368"/>
                  <a:pt x="0" y="0"/>
                </a:cubicBezTo>
                <a:close/>
              </a:path>
            </a:pathLst>
          </a:custGeom>
          <a:ln>
            <a:solidFill>
              <a:schemeClr val="tx1"/>
            </a:solidFill>
            <a:extLst>
              <a:ext uri="{C807C97D-BFC1-408E-A445-0C87EB9F89A2}">
                <ask:lineSketchStyleProps xmlns:ask="http://schemas.microsoft.com/office/drawing/2018/sketchyshapes" sd="1342157248">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5" name="Picture 4" descr="A close-up of a document&#10;&#10;AI-generated content may be incorrect.">
            <a:extLst>
              <a:ext uri="{FF2B5EF4-FFF2-40B4-BE49-F238E27FC236}">
                <a16:creationId xmlns:a16="http://schemas.microsoft.com/office/drawing/2014/main" id="{065AE3B7-750C-3500-0AD0-671BE46D4638}"/>
              </a:ext>
            </a:extLst>
          </p:cNvPr>
          <p:cNvPicPr>
            <a:picLocks noChangeAspect="1"/>
          </p:cNvPicPr>
          <p:nvPr/>
        </p:nvPicPr>
        <p:blipFill>
          <a:blip r:embed="rId4"/>
          <a:stretch>
            <a:fillRect/>
          </a:stretch>
        </p:blipFill>
        <p:spPr>
          <a:xfrm>
            <a:off x="626270" y="4301691"/>
            <a:ext cx="4802242" cy="2010241"/>
          </a:xfrm>
          <a:custGeom>
            <a:avLst/>
            <a:gdLst>
              <a:gd name="csX0" fmla="*/ 0 w 4802242"/>
              <a:gd name="csY0" fmla="*/ 0 h 2010241"/>
              <a:gd name="csX1" fmla="*/ 533582 w 4802242"/>
              <a:gd name="csY1" fmla="*/ 0 h 2010241"/>
              <a:gd name="csX2" fmla="*/ 1019142 w 4802242"/>
              <a:gd name="csY2" fmla="*/ 0 h 2010241"/>
              <a:gd name="csX3" fmla="*/ 1600747 w 4802242"/>
              <a:gd name="csY3" fmla="*/ 0 h 2010241"/>
              <a:gd name="csX4" fmla="*/ 2086307 w 4802242"/>
              <a:gd name="csY4" fmla="*/ 0 h 2010241"/>
              <a:gd name="csX5" fmla="*/ 2619890 w 4802242"/>
              <a:gd name="csY5" fmla="*/ 0 h 2010241"/>
              <a:gd name="csX6" fmla="*/ 3201495 w 4802242"/>
              <a:gd name="csY6" fmla="*/ 0 h 2010241"/>
              <a:gd name="csX7" fmla="*/ 3591010 w 4802242"/>
              <a:gd name="csY7" fmla="*/ 0 h 2010241"/>
              <a:gd name="csX8" fmla="*/ 4076570 w 4802242"/>
              <a:gd name="csY8" fmla="*/ 0 h 2010241"/>
              <a:gd name="csX9" fmla="*/ 4802242 w 4802242"/>
              <a:gd name="csY9" fmla="*/ 0 h 2010241"/>
              <a:gd name="csX10" fmla="*/ 4802242 w 4802242"/>
              <a:gd name="csY10" fmla="*/ 482458 h 2010241"/>
              <a:gd name="csX11" fmla="*/ 4802242 w 4802242"/>
              <a:gd name="csY11" fmla="*/ 1025223 h 2010241"/>
              <a:gd name="csX12" fmla="*/ 4802242 w 4802242"/>
              <a:gd name="csY12" fmla="*/ 1487578 h 2010241"/>
              <a:gd name="csX13" fmla="*/ 4802242 w 4802242"/>
              <a:gd name="csY13" fmla="*/ 2010241 h 2010241"/>
              <a:gd name="csX14" fmla="*/ 4316682 w 4802242"/>
              <a:gd name="csY14" fmla="*/ 2010241 h 2010241"/>
              <a:gd name="csX15" fmla="*/ 3879144 w 4802242"/>
              <a:gd name="csY15" fmla="*/ 2010241 h 2010241"/>
              <a:gd name="csX16" fmla="*/ 3393584 w 4802242"/>
              <a:gd name="csY16" fmla="*/ 2010241 h 2010241"/>
              <a:gd name="csX17" fmla="*/ 2763957 w 4802242"/>
              <a:gd name="csY17" fmla="*/ 2010241 h 2010241"/>
              <a:gd name="csX18" fmla="*/ 2278397 w 4802242"/>
              <a:gd name="csY18" fmla="*/ 2010241 h 2010241"/>
              <a:gd name="csX19" fmla="*/ 1744815 w 4802242"/>
              <a:gd name="csY19" fmla="*/ 2010241 h 2010241"/>
              <a:gd name="csX20" fmla="*/ 1163210 w 4802242"/>
              <a:gd name="csY20" fmla="*/ 2010241 h 2010241"/>
              <a:gd name="csX21" fmla="*/ 629627 w 4802242"/>
              <a:gd name="csY21" fmla="*/ 2010241 h 2010241"/>
              <a:gd name="csX22" fmla="*/ 0 w 4802242"/>
              <a:gd name="csY22" fmla="*/ 2010241 h 2010241"/>
              <a:gd name="csX23" fmla="*/ 0 w 4802242"/>
              <a:gd name="csY23" fmla="*/ 1467476 h 2010241"/>
              <a:gd name="csX24" fmla="*/ 0 w 4802242"/>
              <a:gd name="csY24" fmla="*/ 964916 h 2010241"/>
              <a:gd name="csX25" fmla="*/ 0 w 4802242"/>
              <a:gd name="csY25" fmla="*/ 482458 h 2010241"/>
              <a:gd name="csX26" fmla="*/ 0 w 4802242"/>
              <a:gd name="csY26" fmla="*/ 0 h 20102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802242" h="2010241" fill="none" extrusionOk="0">
                <a:moveTo>
                  <a:pt x="0" y="0"/>
                </a:moveTo>
                <a:cubicBezTo>
                  <a:pt x="110043" y="-52031"/>
                  <a:pt x="349535" y="41496"/>
                  <a:pt x="533582" y="0"/>
                </a:cubicBezTo>
                <a:cubicBezTo>
                  <a:pt x="717629" y="-41496"/>
                  <a:pt x="787598" y="11069"/>
                  <a:pt x="1019142" y="0"/>
                </a:cubicBezTo>
                <a:cubicBezTo>
                  <a:pt x="1250686" y="-11069"/>
                  <a:pt x="1382005" y="59718"/>
                  <a:pt x="1600747" y="0"/>
                </a:cubicBezTo>
                <a:cubicBezTo>
                  <a:pt x="1819489" y="-59718"/>
                  <a:pt x="1931334" y="17335"/>
                  <a:pt x="2086307" y="0"/>
                </a:cubicBezTo>
                <a:cubicBezTo>
                  <a:pt x="2241280" y="-17335"/>
                  <a:pt x="2384859" y="51854"/>
                  <a:pt x="2619890" y="0"/>
                </a:cubicBezTo>
                <a:cubicBezTo>
                  <a:pt x="2854921" y="-51854"/>
                  <a:pt x="3037454" y="42680"/>
                  <a:pt x="3201495" y="0"/>
                </a:cubicBezTo>
                <a:cubicBezTo>
                  <a:pt x="3365537" y="-42680"/>
                  <a:pt x="3430828" y="35364"/>
                  <a:pt x="3591010" y="0"/>
                </a:cubicBezTo>
                <a:cubicBezTo>
                  <a:pt x="3751193" y="-35364"/>
                  <a:pt x="3839168" y="7099"/>
                  <a:pt x="4076570" y="0"/>
                </a:cubicBezTo>
                <a:cubicBezTo>
                  <a:pt x="4313972" y="-7099"/>
                  <a:pt x="4501564" y="1291"/>
                  <a:pt x="4802242" y="0"/>
                </a:cubicBezTo>
                <a:cubicBezTo>
                  <a:pt x="4824275" y="106472"/>
                  <a:pt x="4768348" y="309533"/>
                  <a:pt x="4802242" y="482458"/>
                </a:cubicBezTo>
                <a:cubicBezTo>
                  <a:pt x="4836136" y="655383"/>
                  <a:pt x="4768242" y="896971"/>
                  <a:pt x="4802242" y="1025223"/>
                </a:cubicBezTo>
                <a:cubicBezTo>
                  <a:pt x="4836242" y="1153475"/>
                  <a:pt x="4785895" y="1301941"/>
                  <a:pt x="4802242" y="1487578"/>
                </a:cubicBezTo>
                <a:cubicBezTo>
                  <a:pt x="4818589" y="1673216"/>
                  <a:pt x="4746537" y="1789811"/>
                  <a:pt x="4802242" y="2010241"/>
                </a:cubicBezTo>
                <a:cubicBezTo>
                  <a:pt x="4674476" y="2056427"/>
                  <a:pt x="4425308" y="1971613"/>
                  <a:pt x="4316682" y="2010241"/>
                </a:cubicBezTo>
                <a:cubicBezTo>
                  <a:pt x="4208056" y="2048869"/>
                  <a:pt x="4053919" y="1999890"/>
                  <a:pt x="3879144" y="2010241"/>
                </a:cubicBezTo>
                <a:cubicBezTo>
                  <a:pt x="3704369" y="2020592"/>
                  <a:pt x="3549575" y="1974337"/>
                  <a:pt x="3393584" y="2010241"/>
                </a:cubicBezTo>
                <a:cubicBezTo>
                  <a:pt x="3237593" y="2046145"/>
                  <a:pt x="2929982" y="1949202"/>
                  <a:pt x="2763957" y="2010241"/>
                </a:cubicBezTo>
                <a:cubicBezTo>
                  <a:pt x="2597932" y="2071280"/>
                  <a:pt x="2499676" y="2001193"/>
                  <a:pt x="2278397" y="2010241"/>
                </a:cubicBezTo>
                <a:cubicBezTo>
                  <a:pt x="2057118" y="2019289"/>
                  <a:pt x="1960851" y="1965974"/>
                  <a:pt x="1744815" y="2010241"/>
                </a:cubicBezTo>
                <a:cubicBezTo>
                  <a:pt x="1528779" y="2054508"/>
                  <a:pt x="1354711" y="1948942"/>
                  <a:pt x="1163210" y="2010241"/>
                </a:cubicBezTo>
                <a:cubicBezTo>
                  <a:pt x="971710" y="2071540"/>
                  <a:pt x="742398" y="1993383"/>
                  <a:pt x="629627" y="2010241"/>
                </a:cubicBezTo>
                <a:cubicBezTo>
                  <a:pt x="516856" y="2027099"/>
                  <a:pt x="132640" y="1980898"/>
                  <a:pt x="0" y="2010241"/>
                </a:cubicBezTo>
                <a:cubicBezTo>
                  <a:pt x="-17188" y="1749968"/>
                  <a:pt x="59206" y="1683729"/>
                  <a:pt x="0" y="1467476"/>
                </a:cubicBezTo>
                <a:cubicBezTo>
                  <a:pt x="-59206" y="1251224"/>
                  <a:pt x="9656" y="1180097"/>
                  <a:pt x="0" y="964916"/>
                </a:cubicBezTo>
                <a:cubicBezTo>
                  <a:pt x="-9656" y="749735"/>
                  <a:pt x="16018" y="629721"/>
                  <a:pt x="0" y="482458"/>
                </a:cubicBezTo>
                <a:cubicBezTo>
                  <a:pt x="-16018" y="335195"/>
                  <a:pt x="40746" y="215341"/>
                  <a:pt x="0" y="0"/>
                </a:cubicBezTo>
                <a:close/>
              </a:path>
              <a:path w="4802242" h="2010241" stroke="0" extrusionOk="0">
                <a:moveTo>
                  <a:pt x="0" y="0"/>
                </a:moveTo>
                <a:cubicBezTo>
                  <a:pt x="110657" y="-39873"/>
                  <a:pt x="313325" y="40830"/>
                  <a:pt x="437538" y="0"/>
                </a:cubicBezTo>
                <a:cubicBezTo>
                  <a:pt x="561751" y="-40830"/>
                  <a:pt x="760058" y="309"/>
                  <a:pt x="971120" y="0"/>
                </a:cubicBezTo>
                <a:cubicBezTo>
                  <a:pt x="1182182" y="-309"/>
                  <a:pt x="1260604" y="35520"/>
                  <a:pt x="1360635" y="0"/>
                </a:cubicBezTo>
                <a:cubicBezTo>
                  <a:pt x="1460666" y="-35520"/>
                  <a:pt x="1619460" y="31160"/>
                  <a:pt x="1750150" y="0"/>
                </a:cubicBezTo>
                <a:cubicBezTo>
                  <a:pt x="1880841" y="-31160"/>
                  <a:pt x="2096910" y="44916"/>
                  <a:pt x="2187688" y="0"/>
                </a:cubicBezTo>
                <a:cubicBezTo>
                  <a:pt x="2278466" y="-44916"/>
                  <a:pt x="2530777" y="44420"/>
                  <a:pt x="2625226" y="0"/>
                </a:cubicBezTo>
                <a:cubicBezTo>
                  <a:pt x="2719675" y="-44420"/>
                  <a:pt x="3007468" y="65111"/>
                  <a:pt x="3206830" y="0"/>
                </a:cubicBezTo>
                <a:cubicBezTo>
                  <a:pt x="3406192" y="-65111"/>
                  <a:pt x="3542861" y="41085"/>
                  <a:pt x="3644368" y="0"/>
                </a:cubicBezTo>
                <a:cubicBezTo>
                  <a:pt x="3745875" y="-41085"/>
                  <a:pt x="4112369" y="56120"/>
                  <a:pt x="4273995" y="0"/>
                </a:cubicBezTo>
                <a:cubicBezTo>
                  <a:pt x="4435621" y="-56120"/>
                  <a:pt x="4593858" y="41216"/>
                  <a:pt x="4802242" y="0"/>
                </a:cubicBezTo>
                <a:cubicBezTo>
                  <a:pt x="4834924" y="224972"/>
                  <a:pt x="4786954" y="379222"/>
                  <a:pt x="4802242" y="482458"/>
                </a:cubicBezTo>
                <a:cubicBezTo>
                  <a:pt x="4817530" y="585694"/>
                  <a:pt x="4757475" y="870999"/>
                  <a:pt x="4802242" y="1005121"/>
                </a:cubicBezTo>
                <a:cubicBezTo>
                  <a:pt x="4847009" y="1139243"/>
                  <a:pt x="4779006" y="1228567"/>
                  <a:pt x="4802242" y="1447374"/>
                </a:cubicBezTo>
                <a:cubicBezTo>
                  <a:pt x="4825478" y="1666181"/>
                  <a:pt x="4735991" y="1787507"/>
                  <a:pt x="4802242" y="2010241"/>
                </a:cubicBezTo>
                <a:cubicBezTo>
                  <a:pt x="4555328" y="2021492"/>
                  <a:pt x="4368985" y="1987072"/>
                  <a:pt x="4220637" y="2010241"/>
                </a:cubicBezTo>
                <a:cubicBezTo>
                  <a:pt x="4072290" y="2033410"/>
                  <a:pt x="3966546" y="1993292"/>
                  <a:pt x="3831122" y="2010241"/>
                </a:cubicBezTo>
                <a:cubicBezTo>
                  <a:pt x="3695699" y="2027190"/>
                  <a:pt x="3426865" y="1958894"/>
                  <a:pt x="3201495" y="2010241"/>
                </a:cubicBezTo>
                <a:cubicBezTo>
                  <a:pt x="2976125" y="2061588"/>
                  <a:pt x="2918758" y="2003714"/>
                  <a:pt x="2715935" y="2010241"/>
                </a:cubicBezTo>
                <a:cubicBezTo>
                  <a:pt x="2513112" y="2016768"/>
                  <a:pt x="2306978" y="1949757"/>
                  <a:pt x="2134330" y="2010241"/>
                </a:cubicBezTo>
                <a:cubicBezTo>
                  <a:pt x="1961682" y="2070725"/>
                  <a:pt x="1805668" y="1962246"/>
                  <a:pt x="1552725" y="2010241"/>
                </a:cubicBezTo>
                <a:cubicBezTo>
                  <a:pt x="1299782" y="2058236"/>
                  <a:pt x="1205951" y="1942969"/>
                  <a:pt x="923098" y="2010241"/>
                </a:cubicBezTo>
                <a:cubicBezTo>
                  <a:pt x="640245" y="2077513"/>
                  <a:pt x="577615" y="1980148"/>
                  <a:pt x="485560" y="2010241"/>
                </a:cubicBezTo>
                <a:cubicBezTo>
                  <a:pt x="393505" y="2040334"/>
                  <a:pt x="147229" y="1963208"/>
                  <a:pt x="0" y="2010241"/>
                </a:cubicBezTo>
                <a:cubicBezTo>
                  <a:pt x="-47723" y="1869519"/>
                  <a:pt x="11777" y="1657175"/>
                  <a:pt x="0" y="1547886"/>
                </a:cubicBezTo>
                <a:cubicBezTo>
                  <a:pt x="-11777" y="1438597"/>
                  <a:pt x="5409" y="1226694"/>
                  <a:pt x="0" y="1085530"/>
                </a:cubicBezTo>
                <a:cubicBezTo>
                  <a:pt x="-5409" y="944366"/>
                  <a:pt x="42966" y="680112"/>
                  <a:pt x="0" y="542765"/>
                </a:cubicBezTo>
                <a:cubicBezTo>
                  <a:pt x="-42966" y="405419"/>
                  <a:pt x="43652" y="157157"/>
                  <a:pt x="0" y="0"/>
                </a:cubicBezTo>
                <a:close/>
              </a:path>
            </a:pathLst>
          </a:custGeom>
          <a:ln>
            <a:solidFill>
              <a:schemeClr val="tx1"/>
            </a:solidFill>
            <a:extLst>
              <a:ext uri="{C807C97D-BFC1-408E-A445-0C87EB9F89A2}">
                <ask:lineSketchStyleProps xmlns:ask="http://schemas.microsoft.com/office/drawing/2018/sketchyshapes" sd="4033344227">
                  <a:prstGeom prst="rect">
                    <a:avLst/>
                  </a:prstGeom>
                  <ask:type>
                    <ask:lineSketchScribble/>
                  </ask:type>
                </ask:lineSketchStyleProps>
              </a:ext>
            </a:extLst>
          </a:ln>
          <a:effectLst>
            <a:outerShdw blurRad="292100" dist="139700" dir="2700000" algn="tl" rotWithShape="0">
              <a:srgbClr val="333333">
                <a:alpha val="65000"/>
              </a:srgbClr>
            </a:outerShdw>
          </a:effectLst>
        </p:spPr>
      </p:pic>
      <p:pic>
        <p:nvPicPr>
          <p:cNvPr id="8" name="Picture 7" descr="A close up of a document&#10;&#10;AI-generated content may be incorrect.">
            <a:extLst>
              <a:ext uri="{FF2B5EF4-FFF2-40B4-BE49-F238E27FC236}">
                <a16:creationId xmlns:a16="http://schemas.microsoft.com/office/drawing/2014/main" id="{1D0DD1ED-3457-9079-E2EC-CD221E8768B1}"/>
              </a:ext>
            </a:extLst>
          </p:cNvPr>
          <p:cNvPicPr>
            <a:picLocks noChangeAspect="1"/>
          </p:cNvPicPr>
          <p:nvPr/>
        </p:nvPicPr>
        <p:blipFill>
          <a:blip r:embed="rId5"/>
          <a:stretch>
            <a:fillRect/>
          </a:stretch>
        </p:blipFill>
        <p:spPr>
          <a:xfrm>
            <a:off x="5999232" y="130935"/>
            <a:ext cx="5813617" cy="3984226"/>
          </a:xfrm>
          <a:prstGeom prst="rect">
            <a:avLst/>
          </a:prstGeom>
        </p:spPr>
      </p:pic>
      <p:sp>
        <p:nvSpPr>
          <p:cNvPr id="9" name="Rectangle 8">
            <a:extLst>
              <a:ext uri="{FF2B5EF4-FFF2-40B4-BE49-F238E27FC236}">
                <a16:creationId xmlns:a16="http://schemas.microsoft.com/office/drawing/2014/main" id="{0E26541A-7108-956A-186C-2EF07FB5C50C}"/>
              </a:ext>
            </a:extLst>
          </p:cNvPr>
          <p:cNvSpPr/>
          <p:nvPr/>
        </p:nvSpPr>
        <p:spPr>
          <a:xfrm>
            <a:off x="6278020" y="3215574"/>
            <a:ext cx="543724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56796A7F-BF4D-4E17-65F5-293A741403F1}"/>
              </a:ext>
            </a:extLst>
          </p:cNvPr>
          <p:cNvSpPr/>
          <p:nvPr/>
        </p:nvSpPr>
        <p:spPr>
          <a:xfrm>
            <a:off x="6096000" y="3377298"/>
            <a:ext cx="561926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3A603FEC-283D-6C51-E885-B9FF642BFBCF}"/>
              </a:ext>
            </a:extLst>
          </p:cNvPr>
          <p:cNvSpPr/>
          <p:nvPr/>
        </p:nvSpPr>
        <p:spPr>
          <a:xfrm>
            <a:off x="6096000" y="3539160"/>
            <a:ext cx="561926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00FEFD44-3122-A3E0-21ED-1E049D7787A1}"/>
              </a:ext>
            </a:extLst>
          </p:cNvPr>
          <p:cNvSpPr/>
          <p:nvPr/>
        </p:nvSpPr>
        <p:spPr>
          <a:xfrm>
            <a:off x="6096000" y="3700884"/>
            <a:ext cx="2675467"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descr="A close-up of a text&#10;&#10;AI-generated content may be incorrect.">
            <a:extLst>
              <a:ext uri="{FF2B5EF4-FFF2-40B4-BE49-F238E27FC236}">
                <a16:creationId xmlns:a16="http://schemas.microsoft.com/office/drawing/2014/main" id="{C47419DD-5BDC-6917-C201-DCEB8AEA317C}"/>
              </a:ext>
            </a:extLst>
          </p:cNvPr>
          <p:cNvPicPr>
            <a:picLocks noChangeAspect="1"/>
          </p:cNvPicPr>
          <p:nvPr/>
        </p:nvPicPr>
        <p:blipFill>
          <a:blip r:embed="rId6"/>
          <a:stretch>
            <a:fillRect/>
          </a:stretch>
        </p:blipFill>
        <p:spPr>
          <a:xfrm>
            <a:off x="6096000" y="4404008"/>
            <a:ext cx="5716849" cy="1805608"/>
          </a:xfrm>
          <a:prstGeom prst="rect">
            <a:avLst/>
          </a:prstGeom>
        </p:spPr>
      </p:pic>
      <p:sp>
        <p:nvSpPr>
          <p:cNvPr id="17" name="Rectangle 16">
            <a:extLst>
              <a:ext uri="{FF2B5EF4-FFF2-40B4-BE49-F238E27FC236}">
                <a16:creationId xmlns:a16="http://schemas.microsoft.com/office/drawing/2014/main" id="{7E5BAFC8-A168-2175-830C-4ED7A19619B7}"/>
              </a:ext>
            </a:extLst>
          </p:cNvPr>
          <p:cNvSpPr/>
          <p:nvPr/>
        </p:nvSpPr>
        <p:spPr>
          <a:xfrm>
            <a:off x="8771467" y="5844210"/>
            <a:ext cx="3024000"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8C959019-FC09-2F26-06AD-9DB3B77EA33B}"/>
              </a:ext>
            </a:extLst>
          </p:cNvPr>
          <p:cNvSpPr/>
          <p:nvPr/>
        </p:nvSpPr>
        <p:spPr>
          <a:xfrm>
            <a:off x="6127749" y="6006210"/>
            <a:ext cx="2038351" cy="162000"/>
          </a:xfrm>
          <a:prstGeom prst="rect">
            <a:avLst/>
          </a:pr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1DE1C9A9-65CA-DC93-DF58-6BC645B64E3A}"/>
              </a:ext>
            </a:extLst>
          </p:cNvPr>
          <p:cNvSpPr txBox="1"/>
          <p:nvPr/>
        </p:nvSpPr>
        <p:spPr>
          <a:xfrm>
            <a:off x="0" y="6396335"/>
            <a:ext cx="12192000" cy="461665"/>
          </a:xfrm>
          <a:prstGeom prst="rect">
            <a:avLst/>
          </a:prstGeom>
          <a:noFill/>
        </p:spPr>
        <p:txBody>
          <a:bodyPr wrap="square" anchor="b">
            <a:spAutoFit/>
          </a:bodyPr>
          <a:lstStyle/>
          <a:p>
            <a:pPr algn="ctr"/>
            <a:r>
              <a:rPr lang="en-US" sz="1200" dirty="0"/>
              <a:t>Culpepper et al. </a:t>
            </a:r>
            <a:r>
              <a:rPr lang="en-US" sz="1200" dirty="0">
                <a:hlinkClick r:id="rId7"/>
              </a:rPr>
              <a:t>Research Frontiers in Information Retrieval: Report from the Third Strategic Workshop on Information Retrieval in Lorne (SWIRL 2018)</a:t>
            </a:r>
            <a:r>
              <a:rPr lang="en-US" sz="1200" dirty="0"/>
              <a:t>. In ACM SIGIR Forum, 2018.</a:t>
            </a:r>
          </a:p>
          <a:p>
            <a:pPr algn="ctr"/>
            <a:r>
              <a:rPr lang="en-US" sz="1200" dirty="0"/>
              <a:t>Olteanu et al. </a:t>
            </a:r>
            <a:r>
              <a:rPr lang="en-US" sz="1200" dirty="0">
                <a:hlinkClick r:id="rId8"/>
              </a:rPr>
              <a:t>FACTS-IR: fairness, accountability, confidentiality, transparency, and safety in information retrieval</a:t>
            </a:r>
            <a:r>
              <a:rPr lang="en-US" sz="1200" dirty="0"/>
              <a:t>. In ACM SIGIR Forum, 2021.</a:t>
            </a:r>
            <a:endParaRPr lang="en-CA" sz="1200" dirty="0"/>
          </a:p>
        </p:txBody>
      </p:sp>
    </p:spTree>
    <p:extLst>
      <p:ext uri="{BB962C8B-B14F-4D97-AF65-F5344CB8AC3E}">
        <p14:creationId xmlns:p14="http://schemas.microsoft.com/office/powerpoint/2010/main" val="2726067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3055</TotalTime>
  <Words>3302</Words>
  <Application>Microsoft Office PowerPoint</Application>
  <PresentationFormat>Widescreen</PresentationFormat>
  <Paragraphs>208</Paragraphs>
  <Slides>32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Aptos Display</vt:lpstr>
      <vt:lpstr>Aptos ExtraBold</vt:lpstr>
      <vt:lpstr>Aptos Light</vt:lpstr>
      <vt:lpstr>Aptos SemiBold</vt:lpstr>
      <vt:lpstr>Aptos Slab SemiBold</vt:lpstr>
      <vt:lpstr>Arial</vt:lpstr>
      <vt:lpstr>Wingdings</vt:lpstr>
      <vt:lpstr>Office Theme</vt:lpstr>
      <vt:lpstr>PowerPoint Presentation</vt:lpstr>
      <vt:lpstr>PowerPoint Presentation</vt:lpstr>
      <vt:lpstr>Whose needs is IR prioritizing?</vt:lpstr>
      <vt:lpstr>PowerPoint Presentation</vt:lpstr>
      <vt:lpstr>The boundaries of IR &amp; Society</vt:lpstr>
      <vt:lpstr>The two frames of IR &amp; Society</vt:lpstr>
      <vt:lpstr>The Liberal Approach</vt:lpstr>
      <vt:lpstr>PowerPoint Presentation</vt:lpstr>
      <vt:lpstr>PowerPoint Presentation</vt:lpstr>
      <vt:lpstr>Algorithmic fairness in ranking</vt:lpstr>
      <vt:lpstr>Misinformation and disinformation</vt:lpstr>
      <vt:lpstr>Explainability, interpretability, and transparency</vt:lpstr>
      <vt:lpstr>The Critical Approach</vt:lpstr>
      <vt:lpstr>Critical information theory</vt:lpstr>
      <vt:lpstr>PowerPoint Presentation</vt:lpstr>
      <vt:lpstr>Shifting towards critical IR theories and practices</vt:lpstr>
      <vt:lpstr>Rethinking fairness and algorithmic interventions</vt:lpstr>
      <vt:lpstr>Search result pages as sites of pedagogy</vt:lpstr>
      <vt:lpstr>PowerPoint Presentation</vt:lpstr>
      <vt:lpstr>PowerPoint Presentation</vt:lpstr>
      <vt:lpstr>Sociotechnical imaginaries</vt:lpstr>
      <vt:lpstr>PowerPoint Presentation</vt:lpstr>
      <vt:lpstr>A framework of practices, projects, and provocations for emancipatory IR</vt:lpstr>
      <vt:lpstr>The politics of information access</vt:lpstr>
      <vt:lpstr>AI Persuasion</vt:lpstr>
      <vt:lpstr>The Authoritarian tendencies of Big Tech &amp; Silicon Valley</vt:lpstr>
      <vt:lpstr>Calls for public platforms and digital sovereignty</vt:lpstr>
      <vt:lpstr>Open, to what end?</vt:lpstr>
      <vt:lpstr>Problem-posing framework for emancipatory IR</vt:lpstr>
      <vt:lpstr>Organizing and raising sociopolitical consciousness of our IR community  (Cross-disciplinary workshops, book clubs, popular education, arts and zines, …)</vt:lpstr>
      <vt:lpstr>Organizing and raising sociopolitical consciousness of our IR community  (Cross-disciplinary workshops, book clubs, popular education, arts and zines,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122</cp:revision>
  <dcterms:created xsi:type="dcterms:W3CDTF">2026-03-06T18:35:09Z</dcterms:created>
  <dcterms:modified xsi:type="dcterms:W3CDTF">2026-03-11T13:52:33Z</dcterms:modified>
</cp:coreProperties>
</file>