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7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jedi.inertial.science/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hyperlink" Target="https://www.researchgate.net/publication/255563562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hyperlink" Target="https://bhaskar-mitra.github.io/posts/2025/09/01/what-is-ir-for-goo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ir2026.eu/calls/call-for-ir-for-good-paper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ir2026.eu/calls/call-for-ir-for-good-paper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ir2026.eu/calls/call-for-ir-for-good-paper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ecir2026.eu/calls/call-for-ir-for-good-papers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54;p13" descr="Google Shape;54;p13"/>
          <p:cNvPicPr>
            <a:picLocks noChangeAspect="1"/>
          </p:cNvPicPr>
          <p:nvPr/>
        </p:nvPicPr>
        <p:blipFill>
          <a:blip r:embed="rId2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Google Shape;55;p13" descr="Google Shape;55;p13"/>
          <p:cNvPicPr>
            <a:picLocks noChangeAspect="1"/>
          </p:cNvPicPr>
          <p:nvPr/>
        </p:nvPicPr>
        <p:blipFill>
          <a:blip r:embed="rId2"/>
          <a:srcRect l="51338"/>
          <a:stretch>
            <a:fillRect/>
          </a:stretch>
        </p:blipFill>
        <p:spPr>
          <a:xfrm>
            <a:off x="115874" y="257175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Google Shape;56;p13" descr="Google Shape;56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73" y="152400"/>
            <a:ext cx="6375426" cy="382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oogle Shape;57;p13" descr="Google Shape;57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626" y="4049500"/>
            <a:ext cx="1481627" cy="94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1"/>
          <p:cNvSpPr txBox="1"/>
          <p:nvPr/>
        </p:nvSpPr>
        <p:spPr>
          <a:xfrm>
            <a:off x="3905968" y="3385877"/>
            <a:ext cx="4030263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rgbClr val="3A4972"/>
                </a:solidFill>
                <a:latin typeface="Aptos ExtraBold"/>
                <a:ea typeface="Aptos ExtraBold"/>
                <a:cs typeface="Aptos ExtraBold"/>
                <a:sym typeface="Aptos ExtraBold"/>
              </a:defRPr>
            </a:lvl1pPr>
          </a:lstStyle>
          <a:p>
            <a:r>
              <a:rPr dirty="0"/>
              <a:t>IR-for-Good Track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854;p59" descr="Google Shape;854;p59"/>
          <p:cNvPicPr>
            <a:picLocks noChangeAspect="1"/>
          </p:cNvPicPr>
          <p:nvPr/>
        </p:nvPicPr>
        <p:blipFill>
          <a:blip r:embed="rId2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Google Shape;855;p59" descr="Google Shape;855;p59"/>
          <p:cNvPicPr>
            <a:picLocks noChangeAspect="1"/>
          </p:cNvPicPr>
          <p:nvPr/>
        </p:nvPicPr>
        <p:blipFill>
          <a:blip r:embed="rId2"/>
          <a:srcRect l="51338"/>
          <a:stretch>
            <a:fillRect/>
          </a:stretch>
        </p:blipFill>
        <p:spPr>
          <a:xfrm>
            <a:off x="115874" y="257175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" descr="Picture 1"/>
          <p:cNvPicPr>
            <a:picLocks noChangeAspect="1"/>
          </p:cNvPicPr>
          <p:nvPr/>
        </p:nvPicPr>
        <p:blipFill>
          <a:blip r:embed="rId3"/>
          <a:srcRect l="3880" r="3880"/>
          <a:stretch>
            <a:fillRect/>
          </a:stretch>
        </p:blipFill>
        <p:spPr>
          <a:xfrm>
            <a:off x="1328814" y="0"/>
            <a:ext cx="7815186" cy="4395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2" descr="Picture 2"/>
          <p:cNvPicPr>
            <a:picLocks noChangeAspect="1"/>
          </p:cNvPicPr>
          <p:nvPr/>
        </p:nvPicPr>
        <p:blipFill>
          <a:blip r:embed="rId4"/>
          <a:srcRect l="1227" t="875"/>
          <a:stretch>
            <a:fillRect/>
          </a:stretch>
        </p:blipFill>
        <p:spPr>
          <a:xfrm>
            <a:off x="1328814" y="0"/>
            <a:ext cx="2006512" cy="87142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185" name="Google Shape;857;p59"/>
          <p:cNvSpPr txBox="1"/>
          <p:nvPr/>
        </p:nvSpPr>
        <p:spPr>
          <a:xfrm>
            <a:off x="4733923" y="2736688"/>
            <a:ext cx="4094446" cy="906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 b="1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r>
              <a:t>Check out our call-for-presentations and don’t forget to follow us on Bluesky and Mastodon</a:t>
            </a:r>
          </a:p>
        </p:txBody>
      </p:sp>
      <p:sp>
        <p:nvSpPr>
          <p:cNvPr id="186" name="TextBox 4"/>
          <p:cNvSpPr txBox="1"/>
          <p:nvPr/>
        </p:nvSpPr>
        <p:spPr>
          <a:xfrm>
            <a:off x="1338894" y="4518756"/>
            <a:ext cx="775938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20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omfortaa"/>
                <a:ea typeface="Comfortaa"/>
                <a:cs typeface="Comfortaa"/>
                <a:sym typeface="Comfortaa"/>
                <a:hlinkClick r:id="rId5"/>
              </a:defRPr>
            </a:lvl1pPr>
          </a:lstStyle>
          <a:p>
            <a:pPr>
              <a:defRPr u="none">
                <a:solidFill>
                  <a:srgbClr val="1155CC"/>
                </a:solidFill>
                <a:uFillTx/>
              </a:defRPr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/>
              </a:rPr>
              <a:t>https://jedi.inertial.science/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854;p59" descr="Google Shape;854;p59"/>
          <p:cNvPicPr>
            <a:picLocks noChangeAspect="1"/>
          </p:cNvPicPr>
          <p:nvPr/>
        </p:nvPicPr>
        <p:blipFill>
          <a:blip r:embed="rId2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Google Shape;855;p59" descr="Google Shape;855;p59"/>
          <p:cNvPicPr>
            <a:picLocks noChangeAspect="1"/>
          </p:cNvPicPr>
          <p:nvPr/>
        </p:nvPicPr>
        <p:blipFill>
          <a:blip r:embed="rId2"/>
          <a:srcRect l="51338"/>
          <a:stretch>
            <a:fillRect/>
          </a:stretch>
        </p:blipFill>
        <p:spPr>
          <a:xfrm>
            <a:off x="115874" y="2571750"/>
            <a:ext cx="1177302" cy="241935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Google Shape;856;p59"/>
          <p:cNvSpPr txBox="1"/>
          <p:nvPr/>
        </p:nvSpPr>
        <p:spPr>
          <a:xfrm>
            <a:off x="1293175" y="195124"/>
            <a:ext cx="7850824" cy="57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600">
                <a:solidFill>
                  <a:srgbClr val="1155CC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</a:lstStyle>
          <a:p>
            <a:r>
              <a:t>Accepted Papers</a:t>
            </a:r>
          </a:p>
        </p:txBody>
      </p:sp>
      <p:pic>
        <p:nvPicPr>
          <p:cNvPr id="191" name="wordcloud.png" descr="word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15" y="748443"/>
            <a:ext cx="3873787" cy="3873787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General Themes of Accepted Papers…"/>
          <p:cNvSpPr txBox="1"/>
          <p:nvPr/>
        </p:nvSpPr>
        <p:spPr>
          <a:xfrm>
            <a:off x="5479886" y="1382493"/>
            <a:ext cx="3502854" cy="284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200" b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t>General Themes of Accepted Papers</a:t>
            </a:r>
          </a:p>
          <a:p>
            <a:pPr defTabSz="457200">
              <a:lnSpc>
                <a:spcPct val="1500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marL="228600" indent="-228600" defTabSz="457200">
              <a:lnSpc>
                <a:spcPct val="150000"/>
              </a:lnSpc>
              <a:buSzPct val="100000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Fairness &amp; Bias in Ranking and Retrieval</a:t>
            </a:r>
          </a:p>
          <a:p>
            <a:pPr marL="228600" indent="-228600" defTabSz="457200">
              <a:lnSpc>
                <a:spcPct val="150000"/>
              </a:lnSpc>
              <a:buSzPct val="100000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Bias &amp; Representation in Recommender Systems</a:t>
            </a:r>
          </a:p>
          <a:p>
            <a:pPr marL="228600" indent="-228600" defTabSz="457200">
              <a:lnSpc>
                <a:spcPct val="150000"/>
              </a:lnSpc>
              <a:buSzPct val="100000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Societal Impact &amp; Narrative Construction</a:t>
            </a:r>
          </a:p>
          <a:p>
            <a:pPr marL="228600" indent="-228600" defTabSz="457200">
              <a:lnSpc>
                <a:spcPct val="150000"/>
              </a:lnSpc>
              <a:buSzPct val="100000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Trustworthy &amp; Reliable LLMs for IR</a:t>
            </a:r>
          </a:p>
          <a:p>
            <a:pPr marL="228600" indent="-228600" defTabSz="457200">
              <a:lnSpc>
                <a:spcPct val="150000"/>
              </a:lnSpc>
              <a:buSzPct val="100000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Inclusive &amp; Domain-Specific Access to Information</a:t>
            </a:r>
          </a:p>
          <a:p>
            <a:pPr defTabSz="457200">
              <a:lnSpc>
                <a:spcPct val="1500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457200">
              <a:lnSpc>
                <a:spcPct val="1500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19/56 submitted papers were accepted</a:t>
            </a:r>
          </a:p>
          <a:p>
            <a:pPr defTabSz="457200">
              <a:lnSpc>
                <a:spcPct val="1500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—&gt; 34% acceptance rate </a:t>
            </a:r>
          </a:p>
        </p:txBody>
      </p:sp>
      <p:pic>
        <p:nvPicPr>
          <p:cNvPr id="2" name="Google Shape;57;p13" descr="Google Shape;57;p13">
            <a:extLst>
              <a:ext uri="{FF2B5EF4-FFF2-40B4-BE49-F238E27FC236}">
                <a16:creationId xmlns:a16="http://schemas.microsoft.com/office/drawing/2014/main" id="{97AAED83-8032-82A2-FFD0-AECED2E79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626" y="4049500"/>
            <a:ext cx="1481627" cy="94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854;p59" descr="Google Shape;854;p59"/>
          <p:cNvPicPr>
            <a:picLocks noChangeAspect="1"/>
          </p:cNvPicPr>
          <p:nvPr/>
        </p:nvPicPr>
        <p:blipFill>
          <a:blip r:embed="rId2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Google Shape;855;p59" descr="Google Shape;855;p59"/>
          <p:cNvPicPr>
            <a:picLocks noChangeAspect="1"/>
          </p:cNvPicPr>
          <p:nvPr/>
        </p:nvPicPr>
        <p:blipFill>
          <a:blip r:embed="rId2"/>
          <a:srcRect l="51338"/>
          <a:stretch>
            <a:fillRect/>
          </a:stretch>
        </p:blipFill>
        <p:spPr>
          <a:xfrm>
            <a:off x="115875" y="2571750"/>
            <a:ext cx="1177301" cy="241935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Google Shape;856;p59"/>
          <p:cNvSpPr txBox="1"/>
          <p:nvPr/>
        </p:nvSpPr>
        <p:spPr>
          <a:xfrm>
            <a:off x="1293175" y="195124"/>
            <a:ext cx="7850825" cy="57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600">
                <a:solidFill>
                  <a:srgbClr val="1155CC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</a:lstStyle>
          <a:p>
            <a:r>
              <a:t>Track Agenda</a:t>
            </a:r>
          </a:p>
        </p:txBody>
      </p:sp>
      <p:sp>
        <p:nvSpPr>
          <p:cNvPr id="197" name="Monday…"/>
          <p:cNvSpPr txBox="1"/>
          <p:nvPr/>
        </p:nvSpPr>
        <p:spPr>
          <a:xfrm>
            <a:off x="1318669" y="1001285"/>
            <a:ext cx="7741541" cy="332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Monday</a:t>
            </a:r>
          </a:p>
          <a:p>
            <a:pPr defTabSz="457200">
              <a:defRPr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10:30 - 12:30: IR-for-Good </a:t>
            </a:r>
            <a:r>
              <a:rPr b="1" dirty="0"/>
              <a:t>Paper Session</a:t>
            </a:r>
            <a:r>
              <a:rPr dirty="0"/>
              <a:t> I</a:t>
            </a:r>
          </a:p>
          <a:p>
            <a:pPr defTabSz="457200">
              <a:defRPr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13:30 - 14:30: IR-for-Good </a:t>
            </a:r>
            <a:r>
              <a:rPr b="1" dirty="0"/>
              <a:t>Paper Session</a:t>
            </a:r>
            <a:r>
              <a:rPr dirty="0"/>
              <a:t> II</a:t>
            </a:r>
          </a:p>
          <a:p>
            <a:pPr defTabSz="457200">
              <a:defRPr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16:00 - 17:15: IR-for-Good Invited Talks and Panel</a:t>
            </a:r>
          </a:p>
          <a:p>
            <a:pPr lvl="1" indent="228600" defTabSz="457200">
              <a:defRPr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16:00 - 16:15: </a:t>
            </a:r>
            <a:r>
              <a:rPr b="1" dirty="0"/>
              <a:t>Invited Talk</a:t>
            </a:r>
            <a:r>
              <a:rPr dirty="0"/>
              <a:t> by Dana </a:t>
            </a:r>
            <a:r>
              <a:rPr dirty="0" err="1"/>
              <a:t>Mckay</a:t>
            </a:r>
            <a:r>
              <a:rPr dirty="0"/>
              <a:t> on </a:t>
            </a:r>
            <a:r>
              <a:rPr i="1" dirty="0"/>
              <a:t>"Anything But Ordinary: How other disciplines </a:t>
            </a:r>
          </a:p>
          <a:p>
            <a:pPr lvl="6" indent="1371600" defTabSz="457200">
              <a:defRPr i="1"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can help move beyond the average searcher"</a:t>
            </a:r>
          </a:p>
          <a:p>
            <a:pPr lvl="1" indent="228600" defTabSz="457200">
              <a:defRPr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16:15 - 16:30: </a:t>
            </a:r>
            <a:r>
              <a:rPr b="1" dirty="0"/>
              <a:t>Invited Talk</a:t>
            </a:r>
            <a:r>
              <a:rPr dirty="0"/>
              <a:t> by </a:t>
            </a:r>
            <a:r>
              <a:rPr dirty="0" err="1"/>
              <a:t>Djoerd</a:t>
            </a:r>
            <a:r>
              <a:rPr dirty="0"/>
              <a:t> Hiemstra on "OpenWebSearch.eu: </a:t>
            </a:r>
            <a:r>
              <a:rPr i="1" dirty="0"/>
              <a:t>Towards a shared </a:t>
            </a:r>
          </a:p>
          <a:p>
            <a:pPr lvl="6" indent="1371600" defTabSz="457200">
              <a:defRPr i="1"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infrastructure for assembling web search engines”</a:t>
            </a:r>
          </a:p>
          <a:p>
            <a:pPr lvl="1" indent="228600" defTabSz="457200">
              <a:defRPr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16:30 - 17:15: </a:t>
            </a:r>
            <a:r>
              <a:rPr b="1" dirty="0"/>
              <a:t>Panel Discussion</a:t>
            </a:r>
            <a:r>
              <a:rPr dirty="0"/>
              <a:t> on "</a:t>
            </a:r>
            <a:r>
              <a:rPr i="1" dirty="0"/>
              <a:t>What is IR-for-Good?"</a:t>
            </a:r>
          </a:p>
          <a:p>
            <a:pPr lvl="6" indent="1371600" defTabSz="457200">
              <a:defRPr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Panelists: Madeleine </a:t>
            </a:r>
            <a:r>
              <a:rPr dirty="0" err="1"/>
              <a:t>Daepp</a:t>
            </a:r>
            <a:r>
              <a:rPr dirty="0"/>
              <a:t>, Dana </a:t>
            </a:r>
            <a:r>
              <a:rPr dirty="0" err="1"/>
              <a:t>Mckay</a:t>
            </a:r>
            <a:r>
              <a:rPr dirty="0"/>
              <a:t>, </a:t>
            </a:r>
            <a:r>
              <a:rPr dirty="0" err="1"/>
              <a:t>Djoerd</a:t>
            </a:r>
            <a:r>
              <a:rPr dirty="0"/>
              <a:t> Hiemstra, Sanne </a:t>
            </a:r>
            <a:r>
              <a:rPr dirty="0" err="1"/>
              <a:t>Vrijenhoek</a:t>
            </a:r>
            <a:r>
              <a:rPr dirty="0"/>
              <a:t>, </a:t>
            </a:r>
          </a:p>
          <a:p>
            <a:pPr lvl="6" indent="1371600" defTabSz="457200">
              <a:defRPr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and Bhaskar Mitra</a:t>
            </a:r>
          </a:p>
          <a:p>
            <a:pPr defTabSz="457200">
              <a:defRPr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endParaRPr dirty="0"/>
          </a:p>
          <a:p>
            <a:pPr defTabSz="457200">
              <a:defRPr b="1"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Tuesday</a:t>
            </a:r>
          </a:p>
          <a:p>
            <a:pPr defTabSz="457200">
              <a:defRPr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09:00 - 10:00: IR-for-good </a:t>
            </a:r>
            <a:r>
              <a:rPr b="1" dirty="0"/>
              <a:t>Keynote</a:t>
            </a:r>
            <a:r>
              <a:rPr dirty="0"/>
              <a:t> by Madeleine </a:t>
            </a:r>
            <a:r>
              <a:rPr dirty="0" err="1"/>
              <a:t>Daepp</a:t>
            </a:r>
            <a:r>
              <a:rPr dirty="0"/>
              <a:t> on "Gemini Hegemony"</a:t>
            </a:r>
          </a:p>
          <a:p>
            <a:pPr defTabSz="457200">
              <a:defRPr>
                <a:solidFill>
                  <a:srgbClr val="000000">
                    <a:alpha val="90196"/>
                  </a:srgbClr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10:30 - 12:30: IR-for-Good </a:t>
            </a:r>
            <a:r>
              <a:rPr b="1" dirty="0"/>
              <a:t>Paper Session</a:t>
            </a:r>
            <a:r>
              <a:rPr dirty="0"/>
              <a:t> III</a:t>
            </a:r>
          </a:p>
        </p:txBody>
      </p:sp>
      <p:pic>
        <p:nvPicPr>
          <p:cNvPr id="2" name="Google Shape;57;p13" descr="Google Shape;57;p13">
            <a:extLst>
              <a:ext uri="{FF2B5EF4-FFF2-40B4-BE49-F238E27FC236}">
                <a16:creationId xmlns:a16="http://schemas.microsoft.com/office/drawing/2014/main" id="{30FE08AE-997F-4257-6041-FB3CBC94D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626" y="4049500"/>
            <a:ext cx="1481627" cy="94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82;p15"/>
          <p:cNvSpPr txBox="1"/>
          <p:nvPr/>
        </p:nvSpPr>
        <p:spPr>
          <a:xfrm>
            <a:off x="1293174" y="195124"/>
            <a:ext cx="7850824" cy="57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600">
                <a:solidFill>
                  <a:srgbClr val="1155CC"/>
                </a:solidFill>
                <a:latin typeface="Alegreya SemiBold"/>
                <a:ea typeface="Alegreya SemiBold"/>
                <a:cs typeface="Alegreya SemiBold"/>
                <a:sym typeface="Alegreya SemiBold"/>
              </a:defRPr>
            </a:lvl1pPr>
          </a:lstStyle>
          <a:p>
            <a:r>
              <a:t>We are your Track Chairs</a:t>
            </a:r>
          </a:p>
        </p:txBody>
      </p:sp>
      <p:grpSp>
        <p:nvGrpSpPr>
          <p:cNvPr id="112" name="Group 4"/>
          <p:cNvGrpSpPr/>
          <p:nvPr/>
        </p:nvGrpSpPr>
        <p:grpSpPr>
          <a:xfrm>
            <a:off x="2481814" y="1197358"/>
            <a:ext cx="5473542" cy="2584544"/>
            <a:chOff x="0" y="0"/>
            <a:chExt cx="5473541" cy="2584542"/>
          </a:xfrm>
        </p:grpSpPr>
        <p:pic>
          <p:nvPicPr>
            <p:cNvPr id="108" name="Picture 3" descr="Picture 3"/>
            <p:cNvPicPr>
              <a:picLocks noChangeAspect="1"/>
            </p:cNvPicPr>
            <p:nvPr/>
          </p:nvPicPr>
          <p:blipFill>
            <a:blip r:embed="rId2"/>
            <a:srcRect b="10"/>
            <a:stretch>
              <a:fillRect/>
            </a:stretch>
          </p:blipFill>
          <p:spPr>
            <a:xfrm>
              <a:off x="3494805" y="0"/>
              <a:ext cx="1757739" cy="174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8" y="0"/>
                  </a:moveTo>
                  <a:cubicBezTo>
                    <a:pt x="4833" y="0"/>
                    <a:pt x="0" y="4835"/>
                    <a:pt x="0" y="10800"/>
                  </a:cubicBezTo>
                  <a:cubicBezTo>
                    <a:pt x="0" y="16765"/>
                    <a:pt x="4833" y="21600"/>
                    <a:pt x="10798" y="21600"/>
                  </a:cubicBezTo>
                  <a:cubicBezTo>
                    <a:pt x="16762" y="21600"/>
                    <a:pt x="21600" y="16765"/>
                    <a:pt x="21600" y="10800"/>
                  </a:cubicBezTo>
                  <a:cubicBezTo>
                    <a:pt x="21600" y="4835"/>
                    <a:pt x="16762" y="0"/>
                    <a:pt x="10798" y="0"/>
                  </a:cubicBezTo>
                  <a:close/>
                </a:path>
              </a:pathLst>
            </a:custGeom>
            <a:ln w="3175" cap="rnd">
              <a:solidFill>
                <a:srgbClr val="000000"/>
              </a:solidFill>
              <a:prstDash val="solid"/>
              <a:round/>
            </a:ln>
            <a:effectLst/>
          </p:spPr>
        </p:pic>
        <p:pic>
          <p:nvPicPr>
            <p:cNvPr id="109" name="Picture 6" descr="Picture 6"/>
            <p:cNvPicPr>
              <a:picLocks noChangeAspect="1"/>
            </p:cNvPicPr>
            <p:nvPr/>
          </p:nvPicPr>
          <p:blipFill>
            <a:blip r:embed="rId3"/>
            <a:srcRect r="6" b="10"/>
            <a:stretch>
              <a:fillRect/>
            </a:stretch>
          </p:blipFill>
          <p:spPr>
            <a:xfrm>
              <a:off x="203468" y="0"/>
              <a:ext cx="1792685" cy="174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7" y="0"/>
                    <a:pt x="0" y="4835"/>
                    <a:pt x="0" y="10800"/>
                  </a:cubicBezTo>
                  <a:cubicBezTo>
                    <a:pt x="0" y="16765"/>
                    <a:pt x="4837" y="21600"/>
                    <a:pt x="10802" y="21600"/>
                  </a:cubicBezTo>
                  <a:cubicBezTo>
                    <a:pt x="16767" y="21600"/>
                    <a:pt x="21600" y="16765"/>
                    <a:pt x="21600" y="10800"/>
                  </a:cubicBezTo>
                  <a:cubicBezTo>
                    <a:pt x="21600" y="4835"/>
                    <a:pt x="16767" y="0"/>
                    <a:pt x="10802" y="0"/>
                  </a:cubicBezTo>
                  <a:close/>
                </a:path>
              </a:pathLst>
            </a:custGeom>
            <a:ln w="3175" cap="rnd">
              <a:solidFill>
                <a:srgbClr val="000000"/>
              </a:solidFill>
              <a:prstDash val="solid"/>
              <a:round/>
            </a:ln>
            <a:effectLst/>
          </p:spPr>
        </p:pic>
        <p:sp>
          <p:nvSpPr>
            <p:cNvPr id="110" name="TextBox 8"/>
            <p:cNvSpPr txBox="1"/>
            <p:nvPr/>
          </p:nvSpPr>
          <p:spPr>
            <a:xfrm>
              <a:off x="0" y="1845403"/>
              <a:ext cx="2199736" cy="739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1155CC"/>
                  </a:solidFill>
                  <a:latin typeface="Aptos ExtraBold"/>
                  <a:ea typeface="Aptos ExtraBold"/>
                  <a:cs typeface="Aptos ExtraBold"/>
                  <a:sym typeface="Aptos ExtraBold"/>
                </a:defRPr>
              </a:pPr>
              <a:r>
                <a:t>Maria Heuss</a:t>
              </a:r>
            </a:p>
            <a:p>
              <a:pPr algn="ctr">
                <a:defRPr>
                  <a:solidFill>
                    <a:srgbClr val="1155CC"/>
                  </a:solidFill>
                  <a:latin typeface="Aptos"/>
                  <a:ea typeface="Aptos"/>
                  <a:cs typeface="Aptos"/>
                  <a:sym typeface="Aptos"/>
                </a:defRPr>
              </a:pPr>
              <a:r>
                <a:t>University of Amsterdam</a:t>
              </a:r>
            </a:p>
            <a:p>
              <a:pPr algn="ctr">
                <a:defRPr>
                  <a:solidFill>
                    <a:srgbClr val="1155CC"/>
                  </a:solidFill>
                  <a:latin typeface="Aptos"/>
                  <a:ea typeface="Aptos"/>
                  <a:cs typeface="Aptos"/>
                  <a:sym typeface="Aptos"/>
                </a:defRPr>
              </a:pPr>
              <a:r>
                <a:t>The Netherlands</a:t>
              </a:r>
            </a:p>
          </p:txBody>
        </p:sp>
        <p:sp>
          <p:nvSpPr>
            <p:cNvPr id="111" name="TextBox 10"/>
            <p:cNvSpPr txBox="1"/>
            <p:nvPr/>
          </p:nvSpPr>
          <p:spPr>
            <a:xfrm>
              <a:off x="3273806" y="1845402"/>
              <a:ext cx="2199736" cy="739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1155CC"/>
                  </a:solidFill>
                  <a:latin typeface="Aptos ExtraBold"/>
                  <a:ea typeface="Aptos ExtraBold"/>
                  <a:cs typeface="Aptos ExtraBold"/>
                  <a:sym typeface="Aptos ExtraBold"/>
                </a:defRPr>
              </a:pPr>
              <a:r>
                <a:t>Bhaskar Mitra</a:t>
              </a:r>
            </a:p>
            <a:p>
              <a:pPr algn="ctr">
                <a:defRPr>
                  <a:solidFill>
                    <a:srgbClr val="1155CC"/>
                  </a:solidFill>
                  <a:latin typeface="Aptos"/>
                  <a:ea typeface="Aptos"/>
                  <a:cs typeface="Aptos"/>
                  <a:sym typeface="Aptos"/>
                </a:defRPr>
              </a:pPr>
              <a:r>
                <a:t>Independent Researcher</a:t>
              </a:r>
            </a:p>
            <a:p>
              <a:pPr algn="ctr">
                <a:defRPr>
                  <a:solidFill>
                    <a:srgbClr val="1155CC"/>
                  </a:solidFill>
                  <a:latin typeface="Aptos"/>
                  <a:ea typeface="Aptos"/>
                  <a:cs typeface="Aptos"/>
                  <a:sym typeface="Aptos"/>
                </a:defRPr>
              </a:pPr>
              <a:r>
                <a:t>Canada</a:t>
              </a:r>
            </a:p>
          </p:txBody>
        </p:sp>
      </p:grpSp>
      <p:pic>
        <p:nvPicPr>
          <p:cNvPr id="113" name="Google Shape;854;p59" descr="Google Shape;854;p59"/>
          <p:cNvPicPr>
            <a:picLocks noChangeAspect="1"/>
          </p:cNvPicPr>
          <p:nvPr/>
        </p:nvPicPr>
        <p:blipFill>
          <a:blip r:embed="rId4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Google Shape;855;p59" descr="Google Shape;855;p59"/>
          <p:cNvPicPr>
            <a:picLocks noChangeAspect="1"/>
          </p:cNvPicPr>
          <p:nvPr/>
        </p:nvPicPr>
        <p:blipFill>
          <a:blip r:embed="rId4"/>
          <a:srcRect l="51338"/>
          <a:stretch>
            <a:fillRect/>
          </a:stretch>
        </p:blipFill>
        <p:spPr>
          <a:xfrm>
            <a:off x="115874" y="257175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Google Shape;57;p13" descr="Google Shape;57;p13">
            <a:extLst>
              <a:ext uri="{FF2B5EF4-FFF2-40B4-BE49-F238E27FC236}">
                <a16:creationId xmlns:a16="http://schemas.microsoft.com/office/drawing/2014/main" id="{7371592E-2325-0610-F7BA-5F7B257AB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626" y="4049500"/>
            <a:ext cx="1481627" cy="94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854;p59" descr="Google Shape;854;p59"/>
          <p:cNvPicPr>
            <a:picLocks noChangeAspect="1"/>
          </p:cNvPicPr>
          <p:nvPr/>
        </p:nvPicPr>
        <p:blipFill>
          <a:blip r:embed="rId2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Google Shape;855;p59" descr="Google Shape;855;p59"/>
          <p:cNvPicPr>
            <a:picLocks noChangeAspect="1"/>
          </p:cNvPicPr>
          <p:nvPr/>
        </p:nvPicPr>
        <p:blipFill>
          <a:blip r:embed="rId2"/>
          <a:srcRect l="51338"/>
          <a:stretch>
            <a:fillRect/>
          </a:stretch>
        </p:blipFill>
        <p:spPr>
          <a:xfrm>
            <a:off x="115874" y="2571750"/>
            <a:ext cx="1177302" cy="24193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" name="Group 5"/>
          <p:cNvGrpSpPr/>
          <p:nvPr/>
        </p:nvGrpSpPr>
        <p:grpSpPr>
          <a:xfrm>
            <a:off x="1869286" y="1876648"/>
            <a:ext cx="6615118" cy="2209315"/>
            <a:chOff x="0" y="0"/>
            <a:chExt cx="6615116" cy="2209314"/>
          </a:xfrm>
        </p:grpSpPr>
        <p:sp>
          <p:nvSpPr>
            <p:cNvPr id="119" name="Google Shape;856;p59"/>
            <p:cNvSpPr txBox="1"/>
            <p:nvPr/>
          </p:nvSpPr>
          <p:spPr>
            <a:xfrm>
              <a:off x="0" y="0"/>
              <a:ext cx="6615117" cy="576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600">
                  <a:solidFill>
                    <a:srgbClr val="1155CC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defRPr>
              </a:lvl1pPr>
            </a:lstStyle>
            <a:p>
              <a:r>
                <a:t>This year’s theme for the track</a:t>
              </a:r>
            </a:p>
          </p:txBody>
        </p:sp>
        <p:sp>
          <p:nvSpPr>
            <p:cNvPr id="120" name="TextBox 4"/>
            <p:cNvSpPr txBox="1"/>
            <p:nvPr/>
          </p:nvSpPr>
          <p:spPr>
            <a:xfrm>
              <a:off x="45719" y="466874"/>
              <a:ext cx="6523678" cy="174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5400">
                  <a:solidFill>
                    <a:srgbClr val="1155CC"/>
                  </a:solidFill>
                  <a:latin typeface="Alegreya"/>
                  <a:ea typeface="Alegreya"/>
                  <a:cs typeface="Alegreya"/>
                  <a:sym typeface="Alegreya"/>
                </a:defRPr>
              </a:pPr>
              <a:r>
                <a:rPr dirty="0"/>
                <a:t>What </a:t>
              </a:r>
              <a:r>
                <a:rPr i="1" dirty="0"/>
                <a:t>is</a:t>
              </a:r>
              <a:r>
                <a:rPr dirty="0"/>
                <a:t> IR-for-Good?</a:t>
              </a:r>
            </a:p>
          </p:txBody>
        </p:sp>
      </p:grpSp>
      <p:pic>
        <p:nvPicPr>
          <p:cNvPr id="2" name="Google Shape;57;p13" descr="Google Shape;57;p13">
            <a:extLst>
              <a:ext uri="{FF2B5EF4-FFF2-40B4-BE49-F238E27FC236}">
                <a16:creationId xmlns:a16="http://schemas.microsoft.com/office/drawing/2014/main" id="{8181BFFB-44E8-BB5D-8742-6D14F7D9E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626" y="4049500"/>
            <a:ext cx="1481627" cy="94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854;p59" descr="Google Shape;854;p59"/>
          <p:cNvPicPr>
            <a:picLocks noChangeAspect="1"/>
          </p:cNvPicPr>
          <p:nvPr/>
        </p:nvPicPr>
        <p:blipFill>
          <a:blip r:embed="rId2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855;p59" descr="Google Shape;855;p59"/>
          <p:cNvPicPr>
            <a:picLocks noChangeAspect="1"/>
          </p:cNvPicPr>
          <p:nvPr/>
        </p:nvPicPr>
        <p:blipFill>
          <a:blip r:embed="rId2"/>
          <a:srcRect l="51338"/>
          <a:stretch>
            <a:fillRect/>
          </a:stretch>
        </p:blipFill>
        <p:spPr>
          <a:xfrm>
            <a:off x="115874" y="2571750"/>
            <a:ext cx="1177302" cy="241935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857;p59"/>
          <p:cNvSpPr txBox="1"/>
          <p:nvPr/>
        </p:nvSpPr>
        <p:spPr>
          <a:xfrm>
            <a:off x="3593084" y="4262833"/>
            <a:ext cx="3686176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3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r>
              <a:t>Published in 1976 (half a century ago)</a:t>
            </a:r>
          </a:p>
        </p:txBody>
      </p:sp>
      <p:grpSp>
        <p:nvGrpSpPr>
          <p:cNvPr id="130" name="Group 10"/>
          <p:cNvGrpSpPr/>
          <p:nvPr/>
        </p:nvGrpSpPr>
        <p:grpSpPr>
          <a:xfrm>
            <a:off x="2796494" y="358462"/>
            <a:ext cx="5279357" cy="3848476"/>
            <a:chOff x="0" y="0"/>
            <a:chExt cx="5279356" cy="3848475"/>
          </a:xfrm>
        </p:grpSpPr>
        <p:pic>
          <p:nvPicPr>
            <p:cNvPr id="126" name="Picture 11" descr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78213"/>
              <a:ext cx="5279357" cy="2570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9" name="Picture 12"/>
            <p:cNvGrpSpPr/>
            <p:nvPr/>
          </p:nvGrpSpPr>
          <p:grpSpPr>
            <a:xfrm>
              <a:off x="115838" y="-1"/>
              <a:ext cx="5053064" cy="1140483"/>
              <a:chOff x="0" y="0"/>
              <a:chExt cx="5053063" cy="1140481"/>
            </a:xfrm>
          </p:grpSpPr>
          <p:pic>
            <p:nvPicPr>
              <p:cNvPr id="127" name="image7.png" descr="image7.png"/>
              <p:cNvPicPr>
                <a:picLocks noChangeAspect="1"/>
              </p:cNvPicPr>
              <p:nvPr/>
            </p:nvPicPr>
            <p:blipFill>
              <a:blip r:embed="rId4"/>
              <a:srcRect r="2" b="7"/>
              <a:stretch>
                <a:fillRect/>
              </a:stretch>
            </p:blipFill>
            <p:spPr>
              <a:xfrm>
                <a:off x="-1" y="-1"/>
                <a:ext cx="5046366" cy="1140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0511" extrusionOk="0">
                    <a:moveTo>
                      <a:pt x="16812" y="8"/>
                    </a:moveTo>
                    <a:cubicBezTo>
                      <a:pt x="16705" y="35"/>
                      <a:pt x="16586" y="122"/>
                      <a:pt x="16452" y="315"/>
                    </a:cubicBezTo>
                    <a:cubicBezTo>
                      <a:pt x="15916" y="1088"/>
                      <a:pt x="14932" y="-564"/>
                      <a:pt x="14496" y="315"/>
                    </a:cubicBezTo>
                    <a:cubicBezTo>
                      <a:pt x="14060" y="1194"/>
                      <a:pt x="13126" y="51"/>
                      <a:pt x="12538" y="315"/>
                    </a:cubicBezTo>
                    <a:cubicBezTo>
                      <a:pt x="11950" y="580"/>
                      <a:pt x="11475" y="259"/>
                      <a:pt x="11224" y="315"/>
                    </a:cubicBezTo>
                    <a:cubicBezTo>
                      <a:pt x="10973" y="372"/>
                      <a:pt x="10575" y="-110"/>
                      <a:pt x="10338" y="315"/>
                    </a:cubicBezTo>
                    <a:cubicBezTo>
                      <a:pt x="10100" y="740"/>
                      <a:pt x="9421" y="16"/>
                      <a:pt x="9237" y="315"/>
                    </a:cubicBezTo>
                    <a:cubicBezTo>
                      <a:pt x="9054" y="614"/>
                      <a:pt x="8542" y="183"/>
                      <a:pt x="8349" y="315"/>
                    </a:cubicBezTo>
                    <a:cubicBezTo>
                      <a:pt x="8157" y="447"/>
                      <a:pt x="7725" y="315"/>
                      <a:pt x="7463" y="315"/>
                    </a:cubicBezTo>
                    <a:cubicBezTo>
                      <a:pt x="7201" y="315"/>
                      <a:pt x="6774" y="309"/>
                      <a:pt x="6363" y="315"/>
                    </a:cubicBezTo>
                    <a:cubicBezTo>
                      <a:pt x="5952" y="321"/>
                      <a:pt x="5580" y="261"/>
                      <a:pt x="4620" y="315"/>
                    </a:cubicBezTo>
                    <a:cubicBezTo>
                      <a:pt x="3659" y="369"/>
                      <a:pt x="2891" y="210"/>
                      <a:pt x="2664" y="315"/>
                    </a:cubicBezTo>
                    <a:cubicBezTo>
                      <a:pt x="2436" y="420"/>
                      <a:pt x="2292" y="-265"/>
                      <a:pt x="1562" y="315"/>
                    </a:cubicBezTo>
                    <a:cubicBezTo>
                      <a:pt x="831" y="896"/>
                      <a:pt x="596" y="309"/>
                      <a:pt x="32" y="315"/>
                    </a:cubicBezTo>
                    <a:cubicBezTo>
                      <a:pt x="164" y="1794"/>
                      <a:pt x="-86" y="5855"/>
                      <a:pt x="32" y="7138"/>
                    </a:cubicBezTo>
                    <a:cubicBezTo>
                      <a:pt x="151" y="8421"/>
                      <a:pt x="-41" y="10998"/>
                      <a:pt x="32" y="13361"/>
                    </a:cubicBezTo>
                    <a:cubicBezTo>
                      <a:pt x="106" y="15725"/>
                      <a:pt x="-21" y="17965"/>
                      <a:pt x="32" y="20184"/>
                    </a:cubicBezTo>
                    <a:cubicBezTo>
                      <a:pt x="467" y="19560"/>
                      <a:pt x="1288" y="20307"/>
                      <a:pt x="1715" y="20184"/>
                    </a:cubicBezTo>
                    <a:cubicBezTo>
                      <a:pt x="2142" y="20061"/>
                      <a:pt x="2940" y="20276"/>
                      <a:pt x="3459" y="20184"/>
                    </a:cubicBezTo>
                    <a:cubicBezTo>
                      <a:pt x="3977" y="20093"/>
                      <a:pt x="4407" y="20838"/>
                      <a:pt x="4773" y="20184"/>
                    </a:cubicBezTo>
                    <a:cubicBezTo>
                      <a:pt x="5140" y="19531"/>
                      <a:pt x="5683" y="20453"/>
                      <a:pt x="6088" y="20184"/>
                    </a:cubicBezTo>
                    <a:cubicBezTo>
                      <a:pt x="6493" y="19915"/>
                      <a:pt x="6847" y="20563"/>
                      <a:pt x="7403" y="20184"/>
                    </a:cubicBezTo>
                    <a:cubicBezTo>
                      <a:pt x="7958" y="19806"/>
                      <a:pt x="8278" y="20238"/>
                      <a:pt x="8717" y="20184"/>
                    </a:cubicBezTo>
                    <a:cubicBezTo>
                      <a:pt x="9157" y="20131"/>
                      <a:pt x="9247" y="20590"/>
                      <a:pt x="9818" y="20184"/>
                    </a:cubicBezTo>
                    <a:cubicBezTo>
                      <a:pt x="10388" y="19779"/>
                      <a:pt x="10767" y="20709"/>
                      <a:pt x="11132" y="20184"/>
                    </a:cubicBezTo>
                    <a:cubicBezTo>
                      <a:pt x="11498" y="19660"/>
                      <a:pt x="11708" y="20451"/>
                      <a:pt x="12233" y="20184"/>
                    </a:cubicBezTo>
                    <a:cubicBezTo>
                      <a:pt x="12758" y="19918"/>
                      <a:pt x="13014" y="21036"/>
                      <a:pt x="13548" y="20184"/>
                    </a:cubicBezTo>
                    <a:cubicBezTo>
                      <a:pt x="14081" y="19333"/>
                      <a:pt x="14739" y="20786"/>
                      <a:pt x="15291" y="20184"/>
                    </a:cubicBezTo>
                    <a:cubicBezTo>
                      <a:pt x="15843" y="19583"/>
                      <a:pt x="16687" y="20378"/>
                      <a:pt x="17034" y="20184"/>
                    </a:cubicBezTo>
                    <a:cubicBezTo>
                      <a:pt x="17381" y="19991"/>
                      <a:pt x="17458" y="20267"/>
                      <a:pt x="17920" y="20184"/>
                    </a:cubicBezTo>
                    <a:cubicBezTo>
                      <a:pt x="18383" y="20102"/>
                      <a:pt x="18631" y="20323"/>
                      <a:pt x="19021" y="20184"/>
                    </a:cubicBezTo>
                    <a:cubicBezTo>
                      <a:pt x="19410" y="20046"/>
                      <a:pt x="19850" y="20295"/>
                      <a:pt x="20335" y="20184"/>
                    </a:cubicBezTo>
                    <a:cubicBezTo>
                      <a:pt x="20821" y="20074"/>
                      <a:pt x="21027" y="20186"/>
                      <a:pt x="21436" y="20184"/>
                    </a:cubicBezTo>
                    <a:cubicBezTo>
                      <a:pt x="21356" y="18749"/>
                      <a:pt x="21505" y="15830"/>
                      <a:pt x="21436" y="13561"/>
                    </a:cubicBezTo>
                    <a:cubicBezTo>
                      <a:pt x="21366" y="11293"/>
                      <a:pt x="21501" y="9640"/>
                      <a:pt x="21436" y="6938"/>
                    </a:cubicBezTo>
                    <a:cubicBezTo>
                      <a:pt x="21371" y="4237"/>
                      <a:pt x="21514" y="2189"/>
                      <a:pt x="21436" y="315"/>
                    </a:cubicBezTo>
                    <a:cubicBezTo>
                      <a:pt x="20306" y="477"/>
                      <a:pt x="19515" y="-142"/>
                      <a:pt x="18869" y="315"/>
                    </a:cubicBezTo>
                    <a:cubicBezTo>
                      <a:pt x="18222" y="772"/>
                      <a:pt x="17831" y="187"/>
                      <a:pt x="17552" y="315"/>
                    </a:cubicBezTo>
                    <a:cubicBezTo>
                      <a:pt x="17343" y="411"/>
                      <a:pt x="17131" y="-70"/>
                      <a:pt x="16812" y="8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>
                <a:outerShdw blurRad="292100" dist="139700" dir="2700000" rotWithShape="0">
                  <a:srgbClr val="333333">
                    <a:alpha val="64999"/>
                  </a:srgbClr>
                </a:outerShdw>
              </a:effectLst>
            </p:spPr>
          </p:pic>
          <p:sp>
            <p:nvSpPr>
              <p:cNvPr id="128" name="Shape"/>
              <p:cNvSpPr/>
              <p:nvPr/>
            </p:nvSpPr>
            <p:spPr>
              <a:xfrm>
                <a:off x="3820" y="354"/>
                <a:ext cx="5049244" cy="1139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0" h="20585" extrusionOk="0">
                    <a:moveTo>
                      <a:pt x="16" y="312"/>
                    </a:moveTo>
                    <a:cubicBezTo>
                      <a:pt x="294" y="149"/>
                      <a:pt x="803" y="583"/>
                      <a:pt x="1118" y="312"/>
                    </a:cubicBezTo>
                    <a:cubicBezTo>
                      <a:pt x="1433" y="40"/>
                      <a:pt x="2375" y="1054"/>
                      <a:pt x="2862" y="312"/>
                    </a:cubicBezTo>
                    <a:cubicBezTo>
                      <a:pt x="3350" y="-431"/>
                      <a:pt x="3427" y="509"/>
                      <a:pt x="3750" y="312"/>
                    </a:cubicBezTo>
                    <a:cubicBezTo>
                      <a:pt x="4073" y="114"/>
                      <a:pt x="4428" y="544"/>
                      <a:pt x="4637" y="312"/>
                    </a:cubicBezTo>
                    <a:cubicBezTo>
                      <a:pt x="4847" y="79"/>
                      <a:pt x="6141" y="840"/>
                      <a:pt x="6596" y="312"/>
                    </a:cubicBezTo>
                    <a:cubicBezTo>
                      <a:pt x="7051" y="-217"/>
                      <a:pt x="7662" y="392"/>
                      <a:pt x="8126" y="312"/>
                    </a:cubicBezTo>
                    <a:cubicBezTo>
                      <a:pt x="8590" y="231"/>
                      <a:pt x="9085" y="613"/>
                      <a:pt x="9870" y="312"/>
                    </a:cubicBezTo>
                    <a:cubicBezTo>
                      <a:pt x="10656" y="10"/>
                      <a:pt x="10965" y="592"/>
                      <a:pt x="11400" y="312"/>
                    </a:cubicBezTo>
                    <a:cubicBezTo>
                      <a:pt x="11835" y="31"/>
                      <a:pt x="11997" y="644"/>
                      <a:pt x="12288" y="312"/>
                    </a:cubicBezTo>
                    <a:cubicBezTo>
                      <a:pt x="12578" y="-21"/>
                      <a:pt x="13145" y="498"/>
                      <a:pt x="13604" y="312"/>
                    </a:cubicBezTo>
                    <a:cubicBezTo>
                      <a:pt x="14062" y="125"/>
                      <a:pt x="14224" y="680"/>
                      <a:pt x="14491" y="312"/>
                    </a:cubicBezTo>
                    <a:cubicBezTo>
                      <a:pt x="14758" y="-56"/>
                      <a:pt x="15632" y="1063"/>
                      <a:pt x="16235" y="312"/>
                    </a:cubicBezTo>
                    <a:cubicBezTo>
                      <a:pt x="16839" y="-440"/>
                      <a:pt x="17098" y="416"/>
                      <a:pt x="17337" y="312"/>
                    </a:cubicBezTo>
                    <a:cubicBezTo>
                      <a:pt x="17576" y="207"/>
                      <a:pt x="18390" y="805"/>
                      <a:pt x="19295" y="312"/>
                    </a:cubicBezTo>
                    <a:cubicBezTo>
                      <a:pt x="20201" y="-182"/>
                      <a:pt x="20454" y="927"/>
                      <a:pt x="21438" y="312"/>
                    </a:cubicBezTo>
                    <a:cubicBezTo>
                      <a:pt x="21543" y="1909"/>
                      <a:pt x="21303" y="5159"/>
                      <a:pt x="21438" y="6966"/>
                    </a:cubicBezTo>
                    <a:cubicBezTo>
                      <a:pt x="21572" y="8772"/>
                      <a:pt x="21318" y="10427"/>
                      <a:pt x="21438" y="13220"/>
                    </a:cubicBezTo>
                    <a:cubicBezTo>
                      <a:pt x="21557" y="16013"/>
                      <a:pt x="21433" y="18527"/>
                      <a:pt x="21438" y="20273"/>
                    </a:cubicBezTo>
                    <a:cubicBezTo>
                      <a:pt x="20935" y="20987"/>
                      <a:pt x="20531" y="19883"/>
                      <a:pt x="19693" y="20273"/>
                    </a:cubicBezTo>
                    <a:cubicBezTo>
                      <a:pt x="18855" y="20663"/>
                      <a:pt x="18646" y="19887"/>
                      <a:pt x="17949" y="20273"/>
                    </a:cubicBezTo>
                    <a:cubicBezTo>
                      <a:pt x="17252" y="20660"/>
                      <a:pt x="17454" y="20209"/>
                      <a:pt x="17062" y="20273"/>
                    </a:cubicBezTo>
                    <a:cubicBezTo>
                      <a:pt x="16669" y="20338"/>
                      <a:pt x="15558" y="20062"/>
                      <a:pt x="15103" y="20273"/>
                    </a:cubicBezTo>
                    <a:cubicBezTo>
                      <a:pt x="14648" y="20484"/>
                      <a:pt x="13827" y="19595"/>
                      <a:pt x="13359" y="20273"/>
                    </a:cubicBezTo>
                    <a:cubicBezTo>
                      <a:pt x="12890" y="20952"/>
                      <a:pt x="12360" y="19823"/>
                      <a:pt x="11400" y="20273"/>
                    </a:cubicBezTo>
                    <a:cubicBezTo>
                      <a:pt x="10440" y="20724"/>
                      <a:pt x="10507" y="20120"/>
                      <a:pt x="9870" y="20273"/>
                    </a:cubicBezTo>
                    <a:cubicBezTo>
                      <a:pt x="9233" y="20427"/>
                      <a:pt x="8947" y="20162"/>
                      <a:pt x="8554" y="20273"/>
                    </a:cubicBezTo>
                    <a:cubicBezTo>
                      <a:pt x="8162" y="20385"/>
                      <a:pt x="7824" y="19838"/>
                      <a:pt x="7238" y="20273"/>
                    </a:cubicBezTo>
                    <a:cubicBezTo>
                      <a:pt x="6652" y="20709"/>
                      <a:pt x="5865" y="19898"/>
                      <a:pt x="5494" y="20273"/>
                    </a:cubicBezTo>
                    <a:cubicBezTo>
                      <a:pt x="5124" y="20649"/>
                      <a:pt x="4320" y="19387"/>
                      <a:pt x="3750" y="20273"/>
                    </a:cubicBezTo>
                    <a:cubicBezTo>
                      <a:pt x="3179" y="21160"/>
                      <a:pt x="2762" y="19824"/>
                      <a:pt x="2006" y="20273"/>
                    </a:cubicBezTo>
                    <a:cubicBezTo>
                      <a:pt x="1249" y="20723"/>
                      <a:pt x="922" y="20106"/>
                      <a:pt x="16" y="20273"/>
                    </a:cubicBezTo>
                    <a:cubicBezTo>
                      <a:pt x="-28" y="18444"/>
                      <a:pt x="32" y="15878"/>
                      <a:pt x="16" y="13220"/>
                    </a:cubicBezTo>
                    <a:cubicBezTo>
                      <a:pt x="1" y="10562"/>
                      <a:pt x="38" y="7883"/>
                      <a:pt x="16" y="6367"/>
                    </a:cubicBezTo>
                    <a:cubicBezTo>
                      <a:pt x="-5" y="4850"/>
                      <a:pt x="184" y="3296"/>
                      <a:pt x="16" y="312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31" name="TextBox 2"/>
          <p:cNvSpPr txBox="1"/>
          <p:nvPr/>
        </p:nvSpPr>
        <p:spPr>
          <a:xfrm>
            <a:off x="1338894" y="4902936"/>
            <a:ext cx="610673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/>
          <a:p>
            <a:pPr algn="ctr">
              <a:defRPr sz="9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Belkin and Robertson. </a:t>
            </a:r>
            <a:r>
              <a:rPr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/>
              </a:rPr>
              <a:t>Some Ethical and Political Implications of Theoretical Research in Information Science</a:t>
            </a:r>
            <a:r>
              <a:rPr dirty="0"/>
              <a:t>. In proc. ASIS, 1976.</a:t>
            </a:r>
          </a:p>
        </p:txBody>
      </p:sp>
      <p:pic>
        <p:nvPicPr>
          <p:cNvPr id="2" name="Google Shape;57;p13" descr="Google Shape;57;p13">
            <a:extLst>
              <a:ext uri="{FF2B5EF4-FFF2-40B4-BE49-F238E27FC236}">
                <a16:creationId xmlns:a16="http://schemas.microsoft.com/office/drawing/2014/main" id="{07213722-D8FB-BED5-7C51-461DD050D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626" y="4049500"/>
            <a:ext cx="1481627" cy="94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854;p59" descr="Google Shape;854;p59"/>
          <p:cNvPicPr>
            <a:picLocks noChangeAspect="1"/>
          </p:cNvPicPr>
          <p:nvPr/>
        </p:nvPicPr>
        <p:blipFill>
          <a:blip r:embed="rId2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Google Shape;855;p59" descr="Google Shape;855;p59"/>
          <p:cNvPicPr>
            <a:picLocks noChangeAspect="1"/>
          </p:cNvPicPr>
          <p:nvPr/>
        </p:nvPicPr>
        <p:blipFill>
          <a:blip r:embed="rId2"/>
          <a:srcRect l="51338"/>
          <a:stretch>
            <a:fillRect/>
          </a:stretch>
        </p:blipFill>
        <p:spPr>
          <a:xfrm>
            <a:off x="115874" y="257175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Content Placeholder 8" descr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67" y="1294165"/>
            <a:ext cx="3960348" cy="255517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857;p59"/>
          <p:cNvSpPr txBox="1"/>
          <p:nvPr/>
        </p:nvSpPr>
        <p:spPr>
          <a:xfrm>
            <a:off x="1452563" y="1183393"/>
            <a:ext cx="3079762" cy="2418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6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The topic of “IR-for-good” is currently undertheorized</a:t>
            </a:r>
          </a:p>
          <a:p>
            <a:pPr>
              <a:spcBef>
                <a:spcPts val="2400"/>
              </a:spcBef>
              <a:defRPr sz="16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As Belkin and Robertson (1976) point out, we must develop our position on what constitutes societal good to make appropriate progress and resist contradictory demands</a:t>
            </a:r>
          </a:p>
        </p:txBody>
      </p:sp>
      <p:sp>
        <p:nvSpPr>
          <p:cNvPr id="137" name="TextBox 3"/>
          <p:cNvSpPr txBox="1"/>
          <p:nvPr/>
        </p:nvSpPr>
        <p:spPr>
          <a:xfrm>
            <a:off x="1338894" y="4902936"/>
            <a:ext cx="775938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9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Mitra and Heuss. </a:t>
            </a:r>
            <a:r>
              <a:rPr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+mn-lt"/>
                <a:ea typeface="+mn-ea"/>
                <a:cs typeface="+mn-cs"/>
                <a:sym typeface="Arial"/>
                <a:hlinkClick r:id="rId4"/>
              </a:rPr>
              <a:t>What is IR-for-Good?</a:t>
            </a:r>
            <a:r>
              <a:rPr dirty="0"/>
              <a:t>. Blog post, 2025.</a:t>
            </a:r>
          </a:p>
        </p:txBody>
      </p:sp>
      <p:pic>
        <p:nvPicPr>
          <p:cNvPr id="2" name="Google Shape;57;p13" descr="Google Shape;57;p13">
            <a:extLst>
              <a:ext uri="{FF2B5EF4-FFF2-40B4-BE49-F238E27FC236}">
                <a16:creationId xmlns:a16="http://schemas.microsoft.com/office/drawing/2014/main" id="{94AC22CD-C3D8-4075-83BE-F79D722B6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626" y="4049500"/>
            <a:ext cx="1481627" cy="94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854;p59" descr="Google Shape;854;p59"/>
          <p:cNvPicPr>
            <a:picLocks noChangeAspect="1"/>
          </p:cNvPicPr>
          <p:nvPr/>
        </p:nvPicPr>
        <p:blipFill>
          <a:blip r:embed="rId2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Google Shape;855;p59" descr="Google Shape;855;p59"/>
          <p:cNvPicPr>
            <a:picLocks noChangeAspect="1"/>
          </p:cNvPicPr>
          <p:nvPr/>
        </p:nvPicPr>
        <p:blipFill>
          <a:blip r:embed="rId2"/>
          <a:srcRect l="51338"/>
          <a:stretch>
            <a:fillRect/>
          </a:stretch>
        </p:blipFill>
        <p:spPr>
          <a:xfrm>
            <a:off x="115874" y="2571750"/>
            <a:ext cx="1177302" cy="2419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Google Shape;857;p59"/>
          <p:cNvSpPr txBox="1"/>
          <p:nvPr/>
        </p:nvSpPr>
        <p:spPr>
          <a:xfrm>
            <a:off x="2095536" y="500456"/>
            <a:ext cx="6246102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r>
              <a:rPr dirty="0"/>
              <a:t>This year, we adopted the following operative definition for IR-for-Good</a:t>
            </a:r>
          </a:p>
        </p:txBody>
      </p:sp>
      <p:sp>
        <p:nvSpPr>
          <p:cNvPr id="142" name="Google Shape;857;p59"/>
          <p:cNvSpPr txBox="1"/>
          <p:nvPr/>
        </p:nvSpPr>
        <p:spPr>
          <a:xfrm>
            <a:off x="2447925" y="1446514"/>
            <a:ext cx="5893712" cy="152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000" i="1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IR-for-Good refers to IR research and practices that contribute towards realizing more </a:t>
            </a:r>
            <a:r>
              <a:rPr sz="2400" b="1" dirty="0"/>
              <a:t>equitable</a:t>
            </a:r>
            <a:r>
              <a:rPr dirty="0"/>
              <a:t>, </a:t>
            </a:r>
            <a:r>
              <a:rPr sz="2400" b="1" dirty="0"/>
              <a:t>emancipatory</a:t>
            </a:r>
            <a:r>
              <a:rPr dirty="0"/>
              <a:t>, and </a:t>
            </a:r>
            <a:r>
              <a:rPr sz="2400" b="1" dirty="0"/>
              <a:t>sustainable</a:t>
            </a:r>
            <a:r>
              <a:rPr dirty="0"/>
              <a:t> futures.</a:t>
            </a:r>
          </a:p>
        </p:txBody>
      </p:sp>
      <p:sp>
        <p:nvSpPr>
          <p:cNvPr id="143" name="Straight Connector 4"/>
          <p:cNvSpPr/>
          <p:nvPr/>
        </p:nvSpPr>
        <p:spPr>
          <a:xfrm flipH="1">
            <a:off x="2233615" y="1452556"/>
            <a:ext cx="1" cy="1540801"/>
          </a:xfrm>
          <a:prstGeom prst="line">
            <a:avLst/>
          </a:prstGeom>
          <a:ln w="38100">
            <a:solidFill>
              <a:srgbClr val="2A43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extBox 5"/>
          <p:cNvSpPr txBox="1"/>
          <p:nvPr/>
        </p:nvSpPr>
        <p:spPr>
          <a:xfrm>
            <a:off x="1338894" y="4902936"/>
            <a:ext cx="775938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9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omfortaa"/>
                <a:ea typeface="Comfortaa"/>
                <a:cs typeface="Comfortaa"/>
                <a:sym typeface="Comfortaa"/>
                <a:hlinkClick r:id="rId3"/>
              </a:defRPr>
            </a:lvl1pPr>
          </a:lstStyle>
          <a:p>
            <a:pPr>
              <a:defRPr u="none">
                <a:solidFill>
                  <a:srgbClr val="1155CC"/>
                </a:solidFill>
                <a:uFillTx/>
              </a:defRPr>
            </a:pPr>
            <a:r>
              <a:rPr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https://ecir2026.eu/calls/call-for-ir-for-good-papers</a:t>
            </a:r>
          </a:p>
        </p:txBody>
      </p:sp>
      <p:pic>
        <p:nvPicPr>
          <p:cNvPr id="2" name="Google Shape;57;p13" descr="Google Shape;57;p13">
            <a:extLst>
              <a:ext uri="{FF2B5EF4-FFF2-40B4-BE49-F238E27FC236}">
                <a16:creationId xmlns:a16="http://schemas.microsoft.com/office/drawing/2014/main" id="{E2EE27D2-08D8-72C8-7C4C-8FEE4C190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626" y="4049500"/>
            <a:ext cx="1481627" cy="94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854;p59" descr="Google Shape;854;p59"/>
          <p:cNvPicPr>
            <a:picLocks noChangeAspect="1"/>
          </p:cNvPicPr>
          <p:nvPr/>
        </p:nvPicPr>
        <p:blipFill>
          <a:blip r:embed="rId2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Google Shape;855;p59" descr="Google Shape;855;p59"/>
          <p:cNvPicPr>
            <a:picLocks noChangeAspect="1"/>
          </p:cNvPicPr>
          <p:nvPr/>
        </p:nvPicPr>
        <p:blipFill>
          <a:blip r:embed="rId2"/>
          <a:srcRect l="51338"/>
          <a:stretch>
            <a:fillRect/>
          </a:stretch>
        </p:blipFill>
        <p:spPr>
          <a:xfrm>
            <a:off x="115874" y="2571750"/>
            <a:ext cx="1177302" cy="2419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Google Shape;857;p59"/>
          <p:cNvSpPr txBox="1"/>
          <p:nvPr/>
        </p:nvSpPr>
        <p:spPr>
          <a:xfrm>
            <a:off x="2095536" y="500456"/>
            <a:ext cx="6246102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r>
              <a:rPr dirty="0"/>
              <a:t>This year, we adopted the following operative definition for IR-for-Good</a:t>
            </a:r>
          </a:p>
        </p:txBody>
      </p:sp>
      <p:sp>
        <p:nvSpPr>
          <p:cNvPr id="149" name="Google Shape;857;p59"/>
          <p:cNvSpPr txBox="1"/>
          <p:nvPr/>
        </p:nvSpPr>
        <p:spPr>
          <a:xfrm>
            <a:off x="2447925" y="1446514"/>
            <a:ext cx="5893712" cy="152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000" i="1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rPr dirty="0"/>
              <a:t>IR-for-Good refers to IR research and practices that contribute towards realizing more </a:t>
            </a:r>
            <a:r>
              <a:rPr sz="2400" b="1" dirty="0"/>
              <a:t>equitable</a:t>
            </a:r>
            <a:r>
              <a:rPr dirty="0"/>
              <a:t>, </a:t>
            </a:r>
            <a:r>
              <a:rPr sz="2400" b="1" dirty="0"/>
              <a:t>emancipatory</a:t>
            </a:r>
            <a:r>
              <a:rPr dirty="0"/>
              <a:t>, and </a:t>
            </a:r>
            <a:r>
              <a:rPr sz="2400" b="1" dirty="0"/>
              <a:t>sustainable</a:t>
            </a:r>
            <a:r>
              <a:rPr dirty="0"/>
              <a:t> futures.</a:t>
            </a:r>
          </a:p>
        </p:txBody>
      </p:sp>
      <p:sp>
        <p:nvSpPr>
          <p:cNvPr id="150" name="Straight Connector 4"/>
          <p:cNvSpPr/>
          <p:nvPr/>
        </p:nvSpPr>
        <p:spPr>
          <a:xfrm flipH="1">
            <a:off x="2233615" y="1452556"/>
            <a:ext cx="1" cy="1540801"/>
          </a:xfrm>
          <a:prstGeom prst="line">
            <a:avLst/>
          </a:prstGeom>
          <a:ln w="38100">
            <a:solidFill>
              <a:srgbClr val="2A43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TextBox 5"/>
          <p:cNvSpPr txBox="1"/>
          <p:nvPr/>
        </p:nvSpPr>
        <p:spPr>
          <a:xfrm>
            <a:off x="1338894" y="4902936"/>
            <a:ext cx="775938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9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omfortaa"/>
                <a:ea typeface="Comfortaa"/>
                <a:cs typeface="Comfortaa"/>
                <a:sym typeface="Comfortaa"/>
                <a:hlinkClick r:id="rId3"/>
              </a:defRPr>
            </a:lvl1pPr>
          </a:lstStyle>
          <a:p>
            <a:pPr>
              <a:defRPr u="none">
                <a:solidFill>
                  <a:srgbClr val="1155CC"/>
                </a:solidFill>
                <a:uFillTx/>
              </a:defRPr>
            </a:pPr>
            <a:r>
              <a:rPr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https://ecir2026.eu/calls/call-for-ir-for-good-papers</a:t>
            </a:r>
          </a:p>
        </p:txBody>
      </p:sp>
      <p:grpSp>
        <p:nvGrpSpPr>
          <p:cNvPr id="160" name="Group 10"/>
          <p:cNvGrpSpPr/>
          <p:nvPr/>
        </p:nvGrpSpPr>
        <p:grpSpPr>
          <a:xfrm>
            <a:off x="1378569" y="3099340"/>
            <a:ext cx="6067057" cy="2139137"/>
            <a:chOff x="0" y="-1"/>
            <a:chExt cx="6067055" cy="2139135"/>
          </a:xfrm>
        </p:grpSpPr>
        <p:grpSp>
          <p:nvGrpSpPr>
            <p:cNvPr id="154" name="Picture 4"/>
            <p:cNvGrpSpPr/>
            <p:nvPr/>
          </p:nvGrpSpPr>
          <p:grpSpPr>
            <a:xfrm>
              <a:off x="316989" y="249362"/>
              <a:ext cx="1943393" cy="1216881"/>
              <a:chOff x="0" y="0"/>
              <a:chExt cx="1943392" cy="1216879"/>
            </a:xfrm>
          </p:grpSpPr>
          <p:sp>
            <p:nvSpPr>
              <p:cNvPr id="152" name="Rectangle"/>
              <p:cNvSpPr/>
              <p:nvPr/>
            </p:nvSpPr>
            <p:spPr>
              <a:xfrm>
                <a:off x="0" y="0"/>
                <a:ext cx="1943393" cy="1216880"/>
              </a:xfrm>
              <a:prstGeom prst="rect">
                <a:avLst/>
              </a:prstGeom>
              <a:solidFill>
                <a:schemeClr val="accent2">
                  <a:lumOff val="8002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153" name="image9.jpeg" descr="image9.jpeg"/>
              <p:cNvPicPr>
                <a:picLocks noChangeAspect="1"/>
              </p:cNvPicPr>
              <p:nvPr/>
            </p:nvPicPr>
            <p:blipFill>
              <a:blip r:embed="rId4"/>
              <a:srcRect l="4643" r="5524"/>
              <a:stretch>
                <a:fillRect/>
              </a:stretch>
            </p:blipFill>
            <p:spPr>
              <a:xfrm>
                <a:off x="0" y="0"/>
                <a:ext cx="1943393" cy="1216880"/>
              </a:xfrm>
              <a:prstGeom prst="rect">
                <a:avLst/>
              </a:prstGeom>
              <a:ln w="88900" cap="sq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18000" dir="5400000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157" name="Picture 6"/>
            <p:cNvGrpSpPr/>
            <p:nvPr/>
          </p:nvGrpSpPr>
          <p:grpSpPr>
            <a:xfrm>
              <a:off x="1964907" y="-1"/>
              <a:ext cx="3269519" cy="1053438"/>
              <a:chOff x="0" y="0"/>
              <a:chExt cx="3269517" cy="1053436"/>
            </a:xfrm>
          </p:grpSpPr>
          <p:pic>
            <p:nvPicPr>
              <p:cNvPr id="155" name="image10.png" descr="image10.png"/>
              <p:cNvPicPr>
                <a:picLocks noChangeAspect="1"/>
              </p:cNvPicPr>
              <p:nvPr/>
            </p:nvPicPr>
            <p:blipFill>
              <a:blip r:embed="rId5"/>
              <a:srcRect b="16"/>
              <a:stretch>
                <a:fillRect/>
              </a:stretch>
            </p:blipFill>
            <p:spPr>
              <a:xfrm>
                <a:off x="14297" y="6034"/>
                <a:ext cx="3255221" cy="1047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0483" extrusionOk="0">
                    <a:moveTo>
                      <a:pt x="7342" y="1"/>
                    </a:moveTo>
                    <a:cubicBezTo>
                      <a:pt x="7103" y="-14"/>
                      <a:pt x="6889" y="86"/>
                      <a:pt x="6696" y="405"/>
                    </a:cubicBezTo>
                    <a:cubicBezTo>
                      <a:pt x="5920" y="1681"/>
                      <a:pt x="4053" y="-585"/>
                      <a:pt x="2952" y="405"/>
                    </a:cubicBezTo>
                    <a:cubicBezTo>
                      <a:pt x="1851" y="1395"/>
                      <a:pt x="694" y="-89"/>
                      <a:pt x="55" y="405"/>
                    </a:cubicBezTo>
                    <a:cubicBezTo>
                      <a:pt x="256" y="5151"/>
                      <a:pt x="33" y="7598"/>
                      <a:pt x="55" y="10673"/>
                    </a:cubicBezTo>
                    <a:cubicBezTo>
                      <a:pt x="76" y="13747"/>
                      <a:pt x="-78" y="16440"/>
                      <a:pt x="55" y="20149"/>
                    </a:cubicBezTo>
                    <a:cubicBezTo>
                      <a:pt x="1921" y="19976"/>
                      <a:pt x="4120" y="20980"/>
                      <a:pt x="5070" y="20149"/>
                    </a:cubicBezTo>
                    <a:cubicBezTo>
                      <a:pt x="6020" y="19319"/>
                      <a:pt x="6498" y="21015"/>
                      <a:pt x="7967" y="20149"/>
                    </a:cubicBezTo>
                    <a:cubicBezTo>
                      <a:pt x="9436" y="19284"/>
                      <a:pt x="9865" y="20567"/>
                      <a:pt x="11286" y="20149"/>
                    </a:cubicBezTo>
                    <a:cubicBezTo>
                      <a:pt x="12707" y="19732"/>
                      <a:pt x="13710" y="20552"/>
                      <a:pt x="14608" y="20149"/>
                    </a:cubicBezTo>
                    <a:cubicBezTo>
                      <a:pt x="15505" y="19747"/>
                      <a:pt x="15957" y="20906"/>
                      <a:pt x="17716" y="20149"/>
                    </a:cubicBezTo>
                    <a:cubicBezTo>
                      <a:pt x="19474" y="19393"/>
                      <a:pt x="20141" y="20542"/>
                      <a:pt x="21248" y="20149"/>
                    </a:cubicBezTo>
                    <a:cubicBezTo>
                      <a:pt x="20941" y="17862"/>
                      <a:pt x="21253" y="12603"/>
                      <a:pt x="21248" y="9687"/>
                    </a:cubicBezTo>
                    <a:cubicBezTo>
                      <a:pt x="21243" y="6772"/>
                      <a:pt x="21522" y="4106"/>
                      <a:pt x="21248" y="405"/>
                    </a:cubicBezTo>
                    <a:cubicBezTo>
                      <a:pt x="19337" y="1171"/>
                      <a:pt x="17378" y="-62"/>
                      <a:pt x="16655" y="405"/>
                    </a:cubicBezTo>
                    <a:cubicBezTo>
                      <a:pt x="15932" y="871"/>
                      <a:pt x="14276" y="276"/>
                      <a:pt x="13336" y="405"/>
                    </a:cubicBezTo>
                    <a:cubicBezTo>
                      <a:pt x="12396" y="534"/>
                      <a:pt x="11875" y="-550"/>
                      <a:pt x="10228" y="405"/>
                    </a:cubicBezTo>
                    <a:cubicBezTo>
                      <a:pt x="8993" y="1121"/>
                      <a:pt x="8058" y="46"/>
                      <a:pt x="7342" y="1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sp>
            <p:nvSpPr>
              <p:cNvPr id="156" name="Shape"/>
              <p:cNvSpPr/>
              <p:nvPr/>
            </p:nvSpPr>
            <p:spPr>
              <a:xfrm>
                <a:off x="0" y="0"/>
                <a:ext cx="3267675" cy="1053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9" h="20209" extrusionOk="0">
                    <a:moveTo>
                      <a:pt x="146" y="514"/>
                    </a:moveTo>
                    <a:cubicBezTo>
                      <a:pt x="1544" y="-180"/>
                      <a:pt x="1935" y="805"/>
                      <a:pt x="3001" y="514"/>
                    </a:cubicBezTo>
                    <a:cubicBezTo>
                      <a:pt x="4067" y="223"/>
                      <a:pt x="5822" y="1758"/>
                      <a:pt x="6899" y="514"/>
                    </a:cubicBezTo>
                    <a:cubicBezTo>
                      <a:pt x="7976" y="-730"/>
                      <a:pt x="9166" y="700"/>
                      <a:pt x="9963" y="514"/>
                    </a:cubicBezTo>
                    <a:cubicBezTo>
                      <a:pt x="10759" y="328"/>
                      <a:pt x="12858" y="1702"/>
                      <a:pt x="13861" y="514"/>
                    </a:cubicBezTo>
                    <a:cubicBezTo>
                      <a:pt x="14865" y="-674"/>
                      <a:pt x="15922" y="796"/>
                      <a:pt x="16716" y="514"/>
                    </a:cubicBezTo>
                    <a:cubicBezTo>
                      <a:pt x="17509" y="231"/>
                      <a:pt x="20033" y="1965"/>
                      <a:pt x="21032" y="514"/>
                    </a:cubicBezTo>
                    <a:cubicBezTo>
                      <a:pt x="21162" y="2627"/>
                      <a:pt x="20679" y="6374"/>
                      <a:pt x="21032" y="9618"/>
                    </a:cubicBezTo>
                    <a:cubicBezTo>
                      <a:pt x="21385" y="12862"/>
                      <a:pt x="20725" y="15647"/>
                      <a:pt x="21032" y="19884"/>
                    </a:cubicBezTo>
                    <a:cubicBezTo>
                      <a:pt x="19986" y="20038"/>
                      <a:pt x="18977" y="19583"/>
                      <a:pt x="18178" y="19884"/>
                    </a:cubicBezTo>
                    <a:cubicBezTo>
                      <a:pt x="17378" y="20185"/>
                      <a:pt x="16043" y="18898"/>
                      <a:pt x="15115" y="19884"/>
                    </a:cubicBezTo>
                    <a:cubicBezTo>
                      <a:pt x="14186" y="20870"/>
                      <a:pt x="12806" y="19237"/>
                      <a:pt x="11216" y="19884"/>
                    </a:cubicBezTo>
                    <a:cubicBezTo>
                      <a:pt x="9626" y="20531"/>
                      <a:pt x="9109" y="19539"/>
                      <a:pt x="7317" y="19884"/>
                    </a:cubicBezTo>
                    <a:cubicBezTo>
                      <a:pt x="5525" y="20229"/>
                      <a:pt x="5067" y="19761"/>
                      <a:pt x="4254" y="19884"/>
                    </a:cubicBezTo>
                    <a:cubicBezTo>
                      <a:pt x="3441" y="20008"/>
                      <a:pt x="1532" y="19638"/>
                      <a:pt x="146" y="19884"/>
                    </a:cubicBezTo>
                    <a:cubicBezTo>
                      <a:pt x="-215" y="16370"/>
                      <a:pt x="216" y="12482"/>
                      <a:pt x="146" y="9812"/>
                    </a:cubicBezTo>
                    <a:cubicBezTo>
                      <a:pt x="76" y="7141"/>
                      <a:pt x="373" y="2847"/>
                      <a:pt x="146" y="514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8" name="Text Placeholder 4"/>
            <p:cNvSpPr txBox="1"/>
            <p:nvPr/>
          </p:nvSpPr>
          <p:spPr>
            <a:xfrm>
              <a:off x="0" y="1549672"/>
              <a:ext cx="2577371" cy="589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rmAutofit/>
            </a:bodyPr>
            <a:lstStyle>
              <a:lvl1pPr algn="ctr">
                <a:defRPr sz="800" b="1" i="1">
                  <a:solidFill>
                    <a:srgbClr val="1155CC"/>
                  </a:solidFill>
                  <a:latin typeface="Comfortaa"/>
                  <a:ea typeface="Comfortaa"/>
                  <a:cs typeface="Comfortaa"/>
                  <a:sym typeface="Comfortaa"/>
                </a:defRPr>
              </a:lvl1pPr>
            </a:lstStyle>
            <a:p>
              <a:r>
                <a:t>The 4th Strategic Workshop on Information Retrieval in Lorne (SWIRL), 2025</a:t>
              </a:r>
            </a:p>
          </p:txBody>
        </p:sp>
        <p:sp>
          <p:nvSpPr>
            <p:cNvPr id="159" name="Google Shape;857;p59"/>
            <p:cNvSpPr txBox="1"/>
            <p:nvPr/>
          </p:nvSpPr>
          <p:spPr>
            <a:xfrm>
              <a:off x="2531442" y="1119921"/>
              <a:ext cx="3535613" cy="61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>
                  <a:solidFill>
                    <a:srgbClr val="1155CC"/>
                  </a:solidFill>
                  <a:latin typeface="Comfortaa"/>
                  <a:ea typeface="Comfortaa"/>
                  <a:cs typeface="Comfortaa"/>
                  <a:sym typeface="Comfortaa"/>
                </a:defRPr>
              </a:lvl1pPr>
            </a:lstStyle>
            <a:p>
              <a:r>
                <a:rPr dirty="0"/>
                <a:t>We were motivated by calls to center desired societal outcomes in IR (e.g., at SWIRL’25)</a:t>
              </a:r>
            </a:p>
          </p:txBody>
        </p:sp>
      </p:grpSp>
      <p:pic>
        <p:nvPicPr>
          <p:cNvPr id="2" name="Google Shape;57;p13" descr="Google Shape;57;p13">
            <a:extLst>
              <a:ext uri="{FF2B5EF4-FFF2-40B4-BE49-F238E27FC236}">
                <a16:creationId xmlns:a16="http://schemas.microsoft.com/office/drawing/2014/main" id="{8FA17A66-0941-795D-AE8A-093694703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626" y="4049500"/>
            <a:ext cx="1481627" cy="94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854;p59" descr="Google Shape;854;p59"/>
          <p:cNvPicPr>
            <a:picLocks noChangeAspect="1"/>
          </p:cNvPicPr>
          <p:nvPr/>
        </p:nvPicPr>
        <p:blipFill>
          <a:blip r:embed="rId2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Google Shape;855;p59" descr="Google Shape;855;p59"/>
          <p:cNvPicPr>
            <a:picLocks noChangeAspect="1"/>
          </p:cNvPicPr>
          <p:nvPr/>
        </p:nvPicPr>
        <p:blipFill>
          <a:blip r:embed="rId2"/>
          <a:srcRect l="51338"/>
          <a:stretch>
            <a:fillRect/>
          </a:stretch>
        </p:blipFill>
        <p:spPr>
          <a:xfrm>
            <a:off x="115874" y="2571750"/>
            <a:ext cx="1177302" cy="241935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856;p59"/>
          <p:cNvSpPr txBox="1"/>
          <p:nvPr/>
        </p:nvSpPr>
        <p:spPr>
          <a:xfrm>
            <a:off x="1293175" y="195124"/>
            <a:ext cx="7850824" cy="57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2600">
                <a:solidFill>
                  <a:srgbClr val="1155CC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</a:lstStyle>
          <a:p>
            <a:r>
              <a:t>Topics of interest</a:t>
            </a:r>
          </a:p>
        </p:txBody>
      </p:sp>
      <p:sp>
        <p:nvSpPr>
          <p:cNvPr id="165" name="TextBox 3"/>
          <p:cNvSpPr txBox="1"/>
          <p:nvPr/>
        </p:nvSpPr>
        <p:spPr>
          <a:xfrm>
            <a:off x="1338894" y="4902936"/>
            <a:ext cx="775938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9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omfortaa"/>
                <a:ea typeface="Comfortaa"/>
                <a:cs typeface="Comfortaa"/>
                <a:sym typeface="Comfortaa"/>
                <a:hlinkClick r:id="rId3"/>
              </a:defRPr>
            </a:lvl1pPr>
          </a:lstStyle>
          <a:p>
            <a:pPr>
              <a:defRPr u="none">
                <a:solidFill>
                  <a:srgbClr val="1155CC"/>
                </a:solidFill>
                <a:uFillTx/>
              </a:defRPr>
            </a:pPr>
            <a:r>
              <a:rPr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https://ecir2026.eu/calls/call-for-ir-for-good-papers</a:t>
            </a:r>
          </a:p>
        </p:txBody>
      </p:sp>
      <p:sp>
        <p:nvSpPr>
          <p:cNvPr id="166" name="Google Shape;857;p59"/>
          <p:cNvSpPr txBox="1"/>
          <p:nvPr/>
        </p:nvSpPr>
        <p:spPr>
          <a:xfrm>
            <a:off x="1687507" y="1938168"/>
            <a:ext cx="2651137" cy="2113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sz="16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t>Intentional choice to center topics on </a:t>
            </a:r>
            <a:r>
              <a:rPr sz="1800" b="1"/>
              <a:t>outcomes</a:t>
            </a:r>
            <a:r>
              <a:t> (</a:t>
            </a:r>
            <a:r>
              <a:rPr sz="1400" i="1"/>
              <a:t>e.g.</a:t>
            </a:r>
            <a:r>
              <a:rPr sz="1400"/>
              <a:t>, equity, emancipation, justice, and sustainability</a:t>
            </a:r>
            <a:r>
              <a:t>) instead of on </a:t>
            </a:r>
            <a:r>
              <a:rPr sz="1800" b="1"/>
              <a:t>approaches</a:t>
            </a:r>
            <a:r>
              <a:t> (</a:t>
            </a:r>
            <a:r>
              <a:rPr sz="1400" i="1"/>
              <a:t>e.g.</a:t>
            </a:r>
            <a:r>
              <a:rPr sz="1400"/>
              <a:t>, procedural fairness, interpretability, and transparency</a:t>
            </a:r>
            <a:r>
              <a:t>)</a:t>
            </a:r>
          </a:p>
        </p:txBody>
      </p:sp>
      <p:grpSp>
        <p:nvGrpSpPr>
          <p:cNvPr id="169" name="Group 11"/>
          <p:cNvGrpSpPr/>
          <p:nvPr/>
        </p:nvGrpSpPr>
        <p:grpSpPr>
          <a:xfrm>
            <a:off x="4617720" y="875499"/>
            <a:ext cx="4480560" cy="3906882"/>
            <a:chOff x="0" y="0"/>
            <a:chExt cx="4480559" cy="3906880"/>
          </a:xfrm>
        </p:grpSpPr>
        <p:pic>
          <p:nvPicPr>
            <p:cNvPr id="167" name="Picture 2" descr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32" y="331709"/>
              <a:ext cx="3773532" cy="35751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TextBox 10"/>
            <p:cNvSpPr txBox="1"/>
            <p:nvPr/>
          </p:nvSpPr>
          <p:spPr>
            <a:xfrm>
              <a:off x="0" y="0"/>
              <a:ext cx="4480561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r>
                <a:t>How IR intersects with and/or can support:</a:t>
              </a:r>
            </a:p>
          </p:txBody>
        </p:sp>
      </p:grpSp>
      <p:pic>
        <p:nvPicPr>
          <p:cNvPr id="2" name="Google Shape;57;p13" descr="Google Shape;57;p13">
            <a:extLst>
              <a:ext uri="{FF2B5EF4-FFF2-40B4-BE49-F238E27FC236}">
                <a16:creationId xmlns:a16="http://schemas.microsoft.com/office/drawing/2014/main" id="{87B36D41-5DED-1301-D315-234ED72D7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626" y="4049500"/>
            <a:ext cx="1481627" cy="94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7;p13" descr="Google Shape;57;p13">
            <a:extLst>
              <a:ext uri="{FF2B5EF4-FFF2-40B4-BE49-F238E27FC236}">
                <a16:creationId xmlns:a16="http://schemas.microsoft.com/office/drawing/2014/main" id="{6A0B2E27-BA7D-BEC6-58E6-0F7C0CD4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626" y="4049500"/>
            <a:ext cx="1481627" cy="94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Google Shape;854;p59" descr="Google Shape;854;p59"/>
          <p:cNvPicPr>
            <a:picLocks noChangeAspect="1"/>
          </p:cNvPicPr>
          <p:nvPr/>
        </p:nvPicPr>
        <p:blipFill>
          <a:blip r:embed="rId3"/>
          <a:srcRect r="51338"/>
          <a:stretch>
            <a:fillRect/>
          </a:stretch>
        </p:blipFill>
        <p:spPr>
          <a:xfrm>
            <a:off x="76199" y="152400"/>
            <a:ext cx="1177302" cy="241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Google Shape;855;p59" descr="Google Shape;855;p59"/>
          <p:cNvPicPr>
            <a:picLocks noChangeAspect="1"/>
          </p:cNvPicPr>
          <p:nvPr/>
        </p:nvPicPr>
        <p:blipFill>
          <a:blip r:embed="rId3"/>
          <a:srcRect l="51338"/>
          <a:stretch>
            <a:fillRect/>
          </a:stretch>
        </p:blipFill>
        <p:spPr>
          <a:xfrm>
            <a:off x="115874" y="2571750"/>
            <a:ext cx="1177302" cy="241935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Google Shape;856;p59"/>
          <p:cNvSpPr txBox="1"/>
          <p:nvPr/>
        </p:nvSpPr>
        <p:spPr>
          <a:xfrm>
            <a:off x="1293175" y="195124"/>
            <a:ext cx="7850824" cy="97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sz="2600" b="1">
                <a:solidFill>
                  <a:srgbClr val="1155CC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pPr>
            <a:r>
              <a:rPr dirty="0"/>
              <a:t>Towards a shared understanding</a:t>
            </a:r>
          </a:p>
          <a:p>
            <a:pPr algn="ctr">
              <a:defRPr sz="2600" b="1">
                <a:solidFill>
                  <a:srgbClr val="1155CC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pPr>
            <a:r>
              <a:rPr dirty="0"/>
              <a:t> of IR-for-Good</a:t>
            </a:r>
          </a:p>
        </p:txBody>
      </p:sp>
      <p:grpSp>
        <p:nvGrpSpPr>
          <p:cNvPr id="176" name="Picture 1"/>
          <p:cNvGrpSpPr/>
          <p:nvPr/>
        </p:nvGrpSpPr>
        <p:grpSpPr>
          <a:xfrm>
            <a:off x="5201790" y="2110956"/>
            <a:ext cx="3660037" cy="2309266"/>
            <a:chOff x="0" y="0"/>
            <a:chExt cx="3660035" cy="2309265"/>
          </a:xfrm>
        </p:grpSpPr>
        <p:pic>
          <p:nvPicPr>
            <p:cNvPr id="174" name="image12.png" descr="image12.png"/>
            <p:cNvPicPr>
              <a:picLocks noChangeAspect="1"/>
            </p:cNvPicPr>
            <p:nvPr/>
          </p:nvPicPr>
          <p:blipFill>
            <a:blip r:embed="rId4"/>
            <a:srcRect b="1"/>
            <a:stretch>
              <a:fillRect/>
            </a:stretch>
          </p:blipFill>
          <p:spPr>
            <a:xfrm>
              <a:off x="0" y="0"/>
              <a:ext cx="3653062" cy="230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138" extrusionOk="0">
                  <a:moveTo>
                    <a:pt x="12890" y="12"/>
                  </a:moveTo>
                  <a:cubicBezTo>
                    <a:pt x="12628" y="36"/>
                    <a:pt x="12327" y="98"/>
                    <a:pt x="11942" y="226"/>
                  </a:cubicBezTo>
                  <a:cubicBezTo>
                    <a:pt x="10403" y="737"/>
                    <a:pt x="9258" y="-131"/>
                    <a:pt x="8507" y="226"/>
                  </a:cubicBezTo>
                  <a:cubicBezTo>
                    <a:pt x="7755" y="583"/>
                    <a:pt x="5861" y="-21"/>
                    <a:pt x="5072" y="226"/>
                  </a:cubicBezTo>
                  <a:cubicBezTo>
                    <a:pt x="4282" y="473"/>
                    <a:pt x="3066" y="154"/>
                    <a:pt x="2481" y="226"/>
                  </a:cubicBezTo>
                  <a:cubicBezTo>
                    <a:pt x="1896" y="298"/>
                    <a:pt x="1166" y="214"/>
                    <a:pt x="98" y="226"/>
                  </a:cubicBezTo>
                  <a:cubicBezTo>
                    <a:pt x="112" y="3859"/>
                    <a:pt x="53" y="7038"/>
                    <a:pt x="98" y="9751"/>
                  </a:cubicBezTo>
                  <a:cubicBezTo>
                    <a:pt x="143" y="12464"/>
                    <a:pt x="-143" y="13938"/>
                    <a:pt x="98" y="15342"/>
                  </a:cubicBezTo>
                  <a:cubicBezTo>
                    <a:pt x="339" y="16745"/>
                    <a:pt x="24" y="19809"/>
                    <a:pt x="98" y="20933"/>
                  </a:cubicBezTo>
                  <a:cubicBezTo>
                    <a:pt x="1646" y="20873"/>
                    <a:pt x="3586" y="20936"/>
                    <a:pt x="4167" y="20933"/>
                  </a:cubicBezTo>
                  <a:cubicBezTo>
                    <a:pt x="4748" y="20929"/>
                    <a:pt x="5998" y="21234"/>
                    <a:pt x="6971" y="20933"/>
                  </a:cubicBezTo>
                  <a:cubicBezTo>
                    <a:pt x="7943" y="20631"/>
                    <a:pt x="9410" y="21043"/>
                    <a:pt x="9983" y="20933"/>
                  </a:cubicBezTo>
                  <a:cubicBezTo>
                    <a:pt x="10555" y="20823"/>
                    <a:pt x="11935" y="21265"/>
                    <a:pt x="12576" y="20933"/>
                  </a:cubicBezTo>
                  <a:cubicBezTo>
                    <a:pt x="13216" y="20600"/>
                    <a:pt x="14008" y="21098"/>
                    <a:pt x="15166" y="20933"/>
                  </a:cubicBezTo>
                  <a:cubicBezTo>
                    <a:pt x="16325" y="20767"/>
                    <a:pt x="16671" y="21469"/>
                    <a:pt x="17970" y="20933"/>
                  </a:cubicBezTo>
                  <a:cubicBezTo>
                    <a:pt x="19269" y="20396"/>
                    <a:pt x="20269" y="21419"/>
                    <a:pt x="21195" y="20933"/>
                  </a:cubicBezTo>
                  <a:cubicBezTo>
                    <a:pt x="21130" y="19184"/>
                    <a:pt x="21447" y="17400"/>
                    <a:pt x="21195" y="15135"/>
                  </a:cubicBezTo>
                  <a:cubicBezTo>
                    <a:pt x="20943" y="12870"/>
                    <a:pt x="21457" y="11680"/>
                    <a:pt x="21195" y="10165"/>
                  </a:cubicBezTo>
                  <a:cubicBezTo>
                    <a:pt x="20933" y="8651"/>
                    <a:pt x="21328" y="7733"/>
                    <a:pt x="21195" y="5403"/>
                  </a:cubicBezTo>
                  <a:cubicBezTo>
                    <a:pt x="21061" y="3072"/>
                    <a:pt x="21199" y="1809"/>
                    <a:pt x="21195" y="226"/>
                  </a:cubicBezTo>
                  <a:cubicBezTo>
                    <a:pt x="19716" y="799"/>
                    <a:pt x="18640" y="66"/>
                    <a:pt x="17970" y="226"/>
                  </a:cubicBezTo>
                  <a:cubicBezTo>
                    <a:pt x="17301" y="387"/>
                    <a:pt x="17069" y="224"/>
                    <a:pt x="15377" y="226"/>
                  </a:cubicBezTo>
                  <a:cubicBezTo>
                    <a:pt x="14108" y="228"/>
                    <a:pt x="13676" y="-59"/>
                    <a:pt x="12890" y="12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blurRad="292100" dist="139700" dir="2700000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175" name="Shape"/>
            <p:cNvSpPr/>
            <p:nvPr/>
          </p:nvSpPr>
          <p:spPr>
            <a:xfrm>
              <a:off x="3265" y="5213"/>
              <a:ext cx="3656772" cy="229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925" extrusionOk="0">
                  <a:moveTo>
                    <a:pt x="79" y="178"/>
                  </a:moveTo>
                  <a:cubicBezTo>
                    <a:pt x="1266" y="52"/>
                    <a:pt x="2236" y="495"/>
                    <a:pt x="3287" y="178"/>
                  </a:cubicBezTo>
                  <a:cubicBezTo>
                    <a:pt x="4339" y="-138"/>
                    <a:pt x="5112" y="549"/>
                    <a:pt x="5656" y="178"/>
                  </a:cubicBezTo>
                  <a:cubicBezTo>
                    <a:pt x="6201" y="-192"/>
                    <a:pt x="7800" y="707"/>
                    <a:pt x="8655" y="178"/>
                  </a:cubicBezTo>
                  <a:cubicBezTo>
                    <a:pt x="9511" y="-351"/>
                    <a:pt x="10240" y="500"/>
                    <a:pt x="11444" y="178"/>
                  </a:cubicBezTo>
                  <a:cubicBezTo>
                    <a:pt x="12649" y="-143"/>
                    <a:pt x="13193" y="432"/>
                    <a:pt x="14023" y="178"/>
                  </a:cubicBezTo>
                  <a:cubicBezTo>
                    <a:pt x="14854" y="-75"/>
                    <a:pt x="16134" y="198"/>
                    <a:pt x="17232" y="178"/>
                  </a:cubicBezTo>
                  <a:cubicBezTo>
                    <a:pt x="18331" y="159"/>
                    <a:pt x="19326" y="527"/>
                    <a:pt x="21071" y="178"/>
                  </a:cubicBezTo>
                  <a:cubicBezTo>
                    <a:pt x="21257" y="1787"/>
                    <a:pt x="20745" y="3854"/>
                    <a:pt x="21071" y="5122"/>
                  </a:cubicBezTo>
                  <a:cubicBezTo>
                    <a:pt x="21397" y="6389"/>
                    <a:pt x="20675" y="7989"/>
                    <a:pt x="21071" y="10477"/>
                  </a:cubicBezTo>
                  <a:cubicBezTo>
                    <a:pt x="21466" y="12966"/>
                    <a:pt x="20870" y="14080"/>
                    <a:pt x="21071" y="15009"/>
                  </a:cubicBezTo>
                  <a:cubicBezTo>
                    <a:pt x="21271" y="15938"/>
                    <a:pt x="20909" y="19243"/>
                    <a:pt x="21071" y="20776"/>
                  </a:cubicBezTo>
                  <a:cubicBezTo>
                    <a:pt x="20359" y="20883"/>
                    <a:pt x="19125" y="20385"/>
                    <a:pt x="17862" y="20776"/>
                  </a:cubicBezTo>
                  <a:cubicBezTo>
                    <a:pt x="16598" y="21168"/>
                    <a:pt x="15512" y="20304"/>
                    <a:pt x="14863" y="20776"/>
                  </a:cubicBezTo>
                  <a:cubicBezTo>
                    <a:pt x="14214" y="21249"/>
                    <a:pt x="13667" y="20416"/>
                    <a:pt x="12494" y="20776"/>
                  </a:cubicBezTo>
                  <a:cubicBezTo>
                    <a:pt x="11320" y="21137"/>
                    <a:pt x="10721" y="20655"/>
                    <a:pt x="9705" y="20776"/>
                  </a:cubicBezTo>
                  <a:cubicBezTo>
                    <a:pt x="8689" y="20897"/>
                    <a:pt x="8335" y="20692"/>
                    <a:pt x="7336" y="20776"/>
                  </a:cubicBezTo>
                  <a:cubicBezTo>
                    <a:pt x="6337" y="20861"/>
                    <a:pt x="5592" y="20397"/>
                    <a:pt x="4757" y="20776"/>
                  </a:cubicBezTo>
                  <a:cubicBezTo>
                    <a:pt x="3922" y="21155"/>
                    <a:pt x="1561" y="20540"/>
                    <a:pt x="79" y="20776"/>
                  </a:cubicBezTo>
                  <a:cubicBezTo>
                    <a:pt x="-26" y="19520"/>
                    <a:pt x="268" y="17527"/>
                    <a:pt x="79" y="16245"/>
                  </a:cubicBezTo>
                  <a:cubicBezTo>
                    <a:pt x="-111" y="14962"/>
                    <a:pt x="107" y="13875"/>
                    <a:pt x="79" y="11507"/>
                  </a:cubicBezTo>
                  <a:cubicBezTo>
                    <a:pt x="50" y="9139"/>
                    <a:pt x="291" y="7770"/>
                    <a:pt x="79" y="6564"/>
                  </a:cubicBezTo>
                  <a:cubicBezTo>
                    <a:pt x="-134" y="5358"/>
                    <a:pt x="428" y="2899"/>
                    <a:pt x="79" y="178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77" name="TextBox 2"/>
          <p:cNvSpPr txBox="1"/>
          <p:nvPr/>
        </p:nvSpPr>
        <p:spPr>
          <a:xfrm>
            <a:off x="1338894" y="4902936"/>
            <a:ext cx="775938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9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omfortaa"/>
                <a:ea typeface="Comfortaa"/>
                <a:cs typeface="Comfortaa"/>
                <a:sym typeface="Comfortaa"/>
                <a:hlinkClick r:id="rId5"/>
              </a:defRPr>
            </a:lvl1pPr>
          </a:lstStyle>
          <a:p>
            <a:pPr>
              <a:defRPr u="none">
                <a:solidFill>
                  <a:srgbClr val="1155CC"/>
                </a:solidFill>
                <a:uFillTx/>
              </a:defRPr>
            </a:pPr>
            <a:r>
              <a:rPr u="sng" dirty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/>
              </a:rPr>
              <a:t>https://ecir2026.eu/calls/call-for-ir-for-good-papers</a:t>
            </a:r>
          </a:p>
        </p:txBody>
      </p:sp>
      <p:sp>
        <p:nvSpPr>
          <p:cNvPr id="178" name="Google Shape;857;p59"/>
          <p:cNvSpPr txBox="1"/>
          <p:nvPr/>
        </p:nvSpPr>
        <p:spPr>
          <a:xfrm>
            <a:off x="2321868" y="2512716"/>
            <a:ext cx="2632242" cy="150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600" b="1" i="1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pPr>
            <a:r>
              <a:t>Definition.</a:t>
            </a:r>
            <a:r>
              <a:rPr sz="1400" b="0" i="0"/>
              <a:t> A theory of change is a method that explains how a given intervention, or set of interventions, is expected to lead to specific change</a:t>
            </a:r>
          </a:p>
        </p:txBody>
      </p:sp>
      <p:sp>
        <p:nvSpPr>
          <p:cNvPr id="179" name="Google Shape;857;p59"/>
          <p:cNvSpPr txBox="1"/>
          <p:nvPr/>
        </p:nvSpPr>
        <p:spPr>
          <a:xfrm>
            <a:off x="2321868" y="1198400"/>
            <a:ext cx="6516028" cy="1046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r>
              <a:rPr dirty="0"/>
              <a:t>This year, we encouraged authors to make explicit their goals and theories of change; which we hope allows community reflection, critical analysis, and further development of a community-wide shared understanding of what constitutes IR-for-Good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On-screen Show (16:9)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Bhaskar Mitra</dc:creator>
  <cp:lastModifiedBy>Bhaskar Mitra</cp:lastModifiedBy>
  <cp:revision>1</cp:revision>
  <dcterms:modified xsi:type="dcterms:W3CDTF">2026-03-30T05:03:45Z</dcterms:modified>
</cp:coreProperties>
</file>